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8" r:id="rId2"/>
    <p:sldId id="289" r:id="rId3"/>
    <p:sldId id="290" r:id="rId4"/>
    <p:sldId id="291" r:id="rId5"/>
    <p:sldId id="279" r:id="rId6"/>
    <p:sldId id="286" r:id="rId7"/>
    <p:sldId id="292" r:id="rId8"/>
    <p:sldId id="293" r:id="rId9"/>
    <p:sldId id="294" r:id="rId10"/>
    <p:sldId id="296" r:id="rId11"/>
    <p:sldId id="297" r:id="rId12"/>
    <p:sldId id="295" r:id="rId13"/>
    <p:sldId id="29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4" autoAdjust="0"/>
    <p:restoredTop sz="94660"/>
  </p:normalViewPr>
  <p:slideViewPr>
    <p:cSldViewPr>
      <p:cViewPr>
        <p:scale>
          <a:sx n="60" d="100"/>
          <a:sy n="60" d="100"/>
        </p:scale>
        <p:origin x="-542" y="-5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9347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4961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01351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5470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81014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74418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81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92329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94747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97183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56581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8486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znanio.ru/media/referat_na_temu_tehnologiya_reka_vremeni_kak_sredstvo_razvitiya_lyuboznatelnosti_u_doshkolnikov-263865" TargetMode="External"/><Relationship Id="rId2" Type="http://schemas.openxmlformats.org/officeDocument/2006/relationships/hyperlink" Target="https://nsportal.ru/detskii-sad/vospitatelnaya-rabota/2021/02/07/tehnologiya-puteshestvie-po-reke-vremeni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kssovushka.ru/zhurnal/42/3609-ispolzovanie-tehnologii-n.a.-korotkovoi-reka-vremeni-v-rabote-s-doshkolnikami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00210" y="313492"/>
            <a:ext cx="74888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ДЕТСКИЙ САД ОБЩЕРАЗВИВАЮЩЕГО ВИДА № 11 г. </a:t>
            </a:r>
            <a:r>
              <a:rPr lang="ru-RU" sz="1400" b="1" dirty="0" smtClean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ТОМСКА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4106" y="836712"/>
            <a:ext cx="8424936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 smtClean="0">
              <a:latin typeface="Times New Roman" panose="02020603050405020304" pitchFamily="18" charset="0"/>
            </a:endParaRPr>
          </a:p>
          <a:p>
            <a:pPr algn="ctr"/>
            <a:r>
              <a:rPr lang="ru-RU" sz="3200" i="1" dirty="0" smtClean="0">
                <a:latin typeface="Times New Roman" panose="02020603050405020304" pitchFamily="18" charset="0"/>
              </a:rPr>
              <a:t>Мастер-класс </a:t>
            </a:r>
            <a:r>
              <a:rPr lang="ru-RU" sz="3200" i="1" dirty="0">
                <a:latin typeface="Times New Roman" panose="02020603050405020304" pitchFamily="18" charset="0"/>
              </a:rPr>
              <a:t>для педагогов</a:t>
            </a:r>
            <a:endParaRPr lang="ru-RU" sz="3200" i="1" dirty="0"/>
          </a:p>
          <a:p>
            <a:pPr indent="540385" algn="ctr"/>
            <a:r>
              <a:rPr lang="ru-RU" sz="3200" i="1" dirty="0">
                <a:latin typeface="Times New Roman" panose="02020603050405020304" pitchFamily="18" charset="0"/>
              </a:rPr>
              <a:t>«История оружия в рамках реализации </a:t>
            </a:r>
            <a:endParaRPr lang="ru-RU" sz="3200" i="1" dirty="0" smtClean="0">
              <a:latin typeface="Times New Roman" panose="02020603050405020304" pitchFamily="18" charset="0"/>
            </a:endParaRPr>
          </a:p>
          <a:p>
            <a:pPr indent="540385" algn="ctr"/>
            <a:r>
              <a:rPr lang="ru-RU" sz="3200" i="1" dirty="0" smtClean="0">
                <a:latin typeface="Times New Roman" panose="02020603050405020304" pitchFamily="18" charset="0"/>
              </a:rPr>
              <a:t>образовательного </a:t>
            </a:r>
            <a:r>
              <a:rPr lang="ru-RU" sz="3200" i="1" dirty="0">
                <a:latin typeface="Times New Roman" panose="02020603050405020304" pitchFamily="18" charset="0"/>
              </a:rPr>
              <a:t>марафона</a:t>
            </a:r>
            <a:endParaRPr lang="ru-RU" sz="3200" i="1" dirty="0"/>
          </a:p>
          <a:p>
            <a:pPr indent="540385" algn="ctr"/>
            <a:r>
              <a:rPr lang="ru-RU" sz="3200" i="1" dirty="0">
                <a:latin typeface="Times New Roman" panose="02020603050405020304" pitchFamily="18" charset="0"/>
              </a:rPr>
              <a:t>«Мы помним, мы гордимся!»</a:t>
            </a:r>
            <a:endParaRPr lang="ru-RU" sz="3200" i="1" dirty="0"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44208" y="5445224"/>
            <a:ext cx="21237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r"/>
            <a:r>
              <a:rPr lang="ru-RU" dirty="0">
                <a:latin typeface="Times New Roman" panose="02020603050405020304" pitchFamily="18" charset="0"/>
              </a:rPr>
              <a:t>Подготовила: </a:t>
            </a:r>
            <a:endParaRPr lang="ru-RU" dirty="0"/>
          </a:p>
          <a:p>
            <a:pPr indent="180340" algn="r"/>
            <a:r>
              <a:rPr lang="ru-RU" dirty="0">
                <a:latin typeface="Times New Roman" panose="02020603050405020304" pitchFamily="18" charset="0"/>
              </a:rPr>
              <a:t>воспитатель</a:t>
            </a:r>
            <a:endParaRPr lang="ru-RU" dirty="0"/>
          </a:p>
          <a:p>
            <a:pPr indent="180340" algn="r"/>
            <a:r>
              <a:rPr lang="ru-RU" dirty="0" err="1">
                <a:latin typeface="Times New Roman" panose="02020603050405020304" pitchFamily="18" charset="0"/>
              </a:rPr>
              <a:t>Сабирова</a:t>
            </a:r>
            <a:r>
              <a:rPr lang="ru-RU" dirty="0">
                <a:latin typeface="Times New Roman" panose="02020603050405020304" pitchFamily="18" charset="0"/>
              </a:rPr>
              <a:t> М. </a:t>
            </a:r>
            <a:r>
              <a:rPr lang="ru-RU" dirty="0" smtClean="0">
                <a:latin typeface="Times New Roman" panose="02020603050405020304" pitchFamily="18" charset="0"/>
              </a:rPr>
              <a:t>В</a:t>
            </a:r>
            <a:r>
              <a:rPr lang="ru-RU" dirty="0">
                <a:latin typeface="Times New Roman" panose="02020603050405020304" pitchFamily="18" charset="0"/>
              </a:rPr>
              <a:t>.</a:t>
            </a:r>
            <a:r>
              <a:rPr lang="ru-RU" b="1" dirty="0">
                <a:latin typeface="Times New Roman" panose="02020603050405020304" pitchFamily="18" charset="0"/>
              </a:rPr>
              <a:t> </a:t>
            </a:r>
            <a:endParaRPr lang="ru-RU" dirty="0">
              <a:effectLst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83768" y="3664673"/>
            <a:ext cx="3601022" cy="2703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60753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548680"/>
            <a:ext cx="6844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Продолжаем наше путешествие. </a:t>
            </a: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Изображения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какого вида оружия остались?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Кто может назвать оружие? 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(пулеметы, снайперские винтовки, лазерное оружие, </a:t>
            </a:r>
            <a:r>
              <a:rPr lang="ru-RU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беспилотники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каком временном этапе на «Реке времени» мы расположим данные изображения?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C:\Users\User\Desktop\500А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86" t="20912" r="-2786" b="22145"/>
          <a:stretch/>
        </p:blipFill>
        <p:spPr bwMode="auto">
          <a:xfrm>
            <a:off x="3275856" y="5104003"/>
            <a:ext cx="3281680" cy="12446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4" name="Рисунок 3" descr="C:\Users\User\Desktop\images.jf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874760"/>
            <a:ext cx="2808312" cy="142398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User\Desktop\HK_12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831263"/>
            <a:ext cx="2164080" cy="14674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417681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548680"/>
            <a:ext cx="73448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Сегодня представила вам технологию, которая способствует историческому просвещению дошкольников, пополнению словаря, знакомству с окружающим миром, развитию познавательной активности. Поделись своими впечатлениями 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(обратная связь).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03648" y="2461152"/>
            <a:ext cx="3443875" cy="258290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405" y="2483514"/>
            <a:ext cx="3414059" cy="2560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78145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31640" y="623224"/>
            <a:ext cx="3419872" cy="256490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92080" y="623224"/>
            <a:ext cx="3419872" cy="25649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3848" y="3645024"/>
            <a:ext cx="3635896" cy="2726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43896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0166" y="428604"/>
            <a:ext cx="7143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Список литературы</a:t>
            </a:r>
            <a:r>
              <a:rPr lang="ru-RU" dirty="0" smtClean="0"/>
              <a:t>: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428728" y="1214422"/>
            <a:ext cx="700092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hlinkClick r:id="rId2"/>
              </a:rPr>
              <a:t>1. </a:t>
            </a:r>
            <a:r>
              <a:rPr lang="en-US" sz="2000" dirty="0" smtClean="0">
                <a:hlinkClick r:id="rId2"/>
              </a:rPr>
              <a:t>https://nsportal.ru/detskii-sad/vospitatelnaya-rabota/2021/02/07/tehnologiya-puteshestvie-po-reke-vremeni</a:t>
            </a:r>
            <a:r>
              <a:rPr lang="ru-RU" sz="2000" dirty="0" smtClean="0"/>
              <a:t>;</a:t>
            </a:r>
          </a:p>
          <a:p>
            <a:endParaRPr lang="ru-RU" sz="2000" dirty="0" smtClean="0"/>
          </a:p>
          <a:p>
            <a:r>
              <a:rPr lang="ru-RU" sz="2000" dirty="0" smtClean="0">
                <a:hlinkClick r:id="rId3"/>
              </a:rPr>
              <a:t>2. </a:t>
            </a:r>
            <a:r>
              <a:rPr lang="en-US" sz="2000" dirty="0" smtClean="0">
                <a:hlinkClick r:id="rId3"/>
              </a:rPr>
              <a:t>https</a:t>
            </a:r>
            <a:r>
              <a:rPr lang="en-US" sz="2000" dirty="0" smtClean="0">
                <a:hlinkClick r:id="rId3"/>
              </a:rPr>
              <a:t>://</a:t>
            </a:r>
            <a:r>
              <a:rPr lang="en-US" sz="2000" dirty="0" smtClean="0">
                <a:hlinkClick r:id="rId3"/>
              </a:rPr>
              <a:t>znanio.ru/media/referat_na_temu_tehnologiya_reka_vremeni_kak_sredstvo_razvitiya_lyuboznatelnosti_u_doshkolnikov-263865</a:t>
            </a:r>
            <a:r>
              <a:rPr lang="ru-RU" sz="2000" dirty="0" smtClean="0"/>
              <a:t>;</a:t>
            </a:r>
          </a:p>
          <a:p>
            <a:r>
              <a:rPr lang="ru-RU" sz="2000" dirty="0" smtClean="0"/>
              <a:t> </a:t>
            </a:r>
            <a:endParaRPr lang="ru-RU" sz="2000" dirty="0" smtClean="0"/>
          </a:p>
          <a:p>
            <a:r>
              <a:rPr lang="ru-RU" sz="2000" dirty="0" smtClean="0">
                <a:hlinkClick r:id="rId4"/>
              </a:rPr>
              <a:t>3. </a:t>
            </a:r>
            <a:r>
              <a:rPr lang="en-US" sz="2000" dirty="0" smtClean="0">
                <a:hlinkClick r:id="rId4"/>
              </a:rPr>
              <a:t>https</a:t>
            </a:r>
            <a:r>
              <a:rPr lang="en-US" sz="2000" dirty="0" smtClean="0">
                <a:hlinkClick r:id="rId4"/>
              </a:rPr>
              <a:t>://kssovushka.ru/zhurnal/42/3609-ispolzovanie-tehnologii-n.a.-korotkovoi-reka-vremeni-v-rabote-s-doshkolnikami</a:t>
            </a:r>
            <a:r>
              <a:rPr lang="en-US" sz="2000" dirty="0" smtClean="0">
                <a:hlinkClick r:id="rId4"/>
              </a:rPr>
              <a:t>/</a:t>
            </a:r>
            <a:r>
              <a:rPr lang="ru-RU" sz="2000" dirty="0" smtClean="0"/>
              <a:t>. 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2122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332656"/>
            <a:ext cx="7200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Тема: «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История оружия в рамках реализации образовательного марафона «Мы помним, мы гордимся!»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47664" y="1412776"/>
            <a:ext cx="7200800" cy="52999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/>
            <a:r>
              <a:rPr lang="ru-RU" b="1" dirty="0">
                <a:latin typeface="Times New Roman" panose="02020603050405020304" pitchFamily="18" charset="0"/>
              </a:rPr>
              <a:t>Цель: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Повышение профессиональных компетенций педагогов по изготовлению и использованию развивающего пособия «Река времени», способствующего историческому просвещению детей дошкольного возраста.</a:t>
            </a:r>
            <a:endParaRPr lang="ru-RU" dirty="0"/>
          </a:p>
          <a:p>
            <a:pPr indent="450215" algn="just"/>
            <a:r>
              <a:rPr lang="ru-RU" b="1" dirty="0">
                <a:latin typeface="Times New Roman" panose="02020603050405020304" pitchFamily="18" charset="0"/>
              </a:rPr>
              <a:t>Задачи: </a:t>
            </a:r>
            <a:endParaRPr lang="ru-RU" dirty="0"/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Познакомить педагогов с опытом работы по изготовлению и использованию панно «река времени» для изучения истории возникновения оружий в рамках реализации образовательного марафона «Мы помним, мы гордимся!».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Совершенствовать умения участников мастер – класса изготавливать развивающие пособие «Река времени» с опорой на алгоритм.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Показать участникам мастер-класса способы использования развивающего пособия «Река времени» на практике.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Поддержка творческого потенциала воспитателей. 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творческого мышления, развитие интеллектуальных способностей, умений и навыков.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9556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620688"/>
            <a:ext cx="7200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Материал: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Карта – панно «Река времени» с иллюстрациями исторических этапов истории («древность» - «старина» - «наше время»), небольшие картинки с изображением разного вида оружия для размещения на панно «Река времени», ножницы, клей-карандаш, клеенка, влажные салфетки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39752" y="2564904"/>
            <a:ext cx="4986300" cy="3735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05520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836712"/>
            <a:ext cx="748883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/>
            <a:r>
              <a:rPr lang="ru-RU" b="1" dirty="0">
                <a:latin typeface="Times New Roman" panose="02020603050405020304" pitchFamily="18" charset="0"/>
              </a:rPr>
              <a:t>Ход </a:t>
            </a:r>
            <a:r>
              <a:rPr lang="ru-RU" b="1" dirty="0" smtClean="0">
                <a:latin typeface="Times New Roman" panose="02020603050405020304" pitchFamily="18" charset="0"/>
              </a:rPr>
              <a:t>мастер – класса</a:t>
            </a:r>
          </a:p>
          <a:p>
            <a:pPr indent="450215" algn="ctr"/>
            <a:endParaRPr lang="ru-RU" b="1" dirty="0" smtClean="0">
              <a:latin typeface="Times New Roman" panose="02020603050405020304" pitchFamily="18" charset="0"/>
            </a:endParaRPr>
          </a:p>
          <a:p>
            <a:pPr indent="450215" algn="ctr"/>
            <a:r>
              <a:rPr lang="ru-RU" b="1" dirty="0">
                <a:latin typeface="Times New Roman" panose="02020603050405020304" pitchFamily="18" charset="0"/>
              </a:rPr>
              <a:t> </a:t>
            </a:r>
            <a:r>
              <a:rPr lang="ru-RU" dirty="0" smtClean="0">
                <a:latin typeface="Times New Roman" panose="02020603050405020304" pitchFamily="18" charset="0"/>
              </a:rPr>
              <a:t>Уважаемые </a:t>
            </a:r>
            <a:r>
              <a:rPr lang="ru-RU" dirty="0">
                <a:latin typeface="Times New Roman" panose="02020603050405020304" pitchFamily="18" charset="0"/>
              </a:rPr>
              <a:t>коллеги, добрый день!</a:t>
            </a:r>
            <a:endParaRPr lang="ru-RU" dirty="0"/>
          </a:p>
          <a:p>
            <a:pPr indent="450215" algn="just"/>
            <a:r>
              <a:rPr lang="ru-RU" b="1" dirty="0">
                <a:solidFill>
                  <a:srgbClr val="111111"/>
                </a:solidFill>
              </a:rPr>
              <a:t>Сегодня представляю вам свой опыт работы с технологией «</a:t>
            </a:r>
            <a:r>
              <a:rPr lang="ru-RU" b="1" i="1" dirty="0">
                <a:solidFill>
                  <a:srgbClr val="111111"/>
                </a:solidFill>
              </a:rPr>
              <a:t>Путешествие по реке времени»</a:t>
            </a:r>
            <a:r>
              <a:rPr lang="ru-RU" b="1" dirty="0">
                <a:solidFill>
                  <a:srgbClr val="111111"/>
                </a:solidFill>
              </a:rPr>
              <a:t>, которая помогает познакомить детей с понятием </a:t>
            </a:r>
            <a:r>
              <a:rPr lang="ru-RU" b="1" i="1" dirty="0">
                <a:solidFill>
                  <a:srgbClr val="111111"/>
                </a:solidFill>
              </a:rPr>
              <a:t>«историческое время».</a:t>
            </a:r>
            <a:endParaRPr lang="ru-RU" dirty="0"/>
          </a:p>
          <a:p>
            <a:pPr indent="450215" algn="just"/>
            <a:r>
              <a:rPr lang="ru-RU" dirty="0">
                <a:latin typeface="Times New Roman" panose="02020603050405020304" pitchFamily="18" charset="0"/>
              </a:rPr>
              <a:t>Данная </a:t>
            </a:r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</a:rPr>
              <a:t>технология</a:t>
            </a:r>
            <a:r>
              <a:rPr lang="ru-RU" dirty="0">
                <a:latin typeface="Times New Roman" panose="02020603050405020304" pitchFamily="18" charset="0"/>
              </a:rPr>
              <a:t> носит инновационный характер, т. к. в системе работы по ней используются нетрадиционные методы и </a:t>
            </a:r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</a:rPr>
              <a:t>способы развития познавательной</a:t>
            </a:r>
            <a:r>
              <a:rPr lang="ru-RU" dirty="0">
                <a:latin typeface="Times New Roman" panose="02020603050405020304" pitchFamily="18" charset="0"/>
              </a:rPr>
              <a:t> активности и исследовательской деятельности детей: </a:t>
            </a:r>
            <a:endParaRPr lang="ru-RU" dirty="0" smtClean="0">
              <a:latin typeface="Times New Roman" panose="02020603050405020304" pitchFamily="18" charset="0"/>
            </a:endParaRPr>
          </a:p>
          <a:p>
            <a:pPr indent="450215" algn="just"/>
            <a:endParaRPr lang="ru-RU" dirty="0"/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ru-RU" dirty="0">
                <a:latin typeface="Times New Roman" panose="02020603050405020304" pitchFamily="18" charset="0"/>
              </a:rPr>
              <a:t>игра-путешествие, </a:t>
            </a:r>
            <a:endParaRPr lang="ru-RU" dirty="0"/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ru-RU" dirty="0">
                <a:latin typeface="Times New Roman" panose="02020603050405020304" pitchFamily="18" charset="0"/>
              </a:rPr>
              <a:t>работа с пособием-панно </a:t>
            </a:r>
            <a:r>
              <a:rPr lang="ru-RU" i="1" dirty="0">
                <a:latin typeface="Times New Roman" panose="02020603050405020304" pitchFamily="18" charset="0"/>
              </a:rPr>
              <a:t>«</a:t>
            </a:r>
            <a:r>
              <a:rPr lang="ru-RU" b="1" i="1" dirty="0">
                <a:solidFill>
                  <a:srgbClr val="111111"/>
                </a:solidFill>
                <a:latin typeface="Times New Roman" panose="02020603050405020304" pitchFamily="18" charset="0"/>
              </a:rPr>
              <a:t>река времени</a:t>
            </a:r>
            <a:r>
              <a:rPr lang="ru-RU" i="1" dirty="0">
                <a:latin typeface="Times New Roman" panose="02020603050405020304" pitchFamily="18" charset="0"/>
              </a:rPr>
              <a:t>»</a:t>
            </a:r>
            <a:r>
              <a:rPr lang="ru-RU" dirty="0">
                <a:latin typeface="Times New Roman" panose="02020603050405020304" pitchFamily="18" charset="0"/>
              </a:rPr>
              <a:t>,</a:t>
            </a:r>
            <a:endParaRPr lang="ru-RU" dirty="0"/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ru-RU" dirty="0">
                <a:latin typeface="Times New Roman" panose="02020603050405020304" pitchFamily="18" charset="0"/>
              </a:rPr>
              <a:t>рассказ и обсуждение подкрепляется не только иллюстрациями, но и реальными </a:t>
            </a:r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</a:rPr>
              <a:t>старинными вещами</a:t>
            </a:r>
            <a:r>
              <a:rPr lang="ru-RU" dirty="0">
                <a:latin typeface="Times New Roman" panose="02020603050405020304" pitchFamily="18" charset="0"/>
              </a:rPr>
              <a:t>, которые ребята могут взять в руки, исследовать со всех сторон, попробовать их в действии, если это возможно.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4086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828656" y="190123"/>
            <a:ext cx="33855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62608" y="476672"/>
            <a:ext cx="725786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/>
            <a:r>
              <a:rPr lang="ru-RU" dirty="0">
                <a:latin typeface="Times New Roman" panose="02020603050405020304" pitchFamily="18" charset="0"/>
              </a:rPr>
              <a:t>Благодаря её использованию в работе, решаются задачи всех образовательных областей в интеграции. Особенно актуально использование данной </a:t>
            </a:r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</a:rPr>
              <a:t>технологии в старшем дошкольном возрасте</a:t>
            </a:r>
            <a:r>
              <a:rPr lang="ru-RU" dirty="0">
                <a:latin typeface="Times New Roman" panose="02020603050405020304" pitchFamily="18" charset="0"/>
              </a:rPr>
              <a:t>, когда у детей имеется уже определенный багаж знаний. В рамках реализации образовательного марафона «Мы помним, мы гордимся!»  вместе с детьми изучали историю оружия, используемого в разные временные этапы.</a:t>
            </a:r>
            <a:endParaRPr lang="ru-RU" dirty="0"/>
          </a:p>
          <a:p>
            <a:pPr indent="450215" algn="just"/>
            <a:endParaRPr lang="ru-RU" dirty="0" smtClean="0">
              <a:latin typeface="Times New Roman" panose="02020603050405020304" pitchFamily="18" charset="0"/>
            </a:endParaRPr>
          </a:p>
          <a:p>
            <a:pPr indent="450215" algn="just"/>
            <a:endParaRPr lang="ru-RU" dirty="0">
              <a:latin typeface="Times New Roman" panose="02020603050405020304" pitchFamily="18" charset="0"/>
            </a:endParaRPr>
          </a:p>
          <a:p>
            <a:pPr indent="450215" algn="just"/>
            <a:endParaRPr lang="ru-RU" dirty="0" smtClean="0">
              <a:latin typeface="Times New Roman" panose="02020603050405020304" pitchFamily="18" charset="0"/>
            </a:endParaRPr>
          </a:p>
          <a:p>
            <a:pPr indent="450215" algn="just"/>
            <a:endParaRPr lang="ru-RU" dirty="0">
              <a:latin typeface="Times New Roman" panose="02020603050405020304" pitchFamily="18" charset="0"/>
            </a:endParaRPr>
          </a:p>
          <a:p>
            <a:pPr indent="450215" algn="just"/>
            <a:endParaRPr lang="ru-RU" dirty="0" smtClean="0">
              <a:latin typeface="Times New Roman" panose="02020603050405020304" pitchFamily="18" charset="0"/>
            </a:endParaRPr>
          </a:p>
          <a:p>
            <a:pPr indent="450215" algn="just"/>
            <a:endParaRPr lang="ru-RU" dirty="0">
              <a:latin typeface="Times New Roman" panose="02020603050405020304" pitchFamily="18" charset="0"/>
            </a:endParaRPr>
          </a:p>
          <a:p>
            <a:pPr indent="450215" algn="just"/>
            <a:endParaRPr lang="ru-RU" dirty="0" smtClean="0">
              <a:latin typeface="Times New Roman" panose="02020603050405020304" pitchFamily="18" charset="0"/>
            </a:endParaRPr>
          </a:p>
          <a:p>
            <a:pPr indent="450215" algn="just"/>
            <a:endParaRPr lang="ru-RU" dirty="0">
              <a:latin typeface="Times New Roman" panose="02020603050405020304" pitchFamily="18" charset="0"/>
            </a:endParaRPr>
          </a:p>
          <a:p>
            <a:pPr indent="450215" algn="just"/>
            <a:endParaRPr lang="ru-RU" dirty="0" smtClean="0">
              <a:latin typeface="Times New Roman" panose="02020603050405020304" pitchFamily="18" charset="0"/>
            </a:endParaRPr>
          </a:p>
          <a:p>
            <a:pPr indent="450215" algn="just"/>
            <a:endParaRPr lang="ru-RU" dirty="0">
              <a:latin typeface="Times New Roman" panose="02020603050405020304" pitchFamily="18" charset="0"/>
            </a:endParaRPr>
          </a:p>
          <a:p>
            <a:pPr indent="450215" algn="just"/>
            <a:endParaRPr lang="ru-RU" dirty="0" smtClean="0">
              <a:latin typeface="Times New Roman" panose="02020603050405020304" pitchFamily="18" charset="0"/>
            </a:endParaRPr>
          </a:p>
          <a:p>
            <a:pPr indent="450215" algn="just"/>
            <a:endParaRPr lang="ru-RU" dirty="0">
              <a:latin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71700" y="3351464"/>
            <a:ext cx="3337651" cy="250612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82822" y="3368687"/>
            <a:ext cx="3337650" cy="2506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55377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88640"/>
            <a:ext cx="777686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/>
            <a:r>
              <a:rPr lang="ru-RU" dirty="0">
                <a:latin typeface="Times New Roman" panose="02020603050405020304" pitchFamily="18" charset="0"/>
              </a:rPr>
              <a:t>Технология «</a:t>
            </a:r>
            <a:r>
              <a:rPr lang="ru-RU" i="1" dirty="0">
                <a:latin typeface="Times New Roman" panose="02020603050405020304" pitchFamily="18" charset="0"/>
              </a:rPr>
              <a:t>Путешествие по реке времени»</a:t>
            </a:r>
            <a:r>
              <a:rPr lang="ru-RU" dirty="0">
                <a:latin typeface="Times New Roman" panose="02020603050405020304" pitchFamily="18" charset="0"/>
              </a:rPr>
              <a:t> принадлежит Надежде Александровне Коротковой.</a:t>
            </a:r>
            <a:endParaRPr lang="ru-RU" dirty="0"/>
          </a:p>
          <a:p>
            <a:pPr indent="450215" algn="just"/>
            <a:r>
              <a:rPr lang="ru-RU" dirty="0">
                <a:latin typeface="Times New Roman" panose="02020603050405020304" pitchFamily="18" charset="0"/>
              </a:rPr>
              <a:t>Вдоль </a:t>
            </a:r>
            <a:r>
              <a:rPr lang="ru-RU" i="1" dirty="0">
                <a:latin typeface="Times New Roman" panose="02020603050405020304" pitchFamily="18" charset="0"/>
              </a:rPr>
              <a:t>«реки </a:t>
            </a:r>
            <a:r>
              <a:rPr lang="ru-RU" b="1" i="1" dirty="0">
                <a:solidFill>
                  <a:srgbClr val="111111"/>
                </a:solidFill>
                <a:latin typeface="Times New Roman" panose="02020603050405020304" pitchFamily="18" charset="0"/>
              </a:rPr>
              <a:t>времени</a:t>
            </a:r>
            <a:r>
              <a:rPr lang="ru-RU" i="1" dirty="0">
                <a:latin typeface="Times New Roman" panose="02020603050405020304" pitchFamily="18" charset="0"/>
              </a:rPr>
              <a:t>»</a:t>
            </a:r>
            <a:r>
              <a:rPr lang="ru-RU" dirty="0">
                <a:latin typeface="Times New Roman" panose="02020603050405020304" pitchFamily="18" charset="0"/>
              </a:rPr>
              <a:t> намечаются несколько </a:t>
            </a:r>
            <a:r>
              <a:rPr lang="ru-RU" i="1" dirty="0">
                <a:latin typeface="Times New Roman" panose="02020603050405020304" pitchFamily="18" charset="0"/>
              </a:rPr>
              <a:t>«остановок»</a:t>
            </a:r>
            <a:r>
              <a:rPr lang="ru-RU" dirty="0">
                <a:latin typeface="Times New Roman" panose="02020603050405020304" pitchFamily="18" charset="0"/>
              </a:rPr>
              <a:t>, с нестрогими, интуитивно понятными детям названиями.</a:t>
            </a:r>
            <a:endParaRPr lang="ru-RU" dirty="0"/>
          </a:p>
          <a:p>
            <a:pPr indent="450215" algn="just"/>
            <a:r>
              <a:rPr lang="ru-RU" u="sng" dirty="0">
                <a:latin typeface="Times New Roman" panose="02020603050405020304" pitchFamily="18" charset="0"/>
              </a:rPr>
              <a:t>К примеру</a:t>
            </a:r>
            <a:r>
              <a:rPr lang="ru-RU" dirty="0">
                <a:latin typeface="Times New Roman" panose="02020603050405020304" pitchFamily="18" charset="0"/>
              </a:rPr>
              <a:t>: </a:t>
            </a:r>
            <a:r>
              <a:rPr lang="ru-RU" i="1" dirty="0">
                <a:latin typeface="Times New Roman" panose="02020603050405020304" pitchFamily="18" charset="0"/>
              </a:rPr>
              <a:t>«древность»</a:t>
            </a:r>
            <a:r>
              <a:rPr lang="ru-RU" dirty="0">
                <a:latin typeface="Times New Roman" panose="02020603050405020304" pitchFamily="18" charset="0"/>
              </a:rPr>
              <a:t> - </a:t>
            </a:r>
            <a:r>
              <a:rPr lang="ru-RU" i="1" dirty="0">
                <a:latin typeface="Times New Roman" panose="02020603050405020304" pitchFamily="18" charset="0"/>
              </a:rPr>
              <a:t>«</a:t>
            </a:r>
            <a:r>
              <a:rPr lang="ru-RU" b="1" i="1" dirty="0">
                <a:solidFill>
                  <a:srgbClr val="111111"/>
                </a:solidFill>
                <a:latin typeface="Times New Roman" panose="02020603050405020304" pitchFamily="18" charset="0"/>
              </a:rPr>
              <a:t>старина</a:t>
            </a:r>
            <a:r>
              <a:rPr lang="ru-RU" i="1" dirty="0">
                <a:latin typeface="Times New Roman" panose="02020603050405020304" pitchFamily="18" charset="0"/>
              </a:rPr>
              <a:t>»</a:t>
            </a:r>
            <a:r>
              <a:rPr lang="ru-RU" dirty="0">
                <a:latin typeface="Times New Roman" panose="02020603050405020304" pitchFamily="18" charset="0"/>
              </a:rPr>
              <a:t> - </a:t>
            </a:r>
            <a:r>
              <a:rPr lang="ru-RU" i="1" dirty="0">
                <a:latin typeface="Times New Roman" panose="02020603050405020304" pitchFamily="18" charset="0"/>
              </a:rPr>
              <a:t>«</a:t>
            </a:r>
            <a:r>
              <a:rPr lang="ru-RU" b="1" i="1" dirty="0">
                <a:solidFill>
                  <a:srgbClr val="111111"/>
                </a:solidFill>
                <a:latin typeface="Times New Roman" panose="02020603050405020304" pitchFamily="18" charset="0"/>
              </a:rPr>
              <a:t>современность</a:t>
            </a:r>
            <a:r>
              <a:rPr lang="ru-RU" i="1" dirty="0">
                <a:latin typeface="Times New Roman" panose="02020603050405020304" pitchFamily="18" charset="0"/>
              </a:rPr>
              <a:t>»</a:t>
            </a:r>
            <a:r>
              <a:rPr lang="ru-RU" dirty="0">
                <a:latin typeface="Times New Roman" panose="02020603050405020304" pitchFamily="18" charset="0"/>
              </a:rPr>
              <a:t> - </a:t>
            </a:r>
            <a:r>
              <a:rPr lang="ru-RU" i="1" dirty="0">
                <a:latin typeface="Times New Roman" panose="02020603050405020304" pitchFamily="18" charset="0"/>
              </a:rPr>
              <a:t>«будущее»</a:t>
            </a:r>
            <a:r>
              <a:rPr lang="ru-RU" dirty="0">
                <a:latin typeface="Times New Roman" panose="02020603050405020304" pitchFamily="18" charset="0"/>
              </a:rPr>
              <a:t>.</a:t>
            </a:r>
            <a:endParaRPr lang="ru-RU" dirty="0"/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ru-RU" i="1" dirty="0">
                <a:latin typeface="Times New Roman" panose="02020603050405020304" pitchFamily="18" charset="0"/>
              </a:rPr>
              <a:t>«Древность»</a:t>
            </a:r>
            <a:r>
              <a:rPr lang="ru-RU" dirty="0">
                <a:latin typeface="Times New Roman" panose="02020603050405020304" pitchFamily="18" charset="0"/>
              </a:rPr>
              <a:t> – это эпоха древнего мира людей (в нашем случае – Древняя Русь);</a:t>
            </a:r>
            <a:endParaRPr lang="ru-RU" dirty="0"/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ru-RU" i="1" dirty="0">
                <a:latin typeface="Times New Roman" panose="02020603050405020304" pitchFamily="18" charset="0"/>
              </a:rPr>
              <a:t>«</a:t>
            </a:r>
            <a:r>
              <a:rPr lang="ru-RU" b="1" i="1" dirty="0">
                <a:solidFill>
                  <a:srgbClr val="111111"/>
                </a:solidFill>
                <a:latin typeface="Times New Roman" panose="02020603050405020304" pitchFamily="18" charset="0"/>
              </a:rPr>
              <a:t>Старина</a:t>
            </a:r>
            <a:r>
              <a:rPr lang="ru-RU" i="1" dirty="0">
                <a:latin typeface="Times New Roman" panose="02020603050405020304" pitchFamily="18" charset="0"/>
              </a:rPr>
              <a:t>»</a:t>
            </a:r>
            <a:r>
              <a:rPr lang="ru-RU" dirty="0">
                <a:latin typeface="Times New Roman" panose="02020603050405020304" pitchFamily="18" charset="0"/>
              </a:rPr>
              <a:t> – примерно, мир средневековья и позже (средние века, период революции, ВОВ);</a:t>
            </a:r>
            <a:endParaRPr lang="ru-RU" dirty="0"/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ru-RU" i="1" dirty="0">
                <a:latin typeface="Times New Roman" panose="02020603050405020304" pitchFamily="18" charset="0"/>
              </a:rPr>
              <a:t>«</a:t>
            </a:r>
            <a:r>
              <a:rPr lang="ru-RU" b="1" i="1" dirty="0">
                <a:solidFill>
                  <a:srgbClr val="111111"/>
                </a:solidFill>
                <a:latin typeface="Times New Roman" panose="02020603050405020304" pitchFamily="18" charset="0"/>
              </a:rPr>
              <a:t>Современность</a:t>
            </a:r>
            <a:r>
              <a:rPr lang="ru-RU" i="1" dirty="0">
                <a:latin typeface="Times New Roman" panose="02020603050405020304" pitchFamily="18" charset="0"/>
              </a:rPr>
              <a:t>»</a:t>
            </a:r>
            <a:r>
              <a:rPr lang="ru-RU" dirty="0">
                <a:latin typeface="Times New Roman" panose="02020603050405020304" pitchFamily="18" charset="0"/>
              </a:rPr>
              <a:t> - </a:t>
            </a:r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</a:rPr>
              <a:t>современный мир</a:t>
            </a:r>
            <a:r>
              <a:rPr lang="ru-RU" dirty="0">
                <a:latin typeface="Times New Roman" panose="02020603050405020304" pitchFamily="18" charset="0"/>
              </a:rPr>
              <a:t>.</a:t>
            </a:r>
            <a:endParaRPr lang="ru-RU" dirty="0"/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ru-RU" i="1" dirty="0">
                <a:latin typeface="Times New Roman" panose="02020603050405020304" pitchFamily="18" charset="0"/>
              </a:rPr>
              <a:t>«Будущее».</a:t>
            </a:r>
            <a:endParaRPr lang="ru-RU" dirty="0"/>
          </a:p>
          <a:p>
            <a:pPr algn="just"/>
            <a:r>
              <a:rPr lang="ru-RU" dirty="0">
                <a:latin typeface="Times New Roman" panose="02020603050405020304" pitchFamily="18" charset="0"/>
              </a:rPr>
              <a:t>Арт – панно </a:t>
            </a:r>
            <a:r>
              <a:rPr lang="ru-RU" i="1" dirty="0">
                <a:latin typeface="Times New Roman" panose="02020603050405020304" pitchFamily="18" charset="0"/>
              </a:rPr>
              <a:t>«</a:t>
            </a:r>
            <a:r>
              <a:rPr lang="ru-RU" b="1" i="1" dirty="0">
                <a:solidFill>
                  <a:srgbClr val="111111"/>
                </a:solidFill>
                <a:latin typeface="Times New Roman" panose="02020603050405020304" pitchFamily="18" charset="0"/>
              </a:rPr>
              <a:t>река времени</a:t>
            </a:r>
            <a:r>
              <a:rPr lang="ru-RU" i="1" dirty="0">
                <a:latin typeface="Times New Roman" panose="02020603050405020304" pitchFamily="18" charset="0"/>
              </a:rPr>
              <a:t>»</a:t>
            </a:r>
            <a:r>
              <a:rPr lang="ru-RU" dirty="0">
                <a:latin typeface="Times New Roman" panose="02020603050405020304" pitchFamily="18" charset="0"/>
              </a:rPr>
              <a:t> символизирует линейное движение исторического </a:t>
            </a:r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</a:rPr>
              <a:t>времени</a:t>
            </a:r>
            <a:r>
              <a:rPr lang="ru-RU" dirty="0">
                <a:latin typeface="Times New Roman" panose="02020603050405020304" pitchFamily="18" charset="0"/>
              </a:rPr>
              <a:t>: от прошлого к настоящему.</a:t>
            </a:r>
            <a:endParaRPr lang="ru-RU" dirty="0">
              <a:effectLst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43808" y="3881959"/>
            <a:ext cx="3791913" cy="2843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37732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515895"/>
            <a:ext cx="7344816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Уважаемые коллеги, посмотрите, что лежит на столе?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чего во все времена использовалось оружие? 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(для нападения и обороны, изначально оружие служило для защиты от хищников и охоты, но со временем оно стало инструментом ведения войн и конфликтов).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 чего сделано оружие?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Всегда ли оружие изготавливалось из металла?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Кто знает, из какого материала люди в древние времена изготавливали оружие для индивидуального пользования? (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древности оружие изготавливалось из камня, кости, дерева</a:t>
            </a:r>
            <a:r>
              <a:rPr lang="ru-RU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C:\Users\User\Desktop\Lob_Секира_X-XII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40427" y="4668684"/>
            <a:ext cx="1185545" cy="259461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User\Desktop\1543206052158938728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-9774"/>
          <a:stretch/>
        </p:blipFill>
        <p:spPr bwMode="auto">
          <a:xfrm>
            <a:off x="1326428" y="4010784"/>
            <a:ext cx="1963844" cy="1534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User\Desktop\Без названия.jfif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76129" y="4021654"/>
            <a:ext cx="2172335" cy="1524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64219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332656"/>
            <a:ext cx="6696744" cy="2903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Вам интересно узнать историю возникновения оружия? 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 предлагаю вам отправиться в путешествие по «реке времени». Нам необходимо расположить изображения оружия согласно своему временному периоду 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(На большом панно «река времени» с символическими метками «Древность», «Старина», «Современность»).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«реке времени» остановка, она называется «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Древность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Нам необходимо выбрать картинки, на которых изображено оружие, которое использовали в Древней Руси. Давайте вспомним, какое это было оружие, вспомним его название </a:t>
            </a: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(копья, топоры, булавы, стрелы, булавы, мечи).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C:\Users\User\Desktop\2018-09-20_13-46-27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69477" y="4869160"/>
            <a:ext cx="1972310" cy="163385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User\Desktop\raznye-kisteni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645024"/>
            <a:ext cx="1671320" cy="144716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User\Desktop\2018-09-20_13-50-55.pn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012" b="5973"/>
          <a:stretch/>
        </p:blipFill>
        <p:spPr bwMode="auto">
          <a:xfrm>
            <a:off x="6804248" y="3609785"/>
            <a:ext cx="1860550" cy="14598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4278692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548680"/>
            <a:ext cx="655272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Продолжим наше интересное путешествие. Следующая остановка «Старина». Давайте рассмотрим картинки. Какое было оружие во времена революции, Великой Отечественной войны?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Выберете подходящие изображения и разместите на панно в соответствующем временном этапе – «Старина» 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(пистолеты – пулеметы, автоматические пулеметы, автоматы, </a:t>
            </a:r>
            <a:r>
              <a:rPr lang="ru-RU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револьеры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C:\Users\User\Desktop\Untitled201-2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852936"/>
            <a:ext cx="2151633" cy="159666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User\Desktop\Без названия.jf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852936"/>
            <a:ext cx="2088232" cy="1613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User\Desktop\images.jfif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797152"/>
            <a:ext cx="2669540" cy="16055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738356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1319</TotalTime>
  <Words>717</Words>
  <Application>Microsoft Office PowerPoint</Application>
  <PresentationFormat>Экран (4:3)</PresentationFormat>
  <Paragraphs>66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Образовательный марафон в средней группе  «Мы помним, мы гордимся» </dc:title>
  <dc:creator>Алла Тимофеева</dc:creator>
  <cp:lastModifiedBy>MetodKab</cp:lastModifiedBy>
  <cp:revision>93</cp:revision>
  <dcterms:created xsi:type="dcterms:W3CDTF">2025-04-01T00:12:22Z</dcterms:created>
  <dcterms:modified xsi:type="dcterms:W3CDTF">2025-12-22T02:20:07Z</dcterms:modified>
</cp:coreProperties>
</file>