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73" r:id="rId6"/>
    <p:sldId id="265" r:id="rId7"/>
    <p:sldId id="267" r:id="rId8"/>
    <p:sldId id="269" r:id="rId9"/>
    <p:sldId id="263" r:id="rId10"/>
    <p:sldId id="277" r:id="rId11"/>
    <p:sldId id="275" r:id="rId12"/>
    <p:sldId id="276" r:id="rId13"/>
    <p:sldId id="27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FF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images/search?img_url=https%3A%2F%2Fscontent-hel3-1.cdninstagram.com%2Fv%2Ft51.2885-15%2Fe35%2F272644401_304961141682818_301585504207211331_n.webp.jpg%3F_nc_ht%3Dscontent-hel3-1.cdninstagram.com%26_nc_cat%3D102%26_nc_ohc%3DiciUHZPhDAEAX8WTLFZ%26edm%3DABfd0MgBAAAA%26ccb%3D7-4%26oh%3D00_AT9zP8XywRTUTb-eExIhpE9bhew2Dgn2v40UpqMTHZTlSQ%26oe%3D62185192%26_nc_sid%3D7bff83&amp;lr=67&amp;p=2&amp;pos=19&amp;rpt=simage&amp;source=serp&amp;stype=image&amp;text=&#1082;&#1072;&#1088;&#1090;&#1080;&#1085;&#1082;&#1072;%20&#1073;&#1083;&#1086;&#1082;&#1072;&#1076;&#1085;&#1099;&#1081;%20&#1093;&#1083;&#1077;&#1073;%20&#1083;&#1077;&#1085;&#1080;&#1085;&#1075;&#1088;&#1072;&#1076;&#1072;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maam.ru/detskijsad/zhivaja-istorija-hleb-v-blokadnom-leningrade.html" TargetMode="External"/><Relationship Id="rId5" Type="http://schemas.openxmlformats.org/officeDocument/2006/relationships/hyperlink" Target="https://dzen.ru/a/YeUfBTrlL0KreE1I" TargetMode="External"/><Relationship Id="rId4" Type="http://schemas.openxmlformats.org/officeDocument/2006/relationships/hyperlink" Target="https://nsportal.ru/nachalnaya-shkola/istoriya/2020/05/17/prezentatsiya-blokadnyy-hleb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252" y="0"/>
            <a:ext cx="9144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AD92A11-8071-477F-96C7-C6D78A21055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64808" y="318512"/>
            <a:ext cx="8994526" cy="1592795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1598F388-85AA-4C99-AE82-E56861B2C96E}"/>
              </a:ext>
            </a:extLst>
          </p:cNvPr>
          <p:cNvSpPr/>
          <p:nvPr/>
        </p:nvSpPr>
        <p:spPr>
          <a:xfrm>
            <a:off x="20252" y="2551837"/>
            <a:ext cx="599190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класс на тему</a:t>
            </a:r>
          </a:p>
          <a:p>
            <a:pPr lvl="0" algn="ctr"/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«Создание исторического артефакта: изготовление муляжа блокадного хлеба, как способ сохранения памяти о Великой Отечественной Войне» </a:t>
            </a:r>
          </a:p>
          <a:p>
            <a:pPr lvl="0" algn="ctr"/>
            <a:endParaRPr lang="ru-RU" sz="2800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</a:t>
            </a:r>
          </a:p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</a:t>
            </a:r>
          </a:p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Константинова</a:t>
            </a:r>
          </a:p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Ольга Викторовна</a:t>
            </a:r>
          </a:p>
          <a:p>
            <a:pPr lvl="0" algn="ctr"/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E46D252F-1E8C-44C1-9106-D17024388EDB}"/>
              </a:ext>
            </a:extLst>
          </p:cNvPr>
          <p:cNvSpPr/>
          <p:nvPr/>
        </p:nvSpPr>
        <p:spPr>
          <a:xfrm>
            <a:off x="5378528" y="2828836"/>
            <a:ext cx="2393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88354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51AD09C-C306-43E0-8B23-996DC0D4B0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24130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C3339E3E-F996-4435-A0EE-00AD3AEB0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Брошюра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C709DCE-D960-4204-808A-749E8C0182E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642918"/>
            <a:ext cx="8845790" cy="592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20106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DD76D88-AB29-4D73-A3AB-EB1B924A299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223567"/>
            <a:ext cx="8858312" cy="664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92636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38F6F78-E9EE-4B82-8EF0-209AADDEB27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4A18C2F6-D4A1-49AB-A28D-1184D7D33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Список литературы: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5984" y="1357298"/>
            <a:ext cx="635798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u="sng" dirty="0" smtClean="0">
                <a:hlinkClick r:id="rId3"/>
              </a:rPr>
              <a:t>1. https</a:t>
            </a:r>
            <a:r>
              <a:rPr lang="ru-RU" sz="1400" u="sng" dirty="0" smtClean="0">
                <a:hlinkClick r:id="rId3"/>
              </a:rPr>
              <a:t>://yandex.ru/images/search?img_url=https%3A%2F%2Fscontent-hel3-1.cdninstagram.com%2Fv%2Ft51.2885-15%2Fe35%2F272644401_304961141682818_301585504207211331_n.webp.jpg%3F_nc_ht%3Dscontent-hel3-1.cdninstagram.com%26_nc_cat%3D102%26_nc_ohc%3DiciUHZPhDAEAX8WTLFZ%26edm%3DABfd0MgBAAAA%26ccb%3D7-4%26oh%3D00_AT9zP8XywRTUTb-eExIhpE9bhew2Dgn2v40UpqMTHZTlSQ%26oe%3D62185192%26_nc_sid%3D7bff83&amp;lr=67&amp;p=2&amp;pos=19&amp;rpt=simage&amp;source=serp&amp;stype=image&amp;text=картинка%20блокадный%20хлеб%20ленинграда</a:t>
            </a:r>
            <a:endParaRPr lang="ru-RU" sz="1400" dirty="0" smtClean="0"/>
          </a:p>
          <a:p>
            <a:r>
              <a:rPr lang="ru-RU" sz="1400" dirty="0" smtClean="0"/>
              <a:t> </a:t>
            </a:r>
            <a:endParaRPr lang="ru-RU" sz="1400" dirty="0" smtClean="0"/>
          </a:p>
          <a:p>
            <a:r>
              <a:rPr lang="ru-RU" sz="1400" u="sng" dirty="0" smtClean="0">
                <a:hlinkClick r:id="rId4"/>
              </a:rPr>
              <a:t>2. https</a:t>
            </a:r>
            <a:r>
              <a:rPr lang="ru-RU" sz="1400" u="sng" dirty="0" smtClean="0">
                <a:hlinkClick r:id="rId4"/>
              </a:rPr>
              <a:t>://nsportal.ru/nachalnaya-shkola/istoriya/2020/05/17/prezentatsiya-blokadnyy-hleb</a:t>
            </a:r>
            <a:endParaRPr lang="ru-RU" sz="1400" dirty="0" smtClean="0"/>
          </a:p>
          <a:p>
            <a:r>
              <a:rPr lang="ru-RU" sz="1400" dirty="0" smtClean="0"/>
              <a:t> </a:t>
            </a:r>
          </a:p>
          <a:p>
            <a:r>
              <a:rPr lang="ru-RU" sz="1400" u="sng" dirty="0" smtClean="0">
                <a:hlinkClick r:id="rId5"/>
              </a:rPr>
              <a:t>3. https</a:t>
            </a:r>
            <a:r>
              <a:rPr lang="ru-RU" sz="1400" u="sng" dirty="0" smtClean="0">
                <a:hlinkClick r:id="rId5"/>
              </a:rPr>
              <a:t>://dzen.ru/a/YeUfBTrlL0KreE1I</a:t>
            </a:r>
            <a:endParaRPr lang="ru-RU" sz="1400" dirty="0" smtClean="0"/>
          </a:p>
          <a:p>
            <a:r>
              <a:rPr lang="ru-RU" sz="1400" dirty="0" smtClean="0"/>
              <a:t> </a:t>
            </a:r>
          </a:p>
          <a:p>
            <a:r>
              <a:rPr lang="ru-RU" sz="1400" u="sng" dirty="0" smtClean="0">
                <a:hlinkClick r:id="rId6"/>
              </a:rPr>
              <a:t>4. https</a:t>
            </a:r>
            <a:r>
              <a:rPr lang="ru-RU" sz="1400" u="sng" dirty="0" smtClean="0">
                <a:hlinkClick r:id="rId6"/>
              </a:rPr>
              <a:t>://www.maam.ru/detskijsad/zhivaja-istorija-hleb-v-blokadnom-leningrade.html</a:t>
            </a:r>
            <a:endParaRPr lang="ru-RU" sz="1400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59275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35696" y="188640"/>
            <a:ext cx="6984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/>
              <a:t> 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12168" y="557972"/>
            <a:ext cx="7191164" cy="65402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/>
            <a:r>
              <a:rPr lang="ru-RU" sz="2000" b="1" dirty="0">
                <a:latin typeface="Times New Roman" panose="02020603050405020304" pitchFamily="18" charset="0"/>
              </a:rPr>
              <a:t>Цель: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Повышение профессиональных компетенций педагогов по изготовлению и использованию муляжа блокадного хлеба, историческое просвещение и сохранение памяти на тему «Блокада Ленинграда в ходе ВОВ».</a:t>
            </a:r>
            <a:endParaRPr lang="ru-RU" sz="2000" dirty="0"/>
          </a:p>
          <a:p>
            <a:pPr indent="450215" algn="just"/>
            <a:r>
              <a:rPr lang="ru-RU" sz="2000" b="1" dirty="0">
                <a:latin typeface="Times New Roman" panose="02020603050405020304" pitchFamily="18" charset="0"/>
              </a:rPr>
              <a:t>Задачи: </a:t>
            </a:r>
            <a:endParaRPr lang="ru-RU" sz="2000" dirty="0"/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Познакомить педагогов с опытом работы по изготовлению и использованию муляжа «Блокадный хлеб» в рамках реализации образовательного марафона «Мы помним, мы гордимся!».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Совершенствовать умения участников мастер – класса изготавливать муляж «Блокадный хлеб» с опорой на алгоритм.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Показать участникам мастер-класса способы использования муляжа «Блокадный хлеб», </a:t>
            </a:r>
            <a:r>
              <a:rPr lang="ru-RU" sz="2000" kern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способ сохранения памяти о Великой Отечественной Войне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практике.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Поддержка творческого потенциала воспитателей.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творческого мышления, развитие интеллектуальных способностей, умений и навыков.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69875">
              <a:spcAft>
                <a:spcPts val="0"/>
              </a:spcAft>
            </a:pPr>
            <a:r>
              <a:rPr lang="ru-RU" sz="20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182236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35696" y="116632"/>
            <a:ext cx="6894512" cy="68659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r>
              <a:rPr lang="ru-RU" sz="2000" b="1" u="sng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Историческая справка:</a:t>
            </a:r>
            <a:endParaRPr lang="ru-RU" sz="2000" dirty="0"/>
          </a:p>
          <a:p>
            <a:pPr indent="450215" algn="just"/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Летом, 1941 в начале ВОВ никто не думал, что Ленинград окажется в 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блокаде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поэтому больших запасов продовольствия в городе не было. А с начала войны еды стало требоваться больше, ведь в Ленинград приходили беженцы с захваченных врагом районов. Еды не хватало. </a:t>
            </a:r>
            <a:endParaRPr lang="ru-RU" dirty="0"/>
          </a:p>
          <a:p>
            <a:pPr indent="450215" algn="just"/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</a:rPr>
              <a:t>В первые дни блокады хлеб продолжали выпекать из пшеничной муки. Затем в ход пошла ржаная, овсяная (из фуражного зерна для лошадей), соевая, кукурузная, ячменная и солодовая (из сырья пивных заводов). Добавляли даже бумагу. </a:t>
            </a:r>
            <a:endParaRPr lang="ru-RU" dirty="0"/>
          </a:p>
          <a:p>
            <a:pPr indent="450215" algn="just"/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</a:rPr>
              <a:t>Состав блокадного хлеба: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</a:rPr>
              <a:t> пищевая целлюлоза – 10%, жмых – 10%, обойная пыль – 2%, выбойки из мешков - 2%, хвоя – 1%, ржаная обойная мука – 75%.  Но скоро и это стало роскошью.</a:t>
            </a:r>
          </a:p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Когда была в наличии, 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использовалась коревая мука </a:t>
            </a:r>
            <a:r>
              <a:rPr lang="ru-RU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(от слова корка)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Когда в Ладоге тонули машины, везшие муку в блокадный город, ночью специальные бригады крючьями на веревках поднимали из воды мешки. Иногда мука находилась под водой больше двух недель. В середине такого мешка какое-то количество муки было сухим, а внешняя промокшая часть при высыхании схватывалась, превращаясь в твердую корку. Эти корки разбивали на куски, а затем измельчали и перемалывали. Эта коревая мука давала возможность значительно сократить количество других малосъедобных добавок в 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блокадном хлебе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dirty="0"/>
          </a:p>
          <a:p>
            <a:pPr indent="450215" algn="just">
              <a:spcBef>
                <a:spcPts val="450"/>
              </a:spcBef>
              <a:spcAft>
                <a:spcPts val="1500"/>
              </a:spcAft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3163915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63688" y="260648"/>
            <a:ext cx="7056783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/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b="1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Музее блокады Ленинграда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среди множества экспонатов едва ли не самый большой интерес у посетителей обычно вызывает небольшой продолговатый листок тонкой бумаги с отрезанными квадратиками. В каждом из квадратиков – несколько цифр и одно слово: «хлеб». Это 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блокадная хлебная карточка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Хлебные карточки были именными (с 18 июля 1941).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Карточки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бумажные талоны на которых указывалось положенное количество продуктов, каждому человеку. Получали их раз в месяц по предъявлении паспорта. При утере обычно не возобновлялись.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том числе из-за того, что в первые месяцы блокады было огромное количество краж этих карточек. Было несколько категорий блокадных карточек: рабочая, с самой высокой пайкой, детская (до 12 лет), иждивенческая, отдельно для служащих, для беременных женщин… Рабочие получали 250 г. хлеба, а служащие и дети 125 грамм на весь день.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первые три месяца блокады размер хлебной пайки для блокадников сокращался пять раз (с 20 ноября по 25 декабря 1941 года размеры пайки хлеба достигали критических — по 375 г для тех, кто трудился в горячих цехах, 250 г — для инженерно-технических работников и прочих рабочих и по 125 г — для всех остальных категорий блокадников. Эта норма хлеба выдавалась на сутки). 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3069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91680" y="260648"/>
            <a:ext cx="7344816" cy="7171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МАСТЕР-КЛАСС: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Здравствуйте, уважаемые коллеги. Я Константинова Ольга Викторовна воспитатель детского сада №11, города Томска. Рада вас видеть на своём мастер-классе: «Создание исторического артефакта: изготовление муляжа блокадного хлеба, как способ сохранения памяти о Великой Отечественной Войне», в рамках реализации образовательного марафона «Мы помним, мы гордимся!».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Тему для своего мастер - класса выбрала не случайно. Ежегодно 27 января отмечается День полного освобождения Ленинграда от фашисткой блокады. Вспоминая подвиг ленинградцев и защитников города, мы обращаемся к символу блокадного Ленинграда – небольшому кусочку хлеба – 125грамм.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своей работе мы используем макеты (технология макетирования) и муляжи. Муляжи используем как наглядные пособия, которые помогают дошкольникам усваивать истинные размеры и формы объектов. Так же используем при составлении рассказов, проведении творческих работ, как раздаточный материал. Ведь муляжи удобны, легко перемещаются по игровым центрам, безопасны, служат долгое время. Детям и родителям очень нравится изготавливать муляжи и макеты.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buClr>
                <a:srgbClr val="000000"/>
              </a:buClr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8851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39752" y="476672"/>
            <a:ext cx="642469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 МАСТЕР-КЛАССА: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43DBC11-2B17-4224-B2AF-4C599CDA3780}"/>
              </a:ext>
            </a:extLst>
          </p:cNvPr>
          <p:cNvSpPr/>
          <p:nvPr/>
        </p:nvSpPr>
        <p:spPr>
          <a:xfrm>
            <a:off x="971600" y="1196752"/>
            <a:ext cx="756084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arenR"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Берем заготовку пенопласта, он уже в виде кусочка хлеба.</a:t>
            </a:r>
          </a:p>
          <a:p>
            <a:pPr marL="342900" lvl="0" indent="-342900" algn="just">
              <a:spcAft>
                <a:spcPts val="0"/>
              </a:spcAft>
              <a:buClr>
                <a:srgbClr val="000000"/>
              </a:buClr>
              <a:buFont typeface="+mj-lt"/>
              <a:buAutoNum type="arabicParenR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Теперь берем коричневый воздушный пластилин и начинаем растягивать по всей основе нашего кусочка хлеба. </a:t>
            </a:r>
          </a:p>
          <a:p>
            <a:pPr marL="342900" lvl="0" indent="-342900" algn="just">
              <a:spcAft>
                <a:spcPts val="0"/>
              </a:spcAft>
              <a:buClr>
                <a:srgbClr val="000000"/>
              </a:buClr>
              <a:buFont typeface="+mj-lt"/>
              <a:buAutoNum type="arabicParenR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Черным пластилином нужно замазать верхушку, это будет корочка хлеба.</a:t>
            </a:r>
          </a:p>
          <a:p>
            <a:pPr marL="342900" lvl="0" indent="-342900" algn="just">
              <a:spcAft>
                <a:spcPts val="0"/>
              </a:spcAft>
              <a:buClr>
                <a:srgbClr val="000000"/>
              </a:buClr>
              <a:buFont typeface="+mj-lt"/>
              <a:buAutoNum type="arabicParenR"/>
            </a:pPr>
            <a:endParaRPr lang="ru-RU" sz="2000" dirty="0"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457200" indent="-457200">
              <a:buAutoNum type="arabicParenR"/>
            </a:pPr>
            <a:endParaRPr lang="ru-RU" sz="20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3416368-14F2-4053-82E8-F37E8570D0B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5430" y="3533973"/>
            <a:ext cx="2659275" cy="268824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5E13C8D-F172-4977-AFA5-55C48361DB7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66748" y="3533973"/>
            <a:ext cx="2610504" cy="261693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A5229A8-B2B2-4BC1-92E0-27D4AB402E9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56687" y="3533973"/>
            <a:ext cx="2681436" cy="267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7424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031F63C-11F8-4177-838B-D779BA9E1AE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670" t="1742" r="13628" b="2750"/>
          <a:stretch/>
        </p:blipFill>
        <p:spPr>
          <a:xfrm rot="16200000">
            <a:off x="167553" y="2417929"/>
            <a:ext cx="2200418" cy="21765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83BAF9C-2C56-4CD4-8BB2-CF6916A7E362}"/>
              </a:ext>
            </a:extLst>
          </p:cNvPr>
          <p:cNvSpPr/>
          <p:nvPr/>
        </p:nvSpPr>
        <p:spPr>
          <a:xfrm>
            <a:off x="1907704" y="476672"/>
            <a:ext cx="6696744" cy="40985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  <a:buClr>
                <a:srgbClr val="000000"/>
              </a:buClr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4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Стеком наносим не большие углубления на коричневом пластилине, чтобы было похоже на настоящий хлеб.</a:t>
            </a:r>
          </a:p>
          <a:p>
            <a:pPr algn="just">
              <a:buClr>
                <a:srgbClr val="000000"/>
              </a:buClr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Потом берем заготовку карточки и кладем ее на хлеб.</a:t>
            </a:r>
          </a:p>
          <a:p>
            <a:pPr lvl="0" algn="just">
              <a:spcAft>
                <a:spcPts val="0"/>
              </a:spcAft>
              <a:buClr>
                <a:srgbClr val="000000"/>
              </a:buClr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6) Теперь берем кусочек газеты, заворачиваем в нее хлеб.</a:t>
            </a:r>
          </a:p>
          <a:p>
            <a:pPr lvl="0" algn="just">
              <a:spcAft>
                <a:spcPts val="0"/>
              </a:spcAft>
              <a:buClr>
                <a:srgbClr val="000000"/>
              </a:buClr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7) Газету перевязываем бечевкой.</a:t>
            </a:r>
          </a:p>
          <a:p>
            <a:pPr lvl="0" algn="just">
              <a:spcAft>
                <a:spcPts val="0"/>
              </a:spcAft>
              <a:buClr>
                <a:srgbClr val="000000"/>
              </a:buClr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8) Вот теперь все готово.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</a:p>
          <a:p>
            <a:pPr indent="450215" algn="just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Уважаемые коллеги! В конце мастер-класса попрошу вас поделиться своими впечатлениями (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обратная связь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buClr>
                <a:srgbClr val="000000"/>
              </a:buClr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buClr>
                <a:srgbClr val="000000"/>
              </a:buClr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buClr>
                <a:srgbClr val="000000"/>
              </a:buClr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Clr>
                <a:srgbClr val="000000"/>
              </a:buClr>
              <a:buFont typeface="+mj-lt"/>
              <a:buAutoNum type="arabicParenR"/>
            </a:pPr>
            <a:endParaRPr lang="ru-RU" sz="1100" dirty="0"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7EFE4D9-1311-4996-AF70-7B9C11D2F8E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87" t="19551" r="2587" b="6950"/>
          <a:stretch/>
        </p:blipFill>
        <p:spPr>
          <a:xfrm>
            <a:off x="1844573" y="4342747"/>
            <a:ext cx="2331596" cy="240017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18155EC-54DD-479C-9873-2CEFBFB7261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214" t="3800" r="22330" b="7619"/>
          <a:stretch/>
        </p:blipFill>
        <p:spPr>
          <a:xfrm rot="16200000">
            <a:off x="4119856" y="2922255"/>
            <a:ext cx="2200419" cy="23498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9A4BAD5-BA20-4C9F-AF14-A3DFE9248C9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052"/>
          <a:stretch/>
        </p:blipFill>
        <p:spPr>
          <a:xfrm>
            <a:off x="6160954" y="4342747"/>
            <a:ext cx="2803534" cy="240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0527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548680"/>
            <a:ext cx="79208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Фотоотчет с мастер-класса</a:t>
            </a:r>
            <a:endParaRPr lang="ru-RU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719C31A-AA33-42DC-B593-1D278D18645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3101"/>
          <a:stretch/>
        </p:blipFill>
        <p:spPr>
          <a:xfrm>
            <a:off x="468547" y="1112379"/>
            <a:ext cx="3305555" cy="285293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F1C8993-BD2F-47F6-A5A4-CD08E3068E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71539" y="1057457"/>
            <a:ext cx="3803914" cy="285293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8222C11-C621-4BA5-B938-03F895BF93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5810" y="3910393"/>
            <a:ext cx="3803914" cy="285293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01F9D115-4256-4655-8A0E-5EB9C130503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08364" y="3645024"/>
            <a:ext cx="3967089" cy="2975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65860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5237290" y="273422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64909CC-D33B-40B3-A51A-AB23E18867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1050" y="901615"/>
            <a:ext cx="4033708" cy="537827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C2D6371-35F4-4136-9939-BFCCCF021F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65815" y="862522"/>
            <a:ext cx="4033708" cy="537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37893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732</TotalTime>
  <Words>727</Words>
  <Application>Microsoft Office PowerPoint</Application>
  <PresentationFormat>Экран (4:3)</PresentationFormat>
  <Paragraphs>52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Брошюра</vt:lpstr>
      <vt:lpstr>Слайд 12</vt:lpstr>
      <vt:lpstr>Список литературы: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 Лялянов</dc:creator>
  <cp:lastModifiedBy>MetodKab</cp:lastModifiedBy>
  <cp:revision>44</cp:revision>
  <dcterms:modified xsi:type="dcterms:W3CDTF">2025-12-22T02:14:41Z</dcterms:modified>
</cp:coreProperties>
</file>