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7" r:id="rId2"/>
    <p:sldId id="286" r:id="rId3"/>
    <p:sldId id="271" r:id="rId4"/>
    <p:sldId id="288" r:id="rId5"/>
    <p:sldId id="273" r:id="rId6"/>
    <p:sldId id="274" r:id="rId7"/>
    <p:sldId id="275" r:id="rId8"/>
    <p:sldId id="276" r:id="rId9"/>
    <p:sldId id="277" r:id="rId10"/>
    <p:sldId id="282" r:id="rId11"/>
    <p:sldId id="289" r:id="rId12"/>
    <p:sldId id="290" r:id="rId13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99" autoAdjust="0"/>
  </p:normalViewPr>
  <p:slideViewPr>
    <p:cSldViewPr>
      <p:cViewPr varScale="1">
        <p:scale>
          <a:sx n="86" d="100"/>
          <a:sy n="86" d="100"/>
        </p:scale>
        <p:origin x="90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9F4F6-7986-4DA8-9BAD-B1D19F84BEE4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D56E6-C419-4A18-BB75-B43B7001E1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141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D56E6-C419-4A18-BB75-B43B7001E1B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161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D56E6-C419-4A18-BB75-B43B7001E1B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968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DD10-7463-4C70-8BFD-82AF14E2511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422F-DAF4-400D-92E7-7B7267822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286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DD10-7463-4C70-8BFD-82AF14E2511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422F-DAF4-400D-92E7-7B7267822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48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DD10-7463-4C70-8BFD-82AF14E2511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422F-DAF4-400D-92E7-7B7267822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43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DD10-7463-4C70-8BFD-82AF14E2511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422F-DAF4-400D-92E7-7B7267822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256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DD10-7463-4C70-8BFD-82AF14E2511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422F-DAF4-400D-92E7-7B7267822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915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DD10-7463-4C70-8BFD-82AF14E2511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422F-DAF4-400D-92E7-7B7267822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42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DD10-7463-4C70-8BFD-82AF14E2511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422F-DAF4-400D-92E7-7B7267822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99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DD10-7463-4C70-8BFD-82AF14E2511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422F-DAF4-400D-92E7-7B7267822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078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DD10-7463-4C70-8BFD-82AF14E2511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422F-DAF4-400D-92E7-7B7267822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268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DD10-7463-4C70-8BFD-82AF14E2511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422F-DAF4-400D-92E7-7B7267822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253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ADD10-7463-4C70-8BFD-82AF14E2511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422F-DAF4-400D-92E7-7B7267822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964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ADD10-7463-4C70-8BFD-82AF14E2511D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1422F-DAF4-400D-92E7-7B72678222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53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200299" y="3115454"/>
            <a:ext cx="4912768" cy="181312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-42944" y="6430156"/>
            <a:ext cx="9186943" cy="423283"/>
          </a:xfrm>
          <a:prstGeom prst="rect">
            <a:avLst/>
          </a:prstGeom>
          <a:solidFill>
            <a:srgbClr val="F38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2025 ГОД    ТОМСК   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364992" y="6528642"/>
            <a:ext cx="1638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СЛАЙД </a:t>
            </a:r>
            <a:fld id="{59FD1884-234F-4F16-AF67-8B36556FD7FB}" type="slidenum">
              <a:rPr lang="ru-RU" smtClean="0">
                <a:solidFill>
                  <a:schemeClr val="bg1"/>
                </a:solidFill>
              </a:rPr>
              <a:pPr algn="r"/>
              <a:t>1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Picture 3" descr="C:\Users\User\Downloads\WhatsApp Image 2023-12-13 at 15.22.3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53" b="96234" l="2500" r="93333">
                        <a14:foregroundMark x1="13889" y1="55325" x2="13148" y2="39091"/>
                        <a14:foregroundMark x1="14444" y1="39221" x2="18056" y2="38701"/>
                        <a14:foregroundMark x1="18333" y1="39091" x2="21204" y2="43896"/>
                        <a14:foregroundMark x1="21481" y1="38571" x2="27315" y2="38831"/>
                        <a14:foregroundMark x1="28611" y1="39091" x2="30926" y2="38182"/>
                        <a14:foregroundMark x1="28611" y1="46623" x2="31296" y2="50130"/>
                        <a14:foregroundMark x1="35370" y1="38831" x2="40093" y2="38442"/>
                        <a14:foregroundMark x1="44167" y1="43636" x2="45648" y2="38571"/>
                        <a14:foregroundMark x1="47222" y1="38312" x2="52315" y2="40130"/>
                        <a14:foregroundMark x1="44907" y1="52597" x2="49352" y2="54026"/>
                        <a14:foregroundMark x1="61389" y1="46364" x2="63611" y2="49221"/>
                        <a14:foregroundMark x1="43611" y1="54156" x2="45093" y2="52857"/>
                        <a14:foregroundMark x1="57130" y1="30130" x2="61944" y2="27143"/>
                        <a14:foregroundMark x1="61852" y1="26364" x2="63148" y2="27662"/>
                        <a14:backgroundMark x1="18704" y1="38571" x2="21574" y2="42468"/>
                        <a14:backgroundMark x1="42315" y1="44545" x2="47593" y2="51429"/>
                        <a14:backgroundMark x1="54537" y1="43377" x2="54537" y2="50390"/>
                        <a14:backgroundMark x1="62315" y1="44935" x2="64630" y2="475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034" y="-141216"/>
            <a:ext cx="2314216" cy="16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Line 91"/>
          <p:cNvSpPr>
            <a:spLocks noChangeShapeType="1"/>
          </p:cNvSpPr>
          <p:nvPr/>
        </p:nvSpPr>
        <p:spPr bwMode="auto">
          <a:xfrm>
            <a:off x="273854" y="535865"/>
            <a:ext cx="6903308" cy="1588"/>
          </a:xfrm>
          <a:prstGeom prst="line">
            <a:avLst/>
          </a:prstGeom>
          <a:noFill/>
          <a:ln w="25400">
            <a:solidFill>
              <a:srgbClr val="F7931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73854" y="234458"/>
            <a:ext cx="8848030" cy="2404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РЕМЕСЛЕННАЯ МАСТЕРСКАЯ В ДОО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7" r="11282"/>
          <a:stretch/>
        </p:blipFill>
        <p:spPr>
          <a:xfrm>
            <a:off x="1360761" y="961559"/>
            <a:ext cx="2610009" cy="1862158"/>
          </a:xfrm>
          <a:prstGeom prst="roundRect">
            <a:avLst>
              <a:gd name="adj" fmla="val 38865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2973" flipH="1">
            <a:off x="5563216" y="1560018"/>
            <a:ext cx="3112572" cy="4103379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TextBox 1"/>
          <p:cNvSpPr txBox="1"/>
          <p:nvPr/>
        </p:nvSpPr>
        <p:spPr>
          <a:xfrm>
            <a:off x="179512" y="5109982"/>
            <a:ext cx="521731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Андреева Елена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Владимировна,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«Сказка» п. Зональная Станция» Томского района</a:t>
            </a: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156054" y="3202496"/>
            <a:ext cx="4972814" cy="1534876"/>
          </a:xfrm>
        </p:spPr>
        <p:txBody>
          <a:bodyPr>
            <a:noAutofit/>
          </a:bodyPr>
          <a:lstStyle/>
          <a:p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Новогодняя игрушка</a:t>
            </a:r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«Лошадка» из глины</a:t>
            </a:r>
            <a:endParaRPr lang="ru-RU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098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783187" y="598994"/>
            <a:ext cx="6102255" cy="46106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Финальный этап 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– наносим декор на ёлочную игрушку. 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7715" y="6449129"/>
            <a:ext cx="9144000" cy="423283"/>
          </a:xfrm>
          <a:prstGeom prst="rect">
            <a:avLst/>
          </a:prstGeom>
          <a:solidFill>
            <a:srgbClr val="F38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2025 ГОД   ТОМСК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27034" y="6545245"/>
            <a:ext cx="1638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СЛАЙД </a:t>
            </a:r>
            <a:fld id="{59FD1884-234F-4F16-AF67-8B36556FD7FB}" type="slidenum">
              <a:rPr lang="ru-RU" smtClean="0">
                <a:solidFill>
                  <a:prstClr val="white"/>
                </a:solidFill>
              </a:rPr>
              <a:pPr algn="r"/>
              <a:t>10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Line 91"/>
          <p:cNvSpPr>
            <a:spLocks noChangeShapeType="1"/>
          </p:cNvSpPr>
          <p:nvPr/>
        </p:nvSpPr>
        <p:spPr bwMode="auto">
          <a:xfrm>
            <a:off x="278255" y="475088"/>
            <a:ext cx="6903308" cy="1588"/>
          </a:xfrm>
          <a:prstGeom prst="line">
            <a:avLst/>
          </a:prstGeom>
          <a:noFill/>
          <a:ln w="25400">
            <a:solidFill>
              <a:srgbClr val="F7931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255" y="124573"/>
            <a:ext cx="884803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РЕМЕСЛЕННАЯ МАСТЕРСКАЯ В ДОО</a:t>
            </a: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«Лошадка»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752" y="5465634"/>
            <a:ext cx="868108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При помощи стеков или кусочков глины создаем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лошадке глазки, украшаем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узорами.</a:t>
            </a:r>
            <a:endParaRPr lang="ru-RU" sz="2000" dirty="0">
              <a:ea typeface="Calibri"/>
              <a:cs typeface="Times New Roman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7" r="11282"/>
          <a:stretch/>
        </p:blipFill>
        <p:spPr>
          <a:xfrm>
            <a:off x="7052390" y="179564"/>
            <a:ext cx="1906947" cy="1360546"/>
          </a:xfrm>
          <a:prstGeom prst="roundRect">
            <a:avLst>
              <a:gd name="adj" fmla="val 38865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59" y="1433602"/>
            <a:ext cx="5112568" cy="3834426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83461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25"/>
    </mc:Choice>
    <mc:Fallback xmlns="">
      <p:transition spd="slow" advTm="21025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783187" y="598994"/>
            <a:ext cx="6102255" cy="46106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Готовый результат - </a:t>
            </a: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Новогодняя игрушка </a:t>
            </a:r>
            <a:r>
              <a:rPr lang="ru-RU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«Лошадк»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7715" y="6449129"/>
            <a:ext cx="9144000" cy="423283"/>
          </a:xfrm>
          <a:prstGeom prst="rect">
            <a:avLst/>
          </a:prstGeom>
          <a:solidFill>
            <a:srgbClr val="F38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2025 ГОД   ТОМСК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27034" y="6545245"/>
            <a:ext cx="1638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СЛАЙД </a:t>
            </a:r>
            <a:fld id="{59FD1884-234F-4F16-AF67-8B36556FD7FB}" type="slidenum">
              <a:rPr lang="ru-RU" smtClean="0">
                <a:solidFill>
                  <a:prstClr val="white"/>
                </a:solidFill>
              </a:rPr>
              <a:pPr algn="r"/>
              <a:t>11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Line 91"/>
          <p:cNvSpPr>
            <a:spLocks noChangeShapeType="1"/>
          </p:cNvSpPr>
          <p:nvPr/>
        </p:nvSpPr>
        <p:spPr bwMode="auto">
          <a:xfrm>
            <a:off x="278255" y="475088"/>
            <a:ext cx="6903308" cy="1588"/>
          </a:xfrm>
          <a:prstGeom prst="line">
            <a:avLst/>
          </a:prstGeom>
          <a:noFill/>
          <a:ln w="25400">
            <a:solidFill>
              <a:srgbClr val="F7931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255" y="124573"/>
            <a:ext cx="884803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РЕМЕСЛЕННАЯ МАСТЕРСКАЯ В ДОО</a:t>
            </a: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«Лошадка»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255" y="5145593"/>
            <a:ext cx="436575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После того как изделие высохнет, раскрашиваем акриловыми красками. </a:t>
            </a:r>
            <a:endParaRPr lang="ru-RU" sz="2000" dirty="0">
              <a:ea typeface="Calibri"/>
              <a:cs typeface="Times New Roman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7" r="11282"/>
          <a:stretch/>
        </p:blipFill>
        <p:spPr>
          <a:xfrm>
            <a:off x="7052390" y="179564"/>
            <a:ext cx="1906947" cy="1360546"/>
          </a:xfrm>
          <a:prstGeom prst="roundRect">
            <a:avLst>
              <a:gd name="adj" fmla="val 38865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0026" y="1592759"/>
            <a:ext cx="3716867" cy="3335867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53135" y="1762747"/>
            <a:ext cx="3776583" cy="4238165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242190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25"/>
    </mc:Choice>
    <mc:Fallback xmlns="">
      <p:transition spd="slow" advTm="21025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кругленный прямоугольник 24"/>
          <p:cNvSpPr/>
          <p:nvPr/>
        </p:nvSpPr>
        <p:spPr>
          <a:xfrm>
            <a:off x="6163982" y="2068798"/>
            <a:ext cx="2700518" cy="52312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458294" y="2931326"/>
            <a:ext cx="2385454" cy="52312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95719" y="2029485"/>
            <a:ext cx="2385454" cy="52312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544740" y="1032476"/>
            <a:ext cx="4482293" cy="77062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500110" y="771647"/>
            <a:ext cx="4402832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контакты</a:t>
            </a:r>
            <a:endParaRPr lang="ru-RU" dirty="0"/>
          </a:p>
        </p:txBody>
      </p:sp>
      <p:pic>
        <p:nvPicPr>
          <p:cNvPr id="15365" name="Picture 5" descr="http://qrcoder.ru/code/?http%3A%2F%2Fok.ru%2Fgroup%2F70000033893120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785519"/>
            <a:ext cx="2312412" cy="2312412"/>
          </a:xfrm>
          <a:prstGeom prst="rect">
            <a:avLst/>
          </a:prstGeom>
          <a:noFill/>
          <a:ln w="3810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11603" y="2071855"/>
            <a:ext cx="2805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Одноклассники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19" y="2721737"/>
            <a:ext cx="2462115" cy="2341466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501221" y="2019869"/>
            <a:ext cx="2174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7787" y="3720827"/>
            <a:ext cx="2526468" cy="2526468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3500242" y="2940850"/>
            <a:ext cx="2282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Телеграм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6434716"/>
            <a:ext cx="9144000" cy="423283"/>
          </a:xfrm>
          <a:prstGeom prst="rect">
            <a:avLst/>
          </a:prstGeom>
          <a:solidFill>
            <a:srgbClr val="F38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2025 ГОД  ТОМСК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364992" y="6539276"/>
            <a:ext cx="1638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СЛАЙД 14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7" name="Picture 3" descr="C:\Users\User\Downloads\WhatsApp Image 2023-12-13 at 15.22.36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53" b="96234" l="2500" r="93333">
                        <a14:foregroundMark x1="13889" y1="55325" x2="13148" y2="39091"/>
                        <a14:foregroundMark x1="14444" y1="39221" x2="18056" y2="38701"/>
                        <a14:foregroundMark x1="18333" y1="39091" x2="21204" y2="43896"/>
                        <a14:foregroundMark x1="21481" y1="38571" x2="27315" y2="38831"/>
                        <a14:foregroundMark x1="28611" y1="39091" x2="30926" y2="38182"/>
                        <a14:foregroundMark x1="28611" y1="46623" x2="31296" y2="50130"/>
                        <a14:foregroundMark x1="35370" y1="38831" x2="40093" y2="38442"/>
                        <a14:foregroundMark x1="44167" y1="43636" x2="45648" y2="38571"/>
                        <a14:foregroundMark x1="47222" y1="38312" x2="52315" y2="40130"/>
                        <a14:foregroundMark x1="44907" y1="52597" x2="49352" y2="54026"/>
                        <a14:foregroundMark x1="61389" y1="46364" x2="63611" y2="49221"/>
                        <a14:foregroundMark x1="43611" y1="54156" x2="45093" y2="52857"/>
                        <a14:foregroundMark x1="57130" y1="30130" x2="61944" y2="27143"/>
                        <a14:foregroundMark x1="61852" y1="26364" x2="63148" y2="27662"/>
                        <a14:backgroundMark x1="18704" y1="38571" x2="21574" y2="42468"/>
                        <a14:backgroundMark x1="42315" y1="44545" x2="47593" y2="51429"/>
                        <a14:backgroundMark x1="54537" y1="43377" x2="54537" y2="50390"/>
                        <a14:backgroundMark x1="62315" y1="44935" x2="64630" y2="475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034" y="-141216"/>
            <a:ext cx="2314216" cy="16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Line 91"/>
          <p:cNvSpPr>
            <a:spLocks noChangeShapeType="1"/>
          </p:cNvSpPr>
          <p:nvPr/>
        </p:nvSpPr>
        <p:spPr bwMode="auto">
          <a:xfrm>
            <a:off x="279676" y="762132"/>
            <a:ext cx="6903308" cy="1588"/>
          </a:xfrm>
          <a:prstGeom prst="line">
            <a:avLst/>
          </a:prstGeom>
          <a:noFill/>
          <a:ln w="25400">
            <a:solidFill>
              <a:srgbClr val="F7931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77511" y="395197"/>
            <a:ext cx="8848030" cy="2404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РЕМЕСЛЕННАЯ МАСТЕРСКАЯ В ДОО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07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6398961"/>
            <a:ext cx="9144000" cy="459039"/>
          </a:xfrm>
          <a:prstGeom prst="rect">
            <a:avLst/>
          </a:prstGeom>
          <a:solidFill>
            <a:srgbClr val="F38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2025 ГОД  ТОМСК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027034" y="6545245"/>
            <a:ext cx="1638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СЛАЙД </a:t>
            </a:r>
            <a:fld id="{59FD1884-234F-4F16-AF67-8B36556FD7FB}" type="slidenum">
              <a:rPr lang="ru-RU" smtClean="0">
                <a:solidFill>
                  <a:schemeClr val="bg1"/>
                </a:solidFill>
              </a:rPr>
              <a:pPr algn="r"/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Line 91"/>
          <p:cNvSpPr>
            <a:spLocks noChangeShapeType="1"/>
          </p:cNvSpPr>
          <p:nvPr/>
        </p:nvSpPr>
        <p:spPr bwMode="auto">
          <a:xfrm>
            <a:off x="278255" y="475088"/>
            <a:ext cx="6903308" cy="1588"/>
          </a:xfrm>
          <a:prstGeom prst="line">
            <a:avLst/>
          </a:prstGeom>
          <a:noFill/>
          <a:ln w="25400">
            <a:solidFill>
              <a:srgbClr val="F7931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78255" y="124573"/>
            <a:ext cx="884803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РЕМЕСЛЕННАЯ МАСТЕРСКАЯ В ДОО</a:t>
            </a: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«Лошадка»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255" y="5325445"/>
            <a:ext cx="841850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9776" y="723455"/>
            <a:ext cx="850555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исполнения: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создания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Новогодней 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«Лошадки» мы будем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технику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лепки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«Пласт»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занятия участники будут: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Использовать инструменты для создания деталей.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моментом для работы с глиной является использование влажной тканевой салфетки, т.к. глина быстро сохнет ей нужно умеренное количество воды, а также салфетка забирает лишний воздух из глины.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Формировать основные элементы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лошадки (тело и седло).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Соединение деталей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лошадки, скрепки, седла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шликера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(жидкая суспензия на основе глины, мягкая кашеобразная масса, используемая в производстве керамики для соединения деталей</a:t>
            </a:r>
            <a:r>
              <a:rPr lang="ru-RU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Декорировать готовую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игрушку.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Раскрасить Новогоднюю игрушку «Лошадка».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7" r="11282"/>
          <a:stretch/>
        </p:blipFill>
        <p:spPr>
          <a:xfrm>
            <a:off x="7052390" y="179564"/>
            <a:ext cx="1906947" cy="1360546"/>
          </a:xfrm>
          <a:prstGeom prst="roundRect">
            <a:avLst>
              <a:gd name="adj" fmla="val 38865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2601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25"/>
    </mc:Choice>
    <mc:Fallback xmlns="">
      <p:transition spd="slow" advTm="21025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246984" y="617645"/>
            <a:ext cx="6746656" cy="8215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Перечень и количество необходимых материалов для создания одной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ёлочной игрушки «Лошадки»: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7715" y="6434717"/>
            <a:ext cx="9144000" cy="423283"/>
          </a:xfrm>
          <a:prstGeom prst="rect">
            <a:avLst/>
          </a:prstGeom>
          <a:solidFill>
            <a:srgbClr val="F38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2025 ГОД  ТОМСК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027034" y="6545245"/>
            <a:ext cx="1638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СЛАЙД </a:t>
            </a:r>
            <a:fld id="{59FD1884-234F-4F16-AF67-8B36556FD7FB}" type="slidenum">
              <a:rPr lang="ru-RU" smtClean="0">
                <a:solidFill>
                  <a:schemeClr val="bg1"/>
                </a:solidFill>
              </a:rPr>
              <a:pPr algn="r"/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Line 91"/>
          <p:cNvSpPr>
            <a:spLocks noChangeShapeType="1"/>
          </p:cNvSpPr>
          <p:nvPr/>
        </p:nvSpPr>
        <p:spPr bwMode="auto">
          <a:xfrm>
            <a:off x="278255" y="475088"/>
            <a:ext cx="6903308" cy="1588"/>
          </a:xfrm>
          <a:prstGeom prst="line">
            <a:avLst/>
          </a:prstGeom>
          <a:noFill/>
          <a:ln w="25400">
            <a:solidFill>
              <a:srgbClr val="F7931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78255" y="124573"/>
            <a:ext cx="884803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РЕМЕСЛЕННАЯ МАСТЕРСКАЯ В ДОО</a:t>
            </a: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«Лошадка»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255" y="5325445"/>
            <a:ext cx="841850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323" y="1453761"/>
            <a:ext cx="475000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Глина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самозастывающая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- 100 г.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2. Инструменты для лепки: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- Доска для лепки – 1 шт.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- Тканевая салфетка – 1 шт.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- Стакан с водой – 1шт.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- Губка – 1 шт.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- Нож для глины – 1 шт.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- Пластиковый стек </a:t>
            </a:r>
            <a:endParaRPr lang="ru-RU" dirty="0" smtClean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(для 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создания текстур) – 1 шт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- Скалка для раскатывание глины – 1шт.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- Рейки (для формирования 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толщины изделия) – 2 шт. 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- Скрепка (крепление для нитки) – 1 шт.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- Трафарет «Лошадки и седла» – 1 шт.</a:t>
            </a:r>
          </a:p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3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Наглядные пособия 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(готовые 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изделия ёлочной игрушки «Лошадки»).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4. Фартук.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5. Клеёнка на рабочую зону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7" r="11282"/>
          <a:stretch/>
        </p:blipFill>
        <p:spPr>
          <a:xfrm>
            <a:off x="7052390" y="179564"/>
            <a:ext cx="1906947" cy="1360546"/>
          </a:xfrm>
          <a:prstGeom prst="roundRect">
            <a:avLst>
              <a:gd name="adj" fmla="val 38865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909505" y="1462304"/>
            <a:ext cx="3553820" cy="4660874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344452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25"/>
    </mc:Choice>
    <mc:Fallback xmlns="">
      <p:transition spd="slow" advTm="21025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1624273" y="798241"/>
            <a:ext cx="5014231" cy="46106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434717"/>
            <a:ext cx="9144000" cy="423283"/>
          </a:xfrm>
          <a:prstGeom prst="rect">
            <a:avLst/>
          </a:prstGeom>
          <a:solidFill>
            <a:srgbClr val="F38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2025 ГОД  ТОМСК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027034" y="6545245"/>
            <a:ext cx="1638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СЛАЙД </a:t>
            </a:r>
            <a:fld id="{59FD1884-234F-4F16-AF67-8B36556FD7FB}" type="slidenum">
              <a:rPr lang="ru-RU" smtClean="0">
                <a:solidFill>
                  <a:schemeClr val="bg1"/>
                </a:solidFill>
              </a:rPr>
              <a:pPr algn="r"/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Line 91"/>
          <p:cNvSpPr>
            <a:spLocks noChangeShapeType="1"/>
          </p:cNvSpPr>
          <p:nvPr/>
        </p:nvSpPr>
        <p:spPr bwMode="auto">
          <a:xfrm>
            <a:off x="278255" y="475088"/>
            <a:ext cx="6903308" cy="1588"/>
          </a:xfrm>
          <a:prstGeom prst="line">
            <a:avLst/>
          </a:prstGeom>
          <a:noFill/>
          <a:ln w="25400">
            <a:solidFill>
              <a:srgbClr val="F7931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78255" y="124573"/>
            <a:ext cx="884803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РЕМЕСЛЕННАЯ МАСТЕРСКАЯ В ДОО</a:t>
            </a: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«Лошадка»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63812" y="770404"/>
            <a:ext cx="50142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/>
                <a:ea typeface="Times New Roman"/>
                <a:cs typeface="Times New Roman"/>
              </a:rPr>
              <a:t>Первый этап </a:t>
            </a:r>
            <a:r>
              <a:rPr lang="ru-RU" sz="2000" b="1" i="1" dirty="0" smtClean="0">
                <a:latin typeface="Times New Roman"/>
                <a:ea typeface="Times New Roman"/>
                <a:cs typeface="Times New Roman"/>
              </a:rPr>
              <a:t>–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формируем глину в шар</a:t>
            </a:r>
            <a:endParaRPr lang="ru-RU" dirty="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7" r="11282"/>
          <a:stretch/>
        </p:blipFill>
        <p:spPr>
          <a:xfrm>
            <a:off x="7052390" y="179564"/>
            <a:ext cx="1906947" cy="1360546"/>
          </a:xfrm>
          <a:prstGeom prst="roundRect">
            <a:avLst>
              <a:gd name="adj" fmla="val 38865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65894" y="807389"/>
            <a:ext cx="3724698" cy="5772571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21455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25"/>
    </mc:Choice>
    <mc:Fallback xmlns="">
      <p:transition spd="slow" advTm="21025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456337" y="701246"/>
            <a:ext cx="3961956" cy="46106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434717"/>
            <a:ext cx="9144000" cy="423283"/>
          </a:xfrm>
          <a:prstGeom prst="rect">
            <a:avLst/>
          </a:prstGeom>
          <a:solidFill>
            <a:srgbClr val="F38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2025 ГОД  ТОМСК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027034" y="6545245"/>
            <a:ext cx="1638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СЛАЙД </a:t>
            </a:r>
            <a:fld id="{59FD1884-234F-4F16-AF67-8B36556FD7FB}" type="slidenum">
              <a:rPr lang="ru-RU" smtClean="0">
                <a:solidFill>
                  <a:schemeClr val="bg1"/>
                </a:solidFill>
              </a:rPr>
              <a:pPr algn="r"/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Line 91"/>
          <p:cNvSpPr>
            <a:spLocks noChangeShapeType="1"/>
          </p:cNvSpPr>
          <p:nvPr/>
        </p:nvSpPr>
        <p:spPr bwMode="auto">
          <a:xfrm>
            <a:off x="278255" y="475088"/>
            <a:ext cx="6903308" cy="1588"/>
          </a:xfrm>
          <a:prstGeom prst="line">
            <a:avLst/>
          </a:prstGeom>
          <a:noFill/>
          <a:ln w="25400">
            <a:solidFill>
              <a:srgbClr val="F7931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78255" y="124573"/>
            <a:ext cx="884803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РЕМЕСЛЕННАЯ МАСТЕРСКАЯ В ДОО</a:t>
            </a: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«Лошадка»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79856" y="727800"/>
            <a:ext cx="4030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>
                <a:latin typeface="Times New Roman"/>
                <a:ea typeface="Times New Roman"/>
                <a:cs typeface="Times New Roman"/>
              </a:rPr>
              <a:t>Второй этап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– формируем «лепёшку»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7133" y="5555468"/>
            <a:ext cx="8742204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Для этого берем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шар,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кладем его на ткань и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делаем  «лепёшку». </a:t>
            </a:r>
            <a:endParaRPr lang="ru-RU" sz="2000" dirty="0">
              <a:ea typeface="Calibri"/>
              <a:cs typeface="Times New Roman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7" r="11282"/>
          <a:stretch/>
        </p:blipFill>
        <p:spPr>
          <a:xfrm>
            <a:off x="7052390" y="179564"/>
            <a:ext cx="1906947" cy="1360546"/>
          </a:xfrm>
          <a:prstGeom prst="roundRect">
            <a:avLst>
              <a:gd name="adj" fmla="val 38865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56189" y="663644"/>
            <a:ext cx="3993835" cy="5598567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19593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25"/>
    </mc:Choice>
    <mc:Fallback xmlns="">
      <p:transition spd="slow" advTm="2102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1652586" y="651762"/>
            <a:ext cx="5153847" cy="46106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434717"/>
            <a:ext cx="9144000" cy="423283"/>
          </a:xfrm>
          <a:prstGeom prst="rect">
            <a:avLst/>
          </a:prstGeom>
          <a:solidFill>
            <a:srgbClr val="F38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2025 ГОД  ТОМСК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027034" y="6545245"/>
            <a:ext cx="1638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СЛАЙД </a:t>
            </a:r>
            <a:fld id="{59FD1884-234F-4F16-AF67-8B36556FD7FB}" type="slidenum">
              <a:rPr lang="ru-RU" smtClean="0">
                <a:solidFill>
                  <a:schemeClr val="bg1"/>
                </a:solidFill>
              </a:rPr>
              <a:pPr algn="r"/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Line 91"/>
          <p:cNvSpPr>
            <a:spLocks noChangeShapeType="1"/>
          </p:cNvSpPr>
          <p:nvPr/>
        </p:nvSpPr>
        <p:spPr bwMode="auto">
          <a:xfrm>
            <a:off x="278255" y="475088"/>
            <a:ext cx="6903308" cy="1588"/>
          </a:xfrm>
          <a:prstGeom prst="line">
            <a:avLst/>
          </a:prstGeom>
          <a:noFill/>
          <a:ln w="25400">
            <a:solidFill>
              <a:srgbClr val="F7931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78255" y="124573"/>
            <a:ext cx="884803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РЕМЕСЛЕННАЯ МАСТЕРСКАЯ В ДОО</a:t>
            </a: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«Лошадка»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71100" y="644097"/>
            <a:ext cx="4161845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  <a:cs typeface="Times New Roman"/>
              </a:rPr>
              <a:t>Третий этап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– формируем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«пласт» </a:t>
            </a:r>
            <a:endParaRPr lang="ru-RU" sz="20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8259" y="5598742"/>
            <a:ext cx="840748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Укладываем параллельно рейки возле «лепёшки» и раскатываем скалкой пласт. Размер площади соответствует размеру трафарета.</a:t>
            </a:r>
            <a:endParaRPr lang="ru-RU" sz="2000" dirty="0">
              <a:ea typeface="Calibri"/>
              <a:cs typeface="Times New Roman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7" r="11282"/>
          <a:stretch/>
        </p:blipFill>
        <p:spPr>
          <a:xfrm>
            <a:off x="7052390" y="179564"/>
            <a:ext cx="1906947" cy="1360546"/>
          </a:xfrm>
          <a:prstGeom prst="roundRect">
            <a:avLst>
              <a:gd name="adj" fmla="val 38865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92944" y="946733"/>
            <a:ext cx="4260275" cy="4966702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60460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25"/>
    </mc:Choice>
    <mc:Fallback xmlns="">
      <p:transition spd="slow" advTm="21025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6434717"/>
            <a:ext cx="9144000" cy="423283"/>
          </a:xfrm>
          <a:prstGeom prst="rect">
            <a:avLst/>
          </a:prstGeom>
          <a:solidFill>
            <a:srgbClr val="F38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2025 ГОД  ТОМСК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027034" y="6545245"/>
            <a:ext cx="1638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СЛАЙД </a:t>
            </a:r>
            <a:fld id="{59FD1884-234F-4F16-AF67-8B36556FD7FB}" type="slidenum">
              <a:rPr lang="ru-RU" smtClean="0">
                <a:solidFill>
                  <a:schemeClr val="bg1"/>
                </a:solidFill>
              </a:rPr>
              <a:pPr algn="r"/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Line 91"/>
          <p:cNvSpPr>
            <a:spLocks noChangeShapeType="1"/>
          </p:cNvSpPr>
          <p:nvPr/>
        </p:nvSpPr>
        <p:spPr bwMode="auto">
          <a:xfrm>
            <a:off x="278255" y="475088"/>
            <a:ext cx="6903308" cy="1588"/>
          </a:xfrm>
          <a:prstGeom prst="line">
            <a:avLst/>
          </a:prstGeom>
          <a:noFill/>
          <a:ln w="25400">
            <a:solidFill>
              <a:srgbClr val="F7931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78255" y="124573"/>
            <a:ext cx="884803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РЕМЕСЛЕННАЯ МАСТЕРСКАЯ В ДОО</a:t>
            </a: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«Лошадка»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3352" y="5130035"/>
            <a:ext cx="83811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2000" dirty="0"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5812" y="692696"/>
            <a:ext cx="242374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9956" y="5526695"/>
            <a:ext cx="8381136" cy="42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Вырезаем глину по трафарету. Лишнюю глину убираем.</a:t>
            </a:r>
            <a:endParaRPr lang="ru-RU" sz="2000" dirty="0">
              <a:ea typeface="Calibri"/>
              <a:cs typeface="Times New Roman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7" r="11282"/>
          <a:stretch/>
        </p:blipFill>
        <p:spPr>
          <a:xfrm>
            <a:off x="7052390" y="179564"/>
            <a:ext cx="1906947" cy="1360546"/>
          </a:xfrm>
          <a:prstGeom prst="roundRect">
            <a:avLst>
              <a:gd name="adj" fmla="val 38865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24667" y="223244"/>
            <a:ext cx="4606162" cy="5712296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424615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25"/>
    </mc:Choice>
    <mc:Fallback xmlns="">
      <p:transition spd="slow" advTm="2102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793620" y="623909"/>
            <a:ext cx="6091822" cy="7399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6434717"/>
            <a:ext cx="9144000" cy="423283"/>
          </a:xfrm>
          <a:prstGeom prst="rect">
            <a:avLst/>
          </a:prstGeom>
          <a:solidFill>
            <a:srgbClr val="F38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2025 ГОД  ТОМСК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027034" y="6545245"/>
            <a:ext cx="1638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СЛАЙД </a:t>
            </a:r>
            <a:fld id="{59FD1884-234F-4F16-AF67-8B36556FD7FB}" type="slidenum">
              <a:rPr lang="ru-RU" smtClean="0">
                <a:solidFill>
                  <a:schemeClr val="bg1"/>
                </a:solidFill>
              </a:rPr>
              <a:pPr algn="r"/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Line 91"/>
          <p:cNvSpPr>
            <a:spLocks noChangeShapeType="1"/>
          </p:cNvSpPr>
          <p:nvPr/>
        </p:nvSpPr>
        <p:spPr bwMode="auto">
          <a:xfrm>
            <a:off x="278255" y="475088"/>
            <a:ext cx="6903308" cy="1588"/>
          </a:xfrm>
          <a:prstGeom prst="line">
            <a:avLst/>
          </a:prstGeom>
          <a:noFill/>
          <a:ln w="25400">
            <a:solidFill>
              <a:srgbClr val="F7931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78255" y="124573"/>
            <a:ext cx="884803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РЕМЕСЛЕННАЯ МАСТЕРСКАЯ В ДОО</a:t>
            </a: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«Лошадка»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5813" y="692696"/>
            <a:ext cx="242374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3352" y="5130035"/>
            <a:ext cx="83811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2000" dirty="0"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5975" y="593772"/>
            <a:ext cx="575946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latin typeface="Times New Roman"/>
                <a:ea typeface="Times New Roman"/>
                <a:cs typeface="Times New Roman"/>
              </a:rPr>
              <a:t>Четвёртый этап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формируем ёлочную игрушку «Лошадка»</a:t>
            </a:r>
            <a:endParaRPr lang="ru-RU" sz="2000" dirty="0"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255" y="5742280"/>
            <a:ext cx="868108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ea typeface="Calibri"/>
                <a:cs typeface="Times New Roman"/>
              </a:rPr>
              <a:t> В области спины «Лошадки» крепим скрепку слегка придавливая в глину.</a:t>
            </a:r>
            <a:endParaRPr lang="ru-RU" sz="2000" dirty="0">
              <a:ea typeface="Calibri"/>
              <a:cs typeface="Times New Roman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7" r="11282"/>
          <a:stretch/>
        </p:blipFill>
        <p:spPr>
          <a:xfrm>
            <a:off x="7052390" y="179564"/>
            <a:ext cx="1906947" cy="1360546"/>
          </a:xfrm>
          <a:prstGeom prst="roundRect">
            <a:avLst>
              <a:gd name="adj" fmla="val 38865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26" y="1631901"/>
            <a:ext cx="5495671" cy="4121753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424615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25"/>
    </mc:Choice>
    <mc:Fallback xmlns="">
      <p:transition spd="slow" advTm="21025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6434717"/>
            <a:ext cx="9144000" cy="423283"/>
          </a:xfrm>
          <a:prstGeom prst="rect">
            <a:avLst/>
          </a:prstGeom>
          <a:solidFill>
            <a:srgbClr val="F382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2025 ГОД  ТОМСК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027034" y="6545245"/>
            <a:ext cx="16383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СЛАЙД </a:t>
            </a:r>
            <a:fld id="{59FD1884-234F-4F16-AF67-8B36556FD7FB}" type="slidenum">
              <a:rPr lang="ru-RU" smtClean="0">
                <a:solidFill>
                  <a:schemeClr val="bg1"/>
                </a:solidFill>
              </a:rPr>
              <a:pPr algn="r"/>
              <a:t>9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Line 91"/>
          <p:cNvSpPr>
            <a:spLocks noChangeShapeType="1"/>
          </p:cNvSpPr>
          <p:nvPr/>
        </p:nvSpPr>
        <p:spPr bwMode="auto">
          <a:xfrm>
            <a:off x="278255" y="475088"/>
            <a:ext cx="6903308" cy="1588"/>
          </a:xfrm>
          <a:prstGeom prst="line">
            <a:avLst/>
          </a:prstGeom>
          <a:noFill/>
          <a:ln w="25400">
            <a:solidFill>
              <a:srgbClr val="F7931D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78255" y="124573"/>
            <a:ext cx="884803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РЕМЕСЛЕННАЯ МАСТЕРСКАЯ В ДОО</a:t>
            </a: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 «Лошадка»</a:t>
            </a: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8255" y="5502890"/>
            <a:ext cx="817800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Используя </a:t>
            </a:r>
            <a:r>
              <a:rPr lang="ru-RU" sz="2000" dirty="0" err="1" smtClean="0">
                <a:latin typeface="Times New Roman"/>
                <a:ea typeface="Times New Roman"/>
                <a:cs typeface="Times New Roman"/>
              </a:rPr>
              <a:t>шликер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, крепим седло к телу «Лошадки», заглаживаем неровность влажной губкой. </a:t>
            </a:r>
            <a:endParaRPr lang="ru-RU" sz="2000" dirty="0">
              <a:ea typeface="Calibri"/>
              <a:cs typeface="Times New Roman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7" r="11282"/>
          <a:stretch/>
        </p:blipFill>
        <p:spPr>
          <a:xfrm>
            <a:off x="7052390" y="179564"/>
            <a:ext cx="1906947" cy="1360546"/>
          </a:xfrm>
          <a:prstGeom prst="roundRect">
            <a:avLst>
              <a:gd name="adj" fmla="val 38865"/>
            </a:avLst>
          </a:prstGeom>
          <a:ln w="38100">
            <a:solidFill>
              <a:schemeClr val="accent6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884512"/>
            <a:ext cx="4440744" cy="4486770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424615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25"/>
    </mc:Choice>
    <mc:Fallback xmlns="">
      <p:transition spd="slow" advTm="21025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1636</TotalTime>
  <Words>622</Words>
  <Application>Microsoft Office PowerPoint</Application>
  <PresentationFormat>Экран (4:3)</PresentationFormat>
  <Paragraphs>96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Мастер-класс Новогодняя игрушка «Лошадка» из глины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контакты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«Сказка» п. Зональная Станция» Томского района</dc:title>
  <dc:creator>User</dc:creator>
  <cp:lastModifiedBy>Наталья Адольфовна Мазурова</cp:lastModifiedBy>
  <cp:revision>103</cp:revision>
  <cp:lastPrinted>2025-02-04T11:30:45Z</cp:lastPrinted>
  <dcterms:created xsi:type="dcterms:W3CDTF">2025-02-04T08:10:19Z</dcterms:created>
  <dcterms:modified xsi:type="dcterms:W3CDTF">2025-12-25T02:43:06Z</dcterms:modified>
</cp:coreProperties>
</file>