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3" r:id="rId1"/>
  </p:sldMasterIdLst>
  <p:sldIdLst>
    <p:sldId id="269" r:id="rId2"/>
    <p:sldId id="270" r:id="rId3"/>
    <p:sldId id="280" r:id="rId4"/>
    <p:sldId id="281" r:id="rId5"/>
    <p:sldId id="262" r:id="rId6"/>
    <p:sldId id="271" r:id="rId7"/>
    <p:sldId id="272" r:id="rId8"/>
    <p:sldId id="273" r:id="rId9"/>
    <p:sldId id="276" r:id="rId10"/>
    <p:sldId id="277" r:id="rId11"/>
    <p:sldId id="278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8B45"/>
    <a:srgbClr val="336600"/>
    <a:srgbClr val="238FBF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8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2/12/2026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476" y="274638"/>
            <a:ext cx="10041924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общеразвивающего вида №62  г.Томска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8670" y="1853515"/>
            <a:ext cx="10083114" cy="233130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sz="12800" b="1" i="1" dirty="0" smtClean="0">
                <a:latin typeface="Times New Roman" pitchFamily="18" charset="0"/>
                <a:cs typeface="Times New Roman" pitchFamily="18" charset="0"/>
              </a:rPr>
              <a:t>«Технология ознакомления детей дошкольного возраста с произведениями живописи в контексте исторического просвещения»</a:t>
            </a:r>
          </a:p>
          <a:p>
            <a:pPr algn="ctr">
              <a:buNone/>
            </a:pPr>
            <a:endParaRPr lang="ru-RU" sz="1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800" dirty="0" smtClean="0"/>
          </a:p>
          <a:p>
            <a:endParaRPr lang="ru-RU" sz="12800" dirty="0"/>
          </a:p>
          <a:p>
            <a:pPr>
              <a:buNone/>
            </a:pPr>
            <a:endParaRPr lang="ru-RU" dirty="0"/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Афанасьева Ирина Викторовна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педагог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         2025 г.</a:t>
            </a:r>
            <a:endParaRPr lang="ru-RU" sz="7000" dirty="0" smtClean="0"/>
          </a:p>
          <a:p>
            <a:pPr>
              <a:buNone/>
            </a:pPr>
            <a:endParaRPr lang="ru-RU" dirty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User\Desktop\Картины\5294011027773132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2877" y="3738717"/>
            <a:ext cx="2454875" cy="20733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1216152" cy="6858000"/>
          </a:xfrm>
          <a:prstGeom prst="rect">
            <a:avLst/>
          </a:prstGeom>
          <a:solidFill>
            <a:srgbClr val="A6CFA1"/>
          </a:solidFill>
          <a:ln>
            <a:solidFill>
              <a:srgbClr val="A6C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>
            <a:off x="2407640" y="354229"/>
            <a:ext cx="45450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1276" y="238898"/>
            <a:ext cx="10280821" cy="897924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Знакомство детей с живописью в процессе игр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7"/>
          <p:cNvSpPr txBox="1">
            <a:spLocks/>
          </p:cNvSpPr>
          <p:nvPr/>
        </p:nvSpPr>
        <p:spPr>
          <a:xfrm>
            <a:off x="6878972" y="6065239"/>
            <a:ext cx="4991751" cy="681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Матрица по картине  </a:t>
            </a:r>
            <a:r>
              <a:rPr kumimoji="0" lang="ru-RU" sz="6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Когай</a:t>
            </a:r>
            <a:r>
              <a:rPr kumimoji="0" lang="ru-RU" sz="6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Жанна Анатольевна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«Натюрморт с яблоками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4651632" cy="42568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Содержимое 9" descr="C:\Users\User\Desktop\Картины\5294011027773132878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30098" y="1099752"/>
            <a:ext cx="4683210" cy="50415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 descr="C:\Users\User\Desktop\Картины\529401102777313286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339184" y="1309816"/>
            <a:ext cx="4764156" cy="37923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Заголовок 7"/>
          <p:cNvSpPr txBox="1">
            <a:spLocks/>
          </p:cNvSpPr>
          <p:nvPr/>
        </p:nvSpPr>
        <p:spPr>
          <a:xfrm>
            <a:off x="790832" y="5327011"/>
            <a:ext cx="3744098" cy="628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</a:t>
            </a:r>
            <a:r>
              <a:rPr lang="ru-RU" sz="6400" dirty="0" smtClean="0">
                <a:latin typeface="Times New Roman" pitchFamily="18" charset="0"/>
                <a:ea typeface="+mj-ea"/>
                <a:cs typeface="Times New Roman" pitchFamily="18" charset="0"/>
              </a:rPr>
              <a:t>картины русских художников с описанием картин</a:t>
            </a:r>
            <a:endParaRPr kumimoji="0" lang="ru-RU" sz="6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08043" y="292741"/>
            <a:ext cx="1112109" cy="111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>
            <a:off x="2407640" y="354229"/>
            <a:ext cx="45450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45989" y="177114"/>
            <a:ext cx="10336879" cy="122773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Учебно-наглядные пособия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издания Картинной Галереи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(регулярно пополняю рабочий материал)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7"/>
          <p:cNvSpPr txBox="1">
            <a:spLocks/>
          </p:cNvSpPr>
          <p:nvPr/>
        </p:nvSpPr>
        <p:spPr>
          <a:xfrm>
            <a:off x="6878972" y="6065239"/>
            <a:ext cx="4991751" cy="681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08043" y="292741"/>
            <a:ext cx="1112109" cy="111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User\Desktop\Новая папка\6a2beb93-cf86-400c-b834-47451d31a5c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 l="2229" r="3686" b="1543"/>
          <a:stretch>
            <a:fillRect/>
          </a:stretch>
        </p:blipFill>
        <p:spPr bwMode="auto">
          <a:xfrm rot="16200000">
            <a:off x="3256067" y="216305"/>
            <a:ext cx="5080313" cy="75110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8670" y="457200"/>
            <a:ext cx="10083114" cy="372762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Список используемых источников</a:t>
            </a: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Т.А.Сидорчук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« Я познаю мир».Методический комплекс по основанию детьми способов познания. -АО « Первая Образцовая типография»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филиал «Ульяновский дом печати»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2019.-136 с.</a:t>
            </a:r>
          </a:p>
          <a:p>
            <a:pPr>
              <a:buNone/>
            </a:pPr>
            <a:r>
              <a:rPr lang="ru-RU" sz="9600" dirty="0" smtClean="0"/>
              <a:t>  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2.Пастон Э.В.  ВИКТОР ВАСНЕЦОВ.-М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2018-96с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ил-(Картинная галерея)  напечатано в Италии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3.Н.А.Курочкина Автор-составитель / Учебно-наглядное пособие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Санкт-Петербург «ДЕТСТВО-ПРЕСС» 2022г.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7000" dirty="0" smtClean="0"/>
          </a:p>
          <a:p>
            <a:pPr>
              <a:buNone/>
            </a:pPr>
            <a:endParaRPr lang="ru-RU" dirty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1216152" cy="6858000"/>
          </a:xfrm>
          <a:prstGeom prst="rect">
            <a:avLst/>
          </a:prstGeom>
          <a:solidFill>
            <a:srgbClr val="A6CFA1"/>
          </a:solidFill>
          <a:ln>
            <a:solidFill>
              <a:srgbClr val="A6C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User\Desktop\Картины\book_56423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0503" y="4942703"/>
            <a:ext cx="1591962" cy="1591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5400000">
            <a:off x="5487924" y="-5487924"/>
            <a:ext cx="1216152" cy="12192000"/>
          </a:xfrm>
          <a:prstGeom prst="rect">
            <a:avLst/>
          </a:prstGeom>
          <a:solidFill>
            <a:srgbClr val="A6CFA1"/>
          </a:solidFill>
          <a:ln>
            <a:solidFill>
              <a:srgbClr val="A6C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5845F-A07E-B7FC-8526-FFBBE286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0" dirty="0">
                <a:solidFill>
                  <a:schemeClr val="tx1"/>
                </a:solidFill>
                <a:effectLst/>
                <a:latin typeface="+mn-lt"/>
                <a:ea typeface="Roboto Condensed" panose="02000000000000000000" pitchFamily="2" charset="0"/>
              </a:rPr>
              <a:t/>
            </a:r>
            <a:br>
              <a:rPr lang="ru-RU" sz="2800" b="0" i="0" dirty="0">
                <a:solidFill>
                  <a:schemeClr val="tx1"/>
                </a:solidFill>
                <a:effectLst/>
                <a:latin typeface="+mn-lt"/>
                <a:ea typeface="Roboto Condensed" panose="02000000000000000000" pitchFamily="2" charset="0"/>
              </a:rPr>
            </a:br>
            <a:endParaRPr lang="ru-RU" sz="2800" dirty="0">
              <a:solidFill>
                <a:schemeClr val="tx1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1115122"/>
            <a:ext cx="10972800" cy="5011048"/>
          </a:xfrm>
        </p:spPr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Овладение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навыками анализа и формирование основ исторического мышления посредствам живописи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922" y="3908809"/>
            <a:ext cx="1404852" cy="140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7173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5845F-A07E-B7FC-8526-FFBBE2863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18115"/>
            <a:ext cx="8915399" cy="1870744"/>
          </a:xfrm>
        </p:spPr>
        <p:txBody>
          <a:bodyPr>
            <a:normAutofit/>
          </a:bodyPr>
          <a:lstStyle/>
          <a:p>
            <a:r>
              <a:rPr lang="ru-RU" sz="2800" b="0" i="0" dirty="0">
                <a:solidFill>
                  <a:schemeClr val="tx1"/>
                </a:solidFill>
                <a:effectLst/>
                <a:latin typeface="+mn-lt"/>
                <a:ea typeface="Roboto Condensed" panose="02000000000000000000" pitchFamily="2" charset="0"/>
              </a:rPr>
              <a:t/>
            </a:r>
            <a:br>
              <a:rPr lang="ru-RU" sz="2800" b="0" i="0" dirty="0">
                <a:solidFill>
                  <a:schemeClr val="tx1"/>
                </a:solidFill>
                <a:effectLst/>
                <a:latin typeface="+mn-lt"/>
                <a:ea typeface="Roboto Condensed" panose="02000000000000000000" pitchFamily="2" charset="0"/>
              </a:rPr>
            </a:br>
            <a:endParaRPr lang="ru-RU" sz="2800" dirty="0">
              <a:solidFill>
                <a:schemeClr val="tx1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798794-3275-00DE-870D-41D108957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59761" y="4806176"/>
            <a:ext cx="1375719" cy="1242286"/>
          </a:xfrm>
        </p:spPr>
        <p:txBody>
          <a:bodyPr>
            <a:normAutofit lnSpcReduction="10000"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«Спящий пастушок»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(1825 г)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Алексей Гаврилович Венецианов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Картины\52940110277731328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2914136" y="-914916"/>
            <a:ext cx="6512010" cy="8682681"/>
          </a:xfrm>
          <a:prstGeom prst="rect">
            <a:avLst/>
          </a:prstGeom>
          <a:noFill/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3798794-3275-00DE-870D-41D108957C83}"/>
              </a:ext>
            </a:extLst>
          </p:cNvPr>
          <p:cNvSpPr txBox="1">
            <a:spLocks/>
          </p:cNvSpPr>
          <p:nvPr/>
        </p:nvSpPr>
        <p:spPr>
          <a:xfrm>
            <a:off x="10659761" y="892099"/>
            <a:ext cx="1375719" cy="7359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 КАРТИНЫ ДЛЯ АНАЛИЗА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0659761" y="1839951"/>
            <a:ext cx="625273" cy="747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72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5400000">
            <a:off x="5487924" y="-5487924"/>
            <a:ext cx="1216152" cy="12192000"/>
          </a:xfrm>
          <a:prstGeom prst="rect">
            <a:avLst/>
          </a:prstGeom>
          <a:solidFill>
            <a:srgbClr val="A6CFA1"/>
          </a:solidFill>
          <a:ln>
            <a:solidFill>
              <a:srgbClr val="A6C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5845F-A07E-B7FC-8526-FFBBE286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0" dirty="0">
                <a:solidFill>
                  <a:schemeClr val="tx1"/>
                </a:solidFill>
                <a:effectLst/>
                <a:latin typeface="+mn-lt"/>
                <a:ea typeface="Roboto Condensed" panose="02000000000000000000" pitchFamily="2" charset="0"/>
              </a:rPr>
              <a:t/>
            </a:r>
            <a:br>
              <a:rPr lang="ru-RU" sz="2800" b="0" i="0" dirty="0">
                <a:solidFill>
                  <a:schemeClr val="tx1"/>
                </a:solidFill>
                <a:effectLst/>
                <a:latin typeface="+mn-lt"/>
                <a:ea typeface="Roboto Condensed" panose="02000000000000000000" pitchFamily="2" charset="0"/>
              </a:rPr>
            </a:br>
            <a:endParaRPr lang="ru-RU" sz="2800" dirty="0">
              <a:solidFill>
                <a:schemeClr val="tx1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354227"/>
            <a:ext cx="10972800" cy="5771943"/>
          </a:xfrm>
        </p:spPr>
        <p:txBody>
          <a:bodyPr/>
          <a:lstStyle/>
          <a:p>
            <a:pPr algn="ctr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Этапы работы с репродукцией картин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Назвать место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изображенное на картине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2.Перечислить объекты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3.Определить части суток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время года.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.Определить основные цветовые гаммы произведения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.Представление разных ощущений человека с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помощью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органов чувств. «Послушать» мысли объектов на картине.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6.Составить название картины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исходя из настроения героя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его целей и действий.</a:t>
            </a: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58" y="1771135"/>
            <a:ext cx="1404852" cy="140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19341" y="5206315"/>
            <a:ext cx="1507524" cy="150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1757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>
            <a:off x="2407640" y="354229"/>
            <a:ext cx="45450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238898"/>
            <a:ext cx="10972800" cy="947351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Знакомство детей с живописью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Младший возраст(3-4года)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Картины\52940110277731328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2463110" y="1211626"/>
            <a:ext cx="6985688" cy="5239266"/>
          </a:xfrm>
          <a:prstGeom prst="rect">
            <a:avLst/>
          </a:prstGeom>
          <a:noFill/>
        </p:spPr>
      </p:pic>
      <p:sp>
        <p:nvSpPr>
          <p:cNvPr id="12" name="Заголовок 7"/>
          <p:cNvSpPr txBox="1">
            <a:spLocks/>
          </p:cNvSpPr>
          <p:nvPr/>
        </p:nvSpPr>
        <p:spPr>
          <a:xfrm>
            <a:off x="345989" y="6021858"/>
            <a:ext cx="11483545" cy="836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Кузьма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Сергеевич Петров-Водкин «Яблоки на красном фоне»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09188" y="330114"/>
            <a:ext cx="1165353" cy="116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9701561" y="2620537"/>
            <a:ext cx="2172980" cy="2865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*натюрморт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ru-RU" sz="2000" u="sng" noProof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однопорядковые</a:t>
            </a:r>
            <a:r>
              <a:rPr lang="ru-RU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 изображения</a:t>
            </a:r>
            <a:r>
              <a:rPr lang="en-US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ru-RU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ягоды</a:t>
            </a:r>
            <a:r>
              <a:rPr lang="en-US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,</a:t>
            </a:r>
            <a:r>
              <a:rPr lang="ru-RU" sz="2000" u="sng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фрукты)</a:t>
            </a:r>
            <a:r>
              <a:rPr kumimoji="0" lang="ru-RU" sz="2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</a:t>
            </a:r>
            <a:endParaRPr kumimoji="0" lang="ru-RU" sz="20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>
            <a:off x="4404639" y="1263279"/>
            <a:ext cx="25537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Натюрморт (смешенного характера)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*пейзаж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*портретная живопись</a:t>
            </a:r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238898"/>
            <a:ext cx="10972800" cy="1083574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Знакомство детей с живописью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Средний дошкольный возраст(4-5 лет)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\Desktop\Картины\52940110277731328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7068707" y="1001786"/>
            <a:ext cx="4131249" cy="5508331"/>
          </a:xfrm>
          <a:prstGeom prst="rect">
            <a:avLst/>
          </a:prstGeom>
          <a:noFill/>
        </p:spPr>
      </p:pic>
      <p:sp>
        <p:nvSpPr>
          <p:cNvPr id="12" name="Заголовок 7"/>
          <p:cNvSpPr txBox="1">
            <a:spLocks/>
          </p:cNvSpPr>
          <p:nvPr/>
        </p:nvSpPr>
        <p:spPr>
          <a:xfrm>
            <a:off x="5568778" y="6021859"/>
            <a:ext cx="6301946" cy="724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Петр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Петрович </a:t>
            </a:r>
            <a:r>
              <a:rPr kumimoji="0" lang="ru-RU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Кончаловский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«Яблоки на столе у печки»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Users\User\Desktop\Картины\52940110277731328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3493" y="988541"/>
            <a:ext cx="3559632" cy="2669724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2139843" y="3197773"/>
            <a:ext cx="2870757" cy="398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92713" y="157119"/>
            <a:ext cx="1165353" cy="116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 rot="10800000" flipV="1">
            <a:off x="3995222" y="1397537"/>
            <a:ext cx="168446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Натюрмотр</a:t>
            </a:r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*Пейзаж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*Портретная живопись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*Жанровая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*Сказочно-былинная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*Культурные практики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(Масленица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Рождество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военная тематика)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252386"/>
            <a:ext cx="10972800" cy="966233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Знакомство детей с живописью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Старший дошкольный возраст(6-7 лет)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7"/>
          <p:cNvSpPr txBox="1">
            <a:spLocks/>
          </p:cNvSpPr>
          <p:nvPr/>
        </p:nvSpPr>
        <p:spPr>
          <a:xfrm>
            <a:off x="5568778" y="6021859"/>
            <a:ext cx="6301946" cy="724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В.И.Суриков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«Взятие снежного городка»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Содержимое 12" descr="C:\Users\User\Desktop\Картины\5294011027773132883.jpg"/>
          <p:cNvPicPr>
            <a:picLocks noGrp="1"/>
          </p:cNvPicPr>
          <p:nvPr>
            <p:ph sz="half" idx="1"/>
          </p:nvPr>
        </p:nvPicPr>
        <p:blipFill>
          <a:blip r:embed="rId2"/>
          <a:srcRect l="13847" r="12160" b="-274"/>
          <a:stretch>
            <a:fillRect/>
          </a:stretch>
        </p:blipFill>
        <p:spPr bwMode="auto">
          <a:xfrm rot="16200000">
            <a:off x="6604001" y="675892"/>
            <a:ext cx="4572000" cy="642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esktop\Картины\529401102777313285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759" y="976429"/>
            <a:ext cx="3156183" cy="290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er\Desktop\Картины\5294011027773132884.jpg"/>
          <p:cNvPicPr/>
          <p:nvPr/>
        </p:nvPicPr>
        <p:blipFill>
          <a:blip r:embed="rId4"/>
          <a:srcRect l="1443" t="4277" r="-79" b="7833"/>
          <a:stretch>
            <a:fillRect/>
          </a:stretch>
        </p:blipFill>
        <p:spPr bwMode="auto">
          <a:xfrm>
            <a:off x="247760" y="4059044"/>
            <a:ext cx="3532504" cy="268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51524" y="214784"/>
            <a:ext cx="1165353" cy="116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>
            <a:off x="2407640" y="354229"/>
            <a:ext cx="45450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238898"/>
            <a:ext cx="10972800" cy="910280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«Картина недели»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-обращаемся в режимные моменты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можно привязать к проектной деятельности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подобрав по теме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7"/>
          <p:cNvSpPr txBox="1">
            <a:spLocks/>
          </p:cNvSpPr>
          <p:nvPr/>
        </p:nvSpPr>
        <p:spPr>
          <a:xfrm>
            <a:off x="6878972" y="6065239"/>
            <a:ext cx="4991751" cy="681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 descr="C:\Users\User\Desktop\Картины\5296262827586816947.jpg"/>
          <p:cNvPicPr>
            <a:picLocks noChangeAspect="1" noChangeArrowheads="1"/>
          </p:cNvPicPr>
          <p:nvPr/>
        </p:nvPicPr>
        <p:blipFill>
          <a:blip r:embed="rId2"/>
          <a:srcRect r="18631" b="-366"/>
          <a:stretch>
            <a:fillRect/>
          </a:stretch>
        </p:blipFill>
        <p:spPr bwMode="auto">
          <a:xfrm>
            <a:off x="218300" y="998322"/>
            <a:ext cx="5107462" cy="4858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Заголовок 7"/>
          <p:cNvSpPr txBox="1">
            <a:spLocks/>
          </p:cNvSpPr>
          <p:nvPr/>
        </p:nvSpPr>
        <p:spPr>
          <a:xfrm>
            <a:off x="411060" y="5857103"/>
            <a:ext cx="4321578" cy="741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Илья</a:t>
            </a:r>
            <a:r>
              <a:rPr kumimoji="0" lang="ru-RU" sz="6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Репин«На меже»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8614" y="5115696"/>
            <a:ext cx="1112109" cy="111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esktop\5bcf8b09-7cde-4ba0-87ce-abf8cca529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437872" y="1158749"/>
            <a:ext cx="4077728" cy="5436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F00B37-F048-E011-4495-EFA5BEBC48CC}"/>
              </a:ext>
            </a:extLst>
          </p:cNvPr>
          <p:cNvSpPr txBox="1"/>
          <p:nvPr/>
        </p:nvSpPr>
        <p:spPr>
          <a:xfrm>
            <a:off x="2407640" y="354229"/>
            <a:ext cx="45450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238898"/>
            <a:ext cx="10972800" cy="959707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Проектная деятельность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4651632" cy="425689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9" name="Заголовок 7"/>
          <p:cNvSpPr txBox="1">
            <a:spLocks/>
          </p:cNvSpPr>
          <p:nvPr/>
        </p:nvSpPr>
        <p:spPr>
          <a:xfrm>
            <a:off x="284205" y="1371600"/>
            <a:ext cx="2483709" cy="4250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Тема</a:t>
            </a:r>
            <a:r>
              <a:rPr lang="ru-RU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«Герои России»</a:t>
            </a:r>
            <a:endParaRPr kumimoji="0" lang="ru-RU" sz="6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86767" y="292741"/>
            <a:ext cx="1112109" cy="111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 descr="C:\Users\User\Desktop\555bb2ff-86de-446e-a31e-46919a17714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33816" y="840260"/>
            <a:ext cx="7744452" cy="5808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3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405</Words>
  <Application>Microsoft Office PowerPoint</Application>
  <PresentationFormat>Широкоэкранный</PresentationFormat>
  <Paragraphs>137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Roboto Condensed</vt:lpstr>
      <vt:lpstr>Times New Roman</vt:lpstr>
      <vt:lpstr>Тема Office</vt:lpstr>
      <vt:lpstr>Муниципальное автономное дошкольное образовательное учреждение детский сад общеразвивающего вида №62  г.Томска</vt:lpstr>
      <vt:lpstr> </vt:lpstr>
      <vt:lpstr> </vt:lpstr>
      <vt:lpstr> </vt:lpstr>
      <vt:lpstr>    Знакомство детей с живописью  Младший возраст(3-4года)                        </vt:lpstr>
      <vt:lpstr>    Знакомство детей с живописью                          Средний дошкольный возраст(4-5 лет)</vt:lpstr>
      <vt:lpstr>    Знакомство детей с живописью                          Старший дошкольный возраст(6-7 лет)</vt:lpstr>
      <vt:lpstr>    «Картина недели» -обращаемся в режимные моменты,можно привязать к проектной деятельности,подобрав по теме                          </vt:lpstr>
      <vt:lpstr>    Проектная деятельность                           </vt:lpstr>
      <vt:lpstr>    Знакомство детей с живописью в процессе игр                           </vt:lpstr>
      <vt:lpstr>    Учебно-наглядные пособия, издания Картинной Галереи   (регулярно пополняю рабочий материал)                       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АЛТАЙЦЫ</dc:title>
  <dc:creator>a.filatova</dc:creator>
  <cp:lastModifiedBy>Наталья Адольфовна Мазурова</cp:lastModifiedBy>
  <cp:revision>58</cp:revision>
  <dcterms:created xsi:type="dcterms:W3CDTF">2022-11-22T07:40:41Z</dcterms:created>
  <dcterms:modified xsi:type="dcterms:W3CDTF">2026-02-12T07:04:10Z</dcterms:modified>
</cp:coreProperties>
</file>