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77" r:id="rId4"/>
    <p:sldId id="261" r:id="rId5"/>
    <p:sldId id="263" r:id="rId6"/>
    <p:sldId id="264" r:id="rId7"/>
    <p:sldId id="265" r:id="rId8"/>
    <p:sldId id="262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59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159CAF"/>
    <a:srgbClr val="9933FF"/>
    <a:srgbClr val="0E6874"/>
    <a:srgbClr val="FFBF00"/>
    <a:srgbClr val="107482"/>
    <a:srgbClr val="FFDD7D"/>
    <a:srgbClr val="6ED5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450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61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898639-9110-4A5E-BA41-4E9647A93E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90D16BC-2840-43A8-9E44-F0B5B1F933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AFCF4A8-0A76-447A-830C-0ED9F1E4F0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97F41-3148-49C5-B1EC-4EE24BA1DCD7}" type="datetimeFigureOut">
              <a:rPr lang="ru-RU" smtClean="0"/>
              <a:t>07.10.2025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3DD0F42-1D33-45FB-9F6B-B53B7EFFCF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13B2F65-3457-4CF9-897B-AE893A20C0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ABFAC-7CB6-4D42-97F0-FA8B11D448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51428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E50AB9-F59A-4770-BBA8-FF7C37DF56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B49FA37-B9C3-4E41-A886-6FF235D779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7B174A7-F996-4904-A526-E0A1EDA3A9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97F41-3148-49C5-B1EC-4EE24BA1DCD7}" type="datetimeFigureOut">
              <a:rPr lang="ru-RU" smtClean="0"/>
              <a:t>07.10.2025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1F7161B-3728-43E3-A89D-4DD69C9B39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0EE08EC-E32E-41A5-9B7F-84C8229CF0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ABFAC-7CB6-4D42-97F0-FA8B11D448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49357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7174C4D-F966-4AF4-B8FB-A17E779FEF2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3B8FF6A-2C41-4F05-8FBB-F474A5CC35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DBC3A67-FE92-4289-99D3-39234AD483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97F41-3148-49C5-B1EC-4EE24BA1DCD7}" type="datetimeFigureOut">
              <a:rPr lang="ru-RU" smtClean="0"/>
              <a:t>07.10.2025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8EA8A77-85A2-451C-9E9D-35D7566100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D7763CC-EC19-4B3A-A8C5-1535B50BE5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ABFAC-7CB6-4D42-97F0-FA8B11D448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16148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ED28DE-2871-4F47-B4C1-4781D2446B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9179ECB-E439-4523-8B08-649771E121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2A65325-72EF-4134-B64D-A7C186A09A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97F41-3148-49C5-B1EC-4EE24BA1DCD7}" type="datetimeFigureOut">
              <a:rPr lang="ru-RU" smtClean="0"/>
              <a:t>07.10.2025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790B0FA-C74C-4166-A82F-7167FEE4E3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25AC895-07FB-4E45-981E-45D91954DE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ABFAC-7CB6-4D42-97F0-FA8B11D448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46298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995E45-E1D2-446A-85DA-560880D995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1B149E0-661E-47AE-BFD5-9DEFFEE385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832471F-B31C-4DB2-A8D1-EA028206F8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97F41-3148-49C5-B1EC-4EE24BA1DCD7}" type="datetimeFigureOut">
              <a:rPr lang="ru-RU" smtClean="0"/>
              <a:t>07.10.2025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57D6967-BE47-4AC3-ACB1-996B43641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54833A6-8281-4CC1-A2AF-A5BDD68A5F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ABFAC-7CB6-4D42-97F0-FA8B11D448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0271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93AE6D-9A5B-4561-B581-4468FF3E5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78B20D8-99EA-40A2-9EA9-B750EC23ABB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19BD50C-B984-4E6C-A400-62B84953B1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E9DA944-5E14-47F8-9B35-F7472DE664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97F41-3148-49C5-B1EC-4EE24BA1DCD7}" type="datetimeFigureOut">
              <a:rPr lang="ru-RU" smtClean="0"/>
              <a:t>07.10.2025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B0614F7-B2A6-4565-9BE1-EB4D976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AB0B76E-D3B9-435E-8D1F-EDE58E45C0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ABFAC-7CB6-4D42-97F0-FA8B11D448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02739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030EB4-3975-483A-9639-1795A74411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62706FE-62FA-43B5-B1A1-DC98FEF0FB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AE2858A-F59B-4F9F-B0EE-F45E6C451C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556957B0-6F94-4C28-BD8C-D41288808D2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25999FE-4F01-4EF7-A3A6-0DDFFC1D2DA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19092657-BD58-4FBF-8BD9-60EE9775E4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97F41-3148-49C5-B1EC-4EE24BA1DCD7}" type="datetimeFigureOut">
              <a:rPr lang="ru-RU" smtClean="0"/>
              <a:t>07.10.2025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36DAC030-7454-479B-8C48-043EFD5476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C4D2BFD-7975-43BC-8263-939FE54A0F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ABFAC-7CB6-4D42-97F0-FA8B11D448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37739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7C3260-FA5E-4885-80BD-18C4523D80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AC42FEB-ABCD-4D75-9E3C-6B74EF7B5F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97F41-3148-49C5-B1EC-4EE24BA1DCD7}" type="datetimeFigureOut">
              <a:rPr lang="ru-RU" smtClean="0"/>
              <a:t>07.10.2025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DF189DB-4FA9-483E-A88E-94FD423C2A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4BE105E-4571-4E3B-AAB9-EF649F9A62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ABFAC-7CB6-4D42-97F0-FA8B11D448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52972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2DD2DA54-2758-4166-95F0-CDEE7DDA19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97F41-3148-49C5-B1EC-4EE24BA1DCD7}" type="datetimeFigureOut">
              <a:rPr lang="ru-RU" smtClean="0"/>
              <a:t>07.10.2025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250C133E-D66C-4DE4-8303-8532FC5202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42DC0FF-7A74-4AD5-B3F4-664D05B0F9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ABFAC-7CB6-4D42-97F0-FA8B11D448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96934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F433DF-2A51-4918-B08A-8A6E73A023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4A8FB95-31D7-4A46-9984-96532B9CB8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24469A1-1759-4935-9FA5-39BC87CEA3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47AC9F7-679A-4C3C-B109-2EA22ADBB4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97F41-3148-49C5-B1EC-4EE24BA1DCD7}" type="datetimeFigureOut">
              <a:rPr lang="ru-RU" smtClean="0"/>
              <a:t>07.10.2025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937BD59-0A78-42DB-90B6-E6C83AB91E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135FC13-2F7E-4B1E-9B6F-E1FA8274E9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ABFAC-7CB6-4D42-97F0-FA8B11D448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6841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01895C-8053-4321-A97D-E82442525A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3556DAF6-A9D1-4FC3-A212-2B10ADB7784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2ECB6EE-204A-46D7-80B1-ED38E23446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DEC62FF-3A45-403D-B109-568D1219A0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97F41-3148-49C5-B1EC-4EE24BA1DCD7}" type="datetimeFigureOut">
              <a:rPr lang="ru-RU" smtClean="0"/>
              <a:t>07.10.2025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CB80932-DA6C-4333-84A1-CC83B126AD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C50F7A3-F3F7-45AC-986E-2AB86EC22D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ABFAC-7CB6-4D42-97F0-FA8B11D448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92004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7234147-305E-4D0F-888B-973355FF39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1F4E4C0-459B-4D69-B8EE-CFD920AAB1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9458F50-6E82-4C3F-A798-C4AAEFA1CA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897F41-3148-49C5-B1EC-4EE24BA1DCD7}" type="datetimeFigureOut">
              <a:rPr lang="ru-RU" smtClean="0"/>
              <a:t>07.10.2025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76B63D6-DA7C-408B-A4AC-693FE6609F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50797CB-2F6E-41C1-BDD1-DAFB61EDBB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5ABFAC-7CB6-4D42-97F0-FA8B11D448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0826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mailto:kostar@toipkro.ru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toipkro.ru/event-all/nastavnichestvo-2025/" TargetMode="Externa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mailto:kostar@toipkro.ru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2891B7-94AF-4959-B8B0-604C3B24217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EDBD1D7-32BF-4C6A-8AB6-4AB7B256DD9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6122C7B-E050-4D9C-865F-9EC5E88AC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282877C-4A86-45A6-091C-B636011721A1}"/>
              </a:ext>
            </a:extLst>
          </p:cNvPr>
          <p:cNvSpPr/>
          <p:nvPr/>
        </p:nvSpPr>
        <p:spPr>
          <a:xfrm>
            <a:off x="2501154" y="2193083"/>
            <a:ext cx="541634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E687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PT Astra Serif" panose="020A0603040505020204" pitchFamily="18" charset="-52"/>
              </a:rPr>
              <a:t>РЕГИОНАЛЬНЫЙ КОНКУРС</a:t>
            </a:r>
          </a:p>
          <a:p>
            <a:pPr algn="ctr"/>
            <a:r>
              <a:rPr lang="ru-RU" sz="2800" b="1" dirty="0">
                <a:solidFill>
                  <a:srgbClr val="0E687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PT Astra Serif" panose="020A0603040505020204" pitchFamily="18" charset="-52"/>
              </a:rPr>
              <a:t>«НАСТАВНИЧЕСТВО»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5975130-5D0A-1DC2-55C9-4DF623AB2FBF}"/>
              </a:ext>
            </a:extLst>
          </p:cNvPr>
          <p:cNvSpPr/>
          <p:nvPr/>
        </p:nvSpPr>
        <p:spPr>
          <a:xfrm>
            <a:off x="2175668" y="1132540"/>
            <a:ext cx="60673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159CA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+mj-ea"/>
                <a:cs typeface="Arial"/>
              </a:rPr>
              <a:t>Установочный семинар</a:t>
            </a:r>
          </a:p>
        </p:txBody>
      </p:sp>
    </p:spTree>
    <p:extLst>
      <p:ext uri="{BB962C8B-B14F-4D97-AF65-F5344CB8AC3E}">
        <p14:creationId xmlns:p14="http://schemas.microsoft.com/office/powerpoint/2010/main" val="9359928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9BC3C3-2562-5426-AE57-8C0450CA50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5F2548-5155-C726-3C82-6701DCF9F7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DBBAF740-412C-3B71-18FA-382CB54C621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8" name="Google Shape;83;p16">
            <a:extLst>
              <a:ext uri="{FF2B5EF4-FFF2-40B4-BE49-F238E27FC236}">
                <a16:creationId xmlns:a16="http://schemas.microsoft.com/office/drawing/2014/main" id="{6414830F-5D32-282D-4F5C-2ABDF6CE405F}"/>
              </a:ext>
            </a:extLst>
          </p:cNvPr>
          <p:cNvSpPr txBox="1">
            <a:spLocks/>
          </p:cNvSpPr>
          <p:nvPr/>
        </p:nvSpPr>
        <p:spPr>
          <a:xfrm>
            <a:off x="2420732" y="364868"/>
            <a:ext cx="7646634" cy="1119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ru-RU" sz="3600" b="1" dirty="0">
                <a:solidFill>
                  <a:srgbClr val="10748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+mj-ea"/>
                <a:sym typeface="Trebuchet MS"/>
              </a:rPr>
              <a:t>Критерии оценивания  «Визитная карточка»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8397996-3017-03F9-A875-CF3C15D53566}"/>
              </a:ext>
            </a:extLst>
          </p:cNvPr>
          <p:cNvSpPr/>
          <p:nvPr/>
        </p:nvSpPr>
        <p:spPr>
          <a:xfrm>
            <a:off x="519780" y="1574354"/>
            <a:ext cx="11152439" cy="3416320"/>
          </a:xfrm>
          <a:prstGeom prst="rect">
            <a:avLst/>
          </a:prstGeom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42900" indent="-342900" algn="just">
              <a:buClr>
                <a:srgbClr val="159CAF"/>
              </a:buClr>
              <a:buFont typeface="Wingdings" panose="05000000000000000000" pitchFamily="2" charset="2"/>
              <a:buChar char="q"/>
            </a:pPr>
            <a:r>
              <a:rPr lang="ru-RU" sz="1800" b="1" dirty="0">
                <a:solidFill>
                  <a:schemeClr val="tx1"/>
                </a:solidFill>
                <a:latin typeface="Segoe UI Variable Text Semibold" pitchFamily="2" charset="0"/>
                <a:ea typeface="+mn-ea"/>
                <a:cs typeface="+mn-cs"/>
              </a:rPr>
              <a:t>Информация в видеоролике отражает содержание и результаты практики наставничества участника</a:t>
            </a:r>
          </a:p>
          <a:p>
            <a:pPr marL="342900" indent="-342900" algn="just">
              <a:buClr>
                <a:srgbClr val="159CAF"/>
              </a:buClr>
              <a:buFont typeface="Wingdings" panose="05000000000000000000" pitchFamily="2" charset="2"/>
              <a:buChar char="q"/>
            </a:pPr>
            <a:endParaRPr lang="ru-RU" sz="1800" b="1" dirty="0">
              <a:solidFill>
                <a:schemeClr val="tx1"/>
              </a:solidFill>
              <a:latin typeface="Segoe UI Variable Text Semibold" pitchFamily="2" charset="0"/>
              <a:ea typeface="+mn-ea"/>
              <a:cs typeface="+mn-cs"/>
            </a:endParaRPr>
          </a:p>
          <a:p>
            <a:pPr marL="342900" indent="-342900" algn="just">
              <a:buClr>
                <a:srgbClr val="159CAF"/>
              </a:buClr>
              <a:buFont typeface="Wingdings" panose="05000000000000000000" pitchFamily="2" charset="2"/>
              <a:buChar char="q"/>
            </a:pPr>
            <a:r>
              <a:rPr lang="ru-RU" sz="1800" b="1" dirty="0">
                <a:solidFill>
                  <a:schemeClr val="tx1"/>
                </a:solidFill>
                <a:latin typeface="Segoe UI Variable Text Semibold" pitchFamily="2" charset="0"/>
                <a:ea typeface="+mn-ea"/>
                <a:cs typeface="+mn-cs"/>
              </a:rPr>
              <a:t>В видеоролике демонстрируется оригинальность практики наставничества участника, его личная педагогическая позиция и приоритеты в наставнической деятельности</a:t>
            </a:r>
          </a:p>
          <a:p>
            <a:pPr marL="342900" indent="-342900" algn="just">
              <a:buClr>
                <a:srgbClr val="159CAF"/>
              </a:buClr>
              <a:buFont typeface="Wingdings" panose="05000000000000000000" pitchFamily="2" charset="2"/>
              <a:buChar char="q"/>
            </a:pPr>
            <a:endParaRPr lang="ru-RU" sz="1800" b="1" dirty="0">
              <a:solidFill>
                <a:schemeClr val="tx1"/>
              </a:solidFill>
              <a:latin typeface="Segoe UI Variable Text Semibold" pitchFamily="2" charset="0"/>
              <a:ea typeface="+mn-ea"/>
              <a:cs typeface="+mn-cs"/>
            </a:endParaRPr>
          </a:p>
          <a:p>
            <a:pPr marL="342900" indent="-342900" algn="just">
              <a:buClr>
                <a:srgbClr val="159CAF"/>
              </a:buClr>
              <a:buFont typeface="Wingdings" panose="05000000000000000000" pitchFamily="2" charset="2"/>
              <a:buChar char="q"/>
            </a:pPr>
            <a:r>
              <a:rPr lang="ru-RU" sz="1800" b="1" dirty="0">
                <a:solidFill>
                  <a:schemeClr val="tx1"/>
                </a:solidFill>
                <a:latin typeface="Segoe UI Variable Text Semibold" pitchFamily="2" charset="0"/>
                <a:ea typeface="+mn-ea"/>
                <a:cs typeface="+mn-cs"/>
              </a:rPr>
              <a:t>В видеоролике информация представляется целостно и структурированно</a:t>
            </a:r>
          </a:p>
          <a:p>
            <a:pPr marL="342900" indent="-342900" algn="just">
              <a:buClr>
                <a:srgbClr val="159CAF"/>
              </a:buClr>
              <a:buFont typeface="Wingdings" panose="05000000000000000000" pitchFamily="2" charset="2"/>
              <a:buChar char="q"/>
            </a:pPr>
            <a:endParaRPr lang="ru-RU" sz="1800" b="1" dirty="0">
              <a:solidFill>
                <a:schemeClr val="tx1"/>
              </a:solidFill>
              <a:latin typeface="Segoe UI Variable Text Semibold" pitchFamily="2" charset="0"/>
              <a:ea typeface="+mn-ea"/>
              <a:cs typeface="+mn-cs"/>
            </a:endParaRPr>
          </a:p>
          <a:p>
            <a:pPr marL="342900" indent="-342900" algn="just">
              <a:buClr>
                <a:srgbClr val="159CAF"/>
              </a:buClr>
              <a:buFont typeface="Wingdings" panose="05000000000000000000" pitchFamily="2" charset="2"/>
              <a:buChar char="q"/>
            </a:pPr>
            <a:r>
              <a:rPr lang="ru-RU" sz="1800" b="1" dirty="0">
                <a:solidFill>
                  <a:schemeClr val="tx1"/>
                </a:solidFill>
                <a:latin typeface="Segoe UI Variable Text Semibold" pitchFamily="2" charset="0"/>
                <a:ea typeface="+mn-ea"/>
                <a:cs typeface="+mn-cs"/>
              </a:rPr>
              <a:t>Видеоряд, композиция и содержание видеоролика привлекают внимание и вызывают интерес</a:t>
            </a:r>
          </a:p>
          <a:p>
            <a:pPr marL="342900" indent="-342900" algn="just">
              <a:buClr>
                <a:srgbClr val="159CAF"/>
              </a:buClr>
              <a:buFont typeface="Wingdings" panose="05000000000000000000" pitchFamily="2" charset="2"/>
              <a:buChar char="q"/>
            </a:pPr>
            <a:endParaRPr lang="ru-RU" sz="1800" b="1" dirty="0">
              <a:solidFill>
                <a:schemeClr val="tx1"/>
              </a:solidFill>
              <a:latin typeface="Segoe UI Variable Text Semibold" pitchFamily="2" charset="0"/>
              <a:ea typeface="+mn-ea"/>
              <a:cs typeface="+mn-cs"/>
            </a:endParaRPr>
          </a:p>
          <a:p>
            <a:pPr marL="342900" indent="-342900" algn="just">
              <a:buClr>
                <a:srgbClr val="159CAF"/>
              </a:buClr>
              <a:buFont typeface="Wingdings" panose="05000000000000000000" pitchFamily="2" charset="2"/>
              <a:buChar char="q"/>
            </a:pPr>
            <a:r>
              <a:rPr lang="ru-RU" sz="1800" b="1" dirty="0">
                <a:solidFill>
                  <a:schemeClr val="tx1"/>
                </a:solidFill>
                <a:latin typeface="Segoe UI Variable Text Semibold" pitchFamily="2" charset="0"/>
                <a:ea typeface="+mn-ea"/>
                <a:cs typeface="+mn-cs"/>
              </a:rPr>
              <a:t>В видеоролике демонстрируется информационная, коммуникативная и языковая культура участника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D371EF9-04AB-49A5-B695-F919DA3C59E2}"/>
              </a:ext>
            </a:extLst>
          </p:cNvPr>
          <p:cNvSpPr txBox="1"/>
          <p:nvPr/>
        </p:nvSpPr>
        <p:spPr>
          <a:xfrm>
            <a:off x="4297399" y="5075443"/>
            <a:ext cx="4282183" cy="923330"/>
          </a:xfrm>
          <a:prstGeom prst="rect">
            <a:avLst/>
          </a:prstGeom>
          <a:solidFill>
            <a:srgbClr val="159CAF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ru-RU" b="1" dirty="0">
                <a:solidFill>
                  <a:srgbClr val="FFFFFF"/>
                </a:solidFill>
                <a:latin typeface="Segoe UI Variable Text Semibold" pitchFamily="2" charset="0"/>
                <a:sym typeface="Arial"/>
              </a:rPr>
              <a:t>0 - не соответствует</a:t>
            </a:r>
          </a:p>
          <a:p>
            <a:pPr algn="just">
              <a:buNone/>
            </a:pPr>
            <a:r>
              <a:rPr lang="ru-RU" b="1" dirty="0">
                <a:solidFill>
                  <a:srgbClr val="FFFFFF"/>
                </a:solidFill>
                <a:latin typeface="Segoe UI Variable Text Semibold" pitchFamily="2" charset="0"/>
                <a:sym typeface="Arial"/>
              </a:rPr>
              <a:t>1 - соответствует частично</a:t>
            </a:r>
          </a:p>
          <a:p>
            <a:pPr>
              <a:buNone/>
            </a:pPr>
            <a:r>
              <a:rPr lang="ru-RU" b="1" dirty="0">
                <a:solidFill>
                  <a:srgbClr val="FFFFFF"/>
                </a:solidFill>
                <a:latin typeface="Segoe UI Variable Text Semibold" pitchFamily="2" charset="0"/>
                <a:sym typeface="Arial"/>
              </a:rPr>
              <a:t>2 - соответствует полностью</a:t>
            </a:r>
          </a:p>
        </p:txBody>
      </p:sp>
    </p:spTree>
    <p:extLst>
      <p:ext uri="{BB962C8B-B14F-4D97-AF65-F5344CB8AC3E}">
        <p14:creationId xmlns:p14="http://schemas.microsoft.com/office/powerpoint/2010/main" val="42645725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CC4BDD-EF6F-8B39-64DD-5EB4300358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AAFBC7B-B861-36D1-BC75-D7A24BE5EE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5B2ECF12-948A-70A3-D4DA-A23F99DD1BC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8" name="Google Shape;83;p16">
            <a:extLst>
              <a:ext uri="{FF2B5EF4-FFF2-40B4-BE49-F238E27FC236}">
                <a16:creationId xmlns:a16="http://schemas.microsoft.com/office/drawing/2014/main" id="{43F80584-5538-F5FE-3294-1693AF535113}"/>
              </a:ext>
            </a:extLst>
          </p:cNvPr>
          <p:cNvSpPr txBox="1">
            <a:spLocks/>
          </p:cNvSpPr>
          <p:nvPr/>
        </p:nvSpPr>
        <p:spPr>
          <a:xfrm>
            <a:off x="1968077" y="759620"/>
            <a:ext cx="8982375" cy="1119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ru-RU" sz="3600" b="1" dirty="0">
                <a:solidFill>
                  <a:srgbClr val="10748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+mj-ea"/>
                <a:sym typeface="Trebuchet MS"/>
              </a:rPr>
              <a:t>Конкурсное испытание «Характеристика профессиональной деятельности» 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62D0EDC-2F92-2A91-7669-DB8B1FC372F3}"/>
              </a:ext>
            </a:extLst>
          </p:cNvPr>
          <p:cNvSpPr/>
          <p:nvPr/>
        </p:nvSpPr>
        <p:spPr>
          <a:xfrm>
            <a:off x="369094" y="2062569"/>
            <a:ext cx="10581357" cy="3693319"/>
          </a:xfrm>
          <a:prstGeom prst="rect">
            <a:avLst/>
          </a:prstGeom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85750" indent="-285750" algn="just">
              <a:buClr>
                <a:srgbClr val="159CAF"/>
              </a:buClr>
              <a:buFont typeface="Wingdings" panose="05000000000000000000" pitchFamily="2" charset="2"/>
              <a:buChar char="q"/>
            </a:pPr>
            <a:r>
              <a:rPr lang="ru-RU" sz="1800" b="1" dirty="0">
                <a:solidFill>
                  <a:schemeClr val="tx1"/>
                </a:solidFill>
                <a:latin typeface="Segoe UI Variable Text Semibold" pitchFamily="2" charset="0"/>
                <a:ea typeface="+mn-ea"/>
                <a:cs typeface="+mn-cs"/>
              </a:rPr>
              <a:t>Содержание информации о профессиональной деятельности участника, соответствующей номинации, в которой участник участвует в Конкурсе.</a:t>
            </a:r>
          </a:p>
          <a:p>
            <a:pPr marL="285750" indent="-285750" algn="just">
              <a:buClr>
                <a:srgbClr val="159CAF"/>
              </a:buClr>
              <a:buFont typeface="Wingdings" panose="05000000000000000000" pitchFamily="2" charset="2"/>
              <a:buChar char="q"/>
            </a:pPr>
            <a:r>
              <a:rPr lang="ru-RU" sz="1800" b="1" dirty="0">
                <a:solidFill>
                  <a:schemeClr val="tx1"/>
                </a:solidFill>
                <a:latin typeface="Segoe UI Variable Text Semibold" pitchFamily="2" charset="0"/>
                <a:ea typeface="+mn-ea"/>
                <a:cs typeface="+mn-cs"/>
              </a:rPr>
              <a:t>Содержание краткой характеристики практики наставничества участника с указанием цели и задач его работы, описание механизма реализации целей и задач его работы.</a:t>
            </a:r>
          </a:p>
          <a:p>
            <a:pPr marL="285750" indent="-285750" algn="just">
              <a:buClr>
                <a:srgbClr val="159CAF"/>
              </a:buClr>
              <a:buFont typeface="Wingdings" panose="05000000000000000000" pitchFamily="2" charset="2"/>
              <a:buChar char="q"/>
            </a:pPr>
            <a:r>
              <a:rPr lang="ru-RU" sz="1800" b="1" dirty="0">
                <a:solidFill>
                  <a:schemeClr val="tx1"/>
                </a:solidFill>
                <a:latin typeface="Segoe UI Variable Text Semibold" pitchFamily="2" charset="0"/>
              </a:rPr>
              <a:t>Содержание </a:t>
            </a:r>
            <a:r>
              <a:rPr lang="ru-RU" sz="1800" b="1" dirty="0">
                <a:solidFill>
                  <a:schemeClr val="tx1"/>
                </a:solidFill>
                <a:latin typeface="Segoe UI Variable Text Semibold" pitchFamily="2" charset="0"/>
                <a:ea typeface="+mn-ea"/>
                <a:cs typeface="+mn-cs"/>
              </a:rPr>
              <a:t>указания на результаты (в том числе ожидаемые).</a:t>
            </a:r>
          </a:p>
          <a:p>
            <a:pPr marL="285750" indent="-285750" algn="just">
              <a:buClr>
                <a:srgbClr val="159CAF"/>
              </a:buClr>
              <a:buFont typeface="Wingdings" panose="05000000000000000000" pitchFamily="2" charset="2"/>
              <a:buChar char="q"/>
            </a:pPr>
            <a:r>
              <a:rPr lang="ru-RU" sz="1800" b="1" dirty="0">
                <a:solidFill>
                  <a:schemeClr val="tx1"/>
                </a:solidFill>
                <a:latin typeface="Segoe UI Variable Text Semibold" pitchFamily="2" charset="0"/>
                <a:ea typeface="+mn-ea"/>
                <a:cs typeface="+mn-cs"/>
              </a:rPr>
              <a:t>Формат *.</a:t>
            </a:r>
            <a:r>
              <a:rPr lang="ru-RU" sz="1800" b="1" dirty="0" err="1">
                <a:solidFill>
                  <a:schemeClr val="tx1"/>
                </a:solidFill>
                <a:latin typeface="Segoe UI Variable Text Semibold" pitchFamily="2" charset="0"/>
                <a:ea typeface="+mn-ea"/>
                <a:cs typeface="+mn-cs"/>
              </a:rPr>
              <a:t>doc</a:t>
            </a:r>
            <a:r>
              <a:rPr lang="ru-RU" sz="1800" b="1" dirty="0">
                <a:solidFill>
                  <a:schemeClr val="tx1"/>
                </a:solidFill>
                <a:latin typeface="Segoe UI Variable Text Semibold" pitchFamily="2" charset="0"/>
                <a:ea typeface="+mn-ea"/>
                <a:cs typeface="+mn-cs"/>
              </a:rPr>
              <a:t> либо *.</a:t>
            </a:r>
            <a:r>
              <a:rPr lang="ru-RU" sz="1800" b="1" dirty="0" err="1">
                <a:solidFill>
                  <a:schemeClr val="tx1"/>
                </a:solidFill>
                <a:latin typeface="Segoe UI Variable Text Semibold" pitchFamily="2" charset="0"/>
                <a:ea typeface="+mn-ea"/>
                <a:cs typeface="+mn-cs"/>
              </a:rPr>
              <a:t>docx</a:t>
            </a:r>
            <a:r>
              <a:rPr lang="ru-RU" sz="1800" b="1" dirty="0">
                <a:solidFill>
                  <a:schemeClr val="tx1"/>
                </a:solidFill>
                <a:latin typeface="Segoe UI Variable Text Semibold" pitchFamily="2" charset="0"/>
                <a:ea typeface="+mn-ea"/>
                <a:cs typeface="+mn-cs"/>
              </a:rPr>
              <a:t>.</a:t>
            </a:r>
          </a:p>
          <a:p>
            <a:pPr marL="285750" indent="-285750" algn="just">
              <a:buClr>
                <a:srgbClr val="159CAF"/>
              </a:buClr>
              <a:buFont typeface="Wingdings" panose="05000000000000000000" pitchFamily="2" charset="2"/>
              <a:buChar char="q"/>
            </a:pPr>
            <a:r>
              <a:rPr lang="ru-RU" sz="1800" b="1" dirty="0">
                <a:solidFill>
                  <a:schemeClr val="tx1"/>
                </a:solidFill>
                <a:latin typeface="Segoe UI Variable Text Semibold" pitchFamily="2" charset="0"/>
                <a:ea typeface="+mn-ea"/>
                <a:cs typeface="+mn-cs"/>
              </a:rPr>
              <a:t>Формат страниц А4 (210x297 мм) и объем печатного текста (не считая приложений) не более 10 (десяти) страниц.</a:t>
            </a:r>
          </a:p>
          <a:p>
            <a:pPr marL="285750" indent="-285750" algn="just">
              <a:buClr>
                <a:srgbClr val="159CAF"/>
              </a:buClr>
              <a:buFont typeface="Wingdings" panose="05000000000000000000" pitchFamily="2" charset="2"/>
              <a:buChar char="q"/>
            </a:pPr>
            <a:r>
              <a:rPr lang="ru-RU" sz="1800" b="1" dirty="0">
                <a:solidFill>
                  <a:schemeClr val="tx1"/>
                </a:solidFill>
                <a:latin typeface="Segoe UI Variable Text Semibold" pitchFamily="2" charset="0"/>
                <a:ea typeface="+mn-ea"/>
                <a:cs typeface="+mn-cs"/>
              </a:rPr>
              <a:t>Возможность наличия рисунков, диаграмм, таблиц.</a:t>
            </a:r>
          </a:p>
          <a:p>
            <a:pPr marL="285750" indent="-285750" algn="just">
              <a:buClr>
                <a:srgbClr val="159CAF"/>
              </a:buClr>
              <a:buFont typeface="Wingdings" panose="05000000000000000000" pitchFamily="2" charset="2"/>
              <a:buChar char="q"/>
            </a:pPr>
            <a:r>
              <a:rPr lang="ru-RU" sz="1800" b="1" dirty="0">
                <a:solidFill>
                  <a:schemeClr val="tx1"/>
                </a:solidFill>
                <a:latin typeface="Segoe UI Variable Text Semibold" pitchFamily="2" charset="0"/>
                <a:ea typeface="+mn-ea"/>
                <a:cs typeface="+mn-cs"/>
              </a:rPr>
              <a:t>Фотографии мероприятий и прочие виды визуализации практики в качестве приложений к указанным материалам не принимаются и не оцениваются.</a:t>
            </a:r>
          </a:p>
          <a:p>
            <a:pPr marL="285750" indent="-285750" algn="just">
              <a:buClr>
                <a:srgbClr val="159CAF"/>
              </a:buClr>
              <a:buFont typeface="Wingdings" panose="05000000000000000000" pitchFamily="2" charset="2"/>
              <a:buChar char="q"/>
            </a:pPr>
            <a:r>
              <a:rPr lang="ru-RU" sz="1800" b="1" dirty="0">
                <a:solidFill>
                  <a:schemeClr val="tx1"/>
                </a:solidFill>
                <a:latin typeface="Segoe UI Variable Text Semibold" pitchFamily="2" charset="0"/>
                <a:ea typeface="+mn-ea"/>
                <a:cs typeface="+mn-cs"/>
              </a:rPr>
              <a:t>При приведении в указанных материалах фрагментов текстов из печатных изданий либо из сети «Интернет» материалы должны содержать ссылки на данные источники.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E83439C-9C68-4620-B848-80E023EC5E3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094" y="177006"/>
            <a:ext cx="1665894" cy="1665894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430E273D-E449-4BA5-A756-9A5C5E62D690}"/>
              </a:ext>
            </a:extLst>
          </p:cNvPr>
          <p:cNvSpPr/>
          <p:nvPr/>
        </p:nvSpPr>
        <p:spPr>
          <a:xfrm>
            <a:off x="633877" y="737006"/>
            <a:ext cx="140111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Segoe UI Variable Text Semibold" pitchFamily="2" charset="0"/>
              </a:rPr>
              <a:t>Пункт 14 </a:t>
            </a:r>
          </a:p>
          <a:p>
            <a:r>
              <a:rPr lang="ru-RU" sz="1400" b="1" dirty="0">
                <a:latin typeface="Segoe UI Variable Text Semibold" pitchFamily="2" charset="0"/>
              </a:rPr>
              <a:t>Положения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8105814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016428-A569-645D-20E5-84CB8D4704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33C94A-3631-6614-4ED3-06973617E4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02A3C8D7-28EC-AB15-B1DE-01768F46F1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A48A3A6-9A48-DEE0-FEEC-93FDDF6BBAA9}"/>
              </a:ext>
            </a:extLst>
          </p:cNvPr>
          <p:cNvSpPr txBox="1"/>
          <p:nvPr/>
        </p:nvSpPr>
        <p:spPr>
          <a:xfrm>
            <a:off x="174043" y="1812176"/>
            <a:ext cx="11650225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Clr>
                <a:srgbClr val="159CAF"/>
              </a:buClr>
              <a:buFont typeface="Wingdings" panose="05000000000000000000" pitchFamily="2" charset="2"/>
              <a:buChar char="q"/>
            </a:pPr>
            <a:r>
              <a:rPr lang="ru-RU" b="1" dirty="0">
                <a:latin typeface="Segoe UI Variable Text Semibold" pitchFamily="2" charset="0"/>
                <a:sym typeface="Arial"/>
              </a:rPr>
              <a:t>Система работы участника как наставника представлена целостно и структурированно</a:t>
            </a:r>
          </a:p>
          <a:p>
            <a:pPr marL="285750" indent="-285750" algn="just">
              <a:buClr>
                <a:srgbClr val="159CAF"/>
              </a:buClr>
              <a:buFont typeface="Wingdings" panose="05000000000000000000" pitchFamily="2" charset="2"/>
              <a:buChar char="q"/>
            </a:pPr>
            <a:r>
              <a:rPr lang="ru-RU" b="1" dirty="0">
                <a:latin typeface="Segoe UI Variable Text Semibold" pitchFamily="2" charset="0"/>
                <a:sym typeface="Arial"/>
              </a:rPr>
              <a:t>Актуальность наставнической практики участника Конкурса обоснована четко и убедительно, соответствует особенностям организации, являющейся местом работы участника, и особенностям наставляемых</a:t>
            </a:r>
          </a:p>
          <a:p>
            <a:pPr marL="285750" indent="-285750" algn="just">
              <a:buClr>
                <a:srgbClr val="159CAF"/>
              </a:buClr>
              <a:buFont typeface="Wingdings" panose="05000000000000000000" pitchFamily="2" charset="2"/>
              <a:buChar char="q"/>
            </a:pPr>
            <a:r>
              <a:rPr lang="ru-RU" b="1" dirty="0">
                <a:latin typeface="Segoe UI Variable Text Semibold" pitchFamily="2" charset="0"/>
                <a:sym typeface="Arial"/>
              </a:rPr>
              <a:t>Цели, задачи и планируемые результаты соответствуют заявленной участником номинации Конкурса</a:t>
            </a:r>
          </a:p>
          <a:p>
            <a:pPr marL="285750" indent="-285750" algn="just">
              <a:buClr>
                <a:srgbClr val="159CAF"/>
              </a:buClr>
              <a:buFont typeface="Wingdings" panose="05000000000000000000" pitchFamily="2" charset="2"/>
              <a:buChar char="q"/>
            </a:pPr>
            <a:r>
              <a:rPr lang="ru-RU" b="1" dirty="0">
                <a:latin typeface="Segoe UI Variable Text Semibold" pitchFamily="2" charset="0"/>
                <a:sym typeface="Arial"/>
              </a:rPr>
              <a:t>Представлены разнообразные формы работы участника с наставляемыми, подтверждена их эффективность</a:t>
            </a:r>
          </a:p>
          <a:p>
            <a:pPr marL="285750" indent="-285750" algn="just">
              <a:buClr>
                <a:srgbClr val="159CAF"/>
              </a:buClr>
              <a:buFont typeface="Wingdings" panose="05000000000000000000" pitchFamily="2" charset="2"/>
              <a:buChar char="q"/>
            </a:pPr>
            <a:r>
              <a:rPr lang="ru-RU" b="1" dirty="0">
                <a:latin typeface="Segoe UI Variable Text Semibold" pitchFamily="2" charset="0"/>
                <a:sym typeface="Arial"/>
              </a:rPr>
              <a:t>Представлены количественные и качественные результаты практики наставничества участника</a:t>
            </a:r>
          </a:p>
          <a:p>
            <a:pPr marL="285750" indent="-285750" algn="just">
              <a:buClr>
                <a:srgbClr val="159CAF"/>
              </a:buClr>
              <a:buFont typeface="Wingdings" panose="05000000000000000000" pitchFamily="2" charset="2"/>
              <a:buChar char="q"/>
            </a:pPr>
            <a:r>
              <a:rPr lang="ru-RU" b="1" dirty="0">
                <a:latin typeface="Segoe UI Variable Text Semibold" pitchFamily="2" charset="0"/>
                <a:sym typeface="Arial"/>
              </a:rPr>
              <a:t>Материалы участника представляют интерес для профессионального сообщества (формы наставничества универсальны, материалы по наставничеству могут применяться другими наставниками)</a:t>
            </a:r>
          </a:p>
          <a:p>
            <a:pPr marL="285750" indent="-285750" algn="just">
              <a:buClr>
                <a:srgbClr val="159CAF"/>
              </a:buClr>
              <a:buFont typeface="Wingdings" panose="05000000000000000000" pitchFamily="2" charset="2"/>
              <a:buChar char="q"/>
            </a:pPr>
            <a:r>
              <a:rPr lang="ru-RU" b="1" dirty="0">
                <a:latin typeface="Segoe UI Variable Text Semibold" pitchFamily="2" charset="0"/>
                <a:sym typeface="Arial"/>
              </a:rPr>
              <a:t>Отсутствуют орфографические, пунктуационные и грамматические ошибки</a:t>
            </a:r>
          </a:p>
        </p:txBody>
      </p:sp>
      <p:sp>
        <p:nvSpPr>
          <p:cNvPr id="10" name="Google Shape;83;p16">
            <a:extLst>
              <a:ext uri="{FF2B5EF4-FFF2-40B4-BE49-F238E27FC236}">
                <a16:creationId xmlns:a16="http://schemas.microsoft.com/office/drawing/2014/main" id="{066A9312-228D-4339-9D9F-0EAA68881117}"/>
              </a:ext>
            </a:extLst>
          </p:cNvPr>
          <p:cNvSpPr txBox="1">
            <a:spLocks/>
          </p:cNvSpPr>
          <p:nvPr/>
        </p:nvSpPr>
        <p:spPr>
          <a:xfrm>
            <a:off x="1667694" y="723713"/>
            <a:ext cx="8982375" cy="1119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ru-RU" sz="3600" b="1" dirty="0">
                <a:solidFill>
                  <a:srgbClr val="10748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+mj-ea"/>
                <a:sym typeface="Trebuchet MS"/>
              </a:rPr>
              <a:t>Критерии оценивания «Характеристика профессиональной деятельности»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42E57AF-359D-48CC-8E25-80A44C7B87E1}"/>
              </a:ext>
            </a:extLst>
          </p:cNvPr>
          <p:cNvSpPr txBox="1"/>
          <p:nvPr/>
        </p:nvSpPr>
        <p:spPr>
          <a:xfrm>
            <a:off x="4422905" y="5311687"/>
            <a:ext cx="4282183" cy="923330"/>
          </a:xfrm>
          <a:prstGeom prst="rect">
            <a:avLst/>
          </a:prstGeom>
          <a:solidFill>
            <a:srgbClr val="159CAF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ru-RU" b="1" dirty="0">
                <a:solidFill>
                  <a:srgbClr val="FFFFFF"/>
                </a:solidFill>
                <a:latin typeface="Segoe UI Variable Text Semibold" pitchFamily="2" charset="0"/>
                <a:sym typeface="Arial"/>
              </a:rPr>
              <a:t>0 - не соответствует</a:t>
            </a:r>
          </a:p>
          <a:p>
            <a:pPr algn="just">
              <a:buNone/>
            </a:pPr>
            <a:r>
              <a:rPr lang="ru-RU" b="1" dirty="0">
                <a:solidFill>
                  <a:srgbClr val="FFFFFF"/>
                </a:solidFill>
                <a:latin typeface="Segoe UI Variable Text Semibold" pitchFamily="2" charset="0"/>
                <a:sym typeface="Arial"/>
              </a:rPr>
              <a:t>1 - соответствует частично</a:t>
            </a:r>
          </a:p>
          <a:p>
            <a:pPr>
              <a:buNone/>
            </a:pPr>
            <a:r>
              <a:rPr lang="ru-RU" b="1" dirty="0">
                <a:solidFill>
                  <a:srgbClr val="FFFFFF"/>
                </a:solidFill>
                <a:latin typeface="Segoe UI Variable Text Semibold" pitchFamily="2" charset="0"/>
                <a:sym typeface="Arial"/>
              </a:rPr>
              <a:t>2 - соответствует полностью</a:t>
            </a:r>
          </a:p>
        </p:txBody>
      </p:sp>
    </p:spTree>
    <p:extLst>
      <p:ext uri="{BB962C8B-B14F-4D97-AF65-F5344CB8AC3E}">
        <p14:creationId xmlns:p14="http://schemas.microsoft.com/office/powerpoint/2010/main" val="37799820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A8053F-E9D0-3EED-4905-AB84FEDA35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37D4BB-AF22-25E1-E3B6-663E1B712E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840B6E54-7F94-4D36-9F75-40877DA6689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8" name="Google Shape;83;p16">
            <a:extLst>
              <a:ext uri="{FF2B5EF4-FFF2-40B4-BE49-F238E27FC236}">
                <a16:creationId xmlns:a16="http://schemas.microsoft.com/office/drawing/2014/main" id="{49FD6D61-559D-669B-3695-273E1C750532}"/>
              </a:ext>
            </a:extLst>
          </p:cNvPr>
          <p:cNvSpPr txBox="1">
            <a:spLocks/>
          </p:cNvSpPr>
          <p:nvPr/>
        </p:nvSpPr>
        <p:spPr>
          <a:xfrm>
            <a:off x="1676399" y="468312"/>
            <a:ext cx="9502589" cy="1119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ru-RU" sz="3600" b="1" dirty="0">
                <a:solidFill>
                  <a:srgbClr val="10748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+mj-ea"/>
                <a:sym typeface="Trebuchet MS"/>
              </a:rPr>
              <a:t>Конкурсные испытания очного этапа для 5 финалистов в каждой номинации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9269BB3-202F-0C55-B831-E2E1F41A9020}"/>
              </a:ext>
            </a:extLst>
          </p:cNvPr>
          <p:cNvSpPr txBox="1"/>
          <p:nvPr/>
        </p:nvSpPr>
        <p:spPr>
          <a:xfrm>
            <a:off x="3414983" y="2058352"/>
            <a:ext cx="5881417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Clr>
                <a:srgbClr val="159CAF"/>
              </a:buClr>
              <a:buFont typeface="Wingdings" panose="05000000000000000000" pitchFamily="2" charset="2"/>
              <a:buChar char="q"/>
            </a:pPr>
            <a:r>
              <a:rPr lang="ru-RU" b="1" dirty="0">
                <a:latin typeface="Segoe UI Variable Text Semibold" pitchFamily="2" charset="0"/>
              </a:rPr>
              <a:t>Отбор пяти финалистов в каждой номинации Конкурса из числа участников Конкурса, набравших наибольшее количество баллов по результатам оценивания жюри конкурсных материалов Заочного этапа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2681E992-9617-4CBE-BF97-52172D2143EC}"/>
              </a:ext>
            </a:extLst>
          </p:cNvPr>
          <p:cNvSpPr/>
          <p:nvPr/>
        </p:nvSpPr>
        <p:spPr>
          <a:xfrm>
            <a:off x="3414983" y="4396336"/>
            <a:ext cx="4518782" cy="907941"/>
          </a:xfrm>
          <a:prstGeom prst="rect">
            <a:avLst/>
          </a:prstGeom>
          <a:solidFill>
            <a:srgbClr val="0E6874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Clr>
                <a:schemeClr val="bg1"/>
              </a:buClr>
              <a:buFont typeface="Courier New" panose="02070309020205020404" pitchFamily="49" charset="0"/>
              <a:buChar char="o"/>
            </a:pPr>
            <a:r>
              <a:rPr lang="ru-RU" sz="2400" dirty="0">
                <a:solidFill>
                  <a:schemeClr val="bg1"/>
                </a:solidFill>
              </a:rPr>
              <a:t>КИ «Мастерская наставника»</a:t>
            </a:r>
          </a:p>
          <a:p>
            <a:pPr marL="285750" indent="-285750">
              <a:spcAft>
                <a:spcPts val="600"/>
              </a:spcAft>
              <a:buClr>
                <a:schemeClr val="bg1"/>
              </a:buClr>
              <a:buFont typeface="Courier New" panose="02070309020205020404" pitchFamily="49" charset="0"/>
              <a:buChar char="o"/>
            </a:pPr>
            <a:r>
              <a:rPr lang="ru-RU" sz="2400" dirty="0">
                <a:solidFill>
                  <a:schemeClr val="bg1"/>
                </a:solidFill>
              </a:rPr>
              <a:t>КИ «Решение кейсов»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E671638-77E2-4CEC-BDFF-FEF85E472B8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872" y="2040779"/>
            <a:ext cx="1665894" cy="1665894"/>
          </a:xfrm>
          <a:prstGeom prst="rect">
            <a:avLst/>
          </a:prstGeom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CC22C14C-AB07-486D-AF74-14763829B38A}"/>
              </a:ext>
            </a:extLst>
          </p:cNvPr>
          <p:cNvSpPr/>
          <p:nvPr/>
        </p:nvSpPr>
        <p:spPr>
          <a:xfrm>
            <a:off x="1358655" y="2600779"/>
            <a:ext cx="140111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Segoe UI Variable Text Semibold" pitchFamily="2" charset="0"/>
              </a:rPr>
              <a:t>Пункт 15 </a:t>
            </a:r>
          </a:p>
          <a:p>
            <a:r>
              <a:rPr lang="ru-RU" sz="1400" b="1" dirty="0">
                <a:latin typeface="Segoe UI Variable Text Semibold" pitchFamily="2" charset="0"/>
              </a:rPr>
              <a:t>Положения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1995068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E9A018-74BB-B15E-3E37-E355ED916B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24A5C1-5B3E-6481-F1E7-FC28DD59AB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8C5BB681-958C-153D-4D66-FE33267D283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1676BD9-CA25-76E1-F48C-7104BD17A9D1}"/>
              </a:ext>
            </a:extLst>
          </p:cNvPr>
          <p:cNvSpPr txBox="1"/>
          <p:nvPr/>
        </p:nvSpPr>
        <p:spPr>
          <a:xfrm>
            <a:off x="611861" y="2105960"/>
            <a:ext cx="11131904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Clr>
                <a:srgbClr val="159CAF"/>
              </a:buClr>
              <a:buFont typeface="Wingdings" panose="05000000000000000000" pitchFamily="2" charset="2"/>
              <a:buChar char="q"/>
            </a:pPr>
            <a:r>
              <a:rPr lang="ru-RU" b="1" dirty="0">
                <a:latin typeface="Segoe UI Variable Text Semibold" pitchFamily="2" charset="0"/>
              </a:rPr>
              <a:t>Демонстрация методической компетентности и собственного профессионального опыта в области наставничества.</a:t>
            </a:r>
          </a:p>
          <a:p>
            <a:pPr marL="285750" indent="-285750" algn="just">
              <a:buClr>
                <a:srgbClr val="159CAF"/>
              </a:buClr>
              <a:buFont typeface="Wingdings" panose="05000000000000000000" pitchFamily="2" charset="2"/>
              <a:buChar char="q"/>
            </a:pPr>
            <a:r>
              <a:rPr lang="ru-RU" b="1" dirty="0">
                <a:latin typeface="Segoe UI Variable Text Semibold" pitchFamily="2" charset="0"/>
              </a:rPr>
              <a:t>Проведение учебно-методического занятия для коллег  с представлением эффективных практик организации процесса наставничества в соответствии с ценностными ориентирами, национальными и региональными приоритетами в сфере образования.</a:t>
            </a:r>
          </a:p>
          <a:p>
            <a:endParaRPr lang="ru-RU" b="1" dirty="0">
              <a:latin typeface="Segoe UI Variable Text Semibold" pitchFamily="2" charset="0"/>
            </a:endParaRPr>
          </a:p>
          <a:p>
            <a:r>
              <a:rPr lang="ru-RU" b="1" dirty="0">
                <a:latin typeface="Segoe UI Variable Text Semibold" pitchFamily="2" charset="0"/>
              </a:rPr>
              <a:t>Тему, содержание, форму проведения занятия и количественный состав группы для занятия финалист Конкурса определяет самостоятельно.</a:t>
            </a:r>
          </a:p>
        </p:txBody>
      </p:sp>
      <p:sp>
        <p:nvSpPr>
          <p:cNvPr id="9" name="Google Shape;83;p16">
            <a:extLst>
              <a:ext uri="{FF2B5EF4-FFF2-40B4-BE49-F238E27FC236}">
                <a16:creationId xmlns:a16="http://schemas.microsoft.com/office/drawing/2014/main" id="{E699119F-029C-4E11-B11A-DDB28B0A9B83}"/>
              </a:ext>
            </a:extLst>
          </p:cNvPr>
          <p:cNvSpPr txBox="1">
            <a:spLocks/>
          </p:cNvSpPr>
          <p:nvPr/>
        </p:nvSpPr>
        <p:spPr>
          <a:xfrm>
            <a:off x="1640801" y="405864"/>
            <a:ext cx="8677576" cy="1119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ru-RU" sz="3600" b="1" dirty="0">
                <a:solidFill>
                  <a:srgbClr val="10748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+mj-ea"/>
                <a:sym typeface="Trebuchet MS"/>
              </a:rPr>
              <a:t>Конкурсное испытание «Мастерская наставника» 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106B7777-7601-4D9B-A6B0-88D7C8BDF491}"/>
              </a:ext>
            </a:extLst>
          </p:cNvPr>
          <p:cNvSpPr/>
          <p:nvPr/>
        </p:nvSpPr>
        <p:spPr>
          <a:xfrm>
            <a:off x="2839958" y="4829556"/>
            <a:ext cx="3422609" cy="1015663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Segoe UI Variable Text Semibold" pitchFamily="2" charset="0"/>
              </a:rPr>
              <a:t>20 минут - занятие</a:t>
            </a:r>
          </a:p>
          <a:p>
            <a:pPr algn="ctr"/>
            <a:r>
              <a:rPr lang="ru-RU" sz="2000" b="1" dirty="0">
                <a:latin typeface="Segoe UI Variable Text Semibold" pitchFamily="2" charset="0"/>
              </a:rPr>
              <a:t>10 минут - анализ фокус группы и вопросы жюри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EFA29332-BD18-4225-BEA0-AADE625E080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166" y="220033"/>
            <a:ext cx="1665894" cy="1665894"/>
          </a:xfrm>
          <a:prstGeom prst="rect">
            <a:avLst/>
          </a:prstGeom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B668A602-1BA8-46FE-AEC6-4077AF4FD861}"/>
              </a:ext>
            </a:extLst>
          </p:cNvPr>
          <p:cNvSpPr/>
          <p:nvPr/>
        </p:nvSpPr>
        <p:spPr>
          <a:xfrm>
            <a:off x="775949" y="780033"/>
            <a:ext cx="140111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Segoe UI Variable Text Semibold" pitchFamily="2" charset="0"/>
              </a:rPr>
              <a:t>Пункт 17 </a:t>
            </a:r>
          </a:p>
          <a:p>
            <a:r>
              <a:rPr lang="ru-RU" sz="1400" b="1" dirty="0">
                <a:latin typeface="Segoe UI Variable Text Semibold" pitchFamily="2" charset="0"/>
              </a:rPr>
              <a:t>Положения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728420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307FC1-2120-9712-B572-25A818D71F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5FE948B-3882-24D8-CE64-B4CFA4EDAF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FC830C14-D37D-ED13-87AD-83086AE65C6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8" name="Google Shape;83;p16">
            <a:extLst>
              <a:ext uri="{FF2B5EF4-FFF2-40B4-BE49-F238E27FC236}">
                <a16:creationId xmlns:a16="http://schemas.microsoft.com/office/drawing/2014/main" id="{0A3512E4-4009-3569-AF00-C867824147A3}"/>
              </a:ext>
            </a:extLst>
          </p:cNvPr>
          <p:cNvSpPr txBox="1">
            <a:spLocks/>
          </p:cNvSpPr>
          <p:nvPr/>
        </p:nvSpPr>
        <p:spPr>
          <a:xfrm>
            <a:off x="1957490" y="193238"/>
            <a:ext cx="8764298" cy="1119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ru-RU" sz="3600" b="1" dirty="0">
                <a:solidFill>
                  <a:srgbClr val="10748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+mj-ea"/>
                <a:sym typeface="Trebuchet MS"/>
              </a:rPr>
              <a:t>Критерии оценивания испытания  «Мастерская наставника»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04A6422-6C2B-65D0-36F4-FCD9AC2AD8BC}"/>
              </a:ext>
            </a:extLst>
          </p:cNvPr>
          <p:cNvSpPr txBox="1"/>
          <p:nvPr/>
        </p:nvSpPr>
        <p:spPr>
          <a:xfrm>
            <a:off x="199956" y="1233389"/>
            <a:ext cx="11292797" cy="40626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rgbClr val="159CAF"/>
              </a:buClr>
            </a:pPr>
            <a:r>
              <a:rPr lang="ru-RU" b="1" dirty="0">
                <a:latin typeface="Segoe UI Variable Text Semibold" pitchFamily="2" charset="0"/>
              </a:rPr>
              <a:t>В ходе занятия:</a:t>
            </a:r>
          </a:p>
          <a:p>
            <a:pPr marL="285750" indent="-285750" algn="just">
              <a:buClr>
                <a:srgbClr val="159CAF"/>
              </a:buClr>
              <a:buFont typeface="Wingdings" panose="05000000000000000000" pitchFamily="2" charset="2"/>
              <a:buChar char="q"/>
            </a:pPr>
            <a:r>
              <a:rPr lang="ru-RU" sz="1600" b="1" dirty="0">
                <a:latin typeface="Segoe UI Variable Text Semibold" pitchFamily="2" charset="0"/>
              </a:rPr>
              <a:t>Обоснована актуальность представляемой практики наставничества и ее значимость для достижения целей наставнической деятельности в соответствии с выбранной номинацией</a:t>
            </a:r>
          </a:p>
          <a:p>
            <a:pPr marL="285750" indent="-285750" algn="just">
              <a:buClr>
                <a:srgbClr val="159CAF"/>
              </a:buClr>
              <a:buFont typeface="Wingdings" panose="05000000000000000000" pitchFamily="2" charset="2"/>
              <a:buChar char="q"/>
            </a:pPr>
            <a:r>
              <a:rPr lang="ru-RU" sz="1600" b="1" dirty="0">
                <a:latin typeface="Segoe UI Variable Text Semibold" pitchFamily="2" charset="0"/>
              </a:rPr>
              <a:t>Продемонстрирована практическая направленность технологий, методов, приемов на достижение результата</a:t>
            </a:r>
          </a:p>
          <a:p>
            <a:pPr marL="285750" indent="-285750" algn="just">
              <a:buClr>
                <a:srgbClr val="159CAF"/>
              </a:buClr>
              <a:buFont typeface="Wingdings" panose="05000000000000000000" pitchFamily="2" charset="2"/>
              <a:buChar char="q"/>
            </a:pPr>
            <a:r>
              <a:rPr lang="ru-RU" sz="1600" b="1" dirty="0">
                <a:latin typeface="Segoe UI Variable Text Semibold" pitchFamily="2" charset="0"/>
              </a:rPr>
              <a:t>Представлены методы работы с наставляемыми, учитывающие их запросы и потребности</a:t>
            </a:r>
          </a:p>
          <a:p>
            <a:pPr marL="285750" indent="-285750" algn="just">
              <a:buClr>
                <a:srgbClr val="159CAF"/>
              </a:buClr>
              <a:buFont typeface="Wingdings" panose="05000000000000000000" pitchFamily="2" charset="2"/>
              <a:buChar char="q"/>
            </a:pPr>
            <a:r>
              <a:rPr lang="ru-RU" sz="1600" b="1" dirty="0">
                <a:latin typeface="Segoe UI Variable Text Semibold" pitchFamily="2" charset="0"/>
              </a:rPr>
              <a:t>Показана возможность тиражирования практики наставничества, предложены конкретные рекомендации по ее использованию и адаптации к иным условиям</a:t>
            </a:r>
          </a:p>
          <a:p>
            <a:pPr marL="285750" indent="-285750" algn="just">
              <a:buClr>
                <a:srgbClr val="159CAF"/>
              </a:buClr>
              <a:buFont typeface="Wingdings" panose="05000000000000000000" pitchFamily="2" charset="2"/>
              <a:buChar char="q"/>
            </a:pPr>
            <a:r>
              <a:rPr lang="ru-RU" sz="1600" b="1" dirty="0">
                <a:latin typeface="Segoe UI Variable Text Semibold" pitchFamily="2" charset="0"/>
              </a:rPr>
              <a:t>Продемонстрирован оптимальный объем содержания занятия, обеспечена четкая ее структура и хронометраж</a:t>
            </a:r>
          </a:p>
          <a:p>
            <a:pPr marL="285750" indent="-285750" algn="just">
              <a:buClr>
                <a:srgbClr val="159CAF"/>
              </a:buClr>
              <a:buFont typeface="Wingdings" panose="05000000000000000000" pitchFamily="2" charset="2"/>
              <a:buChar char="q"/>
            </a:pPr>
            <a:r>
              <a:rPr lang="ru-RU" sz="1600" b="1" dirty="0">
                <a:latin typeface="Segoe UI Variable Text Semibold" pitchFamily="2" charset="0"/>
              </a:rPr>
              <a:t>Оптимально использованы средства наглядности, раздаточный материал и иные подобные материалы</a:t>
            </a:r>
          </a:p>
          <a:p>
            <a:pPr marL="285750" indent="-285750" algn="just">
              <a:buClr>
                <a:srgbClr val="159CAF"/>
              </a:buClr>
              <a:buFont typeface="Wingdings" panose="05000000000000000000" pitchFamily="2" charset="2"/>
              <a:buChar char="q"/>
            </a:pPr>
            <a:r>
              <a:rPr lang="ru-RU" sz="1600" b="1" dirty="0">
                <a:latin typeface="Segoe UI Variable Text Semibold" pitchFamily="2" charset="0"/>
              </a:rPr>
              <a:t>Точно и корректно использовалась профессиональная терминология, не допускались речевые ошибки</a:t>
            </a:r>
          </a:p>
          <a:p>
            <a:pPr marL="285750" indent="-285750" algn="just">
              <a:buClr>
                <a:srgbClr val="159CAF"/>
              </a:buClr>
              <a:buFont typeface="Wingdings" panose="05000000000000000000" pitchFamily="2" charset="2"/>
              <a:buChar char="q"/>
            </a:pPr>
            <a:r>
              <a:rPr lang="ru-RU" sz="1600" b="1" dirty="0">
                <a:latin typeface="Segoe UI Variable Text Semibold" pitchFamily="2" charset="0"/>
              </a:rPr>
              <a:t>Демонстрировались владение навыками публичного выступления, приемы привлечения внимания</a:t>
            </a:r>
          </a:p>
          <a:p>
            <a:pPr marL="285750" indent="-285750" algn="just">
              <a:buClr>
                <a:srgbClr val="159CAF"/>
              </a:buClr>
              <a:buFont typeface="Wingdings" panose="05000000000000000000" pitchFamily="2" charset="2"/>
              <a:buChar char="q"/>
            </a:pPr>
            <a:r>
              <a:rPr lang="ru-RU" sz="1600" b="1" dirty="0">
                <a:latin typeface="Segoe UI Variable Text Semibold" pitchFamily="2" charset="0"/>
              </a:rPr>
              <a:t>Стимулировался интерес профессиональной аудитории, от аудитории была получена позитивная обратная связь</a:t>
            </a:r>
          </a:p>
          <a:p>
            <a:pPr marL="285750" indent="-285750" algn="just">
              <a:buClr>
                <a:srgbClr val="159CAF"/>
              </a:buClr>
              <a:buFont typeface="Wingdings" panose="05000000000000000000" pitchFamily="2" charset="2"/>
              <a:buChar char="q"/>
            </a:pPr>
            <a:r>
              <a:rPr lang="ru-RU" sz="1600" b="1" dirty="0">
                <a:latin typeface="Segoe UI Variable Text Semibold" pitchFamily="2" charset="0"/>
              </a:rPr>
              <a:t>Демонстрировалась рефлексивная культура, оценивалась степень реализации цели занятия и достижения планируемых результатов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10C320B-6819-47C6-8E27-9838B3373EF6}"/>
              </a:ext>
            </a:extLst>
          </p:cNvPr>
          <p:cNvSpPr txBox="1"/>
          <p:nvPr/>
        </p:nvSpPr>
        <p:spPr>
          <a:xfrm>
            <a:off x="5686930" y="5181838"/>
            <a:ext cx="3466036" cy="923330"/>
          </a:xfrm>
          <a:prstGeom prst="rect">
            <a:avLst/>
          </a:prstGeom>
          <a:solidFill>
            <a:srgbClr val="159CAF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ru-RU" b="1" dirty="0">
                <a:solidFill>
                  <a:srgbClr val="FFFFFF"/>
                </a:solidFill>
                <a:latin typeface="Segoe UI Variable Text Semibold" pitchFamily="2" charset="0"/>
                <a:sym typeface="Arial"/>
              </a:rPr>
              <a:t>0 - не соответствует</a:t>
            </a:r>
          </a:p>
          <a:p>
            <a:pPr algn="just">
              <a:buNone/>
            </a:pPr>
            <a:r>
              <a:rPr lang="ru-RU" b="1" dirty="0">
                <a:solidFill>
                  <a:srgbClr val="FFFFFF"/>
                </a:solidFill>
                <a:latin typeface="Segoe UI Variable Text Semibold" pitchFamily="2" charset="0"/>
                <a:sym typeface="Arial"/>
              </a:rPr>
              <a:t>1 - соответствует частично</a:t>
            </a:r>
          </a:p>
          <a:p>
            <a:pPr>
              <a:buNone/>
            </a:pPr>
            <a:r>
              <a:rPr lang="ru-RU" b="1" dirty="0">
                <a:solidFill>
                  <a:srgbClr val="FFFFFF"/>
                </a:solidFill>
                <a:latin typeface="Segoe UI Variable Text Semibold" pitchFamily="2" charset="0"/>
                <a:sym typeface="Arial"/>
              </a:rPr>
              <a:t>2 - соответствует полностью</a:t>
            </a:r>
          </a:p>
        </p:txBody>
      </p:sp>
    </p:spTree>
    <p:extLst>
      <p:ext uri="{BB962C8B-B14F-4D97-AF65-F5344CB8AC3E}">
        <p14:creationId xmlns:p14="http://schemas.microsoft.com/office/powerpoint/2010/main" val="35644822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14F25E-DE03-C1A8-699F-C8E60CBC21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336CFC-217C-E28D-672C-005745744B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328B3E1E-714A-2061-99B9-2AEB9061B70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8" name="Google Shape;83;p16">
            <a:extLst>
              <a:ext uri="{FF2B5EF4-FFF2-40B4-BE49-F238E27FC236}">
                <a16:creationId xmlns:a16="http://schemas.microsoft.com/office/drawing/2014/main" id="{1013E871-94A9-FFC9-E576-CB0526BFE46B}"/>
              </a:ext>
            </a:extLst>
          </p:cNvPr>
          <p:cNvSpPr txBox="1">
            <a:spLocks/>
          </p:cNvSpPr>
          <p:nvPr/>
        </p:nvSpPr>
        <p:spPr>
          <a:xfrm>
            <a:off x="2020244" y="767486"/>
            <a:ext cx="8688098" cy="1119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ct val="120000"/>
              </a:lnSpc>
            </a:pPr>
            <a:r>
              <a:rPr lang="ru-RU" sz="3600" b="1" dirty="0">
                <a:solidFill>
                  <a:srgbClr val="10748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+mj-ea"/>
                <a:sym typeface="Trebuchet MS"/>
              </a:rPr>
              <a:t>Групповое конкурсное испытание «Решение кейсов»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C7FCF4D-A6B3-F624-BAEE-7D867C52E83C}"/>
              </a:ext>
            </a:extLst>
          </p:cNvPr>
          <p:cNvSpPr txBox="1"/>
          <p:nvPr/>
        </p:nvSpPr>
        <p:spPr>
          <a:xfrm>
            <a:off x="651307" y="2437546"/>
            <a:ext cx="9819469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latin typeface="Segoe UI Variable Text Semibold" pitchFamily="2" charset="0"/>
              </a:rPr>
              <a:t>Обсуждение финалистами в одной из номинаций в присутствии жюри Конкурса педагогической ситуации, отражающей проблемные моменты работы наставника, по итогам которого финалисты Конкурса должны предложить жюри Конкурса свои решения в отношении указанной проблемной ситуации.</a:t>
            </a:r>
          </a:p>
          <a:p>
            <a:endParaRPr lang="ru-RU" sz="1600" b="1" dirty="0">
              <a:latin typeface="Segoe UI Variable Text Semibold" pitchFamily="2" charset="0"/>
            </a:endParaRPr>
          </a:p>
          <a:p>
            <a:endParaRPr lang="ru-RU" sz="1600" b="1" dirty="0">
              <a:latin typeface="Segoe UI Variable Text Semibold" pitchFamily="2" charset="0"/>
            </a:endParaRPr>
          </a:p>
          <a:p>
            <a:r>
              <a:rPr lang="ru-RU" sz="1600" b="1" dirty="0">
                <a:latin typeface="Segoe UI Variable Text Semibold" pitchFamily="2" charset="0"/>
              </a:rPr>
              <a:t>Участникам группы предлагается для обсуждения поочередно две педагогические ситуации. 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F674AD5-6FCE-4788-B5D6-627F580813AC}"/>
              </a:ext>
            </a:extLst>
          </p:cNvPr>
          <p:cNvSpPr/>
          <p:nvPr/>
        </p:nvSpPr>
        <p:spPr>
          <a:xfrm>
            <a:off x="1527186" y="4639488"/>
            <a:ext cx="5187380" cy="1015663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r>
              <a:rPr lang="ru-RU" sz="2000" b="1" dirty="0">
                <a:latin typeface="Segoe UI Variable Text Semibold" pitchFamily="2" charset="0"/>
              </a:rPr>
              <a:t>Обсуждение - 15 минут</a:t>
            </a:r>
          </a:p>
          <a:p>
            <a:r>
              <a:rPr lang="ru-RU" sz="2000" b="1" dirty="0">
                <a:latin typeface="Segoe UI Variable Text Semibold" pitchFamily="2" charset="0"/>
              </a:rPr>
              <a:t>Защита перед жюри Конкурса - 5 минут</a:t>
            </a:r>
          </a:p>
          <a:p>
            <a:r>
              <a:rPr lang="ru-RU" sz="2000" b="1" dirty="0">
                <a:latin typeface="Segoe UI Variable Text Semibold" pitchFamily="2" charset="0"/>
              </a:rPr>
              <a:t>Вопросы жюри Конкурса - 5 минут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B4F6649-D8E9-4EEC-AAEC-CFA35AF3835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718" y="494133"/>
            <a:ext cx="1665894" cy="1665894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65D4219A-91F6-4E0A-89BD-B0CF53214B3D}"/>
              </a:ext>
            </a:extLst>
          </p:cNvPr>
          <p:cNvSpPr/>
          <p:nvPr/>
        </p:nvSpPr>
        <p:spPr>
          <a:xfrm>
            <a:off x="792067" y="1027906"/>
            <a:ext cx="140111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Segoe UI Variable Text Semibold" pitchFamily="2" charset="0"/>
              </a:rPr>
              <a:t>Пункт 18 </a:t>
            </a:r>
          </a:p>
          <a:p>
            <a:r>
              <a:rPr lang="ru-RU" sz="1400" b="1" dirty="0">
                <a:latin typeface="Segoe UI Variable Text Semibold" pitchFamily="2" charset="0"/>
              </a:rPr>
              <a:t>Положения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543200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82A731-3D87-E5D3-5180-3615774B85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8A405C-5F3A-F5C6-AB7E-4711267CD5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D29684FE-3DAB-974C-805E-5DE6B084432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8" name="Google Shape;83;p16">
            <a:extLst>
              <a:ext uri="{FF2B5EF4-FFF2-40B4-BE49-F238E27FC236}">
                <a16:creationId xmlns:a16="http://schemas.microsoft.com/office/drawing/2014/main" id="{542DFC49-1B14-DE5B-3C53-31D505A741C3}"/>
              </a:ext>
            </a:extLst>
          </p:cNvPr>
          <p:cNvSpPr txBox="1">
            <a:spLocks/>
          </p:cNvSpPr>
          <p:nvPr/>
        </p:nvSpPr>
        <p:spPr>
          <a:xfrm>
            <a:off x="1934354" y="315532"/>
            <a:ext cx="8323292" cy="1119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ru-RU" sz="3600" b="1" dirty="0">
                <a:solidFill>
                  <a:srgbClr val="10748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+mj-ea"/>
                <a:sym typeface="Trebuchet MS"/>
              </a:rPr>
              <a:t>Критерии оценивания испытания  «Решение кейсов»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2D849F7-3007-E75B-4DFF-397D85A642CC}"/>
              </a:ext>
            </a:extLst>
          </p:cNvPr>
          <p:cNvSpPr txBox="1"/>
          <p:nvPr/>
        </p:nvSpPr>
        <p:spPr>
          <a:xfrm>
            <a:off x="565964" y="1875118"/>
            <a:ext cx="1013635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Clr>
                <a:srgbClr val="159CAF"/>
              </a:buClr>
              <a:buFont typeface="Wingdings" panose="05000000000000000000" pitchFamily="2" charset="2"/>
              <a:buChar char="q"/>
            </a:pPr>
            <a:r>
              <a:rPr lang="ru-RU" b="1" dirty="0">
                <a:latin typeface="Segoe UI Variable Text Semibold" pitchFamily="2" charset="0"/>
              </a:rPr>
              <a:t>Критическое мышление: способность определять проблему и этапы ее решения</a:t>
            </a:r>
          </a:p>
          <a:p>
            <a:pPr marL="285750" indent="-285750" algn="just">
              <a:buClr>
                <a:srgbClr val="159CAF"/>
              </a:buClr>
              <a:buFont typeface="Wingdings" panose="05000000000000000000" pitchFamily="2" charset="2"/>
              <a:buChar char="q"/>
            </a:pPr>
            <a:r>
              <a:rPr lang="ru-RU" b="1" dirty="0">
                <a:latin typeface="Segoe UI Variable Text Semibold" pitchFamily="2" charset="0"/>
              </a:rPr>
              <a:t>Креативность и оригинальность предлагаемых решений</a:t>
            </a:r>
          </a:p>
          <a:p>
            <a:pPr marL="285750" indent="-285750" algn="just">
              <a:buClr>
                <a:srgbClr val="159CAF"/>
              </a:buClr>
              <a:buFont typeface="Wingdings" panose="05000000000000000000" pitchFamily="2" charset="2"/>
              <a:buChar char="q"/>
            </a:pPr>
            <a:r>
              <a:rPr lang="ru-RU" b="1" dirty="0">
                <a:latin typeface="Segoe UI Variable Text Semibold" pitchFamily="2" charset="0"/>
              </a:rPr>
              <a:t>Коммуникации в команде: владение техниками и приемами общения (слушания, убеждения) и вовлечения в деятельность членов команды</a:t>
            </a:r>
          </a:p>
          <a:p>
            <a:pPr marL="285750" indent="-285750" algn="just">
              <a:buClr>
                <a:srgbClr val="159CAF"/>
              </a:buClr>
              <a:buFont typeface="Wingdings" panose="05000000000000000000" pitchFamily="2" charset="2"/>
              <a:buChar char="q"/>
            </a:pPr>
            <a:r>
              <a:rPr lang="ru-RU" b="1" dirty="0">
                <a:latin typeface="Segoe UI Variable Text Semibold" pitchFamily="2" charset="0"/>
              </a:rPr>
              <a:t>Способность предлагать решения на основе практического опыта, учитывать при принятии решения интересы участников образовательных отношений (обучающихся, их родителей, педагогических работников, образовательной организации)</a:t>
            </a:r>
          </a:p>
          <a:p>
            <a:pPr marL="285750" indent="-285750" algn="just">
              <a:buClr>
                <a:srgbClr val="159CAF"/>
              </a:buClr>
              <a:buFont typeface="Wingdings" panose="05000000000000000000" pitchFamily="2" charset="2"/>
              <a:buChar char="q"/>
            </a:pPr>
            <a:r>
              <a:rPr lang="ru-RU" b="1" dirty="0">
                <a:latin typeface="Segoe UI Variable Text Semibold" pitchFamily="2" charset="0"/>
              </a:rPr>
              <a:t>Владение культурой речи, корректное применение профессиональной лексики</a:t>
            </a:r>
            <a:endParaRPr lang="ru-RU" sz="1600" b="1" dirty="0">
              <a:latin typeface="Segoe UI Variable Text Semibold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50690DB-8010-4E51-936F-3D6BD23A251F}"/>
              </a:ext>
            </a:extLst>
          </p:cNvPr>
          <p:cNvSpPr txBox="1"/>
          <p:nvPr/>
        </p:nvSpPr>
        <p:spPr>
          <a:xfrm>
            <a:off x="5634139" y="4852868"/>
            <a:ext cx="3466036" cy="923330"/>
          </a:xfrm>
          <a:prstGeom prst="rect">
            <a:avLst/>
          </a:prstGeom>
          <a:solidFill>
            <a:srgbClr val="159CAF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ru-RU" b="1" dirty="0">
                <a:solidFill>
                  <a:srgbClr val="FFFFFF"/>
                </a:solidFill>
                <a:latin typeface="Segoe UI Variable Text Semibold" pitchFamily="2" charset="0"/>
                <a:sym typeface="Arial"/>
              </a:rPr>
              <a:t>0 - не соответствует</a:t>
            </a:r>
          </a:p>
          <a:p>
            <a:pPr algn="just">
              <a:buNone/>
            </a:pPr>
            <a:r>
              <a:rPr lang="ru-RU" b="1" dirty="0">
                <a:solidFill>
                  <a:srgbClr val="FFFFFF"/>
                </a:solidFill>
                <a:latin typeface="Segoe UI Variable Text Semibold" pitchFamily="2" charset="0"/>
                <a:sym typeface="Arial"/>
              </a:rPr>
              <a:t>1 - соответствует частично</a:t>
            </a:r>
          </a:p>
          <a:p>
            <a:pPr>
              <a:buNone/>
            </a:pPr>
            <a:r>
              <a:rPr lang="ru-RU" b="1" dirty="0">
                <a:solidFill>
                  <a:srgbClr val="FFFFFF"/>
                </a:solidFill>
                <a:latin typeface="Segoe UI Variable Text Semibold" pitchFamily="2" charset="0"/>
                <a:sym typeface="Arial"/>
              </a:rPr>
              <a:t>2 - соответствует полностью</a:t>
            </a:r>
          </a:p>
        </p:txBody>
      </p:sp>
    </p:spTree>
    <p:extLst>
      <p:ext uri="{BB962C8B-B14F-4D97-AF65-F5344CB8AC3E}">
        <p14:creationId xmlns:p14="http://schemas.microsoft.com/office/powerpoint/2010/main" val="8666322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24ED9B-568E-AB6B-C6A0-CDB6CA9504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A4E12D-F058-658E-A98C-5D49AF5654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2147C757-6C88-F246-9C3B-E09BB025EBF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8" name="Google Shape;83;p16">
            <a:extLst>
              <a:ext uri="{FF2B5EF4-FFF2-40B4-BE49-F238E27FC236}">
                <a16:creationId xmlns:a16="http://schemas.microsoft.com/office/drawing/2014/main" id="{CD0B8A38-5142-02BD-7908-3EBFF5446562}"/>
              </a:ext>
            </a:extLst>
          </p:cNvPr>
          <p:cNvSpPr txBox="1">
            <a:spLocks/>
          </p:cNvSpPr>
          <p:nvPr/>
        </p:nvSpPr>
        <p:spPr>
          <a:xfrm>
            <a:off x="2098181" y="319059"/>
            <a:ext cx="8309843" cy="1119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ru-RU" sz="3600" b="1" dirty="0">
                <a:solidFill>
                  <a:srgbClr val="10748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+mj-ea"/>
                <a:sym typeface="Trebuchet MS"/>
              </a:rPr>
              <a:t>Определение и награждение победителей в каждой номинации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643538B-DDEE-43DA-9D7D-E2CC83903C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8984" y="1771995"/>
            <a:ext cx="4251882" cy="244651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C9CDB1A-7F81-0994-3F84-D4BDF1DA764F}"/>
              </a:ext>
            </a:extLst>
          </p:cNvPr>
          <p:cNvSpPr txBox="1"/>
          <p:nvPr/>
        </p:nvSpPr>
        <p:spPr>
          <a:xfrm>
            <a:off x="4795111" y="1690688"/>
            <a:ext cx="6178216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900" algn="just">
              <a:buNone/>
            </a:pPr>
            <a:r>
              <a:rPr lang="ru-RU" b="1" dirty="0">
                <a:latin typeface="Segoe UI Variable Text Semibold" pitchFamily="2" charset="0"/>
              </a:rPr>
              <a:t>Итоговый рейтинг финалистов Конкурса составляется по количеству баллов, набранных ими во втором и третьем этапах Конкурса. При равенстве баллов, набранных финалистами Конкурса во втором и третьем этапах, приоритет дается участнику, набравшему большее количество баллов в третьем (очном) этапе Конкурса.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394B3687-53E0-4C9C-82ED-E8D37317B039}"/>
              </a:ext>
            </a:extLst>
          </p:cNvPr>
          <p:cNvSpPr/>
          <p:nvPr/>
        </p:nvSpPr>
        <p:spPr>
          <a:xfrm>
            <a:off x="4307782" y="4374776"/>
            <a:ext cx="5392029" cy="1323439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ru-RU" sz="2000" b="1" dirty="0">
                <a:latin typeface="Segoe UI Variable Text Semibold" pitchFamily="2" charset="0"/>
              </a:rPr>
              <a:t>150 тысяч рублей - победителю</a:t>
            </a:r>
          </a:p>
          <a:p>
            <a:pPr>
              <a:spcAft>
                <a:spcPts val="1200"/>
              </a:spcAft>
            </a:pPr>
            <a:r>
              <a:rPr lang="ru-RU" sz="2000" b="1" dirty="0">
                <a:latin typeface="Segoe UI Variable Text Semibold" pitchFamily="2" charset="0"/>
              </a:rPr>
              <a:t>100 тысяч рублей – призеру (2-е место)</a:t>
            </a:r>
          </a:p>
          <a:p>
            <a:pPr>
              <a:spcAft>
                <a:spcPts val="1200"/>
              </a:spcAft>
            </a:pPr>
            <a:r>
              <a:rPr lang="ru-RU" sz="2000" b="1" dirty="0">
                <a:latin typeface="Segoe UI Variable Text Semibold" pitchFamily="2" charset="0"/>
              </a:rPr>
              <a:t>75 тысяч рублей - призеру (3-е место)</a:t>
            </a:r>
          </a:p>
        </p:txBody>
      </p:sp>
    </p:spTree>
    <p:extLst>
      <p:ext uri="{BB962C8B-B14F-4D97-AF65-F5344CB8AC3E}">
        <p14:creationId xmlns:p14="http://schemas.microsoft.com/office/powerpoint/2010/main" val="35763376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90363E-F9DC-8930-8872-3C8B9D024C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592DA1-31F9-1AB8-D6E6-55173395D2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673391C6-F398-ECC8-D2D8-893A5864542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6573F04-40E6-7E3A-4BFF-AAA79961529A}"/>
              </a:ext>
            </a:extLst>
          </p:cNvPr>
          <p:cNvSpPr txBox="1"/>
          <p:nvPr/>
        </p:nvSpPr>
        <p:spPr>
          <a:xfrm>
            <a:off x="1939755" y="2552936"/>
            <a:ext cx="8432410" cy="2369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/>
            </a:pPr>
            <a:r>
              <a:rPr lang="ru-RU" sz="3200" b="1" dirty="0">
                <a:latin typeface="Segoe UI Variable Text Semibold" pitchFamily="2" charset="0"/>
              </a:rPr>
              <a:t>Костарева Арина Юрьевна, эксперт ЦРПК ТОИПКРО.</a:t>
            </a:r>
          </a:p>
          <a:p>
            <a:pPr>
              <a:spcAft>
                <a:spcPts val="1200"/>
              </a:spcAft>
              <a:defRPr/>
            </a:pPr>
            <a:r>
              <a:rPr lang="en-US" sz="3200" b="1" dirty="0">
                <a:latin typeface="Segoe UI Variable Text Semibold" pitchFamily="2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kostar@toipkro.ru</a:t>
            </a:r>
            <a:r>
              <a:rPr lang="ru-RU" sz="3200" b="1" dirty="0">
                <a:latin typeface="Segoe UI Variable Text Semibold" pitchFamily="2" charset="0"/>
              </a:rPr>
              <a:t> </a:t>
            </a:r>
          </a:p>
          <a:p>
            <a:pPr>
              <a:spcAft>
                <a:spcPts val="1200"/>
              </a:spcAft>
              <a:defRPr/>
            </a:pPr>
            <a:r>
              <a:rPr lang="ru-RU" sz="3200" b="1" dirty="0">
                <a:latin typeface="Segoe UI Variable Text Semibold" pitchFamily="2" charset="0"/>
              </a:rPr>
              <a:t>(3822) 90-20-56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7783DAD-E408-426E-A462-F250CDF9F1E0}"/>
              </a:ext>
            </a:extLst>
          </p:cNvPr>
          <p:cNvSpPr txBox="1"/>
          <p:nvPr/>
        </p:nvSpPr>
        <p:spPr>
          <a:xfrm>
            <a:off x="4310529" y="537248"/>
            <a:ext cx="357094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/>
            </a:pPr>
            <a:r>
              <a:rPr lang="ru-RU" sz="3600" b="1" dirty="0">
                <a:solidFill>
                  <a:srgbClr val="10748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+mj-ea"/>
                <a:cs typeface="Arial"/>
                <a:sym typeface="Arial"/>
              </a:rPr>
              <a:t>КОНТАКТЫ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30CD4E6-4FB6-4CF3-950C-0242D629484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2153" y="4374882"/>
            <a:ext cx="517602" cy="51760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844B9D2-A375-4C7F-A6A2-93F08FEE35C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9124" y="3726816"/>
            <a:ext cx="530631" cy="530631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65779ED-FBB5-48D9-BF8A-EAC37D2AAF22}"/>
              </a:ext>
            </a:extLst>
          </p:cNvPr>
          <p:cNvSpPr/>
          <p:nvPr/>
        </p:nvSpPr>
        <p:spPr>
          <a:xfrm>
            <a:off x="1939755" y="1617056"/>
            <a:ext cx="481093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159CAF"/>
                </a:solidFill>
                <a:latin typeface="Segoe UI Variable Text Semibold" pitchFamily="2" charset="0"/>
              </a:rPr>
              <a:t>Координатор Конкурса:</a:t>
            </a:r>
            <a:endParaRPr lang="ru-RU" sz="3200" dirty="0">
              <a:solidFill>
                <a:srgbClr val="159CA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14619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F5A7D9-778B-4D15-BC15-4E3DA46129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6F0737E8-6745-408E-AF42-539438731A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4" name="Google Shape;83;p16">
            <a:extLst>
              <a:ext uri="{FF2B5EF4-FFF2-40B4-BE49-F238E27FC236}">
                <a16:creationId xmlns:a16="http://schemas.microsoft.com/office/drawing/2014/main" id="{C492803D-E32B-46CF-ABCC-C7792C397343}"/>
              </a:ext>
            </a:extLst>
          </p:cNvPr>
          <p:cNvSpPr txBox="1">
            <a:spLocks/>
          </p:cNvSpPr>
          <p:nvPr/>
        </p:nvSpPr>
        <p:spPr>
          <a:xfrm>
            <a:off x="838200" y="296641"/>
            <a:ext cx="10737028" cy="828418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2800"/>
            </a:pPr>
            <a:r>
              <a:rPr lang="ru-RU" sz="3600" b="1" dirty="0">
                <a:solidFill>
                  <a:srgbClr val="10748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/>
                <a:sym typeface="Trebuchet MS"/>
              </a:rPr>
              <a:t>На какие документы ориентируемся?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2907716A-17ED-4BE8-A070-2BFBFE076A7E}"/>
              </a:ext>
            </a:extLst>
          </p:cNvPr>
          <p:cNvSpPr/>
          <p:nvPr/>
        </p:nvSpPr>
        <p:spPr>
          <a:xfrm>
            <a:off x="2029147" y="1421700"/>
            <a:ext cx="310594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ctr">
              <a:buClr>
                <a:srgbClr val="159CAF"/>
              </a:buClr>
              <a:buFont typeface="Wingdings" panose="05000000000000000000" pitchFamily="2" charset="2"/>
              <a:buChar char="q"/>
            </a:pPr>
            <a:r>
              <a:rPr lang="ru-RU" sz="1800" b="1" dirty="0">
                <a:solidFill>
                  <a:schemeClr val="tx1"/>
                </a:solidFill>
                <a:latin typeface="Segoe UI Variable Text Semibold" pitchFamily="2" charset="0"/>
                <a:ea typeface="Trebuchet MS"/>
                <a:cs typeface="Trebuchet MS"/>
              </a:rPr>
              <a:t>Приказ Департамента</a:t>
            </a:r>
          </a:p>
          <a:p>
            <a:pPr algn="ctr"/>
            <a:r>
              <a:rPr lang="ru-RU" sz="1800" b="1" dirty="0">
                <a:solidFill>
                  <a:schemeClr val="tx1"/>
                </a:solidFill>
                <a:latin typeface="Segoe UI Variable Text Semibold" pitchFamily="2" charset="0"/>
                <a:ea typeface="Trebuchet MS"/>
                <a:cs typeface="Trebuchet MS"/>
              </a:rPr>
              <a:t>образования Томской области от 06.06.2025 № 65п </a:t>
            </a:r>
          </a:p>
          <a:p>
            <a:pPr algn="ctr"/>
            <a:r>
              <a:rPr lang="ru-RU" sz="1800" b="1" dirty="0">
                <a:solidFill>
                  <a:schemeClr val="tx1"/>
                </a:solidFill>
                <a:latin typeface="Segoe UI Variable Text Semibold" pitchFamily="2" charset="0"/>
                <a:ea typeface="Trebuchet MS"/>
                <a:cs typeface="Trebuchet MS"/>
              </a:rPr>
              <a:t>«Об утверждении Положения о Региональном конкурсе</a:t>
            </a:r>
          </a:p>
          <a:p>
            <a:pPr algn="ctr"/>
            <a:r>
              <a:rPr lang="ru-RU" sz="1800" b="1" dirty="0">
                <a:solidFill>
                  <a:schemeClr val="tx1"/>
                </a:solidFill>
                <a:latin typeface="Segoe UI Variable Text Semibold" pitchFamily="2" charset="0"/>
                <a:ea typeface="Trebuchet MS"/>
                <a:cs typeface="Trebuchet MS"/>
              </a:rPr>
              <a:t>«Наставничество»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2669F1A-4FD9-4E88-A53A-156628D1896E}"/>
              </a:ext>
            </a:extLst>
          </p:cNvPr>
          <p:cNvSpPr/>
          <p:nvPr/>
        </p:nvSpPr>
        <p:spPr>
          <a:xfrm>
            <a:off x="2029147" y="4093827"/>
            <a:ext cx="2943227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>
              <a:buClr>
                <a:srgbClr val="159CAF"/>
              </a:buClr>
              <a:buFont typeface="Wingdings" panose="05000000000000000000" pitchFamily="2" charset="2"/>
              <a:buChar char="q"/>
            </a:pPr>
            <a:r>
              <a:rPr lang="ru-RU" sz="1800" b="1" dirty="0">
                <a:solidFill>
                  <a:schemeClr val="tx1"/>
                </a:solidFill>
                <a:latin typeface="Segoe UI Variable Text Semibold" pitchFamily="2" charset="0"/>
                <a:ea typeface="Trebuchet MS"/>
                <a:cs typeface="Trebuchet MS"/>
              </a:rPr>
              <a:t>Распоряжение Департамента образования Томской области</a:t>
            </a:r>
            <a:endParaRPr lang="ru-RU" sz="1800" b="1" dirty="0">
              <a:solidFill>
                <a:schemeClr val="tx1"/>
              </a:solidFill>
              <a:highlight>
                <a:srgbClr val="FFFF00"/>
              </a:highlight>
              <a:latin typeface="Segoe UI Variable Text Semibold" pitchFamily="2" charset="0"/>
              <a:ea typeface="Trebuchet MS"/>
              <a:cs typeface="Trebuchet MS"/>
            </a:endParaRPr>
          </a:p>
          <a:p>
            <a:pPr algn="ctr"/>
            <a:r>
              <a:rPr lang="ru-RU" sz="1800" b="1" dirty="0">
                <a:solidFill>
                  <a:schemeClr val="tx1"/>
                </a:solidFill>
                <a:latin typeface="Segoe UI Variable Text Semibold" pitchFamily="2" charset="0"/>
                <a:ea typeface="Trebuchet MS"/>
                <a:cs typeface="Trebuchet MS"/>
              </a:rPr>
              <a:t>«О проведении Регионального конкурса </a:t>
            </a:r>
            <a:r>
              <a:rPr lang="ru-RU" b="1" dirty="0">
                <a:latin typeface="Segoe UI Variable Text Semibold" pitchFamily="2" charset="0"/>
                <a:ea typeface="Trebuchet MS"/>
                <a:cs typeface="Trebuchet MS"/>
              </a:rPr>
              <a:t>«Наставничество»</a:t>
            </a:r>
            <a:endParaRPr lang="ru-RU" sz="1800" b="1" dirty="0">
              <a:solidFill>
                <a:schemeClr val="tx1"/>
              </a:solidFill>
              <a:latin typeface="Segoe UI Variable Text Semibold" pitchFamily="2" charset="0"/>
              <a:ea typeface="Trebuchet MS"/>
              <a:cs typeface="Trebuchet MS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C06E493-BC93-4814-89DD-FB2714C6071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979" y="1142117"/>
            <a:ext cx="1439068" cy="143906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7C9FF12-A439-4B81-BF9A-D0B7A34DD1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264298"/>
            <a:ext cx="3105945" cy="3105945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89605990-F350-4201-9C5A-CCD7A12C87CF}"/>
              </a:ext>
            </a:extLst>
          </p:cNvPr>
          <p:cNvSpPr/>
          <p:nvPr/>
        </p:nvSpPr>
        <p:spPr>
          <a:xfrm>
            <a:off x="5988050" y="4509482"/>
            <a:ext cx="55659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159CAF"/>
                </a:solidFill>
                <a:latin typeface="Segoe UI Variable Text Semibold" pitchFamily="2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https://toipkro.ru/event-all/nastavnichestvo-2025/</a:t>
            </a:r>
            <a:r>
              <a:rPr lang="ru-RU" b="1" dirty="0">
                <a:solidFill>
                  <a:srgbClr val="159CAF"/>
                </a:solidFill>
                <a:latin typeface="Segoe UI Variable Text Semibold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999679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4FE302-EEB9-4D27-9909-06A929D52F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721A78A-DDC6-4C62-A594-F1F528B669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3916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66519F-A6AA-2424-2C41-B4E83BA62E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F18AF63-DA17-17DA-EA47-6C6E1C8DAF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06EEE80E-83A2-0C68-960F-231958C8595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5" y="21519"/>
            <a:ext cx="12192000" cy="6858000"/>
          </a:xfr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9FA9BFE-8415-5BE9-DBD3-5EA94D1E64F2}"/>
              </a:ext>
            </a:extLst>
          </p:cNvPr>
          <p:cNvSpPr/>
          <p:nvPr/>
        </p:nvSpPr>
        <p:spPr>
          <a:xfrm>
            <a:off x="520357" y="1057489"/>
            <a:ext cx="1894172" cy="646331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FFFFFF"/>
                </a:solidFill>
                <a:latin typeface="Segoe UI Variable Text Semibold" pitchFamily="2" charset="0"/>
              </a:rPr>
              <a:t>«Наставник от производства»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66BFDDE-2F9B-835D-C55C-4F3F48BA4594}"/>
              </a:ext>
            </a:extLst>
          </p:cNvPr>
          <p:cNvSpPr/>
          <p:nvPr/>
        </p:nvSpPr>
        <p:spPr>
          <a:xfrm>
            <a:off x="3405895" y="1035816"/>
            <a:ext cx="2120814" cy="646331"/>
          </a:xfrm>
          <a:prstGeom prst="rect">
            <a:avLst/>
          </a:prstGeom>
          <a:solidFill>
            <a:srgbClr val="159CAF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Segoe UI Variable Text Semibold" pitchFamily="2" charset="0"/>
              </a:rPr>
              <a:t>«Наставник для обучающихся»</a:t>
            </a:r>
          </a:p>
        </p:txBody>
      </p:sp>
      <p:sp>
        <p:nvSpPr>
          <p:cNvPr id="8" name="Google Shape;83;p16">
            <a:extLst>
              <a:ext uri="{FF2B5EF4-FFF2-40B4-BE49-F238E27FC236}">
                <a16:creationId xmlns:a16="http://schemas.microsoft.com/office/drawing/2014/main" id="{96244817-C675-6569-AB74-EBE86C370AE8}"/>
              </a:ext>
            </a:extLst>
          </p:cNvPr>
          <p:cNvSpPr txBox="1">
            <a:spLocks/>
          </p:cNvSpPr>
          <p:nvPr/>
        </p:nvSpPr>
        <p:spPr>
          <a:xfrm>
            <a:off x="3348143" y="318708"/>
            <a:ext cx="5287170" cy="524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ru-RU" sz="3600" b="1" dirty="0">
                <a:solidFill>
                  <a:srgbClr val="10748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+mj-ea"/>
                <a:sym typeface="Trebuchet MS"/>
              </a:rPr>
              <a:t>Номинации конкурса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F6FF08EA-0C63-48B0-DA5B-AAE115300227}"/>
              </a:ext>
            </a:extLst>
          </p:cNvPr>
          <p:cNvSpPr/>
          <p:nvPr/>
        </p:nvSpPr>
        <p:spPr>
          <a:xfrm>
            <a:off x="6493235" y="1049642"/>
            <a:ext cx="2120814" cy="646331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FFFFFF"/>
                </a:solidFill>
                <a:latin typeface="Segoe UI Variable Text Semibold" pitchFamily="2" charset="0"/>
              </a:rPr>
              <a:t>«Наставник для педагога»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4E4A9BA5-0EB9-6FFA-B942-F765FDB38078}"/>
              </a:ext>
            </a:extLst>
          </p:cNvPr>
          <p:cNvSpPr/>
          <p:nvPr/>
        </p:nvSpPr>
        <p:spPr>
          <a:xfrm>
            <a:off x="9564700" y="1049642"/>
            <a:ext cx="2120814" cy="646331"/>
          </a:xfrm>
          <a:prstGeom prst="rect">
            <a:avLst/>
          </a:prstGeom>
          <a:solidFill>
            <a:srgbClr val="159CAF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Segoe UI Variable Text Semibold" pitchFamily="2" charset="0"/>
              </a:rPr>
              <a:t>«Наставник для руководителя»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306622A-3FE8-DBF5-52C1-D104C0FE47ED}"/>
              </a:ext>
            </a:extLst>
          </p:cNvPr>
          <p:cNvSpPr txBox="1"/>
          <p:nvPr/>
        </p:nvSpPr>
        <p:spPr>
          <a:xfrm>
            <a:off x="6373736" y="2184007"/>
            <a:ext cx="2414347" cy="3693319"/>
          </a:xfrm>
          <a:prstGeom prst="rect">
            <a:avLst/>
          </a:prstGeom>
          <a:solidFill>
            <a:srgbClr val="FFDD7D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Segoe UI Variable Text Semibold" pitchFamily="2" charset="0"/>
              </a:rPr>
              <a:t>для педагогических и руководящих работников ОО, организаций ДО, ДПО и ПОО, осуществляющие функцию наставника, стаж работы в ОО системы образования ТО которых не менее трех лет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07216C2-9F6B-2311-AE1A-F0995565EC35}"/>
              </a:ext>
            </a:extLst>
          </p:cNvPr>
          <p:cNvSpPr txBox="1"/>
          <p:nvPr/>
        </p:nvSpPr>
        <p:spPr>
          <a:xfrm>
            <a:off x="9440288" y="2159155"/>
            <a:ext cx="2476120" cy="3693319"/>
          </a:xfrm>
          <a:prstGeom prst="rect">
            <a:avLst/>
          </a:prstGeom>
          <a:solidFill>
            <a:srgbClr val="6ED5E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Segoe UI Variable Text Semibold" pitchFamily="2" charset="0"/>
              </a:rPr>
              <a:t>для руководителей ОО, организаций ДО, ДПО и ПОО, осуществляющие функцию наставника в отношении другого руководителя ОО, стаж работы в ОО системы образования ТО которых не менее трех лет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2A1F105-67FC-6673-BF94-58B18DABC770}"/>
              </a:ext>
            </a:extLst>
          </p:cNvPr>
          <p:cNvSpPr txBox="1"/>
          <p:nvPr/>
        </p:nvSpPr>
        <p:spPr>
          <a:xfrm>
            <a:off x="3277685" y="2184007"/>
            <a:ext cx="2414347" cy="3693319"/>
          </a:xfrm>
          <a:prstGeom prst="rect">
            <a:avLst/>
          </a:prstGeom>
          <a:solidFill>
            <a:srgbClr val="6ED5E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Segoe UI Variable Text Semibold" pitchFamily="2" charset="0"/>
              </a:rPr>
              <a:t>для педагогических и руководящих работников ОО, организаций ДО, ДПО и ПОО, осуществляющие функцию наставника, стаж работы в ОО системы образования ТО которых не менее трех лет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746F932-62F8-D56B-16EC-72F42FF14524}"/>
              </a:ext>
            </a:extLst>
          </p:cNvPr>
          <p:cNvSpPr txBox="1"/>
          <p:nvPr/>
        </p:nvSpPr>
        <p:spPr>
          <a:xfrm>
            <a:off x="436028" y="2184007"/>
            <a:ext cx="2066539" cy="2585323"/>
          </a:xfrm>
          <a:prstGeom prst="rect">
            <a:avLst/>
          </a:prstGeom>
          <a:solidFill>
            <a:srgbClr val="FFDD7D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square">
            <a:spAutoFit/>
          </a:bodyPr>
          <a:lstStyle/>
          <a:p>
            <a:pPr lvl="0" algn="ctr"/>
            <a:r>
              <a:rPr lang="ru-RU" b="1" dirty="0">
                <a:latin typeface="Segoe UI Variable Text Semibold" pitchFamily="2" charset="0"/>
              </a:rPr>
              <a:t>для специалистов предприятий и организаций, осуществляющих руководство производственной практикой студентов ПОО</a:t>
            </a:r>
          </a:p>
        </p:txBody>
      </p:sp>
    </p:spTree>
    <p:extLst>
      <p:ext uri="{BB962C8B-B14F-4D97-AF65-F5344CB8AC3E}">
        <p14:creationId xmlns:p14="http://schemas.microsoft.com/office/powerpoint/2010/main" val="3900898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F5A7D9-778B-4D15-BC15-4E3DA46129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6F0737E8-6745-408E-AF42-539438731A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2907716A-17ED-4BE8-A070-2BFBFE076A7E}"/>
              </a:ext>
            </a:extLst>
          </p:cNvPr>
          <p:cNvSpPr/>
          <p:nvPr/>
        </p:nvSpPr>
        <p:spPr>
          <a:xfrm>
            <a:off x="389241" y="1663292"/>
            <a:ext cx="3303694" cy="1323439"/>
          </a:xfrm>
          <a:prstGeom prst="rect">
            <a:avLst/>
          </a:prstGeom>
          <a:solidFill>
            <a:srgbClr val="159CAF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FFFF"/>
                </a:solidFill>
                <a:latin typeface="Segoe UI Variable Text Semibold" pitchFamily="2" charset="0"/>
              </a:rPr>
              <a:t>1 этап (заочный)</a:t>
            </a:r>
          </a:p>
          <a:p>
            <a:pPr algn="ctr"/>
            <a:r>
              <a:rPr lang="ru-RU" sz="2000" b="1" dirty="0">
                <a:solidFill>
                  <a:srgbClr val="FFFFFF"/>
                </a:solidFill>
                <a:latin typeface="Segoe UI Variable Text Semibold" pitchFamily="2" charset="0"/>
              </a:rPr>
              <a:t>прием заявок и конкурсных материалов </a:t>
            </a:r>
          </a:p>
          <a:p>
            <a:pPr algn="ctr"/>
            <a:r>
              <a:rPr lang="ru-RU" sz="2000" b="1" dirty="0">
                <a:solidFill>
                  <a:srgbClr val="FFFFFF"/>
                </a:solidFill>
                <a:latin typeface="Segoe UI Variable Text Semibold" pitchFamily="2" charset="0"/>
              </a:rPr>
              <a:t>08 октября – 27 октября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2669F1A-4FD9-4E88-A53A-156628D1896E}"/>
              </a:ext>
            </a:extLst>
          </p:cNvPr>
          <p:cNvSpPr/>
          <p:nvPr/>
        </p:nvSpPr>
        <p:spPr>
          <a:xfrm>
            <a:off x="4000187" y="2649007"/>
            <a:ext cx="3801359" cy="1938992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FFFF"/>
                </a:solidFill>
                <a:latin typeface="Segoe UI Variable Text Semibold" pitchFamily="2" charset="0"/>
              </a:rPr>
              <a:t>2 этап (заочный)</a:t>
            </a:r>
          </a:p>
          <a:p>
            <a:pPr algn="ctr"/>
            <a:r>
              <a:rPr lang="ru-RU" sz="2000" b="1" dirty="0">
                <a:solidFill>
                  <a:srgbClr val="FFFFFF"/>
                </a:solidFill>
                <a:latin typeface="Segoe UI Variable Text Semibold" pitchFamily="2" charset="0"/>
              </a:rPr>
              <a:t>оценка конкурсных материалов и определение </a:t>
            </a:r>
          </a:p>
          <a:p>
            <a:pPr algn="ctr"/>
            <a:r>
              <a:rPr lang="ru-RU" sz="2000" b="1" dirty="0">
                <a:solidFill>
                  <a:srgbClr val="FFFFFF"/>
                </a:solidFill>
                <a:latin typeface="Segoe UI Variable Text Semibold" pitchFamily="2" charset="0"/>
              </a:rPr>
              <a:t>20  финалистов конкурса (по 5 в каждой номинации)</a:t>
            </a:r>
          </a:p>
          <a:p>
            <a:pPr algn="ctr"/>
            <a:r>
              <a:rPr lang="ru-RU" sz="2000" b="1" dirty="0">
                <a:solidFill>
                  <a:srgbClr val="FFFFFF"/>
                </a:solidFill>
                <a:latin typeface="Segoe UI Variable Text Semibold" pitchFamily="2" charset="0"/>
              </a:rPr>
              <a:t>28 октября – 05 ноября</a:t>
            </a:r>
          </a:p>
        </p:txBody>
      </p:sp>
      <p:sp>
        <p:nvSpPr>
          <p:cNvPr id="8" name="Google Shape;83;p16">
            <a:extLst>
              <a:ext uri="{FF2B5EF4-FFF2-40B4-BE49-F238E27FC236}">
                <a16:creationId xmlns:a16="http://schemas.microsoft.com/office/drawing/2014/main" id="{29EAA3E6-264D-482D-92F5-AEA3EF76F597}"/>
              </a:ext>
            </a:extLst>
          </p:cNvPr>
          <p:cNvSpPr txBox="1">
            <a:spLocks/>
          </p:cNvSpPr>
          <p:nvPr/>
        </p:nvSpPr>
        <p:spPr>
          <a:xfrm>
            <a:off x="3452287" y="15701"/>
            <a:ext cx="4864100" cy="1119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ru-RU" sz="3600" b="1" dirty="0">
                <a:solidFill>
                  <a:srgbClr val="10748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+mj-ea"/>
                <a:sym typeface="Trebuchet MS"/>
              </a:rPr>
              <a:t>Этапы конкурса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3219A5AF-C249-4238-AD7E-D1AF8545BFF5}"/>
              </a:ext>
            </a:extLst>
          </p:cNvPr>
          <p:cNvSpPr/>
          <p:nvPr/>
        </p:nvSpPr>
        <p:spPr>
          <a:xfrm>
            <a:off x="8108798" y="1663292"/>
            <a:ext cx="3303694" cy="1323439"/>
          </a:xfrm>
          <a:prstGeom prst="rect">
            <a:avLst/>
          </a:prstGeom>
          <a:solidFill>
            <a:srgbClr val="159CAF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FFFF"/>
                </a:solidFill>
                <a:latin typeface="Segoe UI Variable Text Semibold" pitchFamily="2" charset="0"/>
              </a:rPr>
              <a:t>3 этап (очный)</a:t>
            </a:r>
          </a:p>
          <a:p>
            <a:pPr algn="ctr"/>
            <a:r>
              <a:rPr lang="ru-RU" sz="2000" b="1" dirty="0">
                <a:solidFill>
                  <a:srgbClr val="FFFFFF"/>
                </a:solidFill>
                <a:latin typeface="Segoe UI Variable Text Semibold" pitchFamily="2" charset="0"/>
              </a:rPr>
              <a:t>Конкурса для 20 финалистов</a:t>
            </a:r>
          </a:p>
          <a:p>
            <a:pPr algn="ctr"/>
            <a:r>
              <a:rPr lang="ru-RU" sz="2000" b="1" dirty="0">
                <a:solidFill>
                  <a:srgbClr val="FFFFFF"/>
                </a:solidFill>
                <a:latin typeface="Segoe UI Variable Text Semibold" pitchFamily="2" charset="0"/>
              </a:rPr>
              <a:t>06 ноября – 05 декабря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CB1182A-A603-492C-812B-736EEB473092}"/>
              </a:ext>
            </a:extLst>
          </p:cNvPr>
          <p:cNvSpPr/>
          <p:nvPr/>
        </p:nvSpPr>
        <p:spPr>
          <a:xfrm>
            <a:off x="654424" y="3382346"/>
            <a:ext cx="2711823" cy="1400383"/>
          </a:xfrm>
          <a:prstGeom prst="rect">
            <a:avLst/>
          </a:prstGeom>
          <a:solidFill>
            <a:srgbClr val="0E6874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Clr>
                <a:schemeClr val="bg1"/>
              </a:buClr>
              <a:buFont typeface="Courier New" panose="02070309020205020404" pitchFamily="49" charset="0"/>
              <a:buChar char="o"/>
            </a:pPr>
            <a:r>
              <a:rPr lang="ru-RU" sz="1600" b="1" dirty="0">
                <a:solidFill>
                  <a:srgbClr val="FFFFFF"/>
                </a:solidFill>
                <a:latin typeface="Segoe UI Variable Text Semibold" pitchFamily="2" charset="0"/>
              </a:rPr>
              <a:t>КИ «Визитная карточка»</a:t>
            </a:r>
          </a:p>
          <a:p>
            <a:pPr marL="285750" indent="-285750">
              <a:spcAft>
                <a:spcPts val="600"/>
              </a:spcAft>
              <a:buClr>
                <a:schemeClr val="bg1"/>
              </a:buClr>
              <a:buFont typeface="Courier New" panose="02070309020205020404" pitchFamily="49" charset="0"/>
              <a:buChar char="o"/>
            </a:pPr>
            <a:r>
              <a:rPr lang="ru-RU" sz="1600" b="1" dirty="0">
                <a:solidFill>
                  <a:srgbClr val="FFFFFF"/>
                </a:solidFill>
                <a:latin typeface="Segoe UI Variable Text Semibold" pitchFamily="2" charset="0"/>
              </a:rPr>
              <a:t>КИ «Характеристика профессиональной деятельности»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37097989-FC9F-43EE-AD66-A06B7B548036}"/>
              </a:ext>
            </a:extLst>
          </p:cNvPr>
          <p:cNvSpPr/>
          <p:nvPr/>
        </p:nvSpPr>
        <p:spPr>
          <a:xfrm>
            <a:off x="8316387" y="3381376"/>
            <a:ext cx="2528047" cy="1154162"/>
          </a:xfrm>
          <a:prstGeom prst="rect">
            <a:avLst/>
          </a:prstGeom>
          <a:solidFill>
            <a:srgbClr val="0E6874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Clr>
                <a:schemeClr val="bg1"/>
              </a:buClr>
              <a:buFont typeface="Courier New" panose="02070309020205020404" pitchFamily="49" charset="0"/>
              <a:buChar char="o"/>
            </a:pPr>
            <a:r>
              <a:rPr lang="ru-RU" sz="1600" b="1" dirty="0">
                <a:solidFill>
                  <a:srgbClr val="FFFFFF"/>
                </a:solidFill>
                <a:latin typeface="Segoe UI Variable Text Semibold" pitchFamily="2" charset="0"/>
              </a:rPr>
              <a:t>КИ «Мастерская наставника»</a:t>
            </a:r>
          </a:p>
          <a:p>
            <a:pPr marL="285750" indent="-285750">
              <a:spcAft>
                <a:spcPts val="600"/>
              </a:spcAft>
              <a:buClr>
                <a:schemeClr val="bg1"/>
              </a:buClr>
              <a:buFont typeface="Courier New" panose="02070309020205020404" pitchFamily="49" charset="0"/>
              <a:buChar char="o"/>
            </a:pPr>
            <a:r>
              <a:rPr lang="ru-RU" sz="1600" b="1" dirty="0">
                <a:solidFill>
                  <a:srgbClr val="FFFFFF"/>
                </a:solidFill>
                <a:latin typeface="Segoe UI Variable Text Semibold" pitchFamily="2" charset="0"/>
              </a:rPr>
              <a:t>КИ «Решение кейсов»</a:t>
            </a:r>
          </a:p>
        </p:txBody>
      </p:sp>
    </p:spTree>
    <p:extLst>
      <p:ext uri="{BB962C8B-B14F-4D97-AF65-F5344CB8AC3E}">
        <p14:creationId xmlns:p14="http://schemas.microsoft.com/office/powerpoint/2010/main" val="19345037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F5A7D9-778B-4D15-BC15-4E3DA46129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6F0737E8-6745-408E-AF42-539438731A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8" name="Google Shape;83;p16">
            <a:extLst>
              <a:ext uri="{FF2B5EF4-FFF2-40B4-BE49-F238E27FC236}">
                <a16:creationId xmlns:a16="http://schemas.microsoft.com/office/drawing/2014/main" id="{29EAA3E6-264D-482D-92F5-AEA3EF76F597}"/>
              </a:ext>
            </a:extLst>
          </p:cNvPr>
          <p:cNvSpPr txBox="1">
            <a:spLocks/>
          </p:cNvSpPr>
          <p:nvPr/>
        </p:nvSpPr>
        <p:spPr>
          <a:xfrm>
            <a:off x="2430555" y="365125"/>
            <a:ext cx="6787030" cy="1119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ru-RU" sz="3600" b="1" dirty="0">
                <a:solidFill>
                  <a:srgbClr val="10748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+mj-ea"/>
                <a:sym typeface="Trebuchet MS"/>
              </a:rPr>
              <a:t>Конкурсные испытания </a:t>
            </a:r>
            <a:br>
              <a:rPr lang="ru-RU" sz="3600" b="1" dirty="0">
                <a:solidFill>
                  <a:srgbClr val="10748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+mj-ea"/>
                <a:sym typeface="Trebuchet MS"/>
              </a:rPr>
            </a:br>
            <a:r>
              <a:rPr lang="ru-RU" sz="3600" b="1" dirty="0">
                <a:solidFill>
                  <a:srgbClr val="10748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+mj-ea"/>
                <a:sym typeface="Trebuchet MS"/>
              </a:rPr>
              <a:t>заочного этапа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CB1182A-A603-492C-812B-736EEB473092}"/>
              </a:ext>
            </a:extLst>
          </p:cNvPr>
          <p:cNvSpPr/>
          <p:nvPr/>
        </p:nvSpPr>
        <p:spPr>
          <a:xfrm>
            <a:off x="439272" y="2055813"/>
            <a:ext cx="8778313" cy="9079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285750">
              <a:spcAft>
                <a:spcPts val="600"/>
              </a:spcAft>
              <a:buClr>
                <a:srgbClr val="159CAF"/>
              </a:buClr>
              <a:buFont typeface="Wingdings" panose="05000000000000000000" pitchFamily="2" charset="2"/>
              <a:buChar char="q"/>
            </a:pPr>
            <a:r>
              <a:rPr lang="ru-RU" sz="2400" b="1" dirty="0">
                <a:latin typeface="Segoe UI Variable Text Semibold" pitchFamily="2" charset="0"/>
              </a:rPr>
              <a:t>КИ «Визитная карточка»</a:t>
            </a:r>
          </a:p>
          <a:p>
            <a:pPr indent="-285750">
              <a:spcAft>
                <a:spcPts val="600"/>
              </a:spcAft>
              <a:buClr>
                <a:srgbClr val="159CAF"/>
              </a:buClr>
              <a:buFont typeface="Wingdings" panose="05000000000000000000" pitchFamily="2" charset="2"/>
              <a:buChar char="q"/>
            </a:pPr>
            <a:r>
              <a:rPr lang="ru-RU" sz="2400" b="1" dirty="0">
                <a:latin typeface="Segoe UI Variable Text Semibold" pitchFamily="2" charset="0"/>
              </a:rPr>
              <a:t>КИ «Характеристика профессиональной деятельности»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08B00864-4312-4A7D-92C6-F4B0F3118A3D}"/>
              </a:ext>
            </a:extLst>
          </p:cNvPr>
          <p:cNvSpPr/>
          <p:nvPr/>
        </p:nvSpPr>
        <p:spPr>
          <a:xfrm>
            <a:off x="2745657" y="3793585"/>
            <a:ext cx="6156826" cy="1938992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FFFF"/>
                </a:solidFill>
                <a:latin typeface="Segoe UI Variable Text Semibold" pitchFamily="2" charset="0"/>
              </a:rPr>
              <a:t>Материалы заочного этапа подаются в период с 08 по 27 октября 2025 года включительно (до 17:00) на адрес электронной почты </a:t>
            </a:r>
            <a:r>
              <a:rPr lang="en-US" sz="2000" b="1" dirty="0" err="1">
                <a:solidFill>
                  <a:srgbClr val="FFFFFF"/>
                </a:solidFill>
                <a:latin typeface="Segoe UI Variable Text Semibold" pitchFamily="2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kostar</a:t>
            </a:r>
            <a:r>
              <a:rPr lang="ru-RU" sz="2000" b="1" dirty="0">
                <a:solidFill>
                  <a:srgbClr val="FFFFFF"/>
                </a:solidFill>
                <a:latin typeface="Segoe UI Variable Text Semibold" pitchFamily="2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@toipkro.ru</a:t>
            </a:r>
            <a:r>
              <a:rPr lang="ru-RU" sz="2000" b="1" dirty="0">
                <a:solidFill>
                  <a:srgbClr val="FFFFFF"/>
                </a:solidFill>
                <a:latin typeface="Segoe UI Variable Text Semibold" pitchFamily="2" charset="0"/>
              </a:rPr>
              <a:t>  </a:t>
            </a:r>
          </a:p>
          <a:p>
            <a:pPr algn="ctr"/>
            <a:r>
              <a:rPr lang="ru-RU" sz="2000" b="1" dirty="0">
                <a:solidFill>
                  <a:srgbClr val="FFFFFF"/>
                </a:solidFill>
                <a:latin typeface="Segoe UI Variable Text Semibold" pitchFamily="2" charset="0"/>
              </a:rPr>
              <a:t>или по адресу </a:t>
            </a:r>
          </a:p>
          <a:p>
            <a:pPr algn="ctr"/>
            <a:r>
              <a:rPr lang="ru-RU" sz="2000" b="1" dirty="0">
                <a:solidFill>
                  <a:srgbClr val="FFFFFF"/>
                </a:solidFill>
                <a:latin typeface="Segoe UI Variable Text Semibold" pitchFamily="2" charset="0"/>
              </a:rPr>
              <a:t>г. Томск, ул. Пирогова, 10, </a:t>
            </a:r>
            <a:r>
              <a:rPr lang="ru-RU" sz="2000" b="1" dirty="0" err="1">
                <a:solidFill>
                  <a:srgbClr val="FFFFFF"/>
                </a:solidFill>
                <a:latin typeface="Segoe UI Variable Text Semibold" pitchFamily="2" charset="0"/>
              </a:rPr>
              <a:t>каб</a:t>
            </a:r>
            <a:r>
              <a:rPr lang="ru-RU" sz="2000" b="1" dirty="0">
                <a:solidFill>
                  <a:srgbClr val="FFFFFF"/>
                </a:solidFill>
                <a:latin typeface="Segoe UI Variable Text Semibold" pitchFamily="2" charset="0"/>
              </a:rPr>
              <a:t>. 20</a:t>
            </a:r>
            <a:r>
              <a:rPr lang="en-US" sz="2000" b="1" dirty="0">
                <a:solidFill>
                  <a:srgbClr val="FFFFFF"/>
                </a:solidFill>
                <a:latin typeface="Segoe UI Variable Text Semibold" pitchFamily="2" charset="0"/>
              </a:rPr>
              <a:t>2</a:t>
            </a:r>
            <a:endParaRPr lang="ru-RU" sz="2000" b="1" dirty="0">
              <a:solidFill>
                <a:srgbClr val="FFFFFF"/>
              </a:solidFill>
              <a:latin typeface="Segoe UI Variable Text Semibold" pitchFamily="2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07DFC09-4215-4E49-9249-943973FA29C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8073" y="4697107"/>
            <a:ext cx="513083" cy="427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04406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F5A7D9-778B-4D15-BC15-4E3DA46129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6F0737E8-6745-408E-AF42-539438731A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8" name="Google Shape;83;p16">
            <a:extLst>
              <a:ext uri="{FF2B5EF4-FFF2-40B4-BE49-F238E27FC236}">
                <a16:creationId xmlns:a16="http://schemas.microsoft.com/office/drawing/2014/main" id="{29EAA3E6-264D-482D-92F5-AEA3EF76F597}"/>
              </a:ext>
            </a:extLst>
          </p:cNvPr>
          <p:cNvSpPr txBox="1">
            <a:spLocks/>
          </p:cNvSpPr>
          <p:nvPr/>
        </p:nvSpPr>
        <p:spPr>
          <a:xfrm>
            <a:off x="2718783" y="182563"/>
            <a:ext cx="6254887" cy="1119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ru-RU" sz="3600" b="1" dirty="0">
                <a:solidFill>
                  <a:srgbClr val="10748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+mj-ea"/>
                <a:sym typeface="Trebuchet MS"/>
              </a:rPr>
              <a:t>Материалы первого этапа конкурса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CB1182A-A603-492C-812B-736EEB473092}"/>
              </a:ext>
            </a:extLst>
          </p:cNvPr>
          <p:cNvSpPr/>
          <p:nvPr/>
        </p:nvSpPr>
        <p:spPr>
          <a:xfrm>
            <a:off x="220873" y="1484312"/>
            <a:ext cx="10832609" cy="38625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ts val="1800"/>
              </a:lnSpc>
              <a:spcAft>
                <a:spcPts val="600"/>
              </a:spcAft>
              <a:buClr>
                <a:srgbClr val="0E6874"/>
              </a:buClr>
              <a:buFont typeface="+mj-lt"/>
              <a:buAutoNum type="arabicPeriod"/>
            </a:pPr>
            <a:r>
              <a:rPr lang="ru-RU" b="1" dirty="0">
                <a:latin typeface="Segoe UI Variable Text Semibold" pitchFamily="2" charset="0"/>
              </a:rPr>
              <a:t>заявка на участие в Конкурсе по форме согласно приложению к Положению;</a:t>
            </a:r>
          </a:p>
          <a:p>
            <a:pPr marL="342900" indent="-342900" algn="just">
              <a:lnSpc>
                <a:spcPts val="1800"/>
              </a:lnSpc>
              <a:spcAft>
                <a:spcPts val="600"/>
              </a:spcAft>
              <a:buClr>
                <a:srgbClr val="0E6874"/>
              </a:buClr>
              <a:buFont typeface="+mj-lt"/>
              <a:buAutoNum type="arabicPeriod"/>
            </a:pPr>
            <a:r>
              <a:rPr lang="ru-RU" b="1" dirty="0">
                <a:latin typeface="Segoe UI Variable Text Semibold" pitchFamily="2" charset="0"/>
              </a:rPr>
              <a:t>справка ОО, подтверждающая выполнение функции наставника согласно номинации с характеристикой функций и указанием периода (по шаблону ОО);</a:t>
            </a:r>
          </a:p>
          <a:p>
            <a:pPr marL="342900" indent="-342900" algn="just">
              <a:lnSpc>
                <a:spcPts val="1800"/>
              </a:lnSpc>
              <a:spcAft>
                <a:spcPts val="600"/>
              </a:spcAft>
              <a:buClr>
                <a:srgbClr val="0E6874"/>
              </a:buClr>
              <a:buFont typeface="+mj-lt"/>
              <a:buAutoNum type="arabicPeriod"/>
            </a:pPr>
            <a:r>
              <a:rPr lang="ru-RU" b="1" dirty="0">
                <a:latin typeface="Segoe UI Variable Text Semibold" pitchFamily="2" charset="0"/>
              </a:rPr>
              <a:t>конкурсные материалы в электронном виде (в виде активной ссылки в сети «Интернет», на которой размещены данные материалы):</a:t>
            </a:r>
          </a:p>
          <a:p>
            <a:pPr lvl="8">
              <a:lnSpc>
                <a:spcPts val="1800"/>
              </a:lnSpc>
              <a:buClr>
                <a:srgbClr val="0E6874"/>
              </a:buClr>
            </a:pPr>
            <a:r>
              <a:rPr lang="ru-RU" b="1" dirty="0">
                <a:latin typeface="Segoe UI Variable Text Semibold" pitchFamily="2" charset="0"/>
              </a:rPr>
              <a:t>         </a:t>
            </a:r>
            <a:r>
              <a:rPr lang="ru-RU" b="1" dirty="0">
                <a:solidFill>
                  <a:srgbClr val="159CAF"/>
                </a:solidFill>
                <a:latin typeface="Segoe UI Variable Text Semibold" pitchFamily="2" charset="0"/>
              </a:rPr>
              <a:t> </a:t>
            </a:r>
          </a:p>
          <a:p>
            <a:pPr lvl="8">
              <a:lnSpc>
                <a:spcPts val="1800"/>
              </a:lnSpc>
              <a:buClr>
                <a:srgbClr val="0E6874"/>
              </a:buClr>
            </a:pPr>
            <a:endParaRPr lang="ru-RU" b="1" dirty="0">
              <a:solidFill>
                <a:srgbClr val="159CAF"/>
              </a:solidFill>
              <a:latin typeface="Segoe UI Variable Text Semibold" pitchFamily="2" charset="0"/>
            </a:endParaRPr>
          </a:p>
          <a:p>
            <a:pPr lvl="8">
              <a:lnSpc>
                <a:spcPts val="1800"/>
              </a:lnSpc>
              <a:buClr>
                <a:srgbClr val="0E6874"/>
              </a:buClr>
            </a:pPr>
            <a:endParaRPr lang="ru-RU" b="1" dirty="0">
              <a:solidFill>
                <a:srgbClr val="159CAF"/>
              </a:solidFill>
              <a:latin typeface="Segoe UI Variable Text Semibold" pitchFamily="2" charset="0"/>
            </a:endParaRPr>
          </a:p>
          <a:p>
            <a:pPr lvl="8">
              <a:lnSpc>
                <a:spcPts val="1800"/>
              </a:lnSpc>
              <a:buClr>
                <a:srgbClr val="0E6874"/>
              </a:buClr>
            </a:pPr>
            <a:endParaRPr lang="ru-RU" b="1" dirty="0">
              <a:solidFill>
                <a:srgbClr val="159CAF"/>
              </a:solidFill>
              <a:latin typeface="Segoe UI Variable Text Semibold" pitchFamily="2" charset="0"/>
            </a:endParaRPr>
          </a:p>
          <a:p>
            <a:pPr lvl="8">
              <a:lnSpc>
                <a:spcPts val="1800"/>
              </a:lnSpc>
              <a:buClr>
                <a:srgbClr val="0E6874"/>
              </a:buClr>
            </a:pPr>
            <a:endParaRPr lang="ru-RU" b="1" dirty="0">
              <a:solidFill>
                <a:srgbClr val="159CAF"/>
              </a:solidFill>
              <a:latin typeface="Segoe UI Variable Text Semibold" pitchFamily="2" charset="0"/>
            </a:endParaRPr>
          </a:p>
          <a:p>
            <a:pPr lvl="8">
              <a:lnSpc>
                <a:spcPts val="1800"/>
              </a:lnSpc>
              <a:buClr>
                <a:srgbClr val="0E6874"/>
              </a:buClr>
            </a:pPr>
            <a:endParaRPr lang="ru-RU" b="1" dirty="0">
              <a:latin typeface="Segoe UI Variable Text Semibold" pitchFamily="2" charset="0"/>
            </a:endParaRPr>
          </a:p>
          <a:p>
            <a:pPr marL="0" lvl="8" algn="just">
              <a:lnSpc>
                <a:spcPts val="1800"/>
              </a:lnSpc>
              <a:spcAft>
                <a:spcPts val="600"/>
              </a:spcAft>
              <a:buClr>
                <a:srgbClr val="0E6874"/>
              </a:buClr>
            </a:pPr>
            <a:r>
              <a:rPr lang="ru-RU" b="1" dirty="0">
                <a:solidFill>
                  <a:srgbClr val="159CAF"/>
                </a:solidFill>
                <a:latin typeface="Segoe UI Variable Text Semibold" pitchFamily="2" charset="0"/>
              </a:rPr>
              <a:t>4.  </a:t>
            </a:r>
            <a:r>
              <a:rPr lang="ru-RU" b="1" dirty="0">
                <a:latin typeface="Segoe UI Variable Text Semibold" pitchFamily="2" charset="0"/>
              </a:rPr>
              <a:t>цветная портретная фотография в формате *.JPEG;</a:t>
            </a:r>
          </a:p>
          <a:p>
            <a:pPr marL="0" lvl="8" algn="just">
              <a:lnSpc>
                <a:spcPts val="1800"/>
              </a:lnSpc>
              <a:spcAft>
                <a:spcPts val="600"/>
              </a:spcAft>
              <a:buClr>
                <a:srgbClr val="0E6874"/>
              </a:buClr>
            </a:pPr>
            <a:r>
              <a:rPr lang="ru-RU" b="1" dirty="0">
                <a:solidFill>
                  <a:srgbClr val="159CAF"/>
                </a:solidFill>
                <a:latin typeface="Segoe UI Variable Text Semibold" pitchFamily="2" charset="0"/>
              </a:rPr>
              <a:t>5.  </a:t>
            </a:r>
            <a:r>
              <a:rPr lang="ru-RU" b="1" dirty="0">
                <a:latin typeface="Segoe UI Variable Text Semibold" pitchFamily="2" charset="0"/>
              </a:rPr>
              <a:t>согласие на обработку персональных данных лица в связи с его участием в Конкурсе, в том числе на размещение фото-, видеоматериалов, отражающих участие лица в конкурсных мероприятиях, в информационно-телекоммуникационной сети Интернет.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D3B19B3-B254-4E1C-A40D-BF69DBEA9B22}"/>
              </a:ext>
            </a:extLst>
          </p:cNvPr>
          <p:cNvSpPr/>
          <p:nvPr/>
        </p:nvSpPr>
        <p:spPr>
          <a:xfrm>
            <a:off x="2008095" y="3003272"/>
            <a:ext cx="6409764" cy="1031051"/>
          </a:xfrm>
          <a:prstGeom prst="rect">
            <a:avLst/>
          </a:prstGeom>
          <a:solidFill>
            <a:srgbClr val="0E6874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600"/>
              </a:spcAft>
              <a:buClr>
                <a:schemeClr val="bg1"/>
              </a:buClr>
              <a:buFont typeface="Courier New" panose="02070309020205020404" pitchFamily="49" charset="0"/>
              <a:buChar char="o"/>
            </a:pPr>
            <a:r>
              <a:rPr lang="ru-RU" sz="1400" b="1" dirty="0">
                <a:solidFill>
                  <a:srgbClr val="FFFFFF"/>
                </a:solidFill>
                <a:latin typeface="Segoe UI Variable Text Semibold" pitchFamily="2" charset="0"/>
              </a:rPr>
              <a:t>видеоролик «Визитная карточка», соответствующий                   требованиям пункта 13 Положения;</a:t>
            </a:r>
          </a:p>
          <a:p>
            <a:pPr marL="285750" indent="-285750" algn="just">
              <a:spcAft>
                <a:spcPts val="600"/>
              </a:spcAft>
              <a:buClr>
                <a:schemeClr val="bg1"/>
              </a:buClr>
              <a:buFont typeface="Courier New" panose="02070309020205020404" pitchFamily="49" charset="0"/>
              <a:buChar char="o"/>
            </a:pPr>
            <a:r>
              <a:rPr lang="ru-RU" sz="1400" b="1" dirty="0">
                <a:solidFill>
                  <a:srgbClr val="FFFFFF"/>
                </a:solidFill>
                <a:latin typeface="Segoe UI Variable Text Semibold" pitchFamily="2" charset="0"/>
              </a:rPr>
              <a:t>конкурсные материалы «Характеристика профессиональной деятельности», соответствующие требованиям пункта 14 Положения;</a:t>
            </a:r>
          </a:p>
        </p:txBody>
      </p:sp>
    </p:spTree>
    <p:extLst>
      <p:ext uri="{BB962C8B-B14F-4D97-AF65-F5344CB8AC3E}">
        <p14:creationId xmlns:p14="http://schemas.microsoft.com/office/powerpoint/2010/main" val="22225666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FE9923-DD23-8BDD-9FBE-0C0A404C51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72CE1B-BA29-6607-73B7-B75FB3A05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ACBC36DE-A3EB-BB04-FB6F-9AE8FA33A15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8" name="Google Shape;83;p16">
            <a:extLst>
              <a:ext uri="{FF2B5EF4-FFF2-40B4-BE49-F238E27FC236}">
                <a16:creationId xmlns:a16="http://schemas.microsoft.com/office/drawing/2014/main" id="{8BB9417C-0C7E-C7DB-1487-F911881CAF1F}"/>
              </a:ext>
            </a:extLst>
          </p:cNvPr>
          <p:cNvSpPr txBox="1">
            <a:spLocks/>
          </p:cNvSpPr>
          <p:nvPr/>
        </p:nvSpPr>
        <p:spPr>
          <a:xfrm>
            <a:off x="2718784" y="116357"/>
            <a:ext cx="6326604" cy="1119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ru-RU" sz="3600" b="1" dirty="0">
                <a:solidFill>
                  <a:srgbClr val="10748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+mj-ea"/>
                <a:sym typeface="Trebuchet MS"/>
              </a:rPr>
              <a:t>Материалы первого этапа конкурса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BD83216-F453-DBFB-9508-F0819169BF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855" y="1174230"/>
            <a:ext cx="6391835" cy="5096586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33A6746-9DC2-454D-8FBC-6D17B82202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27259" y="1104466"/>
            <a:ext cx="4567517" cy="5194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49925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F5A7D9-778B-4D15-BC15-4E3DA46129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6F0737E8-6745-408E-AF42-539438731A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8" name="Google Shape;83;p16">
            <a:extLst>
              <a:ext uri="{FF2B5EF4-FFF2-40B4-BE49-F238E27FC236}">
                <a16:creationId xmlns:a16="http://schemas.microsoft.com/office/drawing/2014/main" id="{29EAA3E6-264D-482D-92F5-AEA3EF76F597}"/>
              </a:ext>
            </a:extLst>
          </p:cNvPr>
          <p:cNvSpPr txBox="1">
            <a:spLocks/>
          </p:cNvSpPr>
          <p:nvPr/>
        </p:nvSpPr>
        <p:spPr>
          <a:xfrm>
            <a:off x="2858209" y="348930"/>
            <a:ext cx="5514826" cy="1119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ru-RU" sz="3600" b="1" dirty="0">
                <a:solidFill>
                  <a:srgbClr val="10748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+mj-ea"/>
                <a:sym typeface="Trebuchet MS"/>
              </a:rPr>
              <a:t>Причины отклонения заявки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1FA2D22-1302-E056-CAF9-2387484B710F}"/>
              </a:ext>
            </a:extLst>
          </p:cNvPr>
          <p:cNvSpPr/>
          <p:nvPr/>
        </p:nvSpPr>
        <p:spPr>
          <a:xfrm>
            <a:off x="2469781" y="2055813"/>
            <a:ext cx="6291682" cy="2169825"/>
          </a:xfrm>
          <a:prstGeom prst="rect">
            <a:avLst/>
          </a:prstGeom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42900" indent="-342900" algn="just">
              <a:lnSpc>
                <a:spcPts val="1800"/>
              </a:lnSpc>
              <a:spcAft>
                <a:spcPts val="600"/>
              </a:spcAft>
              <a:buClr>
                <a:srgbClr val="0E6874"/>
              </a:buClr>
              <a:buFont typeface="+mj-lt"/>
              <a:buAutoNum type="arabicPeriod"/>
            </a:pPr>
            <a:r>
              <a:rPr lang="ru-RU" sz="1800" b="1" dirty="0">
                <a:solidFill>
                  <a:schemeClr val="tx1"/>
                </a:solidFill>
                <a:latin typeface="Segoe UI Variable Text Semibold" pitchFamily="2" charset="0"/>
                <a:ea typeface="+mn-ea"/>
                <a:cs typeface="+mn-cs"/>
              </a:rPr>
              <a:t>Несоответствие номинации и должности для участия в Конкурсе;</a:t>
            </a:r>
          </a:p>
          <a:p>
            <a:pPr marL="342900" indent="-342900" algn="just">
              <a:lnSpc>
                <a:spcPts val="1800"/>
              </a:lnSpc>
              <a:spcAft>
                <a:spcPts val="600"/>
              </a:spcAft>
              <a:buClr>
                <a:srgbClr val="0E6874"/>
              </a:buClr>
              <a:buFont typeface="+mj-lt"/>
              <a:buAutoNum type="arabicPeriod"/>
            </a:pPr>
            <a:r>
              <a:rPr lang="ru-RU" sz="1800" b="1" dirty="0">
                <a:solidFill>
                  <a:schemeClr val="tx1"/>
                </a:solidFill>
                <a:latin typeface="Segoe UI Variable Text Semibold" pitchFamily="2" charset="0"/>
                <a:ea typeface="+mn-ea"/>
                <a:cs typeface="+mn-cs"/>
              </a:rPr>
              <a:t>Подан не полный комплект документов;</a:t>
            </a:r>
          </a:p>
          <a:p>
            <a:pPr marL="342900" indent="-342900" algn="just">
              <a:lnSpc>
                <a:spcPts val="1800"/>
              </a:lnSpc>
              <a:spcAft>
                <a:spcPts val="600"/>
              </a:spcAft>
              <a:buClr>
                <a:srgbClr val="0E6874"/>
              </a:buClr>
              <a:buFont typeface="+mj-lt"/>
              <a:buAutoNum type="arabicPeriod"/>
            </a:pPr>
            <a:r>
              <a:rPr lang="ru-RU" sz="1800" b="1" dirty="0">
                <a:solidFill>
                  <a:schemeClr val="tx1"/>
                </a:solidFill>
                <a:latin typeface="Segoe UI Variable Text Semibold" pitchFamily="2" charset="0"/>
                <a:ea typeface="+mn-ea"/>
                <a:cs typeface="+mn-cs"/>
              </a:rPr>
              <a:t>Документы, не соответствуют, требованиям указанным в Положении;</a:t>
            </a:r>
          </a:p>
          <a:p>
            <a:pPr marL="342900" indent="-342900" algn="just">
              <a:lnSpc>
                <a:spcPts val="1800"/>
              </a:lnSpc>
              <a:spcAft>
                <a:spcPts val="600"/>
              </a:spcAft>
              <a:buClr>
                <a:srgbClr val="0E6874"/>
              </a:buClr>
              <a:buFont typeface="+mj-lt"/>
              <a:buAutoNum type="arabicPeriod"/>
            </a:pPr>
            <a:r>
              <a:rPr lang="ru-RU" sz="1800" b="1" dirty="0">
                <a:solidFill>
                  <a:schemeClr val="tx1"/>
                </a:solidFill>
                <a:latin typeface="Segoe UI Variable Text Semibold" pitchFamily="2" charset="0"/>
                <a:ea typeface="+mn-ea"/>
                <a:cs typeface="+mn-cs"/>
              </a:rPr>
              <a:t>Общее количество лиц, подавших заявки на участие в Конкурсе в одной номинации, составляет менее шести человек.</a:t>
            </a:r>
          </a:p>
        </p:txBody>
      </p:sp>
      <p:pic>
        <p:nvPicPr>
          <p:cNvPr id="6" name="Picture 8" descr="Вектор Знак внимания, предупреждение об ошибке, опасность, красный треугольник с восклицательным знаком, предупреждение об аварии, тревога">
            <a:extLst>
              <a:ext uri="{FF2B5EF4-FFF2-40B4-BE49-F238E27FC236}">
                <a16:creationId xmlns:a16="http://schemas.microsoft.com/office/drawing/2014/main" id="{8CB5E558-AD7D-4232-9DC4-D3271CB91DB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268" t="28468" r="41926" b="19013"/>
          <a:stretch/>
        </p:blipFill>
        <p:spPr bwMode="auto">
          <a:xfrm>
            <a:off x="566318" y="1706883"/>
            <a:ext cx="946512" cy="295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27830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76A266-2AB6-13B7-4E1E-F308E74FE3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4E778A-FF7B-3710-A095-B58B869EC1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74F6069B-5AFB-20CE-4F5A-1364552B7A8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765"/>
            <a:ext cx="12192000" cy="6858000"/>
          </a:xfrm>
        </p:spPr>
      </p:pic>
      <p:sp>
        <p:nvSpPr>
          <p:cNvPr id="8" name="Google Shape;83;p16">
            <a:extLst>
              <a:ext uri="{FF2B5EF4-FFF2-40B4-BE49-F238E27FC236}">
                <a16:creationId xmlns:a16="http://schemas.microsoft.com/office/drawing/2014/main" id="{38D6B547-5357-6349-5A2B-CD5A128C1D1C}"/>
              </a:ext>
            </a:extLst>
          </p:cNvPr>
          <p:cNvSpPr txBox="1">
            <a:spLocks/>
          </p:cNvSpPr>
          <p:nvPr/>
        </p:nvSpPr>
        <p:spPr>
          <a:xfrm>
            <a:off x="2858208" y="348930"/>
            <a:ext cx="6940215" cy="1119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ru-RU" sz="3600" b="1" dirty="0">
                <a:solidFill>
                  <a:srgbClr val="10748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+mj-ea"/>
                <a:sym typeface="Trebuchet MS"/>
              </a:rPr>
              <a:t>Конкурсное испытание «Визитная карточка»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E52950C-36E5-D4D5-92CB-23D33C59E080}"/>
              </a:ext>
            </a:extLst>
          </p:cNvPr>
          <p:cNvSpPr/>
          <p:nvPr/>
        </p:nvSpPr>
        <p:spPr>
          <a:xfrm>
            <a:off x="752095" y="2540785"/>
            <a:ext cx="10193811" cy="3016210"/>
          </a:xfrm>
          <a:prstGeom prst="rect">
            <a:avLst/>
          </a:prstGeom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42900" indent="-342900" algn="just">
              <a:lnSpc>
                <a:spcPts val="1800"/>
              </a:lnSpc>
              <a:spcAft>
                <a:spcPts val="600"/>
              </a:spcAft>
              <a:buClr>
                <a:srgbClr val="0E6874"/>
              </a:buClr>
              <a:buFont typeface="+mj-lt"/>
              <a:buAutoNum type="arabicPeriod"/>
            </a:pPr>
            <a:r>
              <a:rPr lang="ru-RU" sz="1800" b="1" dirty="0">
                <a:solidFill>
                  <a:schemeClr val="tx1"/>
                </a:solidFill>
                <a:latin typeface="Segoe UI Variable Text Semibold" pitchFamily="2" charset="0"/>
                <a:ea typeface="+mn-ea"/>
                <a:cs typeface="+mn-cs"/>
              </a:rPr>
              <a:t>Представление участника Конкурса, обзор его практики наставничества и (или) применяемой им эффективной технологии в работе с наставляемыми.</a:t>
            </a:r>
          </a:p>
          <a:p>
            <a:pPr marL="342900" indent="-342900" algn="just">
              <a:lnSpc>
                <a:spcPts val="1800"/>
              </a:lnSpc>
              <a:spcAft>
                <a:spcPts val="600"/>
              </a:spcAft>
              <a:buClr>
                <a:srgbClr val="0E6874"/>
              </a:buClr>
              <a:buFont typeface="+mj-lt"/>
              <a:buAutoNum type="arabicPeriod"/>
            </a:pPr>
            <a:endParaRPr lang="ru-RU" sz="1800" b="1" dirty="0">
              <a:solidFill>
                <a:schemeClr val="tx1"/>
              </a:solidFill>
              <a:latin typeface="Segoe UI Variable Text Semibold" pitchFamily="2" charset="0"/>
              <a:ea typeface="+mn-ea"/>
              <a:cs typeface="+mn-cs"/>
            </a:endParaRPr>
          </a:p>
          <a:p>
            <a:pPr marL="342900" indent="-342900" algn="just">
              <a:lnSpc>
                <a:spcPts val="1800"/>
              </a:lnSpc>
              <a:spcAft>
                <a:spcPts val="600"/>
              </a:spcAft>
              <a:buClr>
                <a:srgbClr val="0E6874"/>
              </a:buClr>
              <a:buFont typeface="+mj-lt"/>
              <a:buAutoNum type="arabicPeriod"/>
            </a:pPr>
            <a:r>
              <a:rPr lang="ru-RU" sz="1800" b="1" dirty="0">
                <a:solidFill>
                  <a:schemeClr val="tx1"/>
                </a:solidFill>
                <a:latin typeface="Segoe UI Variable Text Semibold" pitchFamily="2" charset="0"/>
                <a:ea typeface="+mn-ea"/>
                <a:cs typeface="+mn-cs"/>
              </a:rPr>
              <a:t>Любой жанр видеоролика.</a:t>
            </a:r>
          </a:p>
          <a:p>
            <a:pPr marL="342900" indent="-342900" algn="just">
              <a:lnSpc>
                <a:spcPts val="1800"/>
              </a:lnSpc>
              <a:spcAft>
                <a:spcPts val="600"/>
              </a:spcAft>
              <a:buClr>
                <a:srgbClr val="0E6874"/>
              </a:buClr>
              <a:buFont typeface="+mj-lt"/>
              <a:buAutoNum type="arabicPeriod"/>
            </a:pPr>
            <a:endParaRPr lang="ru-RU" sz="1800" b="1" dirty="0">
              <a:solidFill>
                <a:schemeClr val="tx1"/>
              </a:solidFill>
              <a:latin typeface="Segoe UI Variable Text Semibold" pitchFamily="2" charset="0"/>
              <a:ea typeface="+mn-ea"/>
              <a:cs typeface="+mn-cs"/>
            </a:endParaRPr>
          </a:p>
          <a:p>
            <a:pPr marL="342900" indent="-342900" algn="just">
              <a:lnSpc>
                <a:spcPts val="1800"/>
              </a:lnSpc>
              <a:spcAft>
                <a:spcPts val="600"/>
              </a:spcAft>
              <a:buClr>
                <a:srgbClr val="0E6874"/>
              </a:buClr>
              <a:buFont typeface="+mj-lt"/>
              <a:buAutoNum type="arabicPeriod"/>
            </a:pPr>
            <a:r>
              <a:rPr lang="ru-RU" sz="1800" b="1" dirty="0">
                <a:solidFill>
                  <a:schemeClr val="tx1"/>
                </a:solidFill>
                <a:latin typeface="Segoe UI Variable Text Semibold" pitchFamily="2" charset="0"/>
                <a:ea typeface="+mn-ea"/>
                <a:cs typeface="+mn-cs"/>
              </a:rPr>
              <a:t>Формат видеоролика должен быть *.mp4.</a:t>
            </a:r>
          </a:p>
          <a:p>
            <a:pPr marL="342900" indent="-342900" algn="just">
              <a:lnSpc>
                <a:spcPts val="1800"/>
              </a:lnSpc>
              <a:spcAft>
                <a:spcPts val="600"/>
              </a:spcAft>
              <a:buClr>
                <a:srgbClr val="0E6874"/>
              </a:buClr>
              <a:buFont typeface="+mj-lt"/>
              <a:buAutoNum type="arabicPeriod"/>
            </a:pPr>
            <a:endParaRPr lang="ru-RU" sz="1800" b="1" dirty="0">
              <a:solidFill>
                <a:schemeClr val="tx1"/>
              </a:solidFill>
              <a:latin typeface="Segoe UI Variable Text Semibold" pitchFamily="2" charset="0"/>
              <a:ea typeface="+mn-ea"/>
              <a:cs typeface="+mn-cs"/>
            </a:endParaRPr>
          </a:p>
          <a:p>
            <a:pPr marL="342900" indent="-342900" algn="just">
              <a:lnSpc>
                <a:spcPts val="1800"/>
              </a:lnSpc>
              <a:spcAft>
                <a:spcPts val="600"/>
              </a:spcAft>
              <a:buClr>
                <a:srgbClr val="0E6874"/>
              </a:buClr>
              <a:buFont typeface="+mj-lt"/>
              <a:buAutoNum type="arabicPeriod"/>
            </a:pPr>
            <a:r>
              <a:rPr lang="ru-RU" sz="1800" b="1" dirty="0">
                <a:solidFill>
                  <a:schemeClr val="tx1"/>
                </a:solidFill>
                <a:latin typeface="Segoe UI Variable Text Semibold" pitchFamily="2" charset="0"/>
                <a:ea typeface="+mn-ea"/>
                <a:cs typeface="+mn-cs"/>
              </a:rPr>
              <a:t>Качественное изображение и звучание.</a:t>
            </a:r>
          </a:p>
          <a:p>
            <a:pPr marL="342900" indent="-342900" algn="just">
              <a:lnSpc>
                <a:spcPts val="1800"/>
              </a:lnSpc>
              <a:spcAft>
                <a:spcPts val="600"/>
              </a:spcAft>
              <a:buClr>
                <a:srgbClr val="0E6874"/>
              </a:buClr>
              <a:buFont typeface="+mj-lt"/>
              <a:buAutoNum type="arabicPeriod"/>
            </a:pPr>
            <a:endParaRPr lang="ru-RU" sz="1800" b="1" dirty="0">
              <a:solidFill>
                <a:schemeClr val="tx1"/>
              </a:solidFill>
              <a:latin typeface="Segoe UI Variable Text Semibold" pitchFamily="2" charset="0"/>
              <a:ea typeface="+mn-ea"/>
              <a:cs typeface="+mn-cs"/>
            </a:endParaRPr>
          </a:p>
          <a:p>
            <a:pPr marL="342900" indent="-342900" algn="just">
              <a:lnSpc>
                <a:spcPts val="1800"/>
              </a:lnSpc>
              <a:spcAft>
                <a:spcPts val="600"/>
              </a:spcAft>
              <a:buClr>
                <a:srgbClr val="0E6874"/>
              </a:buClr>
              <a:buFont typeface="+mj-lt"/>
              <a:buAutoNum type="arabicPeriod"/>
            </a:pPr>
            <a:r>
              <a:rPr lang="ru-RU" sz="1800" b="1" dirty="0">
                <a:solidFill>
                  <a:schemeClr val="tx1"/>
                </a:solidFill>
                <a:latin typeface="Segoe UI Variable Text Semibold" pitchFamily="2" charset="0"/>
                <a:ea typeface="+mn-ea"/>
                <a:cs typeface="+mn-cs"/>
              </a:rPr>
              <a:t>Продолжительность видеоролика должна быть не более 3 минут.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FAE392E-3D9B-407F-BAEB-11C99E23555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257" y="348930"/>
            <a:ext cx="1665894" cy="1665894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5314E7D-37C7-4C52-8CCA-6413DB1DAFFA}"/>
              </a:ext>
            </a:extLst>
          </p:cNvPr>
          <p:cNvSpPr/>
          <p:nvPr/>
        </p:nvSpPr>
        <p:spPr>
          <a:xfrm>
            <a:off x="1280040" y="934612"/>
            <a:ext cx="140111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Segoe UI Variable Text Semibold" pitchFamily="2" charset="0"/>
              </a:rPr>
              <a:t>Пункт 13 </a:t>
            </a:r>
          </a:p>
          <a:p>
            <a:r>
              <a:rPr lang="ru-RU" sz="1400" b="1" dirty="0">
                <a:latin typeface="Segoe UI Variable Text Semibold" pitchFamily="2" charset="0"/>
              </a:rPr>
              <a:t>Положения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89984343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623</TotalTime>
  <Words>1410</Words>
  <Application>Microsoft Office PowerPoint</Application>
  <PresentationFormat>Широкоэкранный</PresentationFormat>
  <Paragraphs>167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30" baseType="lpstr">
      <vt:lpstr>Arial</vt:lpstr>
      <vt:lpstr>Calibri</vt:lpstr>
      <vt:lpstr>Calibri Light</vt:lpstr>
      <vt:lpstr>Century Gothic</vt:lpstr>
      <vt:lpstr>Courier New</vt:lpstr>
      <vt:lpstr>PT Astra Serif</vt:lpstr>
      <vt:lpstr>Segoe UI Variable Text Semibold</vt:lpstr>
      <vt:lpstr>Trebuchet MS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Katycha</dc:creator>
  <cp:lastModifiedBy>Арина Юрьевна Костарева</cp:lastModifiedBy>
  <cp:revision>23</cp:revision>
  <dcterms:created xsi:type="dcterms:W3CDTF">2025-01-28T13:20:38Z</dcterms:created>
  <dcterms:modified xsi:type="dcterms:W3CDTF">2025-10-07T06:04:33Z</dcterms:modified>
</cp:coreProperties>
</file>