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3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2" r:id="rId4"/>
    <p:sldId id="277" r:id="rId5"/>
    <p:sldId id="261" r:id="rId6"/>
    <p:sldId id="263" r:id="rId7"/>
    <p:sldId id="274" r:id="rId8"/>
    <p:sldId id="278" r:id="rId9"/>
    <p:sldId id="270" r:id="rId10"/>
  </p:sldIdLst>
  <p:sldSz cx="12192000" cy="6858000"/>
  <p:notesSz cx="6858000" cy="9144000"/>
  <p:embeddedFontLst>
    <p:embeddedFont>
      <p:font typeface="TomskObl2104" panose="020B0604020202020204" charset="0"/>
      <p:regular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SimSun" panose="02010600030101010101" pitchFamily="2" charset="-122"/>
      <p:regular r:id="rId18"/>
    </p:embeddedFont>
  </p:embeddedFontLst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125A82E-9744-4B5C-8BB6-6BB5E48511D7}">
          <p14:sldIdLst>
            <p14:sldId id="268"/>
            <p14:sldId id="269"/>
          </p14:sldIdLst>
        </p14:section>
        <p14:section name="Раздел без заголовка" id="{6E0F0A77-A900-4DF6-B6D7-2958CE4314F0}">
          <p14:sldIdLst>
            <p14:sldId id="262"/>
            <p14:sldId id="277"/>
            <p14:sldId id="261"/>
            <p14:sldId id="263"/>
            <p14:sldId id="274"/>
            <p14:sldId id="278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07" userDrawn="1">
          <p15:clr>
            <a:srgbClr val="A4A3A4"/>
          </p15:clr>
        </p15:guide>
        <p15:guide id="2" pos="736" userDrawn="1">
          <p15:clr>
            <a:srgbClr val="A4A3A4"/>
          </p15:clr>
        </p15:guide>
        <p15:guide id="3" pos="392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3"/>
    <a:srgbClr val="121316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258" y="114"/>
      </p:cViewPr>
      <p:guideLst>
        <p:guide orient="horz" pos="2107"/>
        <p:guide pos="736"/>
        <p:guide pos="39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t>Результаты ЕГЭ 2026 МАОУ СОШ №43 г. Томск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 defTabSz="914400">
            <a:defRPr lang="zh-CN" sz="14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Лист1!$B$2</c:f>
              <c:numCache>
                <c:formatCode>"О""с""н""о""в""н""о""й"</c:formatCode>
                <c:ptCount val="1"/>
                <c:pt idx="0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Лист1!$A$2</c15:sqref>
                        </c15:formulaRef>
                      </c:ext>
                    </c:extLst>
                    <c:numCache>
                      <c:formatCode>"О""с""н""о""в""н""о""й"</c:formatCode>
                      <c:ptCount val="1"/>
                      <c:pt idx="0">
                        <c:v>2026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0-BBCD-42A7-B961-5B013FC2D7A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59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Лист1!$C$2</c:f>
              <c:numCache>
                <c:formatCode>"О""с""н""о""в""н""о""й"</c:formatCode>
                <c:ptCount val="1"/>
                <c:pt idx="0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Лист1!$A$2</c15:sqref>
                        </c15:formulaRef>
                      </c:ext>
                    </c:extLst>
                    <c:numCache>
                      <c:formatCode>"О""с""н""о""в""н""о""й"</c:formatCode>
                      <c:ptCount val="1"/>
                      <c:pt idx="0">
                        <c:v>2026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1-BBCD-42A7-B961-5B013FC2D7A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Лист1!$D$2</c:f>
              <c:numCache>
                <c:formatCode>"О""с""н""о""в""н""о""й"</c:formatCode>
                <c:ptCount val="1"/>
                <c:pt idx="0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Лист1!$A$2</c15:sqref>
                        </c15:formulaRef>
                      </c:ext>
                    </c:extLst>
                    <c:numCache>
                      <c:formatCode>"О""с""н""о""в""н""о""й"</c:formatCode>
                      <c:ptCount val="1"/>
                      <c:pt idx="0">
                        <c:v>2026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2-BBCD-42A7-B961-5B013FC2D7A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77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Лист1!$E$2</c:f>
              <c:numCache>
                <c:formatCode>"О""с""н""о""в""н""о""й"</c:formatCode>
                <c:ptCount val="1"/>
                <c:pt idx="0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Лист1!$A$2</c15:sqref>
                        </c15:formulaRef>
                      </c:ext>
                    </c:extLst>
                    <c:numCache>
                      <c:formatCode>"О""с""н""о""в""н""о""й"</c:formatCode>
                      <c:ptCount val="1"/>
                      <c:pt idx="0">
                        <c:v>2026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3-BBCD-42A7-B961-5B013FC2D7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1834131487"/>
        <c:axId val="592261439"/>
      </c:barChart>
      <c:catAx>
        <c:axId val="1834131487"/>
        <c:scaling>
          <c:orientation val="minMax"/>
        </c:scaling>
        <c:delete val="0"/>
        <c:axPos val="b"/>
        <c:numFmt formatCode="&quot;б&quot;&quot;а&quot;&quot;л&quot;&quot;л&quot;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2261439"/>
        <c:crosses val="autoZero"/>
        <c:auto val="1"/>
        <c:lblAlgn val="ctr"/>
        <c:lblOffset val="100"/>
        <c:noMultiLvlLbl val="0"/>
      </c:catAx>
      <c:valAx>
        <c:axId val="5922614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4131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0"/>
    <c:dispBlanksAs val="zero"/>
    <c:showDLblsOverMax val="0"/>
    <c:extLst>
      <c:ext uri="{0b15fc19-7d7d-44ad-8c2d-2c3a37ce22c3}">
        <chartProps xmlns="https://web.wps.cn/et/2018/main" chartId="{29364990-4e05-495a-ae64-c64486148df5}"/>
      </c:ext>
    </c:extLst>
  </c:chart>
  <c:spPr>
    <a:noFill/>
    <a:ln>
      <a:noFill/>
    </a:ln>
    <a:effectLst/>
  </c:spPr>
  <c:txPr>
    <a:bodyPr/>
    <a:lstStyle/>
    <a:p>
      <a:pPr>
        <a:defRPr lang="zh-CN"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t>Результаты </a:t>
            </a:r>
            <a:r>
              <a:rPr lang="ru-RU" altLang="zh-CN"/>
              <a:t>О</a:t>
            </a:r>
            <a:r>
              <a:t>ГЭ 2026 МАОУ СОШ №43 г. Томск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 defTabSz="914400">
            <a:defRPr lang="zh-CN" sz="14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Лист1!$B$2</c:f>
              <c:numCache>
                <c:formatCode>"О""с""н""о""в""н""о""й"</c:formatCode>
                <c:ptCount val="1"/>
                <c:pt idx="0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Лист1!$A$2</c15:sqref>
                        </c15:formulaRef>
                      </c:ext>
                    </c:extLst>
                    <c:numCache>
                      <c:formatCode>"О""с""н""о""в""н""о""й"</c:formatCode>
                      <c:ptCount val="1"/>
                      <c:pt idx="0">
                        <c:v>2026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0-D353-4FC1-8A26-90F661D09BC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Лист1!$C$2</c:f>
              <c:numCache>
                <c:formatCode>"О""с""н""о""в""н""о""й"</c:formatCode>
                <c:ptCount val="1"/>
                <c:pt idx="0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Лист1!$A$2</c15:sqref>
                        </c15:formulaRef>
                      </c:ext>
                    </c:extLst>
                    <c:numCache>
                      <c:formatCode>"О""с""н""о""в""н""о""й"</c:formatCode>
                      <c:ptCount val="1"/>
                      <c:pt idx="0">
                        <c:v>2026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1-D353-4FC1-8A26-90F661D09BC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Лист1!$D$2</c:f>
              <c:numCache>
                <c:formatCode>"О""с""н""о""в""н""о""й"</c:formatCode>
                <c:ptCount val="1"/>
                <c:pt idx="0">
                  <c:v>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Лист1!$A$2</c15:sqref>
                        </c15:formulaRef>
                      </c:ext>
                    </c:extLst>
                    <c:numCache>
                      <c:formatCode>"О""с""н""о""в""н""о""й"</c:formatCode>
                      <c:ptCount val="1"/>
                      <c:pt idx="0">
                        <c:v>2026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2-D353-4FC1-8A26-90F661D09BC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Лист1!$E$2</c:f>
              <c:numCache>
                <c:formatCode>"О""с""н""о""в""н""о""й"</c:formatCode>
                <c:ptCount val="1"/>
                <c:pt idx="0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Лист1!$A$2</c15:sqref>
                        </c15:formulaRef>
                      </c:ext>
                    </c:extLst>
                    <c:numCache>
                      <c:formatCode>"О""с""н""о""в""н""о""й"</c:formatCode>
                      <c:ptCount val="1"/>
                      <c:pt idx="0">
                        <c:v>2026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3-D353-4FC1-8A26-90F661D09BC4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34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Лист1!$F$2</c:f>
              <c:numCache>
                <c:formatCode>"О""с""н""о""в""н""о""й"</c:formatCode>
                <c:ptCount val="1"/>
                <c:pt idx="0">
                  <c:v>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Лист1!$A$2</c15:sqref>
                        </c15:formulaRef>
                      </c:ext>
                    </c:extLst>
                    <c:numCache>
                      <c:formatCode>"О""с""н""о""в""н""о""й"</c:formatCode>
                      <c:ptCount val="1"/>
                      <c:pt idx="0">
                        <c:v>2026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4-D353-4FC1-8A26-90F661D09BC4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35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Лист1!$G$2</c:f>
              <c:numCache>
                <c:formatCode>"О""с""н""о""в""н""о""й"</c:formatCode>
                <c:ptCount val="1"/>
                <c:pt idx="0">
                  <c:v>3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Лист1!$A$2</c15:sqref>
                        </c15:formulaRef>
                      </c:ext>
                    </c:extLst>
                    <c:numCache>
                      <c:formatCode>"О""с""н""о""в""н""о""й"</c:formatCode>
                      <c:ptCount val="1"/>
                      <c:pt idx="0">
                        <c:v>2026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5-D353-4FC1-8A26-90F661D09BC4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36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Лист1!$H$2</c:f>
              <c:numCache>
                <c:formatCode>"О""с""н""о""в""н""о""й"</c:formatCode>
                <c:ptCount val="1"/>
                <c:pt idx="0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Лист1!$A$2</c15:sqref>
                        </c15:formulaRef>
                      </c:ext>
                    </c:extLst>
                    <c:numCache>
                      <c:formatCode>"О""с""н""о""в""н""о""й"</c:formatCode>
                      <c:ptCount val="1"/>
                      <c:pt idx="0">
                        <c:v>2026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6-D353-4FC1-8A26-90F661D09B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1834131487"/>
        <c:axId val="592261439"/>
      </c:barChart>
      <c:catAx>
        <c:axId val="1834131487"/>
        <c:scaling>
          <c:orientation val="minMax"/>
        </c:scaling>
        <c:delete val="0"/>
        <c:axPos val="b"/>
        <c:numFmt formatCode="&quot;б&quot;&quot;а&quot;&quot;л&quot;&quot;л&quot;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2261439"/>
        <c:crosses val="autoZero"/>
        <c:auto val="1"/>
        <c:lblAlgn val="ctr"/>
        <c:lblOffset val="100"/>
        <c:noMultiLvlLbl val="0"/>
      </c:catAx>
      <c:valAx>
        <c:axId val="592261439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4131487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0"/>
    <c:dispBlanksAs val="zero"/>
    <c:showDLblsOverMax val="0"/>
    <c:extLst>
      <c:ext uri="{0b15fc19-7d7d-44ad-8c2d-2c3a37ce22c3}">
        <chartProps xmlns="https://web.wps.cn/et/2018/main" chartId="{29364990-4e05-495a-ae64-c64486148df5}"/>
      </c:ext>
    </c:extLst>
  </c:chart>
  <c:spPr>
    <a:noFill/>
    <a:ln>
      <a:noFill/>
    </a:ln>
    <a:effectLst/>
  </c:spPr>
  <c:txPr>
    <a:bodyPr/>
    <a:lstStyle/>
    <a:p>
      <a:pPr>
        <a:defRPr lang="zh-CN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0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chart" Target="../charts/char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chart" Target="../charts/char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hat.deepseek.com/share/tobh42d31pv22t6vjt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10.jpe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Организация индивидуальной траектории подготовки обучающихся </a:t>
            </a:r>
            <a:br>
              <a:rPr lang="ru-RU" sz="4000" dirty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к Гиа по физике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825" y="4686300"/>
            <a:ext cx="4813300" cy="1170940"/>
          </a:xfrm>
        </p:spPr>
        <p:txBody>
          <a:bodyPr>
            <a:noAutofit/>
          </a:bodyPr>
          <a:lstStyle/>
          <a:p>
            <a:pPr algn="r"/>
            <a:r>
              <a:rPr lang="ru-RU" sz="2000" dirty="0">
                <a:solidFill>
                  <a:schemeClr val="bg1"/>
                </a:solidFill>
                <a:latin typeface="Gerbera Light" panose="02000300000000000000" pitchFamily="50" charset="-52"/>
              </a:rPr>
              <a:t>Загайнова Светлана Юрьевна, учитель физики, руководитель МО «Естественно-научного цикла»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895" y="382270"/>
            <a:ext cx="7804150" cy="132588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составляющие отличной сдачи ОГЭ и ЕГЭ по физике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1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pic>
        <p:nvPicPr>
          <p:cNvPr id="12" name="Изображение 11" descr="slide-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575" y="1708150"/>
            <a:ext cx="6242050" cy="4675505"/>
          </a:xfrm>
          <a:prstGeom prst="rect">
            <a:avLst/>
          </a:prstGeom>
        </p:spPr>
      </p:pic>
      <p:pic>
        <p:nvPicPr>
          <p:cNvPr id="3" name="Изображение 2" descr="IMG_20260516_095100"/>
          <p:cNvPicPr>
            <a:picLocks noChangeAspect="1"/>
          </p:cNvPicPr>
          <p:nvPr/>
        </p:nvPicPr>
        <p:blipFill>
          <a:blip r:embed="rId8"/>
          <a:srcRect t="21354"/>
          <a:stretch>
            <a:fillRect/>
          </a:stretch>
        </p:blipFill>
        <p:spPr>
          <a:xfrm>
            <a:off x="7516495" y="1708150"/>
            <a:ext cx="3500755" cy="2065020"/>
          </a:xfrm>
          <a:prstGeom prst="rect">
            <a:avLst/>
          </a:prstGeom>
        </p:spPr>
      </p:pic>
      <p:pic>
        <p:nvPicPr>
          <p:cNvPr id="5" name="Изображение 4" descr="IMG_20260323_154512[1]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3795" y="4255135"/>
            <a:ext cx="3513455" cy="2128520"/>
          </a:xfrm>
          <a:prstGeom prst="rect">
            <a:avLst/>
          </a:prstGeom>
        </p:spPr>
      </p:pic>
      <p:pic>
        <p:nvPicPr>
          <p:cNvPr id="8" name="AUD-20250922-WA0000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932295" y="3773170"/>
            <a:ext cx="495300" cy="49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507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60450" y="365125"/>
            <a:ext cx="8124825" cy="1325880"/>
          </a:xfrm>
        </p:spPr>
        <p:txBody>
          <a:bodyPr/>
          <a:lstStyle/>
          <a:p>
            <a:r>
              <a:rPr lang="ru-RU" altLang="en-US" dirty="0">
                <a:solidFill>
                  <a:srgbClr val="00881B"/>
                </a:solidFill>
                <a:latin typeface="TomskObl2104" pitchFamily="50" charset="0"/>
                <a:sym typeface="+mn-ea"/>
              </a:rPr>
              <a:t>Результаты </a:t>
            </a:r>
            <a:br>
              <a:rPr lang="ru-RU" altLang="en-US" dirty="0">
                <a:solidFill>
                  <a:srgbClr val="00881B"/>
                </a:solidFill>
                <a:latin typeface="TomskObl2104" pitchFamily="50" charset="0"/>
                <a:sym typeface="+mn-ea"/>
              </a:rPr>
            </a:br>
            <a:r>
              <a:rPr lang="ru-RU" altLang="en-US" dirty="0">
                <a:solidFill>
                  <a:srgbClr val="00881B"/>
                </a:solidFill>
                <a:latin typeface="TomskObl2104" pitchFamily="50" charset="0"/>
                <a:sym typeface="+mn-ea"/>
              </a:rPr>
              <a:t>ЕГЭ по физике 2026</a:t>
            </a:r>
            <a:endParaRPr lang="ru-RU" altLang="en-US"/>
          </a:p>
        </p:txBody>
      </p:sp>
      <p:sp>
        <p:nvSpPr>
          <p:cNvPr id="9" name="Замещающее содержимое 8"/>
          <p:cNvSpPr>
            <a:spLocks noGrp="1"/>
          </p:cNvSpPr>
          <p:nvPr>
            <p:ph idx="1"/>
          </p:nvPr>
        </p:nvSpPr>
        <p:spPr>
          <a:xfrm>
            <a:off x="668020" y="1825625"/>
            <a:ext cx="5334635" cy="435165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altLang="en-US"/>
              <a:t>Сдавали досрочно ЕГЭ  - 1 обуч., </a:t>
            </a:r>
          </a:p>
          <a:p>
            <a:pPr marL="0" indent="0">
              <a:buNone/>
            </a:pPr>
            <a:r>
              <a:rPr lang="ru-RU" altLang="en-US"/>
              <a:t>Основная волна - 7 обучающихся</a:t>
            </a:r>
          </a:p>
          <a:p>
            <a:pPr marL="0" indent="0">
              <a:buNone/>
            </a:pPr>
            <a:r>
              <a:rPr lang="ru-RU" altLang="en-US"/>
              <a:t>Итого: 8 человек. </a:t>
            </a:r>
          </a:p>
          <a:p>
            <a:pPr marL="0" indent="0">
              <a:buNone/>
            </a:pPr>
            <a:r>
              <a:rPr lang="ru-RU" altLang="en-US"/>
              <a:t>Из них 2 девочки и 6 мальчиков.</a:t>
            </a:r>
          </a:p>
          <a:p>
            <a:pPr marL="0" indent="0">
              <a:buNone/>
            </a:pPr>
            <a:r>
              <a:rPr lang="ru-RU" altLang="en-US"/>
              <a:t>Профиль - 4 обучающихся,</a:t>
            </a:r>
          </a:p>
          <a:p>
            <a:pPr marL="0" indent="0">
              <a:buNone/>
            </a:pPr>
            <a:r>
              <a:rPr lang="ru-RU" altLang="en-US"/>
              <a:t>База - 4 обучающихся.</a:t>
            </a:r>
          </a:p>
          <a:p>
            <a:pPr marL="0" indent="0">
              <a:buNone/>
            </a:pPr>
            <a:endParaRPr lang="ru-RU" altLang="en-US"/>
          </a:p>
          <a:p>
            <a:pPr marL="0" indent="0">
              <a:buNone/>
            </a:pPr>
            <a:r>
              <a:rPr lang="ru-RU" altLang="en-US">
                <a:sym typeface="+mn-ea"/>
              </a:rPr>
              <a:t>Все сдали ЕГЭ</a:t>
            </a:r>
          </a:p>
          <a:p>
            <a:pPr marL="0" indent="0">
              <a:buNone/>
            </a:pPr>
            <a:endParaRPr lang="ru-RU" altLang="en-US"/>
          </a:p>
          <a:p>
            <a:pPr marL="0" indent="0">
              <a:buNone/>
            </a:pPr>
            <a:r>
              <a:rPr lang="ru-RU" altLang="en-US" b="1" i="1"/>
              <a:t>Средний балл по школе  - 59,5</a:t>
            </a:r>
          </a:p>
          <a:p>
            <a:pPr marL="0" indent="0">
              <a:buNone/>
            </a:pPr>
            <a:endParaRPr lang="ru-RU" altLang="en-US" b="1" i="1"/>
          </a:p>
          <a:p>
            <a:pPr marL="0" indent="0">
              <a:buNone/>
            </a:pPr>
            <a:endParaRPr lang="ru-RU" altLang="en-US" b="1" i="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graphicFrame>
        <p:nvGraphicFramePr>
          <p:cNvPr id="4" name="Диаграмма 3" descr="7b0a202020202263686172745265734964223a202234363130333534220a7d0a"/>
          <p:cNvGraphicFramePr/>
          <p:nvPr/>
        </p:nvGraphicFramePr>
        <p:xfrm>
          <a:off x="6002020" y="1825625"/>
          <a:ext cx="5351780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60450" y="365125"/>
            <a:ext cx="8124825" cy="1325880"/>
          </a:xfrm>
        </p:spPr>
        <p:txBody>
          <a:bodyPr/>
          <a:lstStyle/>
          <a:p>
            <a:r>
              <a:rPr lang="ru-RU" altLang="en-US" dirty="0">
                <a:solidFill>
                  <a:srgbClr val="00881B"/>
                </a:solidFill>
                <a:latin typeface="TomskObl2104" pitchFamily="50" charset="0"/>
                <a:sym typeface="+mn-ea"/>
              </a:rPr>
              <a:t>Результаты </a:t>
            </a:r>
            <a:br>
              <a:rPr lang="ru-RU" altLang="en-US" dirty="0">
                <a:solidFill>
                  <a:srgbClr val="00881B"/>
                </a:solidFill>
                <a:latin typeface="TomskObl2104" pitchFamily="50" charset="0"/>
                <a:sym typeface="+mn-ea"/>
              </a:rPr>
            </a:br>
            <a:r>
              <a:rPr lang="ru-RU" altLang="en-US" dirty="0">
                <a:solidFill>
                  <a:srgbClr val="00881B"/>
                </a:solidFill>
                <a:latin typeface="TomskObl2104" pitchFamily="50" charset="0"/>
                <a:sym typeface="+mn-ea"/>
              </a:rPr>
              <a:t>огэ по физике 2026</a:t>
            </a:r>
            <a:endParaRPr lang="ru-RU" altLang="en-US"/>
          </a:p>
        </p:txBody>
      </p:sp>
      <p:sp>
        <p:nvSpPr>
          <p:cNvPr id="9" name="Замещающее содержимое 8"/>
          <p:cNvSpPr>
            <a:spLocks noGrp="1"/>
          </p:cNvSpPr>
          <p:nvPr>
            <p:ph idx="1"/>
          </p:nvPr>
        </p:nvSpPr>
        <p:spPr>
          <a:xfrm>
            <a:off x="838200" y="1825625"/>
            <a:ext cx="5164455" cy="4351655"/>
          </a:xfrm>
        </p:spPr>
        <p:txBody>
          <a:bodyPr/>
          <a:lstStyle/>
          <a:p>
            <a:pPr marL="0" indent="0">
              <a:buNone/>
            </a:pPr>
            <a:r>
              <a:rPr lang="ru-RU" altLang="en-US"/>
              <a:t>Сдавали ОГЭ  - 11 обучающихся</a:t>
            </a:r>
          </a:p>
          <a:p>
            <a:pPr marL="0" indent="0">
              <a:buNone/>
            </a:pPr>
            <a:endParaRPr lang="ru-RU" altLang="en-US"/>
          </a:p>
          <a:p>
            <a:pPr marL="0" indent="0">
              <a:buNone/>
            </a:pPr>
            <a:r>
              <a:rPr lang="ru-RU" altLang="en-US"/>
              <a:t>Из них 2 девочки и 9 мальчиков.</a:t>
            </a:r>
          </a:p>
          <a:p>
            <a:pPr marL="0" indent="0">
              <a:buNone/>
            </a:pPr>
            <a:endParaRPr lang="ru-RU" altLang="en-US"/>
          </a:p>
          <a:p>
            <a:pPr marL="0" indent="0">
              <a:buNone/>
            </a:pPr>
            <a:r>
              <a:rPr lang="ru-RU" altLang="en-US"/>
              <a:t>5 обучающихся сдали на «4»</a:t>
            </a:r>
          </a:p>
          <a:p>
            <a:pPr marL="0" indent="0">
              <a:buNone/>
            </a:pPr>
            <a:r>
              <a:rPr lang="ru-RU" altLang="en-US">
                <a:sym typeface="+mn-ea"/>
              </a:rPr>
              <a:t>6 обучающихся сдали на «5» </a:t>
            </a:r>
          </a:p>
          <a:p>
            <a:pPr marL="0" indent="0">
              <a:buNone/>
            </a:pPr>
            <a:endParaRPr lang="ru-RU" altLang="en-US"/>
          </a:p>
          <a:p>
            <a:pPr marL="0" indent="0">
              <a:buNone/>
            </a:pPr>
            <a:r>
              <a:rPr lang="ru-RU" altLang="en-US" b="1" i="1"/>
              <a:t>Средний балл по школе  - 30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graphicFrame>
        <p:nvGraphicFramePr>
          <p:cNvPr id="4" name="Диаграмма 3" descr="7b0a202020202263686172745265734964223a202234363130333534220a7d0a"/>
          <p:cNvGraphicFramePr/>
          <p:nvPr/>
        </p:nvGraphicFramePr>
        <p:xfrm>
          <a:off x="6002020" y="1825625"/>
          <a:ext cx="5351780" cy="435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0314" y="536637"/>
            <a:ext cx="793777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индивидуальная траектория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83475" y="1930400"/>
            <a:ext cx="4392930" cy="36328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 </a:t>
            </a:r>
            <a:r>
              <a:rPr lang="en-US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</a:rPr>
              <a:t>Организовать индивидуальную траекторию подготовки к ГИА по физике в 9 </a:t>
            </a:r>
            <a:r>
              <a:rPr lang="ru-RU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</a:rPr>
              <a:t>и 11 </a:t>
            </a:r>
            <a:r>
              <a:rPr lang="en-US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</a:rPr>
              <a:t>класс</a:t>
            </a:r>
            <a:r>
              <a:rPr lang="ru-RU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</a:rPr>
              <a:t>ах</a:t>
            </a:r>
            <a:r>
              <a:rPr lang="en-US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</a:rPr>
              <a:t> — значит сфокусироваться на сильных сторонах ученика и точечно закрыть</a:t>
            </a:r>
            <a:r>
              <a:rPr lang="ru-RU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</a:rPr>
              <a:t> его</a:t>
            </a:r>
            <a:r>
              <a:rPr lang="en-US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</a:rPr>
              <a:t> пробелы. </a:t>
            </a: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</a:rPr>
              <a:t>  </a:t>
            </a: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Изображение 1" descr="инд траект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75" y="1560830"/>
            <a:ext cx="6671310" cy="4768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68400" y="628650"/>
            <a:ext cx="8296910" cy="14147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4000" dirty="0">
                <a:solidFill>
                  <a:srgbClr val="00881B"/>
                </a:solidFill>
                <a:latin typeface="TomskObl2104" pitchFamily="50" charset="0"/>
              </a:rPr>
              <a:t>Памятка: </a:t>
            </a:r>
          </a:p>
          <a:p>
            <a:r>
              <a:rPr lang="en-US" altLang="en-US" sz="4000" dirty="0">
                <a:solidFill>
                  <a:srgbClr val="00881B"/>
                </a:solidFill>
                <a:latin typeface="TomskObl2104" pitchFamily="50" charset="0"/>
              </a:rPr>
              <a:t>структура ОГЭ по физике 2026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68400" y="2199670"/>
          <a:ext cx="9398000" cy="3755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897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Times New Roman" panose="02020603050405020304"/>
                          <a:ea typeface="var(--dsw-font-markdown-table-head)"/>
                        </a:rPr>
                        <a:t>Характеристика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Times New Roman" panose="02020603050405020304"/>
                          <a:ea typeface="var(--dsw-font-markdown-table-head)"/>
                        </a:rPr>
                        <a:t>Данные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Times New Roman" panose="02020603050405020304"/>
                          <a:ea typeface="var(--dsw-font-markdown-table-head)"/>
                        </a:rPr>
                        <a:t>Характеристика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2000" b="1">
                          <a:latin typeface="Times New Roman" panose="02020603050405020304"/>
                          <a:ea typeface="var(--dsw-font-markdown-table-head)"/>
                        </a:rPr>
                        <a:t>Данные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latin typeface="Times New Roman" panose="02020603050405020304"/>
                          <a:ea typeface="var(--dsw-font-markdown-table)"/>
                        </a:rPr>
                        <a:t>Всего заданий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var(--dsw-font-markdown-table)"/>
                        </a:rPr>
                        <a:t>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latin typeface="Times New Roman" panose="02020603050405020304"/>
                          <a:ea typeface="var(--dsw-font-markdown-table)"/>
                        </a:rPr>
                        <a:t>Минимальный порог «3»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var(--dsw-font-markdown-table)"/>
                        </a:rPr>
                        <a:t>10–19 баллов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latin typeface="Times New Roman" panose="02020603050405020304"/>
                          <a:ea typeface="var(--dsw-font-markdown-table)"/>
                        </a:rPr>
                        <a:t>Часть 1 (краткий ответ)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var(--dsw-font-markdown-table)"/>
                        </a:rPr>
                        <a:t>Задания 1–16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latin typeface="Times New Roman" panose="02020603050405020304"/>
                          <a:ea typeface="var(--dsw-font-markdown-table)"/>
                        </a:rPr>
                        <a:t>Минимальный порог «4»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var(--dsw-font-markdown-table)"/>
                        </a:rPr>
                        <a:t>20–29 баллов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latin typeface="Times New Roman" panose="02020603050405020304"/>
                          <a:ea typeface="var(--dsw-font-markdown-table)"/>
                        </a:rPr>
                        <a:t>Часть 2 (развёрнутый ответ)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var(--dsw-font-markdown-table)"/>
                        </a:rPr>
                        <a:t>Задания 17–22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latin typeface="Times New Roman" panose="02020603050405020304"/>
                          <a:ea typeface="var(--dsw-font-markdown-table)"/>
                        </a:rPr>
                        <a:t>Минимальный порог«5»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var(--dsw-font-markdown-table)"/>
                        </a:rPr>
                        <a:t>30–39 баллов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latin typeface="Times New Roman" panose="02020603050405020304"/>
                          <a:ea typeface="var(--dsw-font-markdown-table)"/>
                        </a:rPr>
                        <a:t>Максимальный балл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var(--dsw-font-markdown-table)"/>
                        </a:rPr>
                        <a:t>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>
                          <a:latin typeface="Times New Roman" panose="02020603050405020304"/>
                          <a:ea typeface="var(--dsw-font-markdown-table)"/>
                        </a:rPr>
                        <a:t>Рекомендуемый балл для профильного класса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>
                          <a:latin typeface="Times New Roman" panose="02020603050405020304"/>
                          <a:ea typeface="var(--dsw-font-markdown-table)"/>
                        </a:rPr>
                        <a:t>26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0450" y="536575"/>
            <a:ext cx="7937500" cy="2340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5000" dirty="0">
                <a:solidFill>
                  <a:srgbClr val="00881B"/>
                </a:solidFill>
                <a:latin typeface="TomskObl2104" pitchFamily="50" charset="0"/>
              </a:rPr>
              <a:t> </a:t>
            </a:r>
            <a:r>
              <a:rPr lang="en-US" altLang="en-US" sz="4000" dirty="0">
                <a:solidFill>
                  <a:srgbClr val="00881B"/>
                </a:solidFill>
                <a:latin typeface="TomskObl2104" pitchFamily="50" charset="0"/>
              </a:rPr>
              <a:t>Индивидуальный образовательный маршрут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0313" y="1801492"/>
            <a:ext cx="5291849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 </a:t>
            </a:r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TextBox 7"/>
          <p:cNvSpPr txBox="1"/>
          <p:nvPr/>
        </p:nvSpPr>
        <p:spPr>
          <a:xfrm>
            <a:off x="951230" y="2948305"/>
            <a:ext cx="10590530" cy="20732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AutoNum type="arabicPeriod"/>
            </a:pPr>
            <a:r>
              <a:rPr lang="en-US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</a:rPr>
              <a:t>Анкета-диагностика (ее нужно заполнить).</a:t>
            </a:r>
          </a:p>
          <a:p>
            <a:pPr marL="457200" indent="-457200">
              <a:buAutoNum type="arabicPeriod"/>
            </a:pPr>
            <a:endParaRPr lang="en-US" altLang="ru-RU" sz="2500" spc="-10" dirty="0">
              <a:solidFill>
                <a:schemeClr val="tx1">
                  <a:lumMod val="85000"/>
                  <a:lumOff val="15000"/>
                </a:schemeClr>
              </a:solidFill>
              <a:cs typeface="+mn-lt"/>
            </a:endParaRPr>
          </a:p>
          <a:p>
            <a:pPr marL="457200" indent="-457200">
              <a:buAutoNum type="arabicPeriod"/>
            </a:pPr>
            <a:r>
              <a:rPr lang="ru-RU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  <a:sym typeface="+mn-ea"/>
              </a:rPr>
              <a:t>Заполненую анкету можно загрузить в ИИ </a:t>
            </a:r>
            <a:r>
              <a:rPr lang="en-GB" alt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  <a:sym typeface="+mn-ea"/>
              </a:rPr>
              <a:t>D</a:t>
            </a:r>
            <a:r>
              <a:rPr lang="en-GB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  <a:sym typeface="+mn-ea"/>
              </a:rPr>
              <a:t>eepSeek</a:t>
            </a:r>
            <a:r>
              <a:rPr lang="ru-RU" altLang="en-GB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  <a:sym typeface="+mn-ea"/>
              </a:rPr>
              <a:t>, добавив свои рекомендации и порядок подачи тем по физике.</a:t>
            </a:r>
          </a:p>
          <a:p>
            <a:pPr marL="457200" indent="-457200">
              <a:buAutoNum type="arabicPeriod"/>
            </a:pPr>
            <a:endParaRPr lang="ru-RU" altLang="en-GB" sz="2500" spc="-10" dirty="0">
              <a:solidFill>
                <a:schemeClr val="tx1">
                  <a:lumMod val="85000"/>
                  <a:lumOff val="15000"/>
                </a:schemeClr>
              </a:solidFill>
              <a:cs typeface="+mn-lt"/>
            </a:endParaRPr>
          </a:p>
          <a:p>
            <a:pPr marL="457200" indent="-457200">
              <a:buAutoNum type="arabicPeriod"/>
            </a:pPr>
            <a:r>
              <a:rPr lang="en-US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</a:rPr>
              <a:t>Готовый пример маршрута (на основе гипотетического ученика</a:t>
            </a:r>
            <a:r>
              <a:rPr lang="ru-RU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cs typeface="+mn-lt"/>
              </a:rPr>
              <a:t>). </a:t>
            </a:r>
            <a:endParaRPr lang="ru-RU" altLang="en-GB" sz="2500" spc="-10" dirty="0">
              <a:solidFill>
                <a:schemeClr val="tx1">
                  <a:lumMod val="85000"/>
                  <a:lumOff val="15000"/>
                </a:schemeClr>
              </a:solidFill>
              <a:cs typeface="+mn-lt"/>
            </a:endParaRPr>
          </a:p>
        </p:txBody>
      </p:sp>
      <p:graphicFrame>
        <p:nvGraphicFramePr>
          <p:cNvPr id="9" name="Объект 8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0635385"/>
              </p:ext>
            </p:extLst>
          </p:nvPr>
        </p:nvGraphicFramePr>
        <p:xfrm>
          <a:off x="8895715" y="2113915"/>
          <a:ext cx="1766570" cy="1454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Документ" showAsIcon="1" r:id="rId6" imgW="971550" imgH="800100" progId="Word.Document.12">
                  <p:embed/>
                </p:oleObj>
              </mc:Choice>
              <mc:Fallback>
                <p:oleObj name="Документ" showAsIcon="1" r:id="rId6" imgW="971550" imgH="800100" progId="Word.Document.12">
                  <p:embed/>
                  <p:pic>
                    <p:nvPicPr>
                      <p:cNvPr id="0" name="Изображение 102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895715" y="2113915"/>
                        <a:ext cx="1766570" cy="1454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Текстовое поле 10"/>
          <p:cNvSpPr txBox="1"/>
          <p:nvPr/>
        </p:nvSpPr>
        <p:spPr>
          <a:xfrm>
            <a:off x="1469390" y="5622290"/>
            <a:ext cx="5643245" cy="4895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defTabSz="266700"/>
            <a:r>
              <a:rPr sz="1600" u="sng">
                <a:solidFill>
                  <a:srgbClr val="0000FF"/>
                </a:solidFill>
                <a:latin typeface="Calibri" panose="020F0502020204030204"/>
                <a:ea typeface="SimSun" panose="02010600030101010101" pitchFamily="2" charset="-122"/>
                <a:hlinkClick r:id="rId8"/>
              </a:rPr>
              <a:t>https://chat.deepseek.com/share/tobh42d31pv22t6vjt</a:t>
            </a:r>
          </a:p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1600">
                <a:latin typeface="Calibri" panose="020F0502020204030204"/>
                <a:ea typeface="SimSun" panose="02010600030101010101" pitchFamily="2" charset="-122"/>
              </a:rPr>
              <a:t> 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0450" y="536575"/>
            <a:ext cx="7937500" cy="2340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5000" dirty="0">
                <a:solidFill>
                  <a:srgbClr val="00881B"/>
                </a:solidFill>
                <a:latin typeface="TomskObl2104" pitchFamily="50" charset="0"/>
              </a:rPr>
              <a:t> </a:t>
            </a:r>
            <a:r>
              <a:rPr lang="en-US" altLang="en-US" sz="4000" dirty="0">
                <a:solidFill>
                  <a:srgbClr val="00881B"/>
                </a:solidFill>
                <a:latin typeface="TomskObl2104" pitchFamily="50" charset="0"/>
              </a:rPr>
              <a:t>Индивидуальный образовательный маршрут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0313" y="1801492"/>
            <a:ext cx="5291849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 </a:t>
            </a:r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TextBox 7"/>
          <p:cNvSpPr txBox="1"/>
          <p:nvPr/>
        </p:nvSpPr>
        <p:spPr>
          <a:xfrm>
            <a:off x="1060450" y="3251835"/>
            <a:ext cx="10590530" cy="20732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AutoNum type="arabicPeriod"/>
            </a:pPr>
            <a:endParaRPr lang="ru-RU" altLang="en-GB" sz="2500" spc="-10" dirty="0">
              <a:solidFill>
                <a:schemeClr val="tx1">
                  <a:lumMod val="85000"/>
                  <a:lumOff val="15000"/>
                </a:schemeClr>
              </a:solidFill>
              <a:cs typeface="+mn-lt"/>
            </a:endParaRPr>
          </a:p>
        </p:txBody>
      </p:sp>
      <p:pic>
        <p:nvPicPr>
          <p:cNvPr id="10" name="Изображение 9" descr="IMG_20250103_021336[1]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5105" y="2165985"/>
            <a:ext cx="4375785" cy="3618230"/>
          </a:xfrm>
          <a:prstGeom prst="rect">
            <a:avLst/>
          </a:prstGeom>
        </p:spPr>
      </p:pic>
      <p:pic>
        <p:nvPicPr>
          <p:cNvPr id="12" name="Изображение 11" descr="IMG_20260319_113557[2]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0450" y="2165985"/>
            <a:ext cx="4824095" cy="3618230"/>
          </a:xfrm>
          <a:prstGeom prst="rect">
            <a:avLst/>
          </a:prstGeom>
        </p:spPr>
      </p:pic>
      <p:sp>
        <p:nvSpPr>
          <p:cNvPr id="13" name="Текстовое поле 12"/>
          <p:cNvSpPr txBox="1"/>
          <p:nvPr/>
        </p:nvSpPr>
        <p:spPr>
          <a:xfrm>
            <a:off x="1060450" y="6056630"/>
            <a:ext cx="99891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400"/>
              <a:t>Ваши ученики готовятся к ГИА, а у Вас за спиной выростают крылья!</a:t>
            </a:r>
          </a:p>
        </p:txBody>
      </p:sp>
      <p:pic>
        <p:nvPicPr>
          <p:cNvPr id="14" name="AUD-20251212-WA0009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72175" y="3251835"/>
            <a:ext cx="495300" cy="49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899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>
                <a:solidFill>
                  <a:srgbClr val="005AA3"/>
                </a:solidFill>
                <a:latin typeface="Gerbera Light" panose="02000300000000000000" pitchFamily="50" charset="-52"/>
                <a:sym typeface="+mn-ea"/>
              </a:rPr>
              <a:t>Загайнова </a:t>
            </a:r>
            <a:br>
              <a:rPr lang="ru-RU" sz="4800" dirty="0">
                <a:solidFill>
                  <a:srgbClr val="005AA3"/>
                </a:solidFill>
                <a:latin typeface="Gerbera Light" panose="02000300000000000000" pitchFamily="50" charset="-52"/>
                <a:sym typeface="+mn-ea"/>
              </a:rPr>
            </a:br>
            <a:r>
              <a:rPr lang="ru-RU" sz="4800" dirty="0">
                <a:solidFill>
                  <a:srgbClr val="005AA3"/>
                </a:solidFill>
                <a:latin typeface="Gerbera Light" panose="02000300000000000000" pitchFamily="50" charset="-52"/>
                <a:sym typeface="+mn-ea"/>
              </a:rPr>
              <a:t>Светлана Юрьевна</a:t>
            </a:r>
            <a:endParaRPr lang="ru-RU" sz="4800" dirty="0">
              <a:solidFill>
                <a:srgbClr val="005AA3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 Light" panose="02000300000000000000" pitchFamily="50" charset="-52"/>
              <a:sym typeface="+mn-ea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81748" y="5833746"/>
            <a:ext cx="6126454" cy="77152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1300" dirty="0">
                <a:solidFill>
                  <a:schemeClr val="bg1"/>
                </a:solidFill>
                <a:latin typeface="Gerbera Light" panose="02000300000000000000" pitchFamily="50" charset="-52"/>
                <a:sym typeface="+mn-ea"/>
              </a:rPr>
              <a:t> </a:t>
            </a:r>
            <a:r>
              <a:rPr lang="ru-RU" sz="1700" dirty="0">
                <a:solidFill>
                  <a:srgbClr val="005AA3"/>
                </a:solidFill>
                <a:latin typeface="Gerbera Light" panose="02000300000000000000" pitchFamily="50" charset="-52"/>
                <a:sym typeface="+mn-ea"/>
              </a:rPr>
              <a:t>учитель физики, руководитель МО «Естественно-научного цикла» МАОУ СОШ №43 г.Томска</a:t>
            </a:r>
            <a:endParaRPr lang="ru-RU" sz="800" dirty="0">
              <a:solidFill>
                <a:srgbClr val="005AA3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 Light" panose="02000300000000000000" pitchFamily="50" charset="-52"/>
              <a:sym typeface="+mn-ea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8&quot;:[4610354]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AICARD_INVALID" val="Invalid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</Words>
  <Application>Microsoft Office PowerPoint</Application>
  <PresentationFormat>Широкоэкранный</PresentationFormat>
  <Paragraphs>63</Paragraphs>
  <Slides>9</Slides>
  <Notes>0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0" baseType="lpstr">
      <vt:lpstr>TomskObl2104</vt:lpstr>
      <vt:lpstr>Gerbera Light</vt:lpstr>
      <vt:lpstr>Calibri Light</vt:lpstr>
      <vt:lpstr>Times New Roman</vt:lpstr>
      <vt:lpstr>Calibri</vt:lpstr>
      <vt:lpstr>var(--dsw-font-markdown-table)</vt:lpstr>
      <vt:lpstr>SimSun</vt:lpstr>
      <vt:lpstr>var(--dsw-font-markdown-table-head)</vt:lpstr>
      <vt:lpstr>Arial</vt:lpstr>
      <vt:lpstr>Тема Office</vt:lpstr>
      <vt:lpstr>Документ Microsoft Word</vt:lpstr>
      <vt:lpstr>Организация индивидуальной траектории подготовки обучающихся  к Гиа по физике</vt:lpstr>
      <vt:lpstr>составляющие отличной сдачи ОГЭ и ЕГЭ по физике</vt:lpstr>
      <vt:lpstr>Результаты  ЕГЭ по физике 2026</vt:lpstr>
      <vt:lpstr>Результаты  огэ по физике 2026</vt:lpstr>
      <vt:lpstr>Презентация PowerPoint</vt:lpstr>
      <vt:lpstr>Презентация PowerPoint</vt:lpstr>
      <vt:lpstr>Презентация PowerPoint</vt:lpstr>
      <vt:lpstr>Презентация PowerPoint</vt:lpstr>
      <vt:lpstr>Загайнова  Светлана Юрьевна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Учитель</cp:lastModifiedBy>
  <cp:revision>133</cp:revision>
  <dcterms:created xsi:type="dcterms:W3CDTF">2025-07-14T10:33:00Z</dcterms:created>
  <dcterms:modified xsi:type="dcterms:W3CDTF">2026-08-25T06:33:08Z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1049-12.1.0.28032</vt:lpwstr>
  </property>
  <property fmtid="{D5CDD505-2E9C-101B-9397-08002B2CF9AE}" pid="3" name="ICV">
    <vt:lpwstr>96F78A785D254F8E9C0625D8A39078D7_13</vt:lpwstr>
  </property>
</Properties>
</file>