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9" r:id="rId2"/>
    <p:sldId id="268" r:id="rId3"/>
    <p:sldId id="280" r:id="rId4"/>
    <p:sldId id="261" r:id="rId5"/>
    <p:sldId id="272" r:id="rId6"/>
    <p:sldId id="274" r:id="rId7"/>
    <p:sldId id="276" r:id="rId8"/>
    <p:sldId id="278" r:id="rId9"/>
    <p:sldId id="279" r:id="rId10"/>
    <p:sldId id="273" r:id="rId11"/>
    <p:sldId id="277" r:id="rId12"/>
    <p:sldId id="275" r:id="rId13"/>
    <p:sldId id="263" r:id="rId14"/>
    <p:sldId id="281" r:id="rId15"/>
    <p:sldId id="270" r:id="rId16"/>
  </p:sldIdLst>
  <p:sldSz cx="12192000" cy="6858000"/>
  <p:notesSz cx="6858000" cy="9144000"/>
  <p:embeddedFontLst>
    <p:embeddedFont>
      <p:font typeface="Calibri Light" pitchFamily="34" charset="0"/>
      <p:regular r:id="rId17"/>
      <p:italic r:id="rId18"/>
    </p:embeddedFont>
    <p:embeddedFont>
      <p:font typeface="TomskObl2104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=""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119" d="100"/>
          <a:sy n="119" d="100"/>
        </p:scale>
        <p:origin x="-96" y="-11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ситуация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523" y="1803567"/>
            <a:ext cx="108204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Gerbera Light"/>
              </a:rPr>
              <a:t>«Я боюсь, что у меня ничего не получится</a:t>
            </a:r>
            <a:r>
              <a:rPr lang="ru-RU" b="1" dirty="0" smtClean="0">
                <a:latin typeface="Gerbera Light"/>
              </a:rPr>
              <a:t>».</a:t>
            </a:r>
          </a:p>
          <a:p>
            <a:pPr lvl="0"/>
            <a:endParaRPr lang="ru-RU" dirty="0" smtClean="0">
              <a:latin typeface="Gerbera Light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rbera Light"/>
              </a:rPr>
              <a:t>«</a:t>
            </a:r>
            <a:r>
              <a:rPr lang="ru-RU" dirty="0">
                <a:latin typeface="Gerbera Light"/>
              </a:rPr>
              <a:t>Не переживайте, всё </a:t>
            </a:r>
            <a:r>
              <a:rPr lang="ru-RU" dirty="0" smtClean="0">
                <a:latin typeface="Gerbera Light"/>
              </a:rPr>
              <a:t>наладится</a:t>
            </a:r>
            <a:r>
              <a:rPr lang="ru-RU" dirty="0" smtClean="0">
                <a:latin typeface="Gerbera Light"/>
              </a:rPr>
              <a:t>»?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rbera Light"/>
              </a:rPr>
              <a:t>«</a:t>
            </a:r>
            <a:r>
              <a:rPr lang="ru-RU" dirty="0">
                <a:latin typeface="Gerbera Light"/>
              </a:rPr>
              <a:t>Давайте я покажу, как работаю </a:t>
            </a:r>
            <a:r>
              <a:rPr lang="ru-RU" dirty="0" smtClean="0">
                <a:latin typeface="Gerbera Light"/>
              </a:rPr>
              <a:t>я</a:t>
            </a:r>
            <a:r>
              <a:rPr lang="ru-RU" dirty="0" smtClean="0">
                <a:latin typeface="Gerbera Light"/>
              </a:rPr>
              <a:t>»?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rbera Light"/>
              </a:rPr>
              <a:t>«</a:t>
            </a:r>
            <a:r>
              <a:rPr lang="ru-RU" dirty="0">
                <a:latin typeface="Gerbera Light"/>
              </a:rPr>
              <a:t>А что именно вас беспокоит?»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5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496" y="2350168"/>
            <a:ext cx="4086818" cy="4059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30" y="870029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146020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-172162"/>
            <a:ext cx="8361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Этапы наставничества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9" y="1027907"/>
            <a:ext cx="10179283" cy="5816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ABV\Desktop\схема сотворчества-fotor-2025101825150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549" y="1027905"/>
            <a:ext cx="10179283" cy="3190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184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4871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69" y="0"/>
            <a:ext cx="7430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Методы и формы работы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179564"/>
            <a:ext cx="2410097" cy="645810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52" y="1754326"/>
            <a:ext cx="11400534" cy="2448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C:\Users\ABV\Desktop\Раб стол 10 февраля 2026\0d7d3e57-4094-4a78-ab39-425b27f421aa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0" y="4307954"/>
            <a:ext cx="3942381" cy="2414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231" y="4317221"/>
            <a:ext cx="3854176" cy="24130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961" y="4300583"/>
            <a:ext cx="3967050" cy="2422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56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4871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68" y="0"/>
            <a:ext cx="85149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Критерии эффективности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179564"/>
            <a:ext cx="2410097" cy="64581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62" y="1754326"/>
            <a:ext cx="11489363" cy="2055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57" y="3527852"/>
            <a:ext cx="4245038" cy="3188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219" y="4086623"/>
            <a:ext cx="5436595" cy="2070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33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Педагогический маршрут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63052" y="5386702"/>
            <a:ext cx="7307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Gerbera Light"/>
              </a:rPr>
              <a:t>«После урока обсудим, что получилось и что улучшить».</a:t>
            </a:r>
            <a:endParaRPr lang="ru-RU" dirty="0">
              <a:latin typeface="Gerbera Light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5"/>
          <a:stretch>
            <a:fillRect/>
          </a:stretch>
        </p:blipFill>
        <p:spPr>
          <a:xfrm>
            <a:off x="7331242" y="3289029"/>
            <a:ext cx="4617261" cy="2505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5221" y="2361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Gerbera Light"/>
              </a:rPr>
              <a:t>Шаг 1.</a:t>
            </a:r>
            <a:r>
              <a:rPr lang="ru-RU" dirty="0">
                <a:latin typeface="Gerbera Light"/>
              </a:rPr>
              <a:t> Выяснить проблему</a:t>
            </a:r>
            <a:r>
              <a:rPr lang="ru-RU" dirty="0" smtClean="0">
                <a:latin typeface="Gerbera Light"/>
              </a:rPr>
              <a:t>:</a:t>
            </a:r>
            <a:endParaRPr lang="ru-RU" dirty="0">
              <a:latin typeface="Gerbera Ligh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3052" y="2743119"/>
            <a:ext cx="4329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Gerbera Light"/>
              </a:rPr>
              <a:t>«Что именно вызывает затруднение?»</a:t>
            </a:r>
            <a:endParaRPr lang="ru-RU" dirty="0">
              <a:latin typeface="Gerbera Ligh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221" y="3104363"/>
            <a:ext cx="4227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Gerbera Light"/>
              </a:rPr>
              <a:t>Шаг 2.</a:t>
            </a:r>
            <a:r>
              <a:rPr lang="ru-RU" dirty="0">
                <a:latin typeface="Gerbera Light"/>
              </a:rPr>
              <a:t> Определить ближайшую цель:</a:t>
            </a:r>
            <a:endParaRPr lang="ru-RU" dirty="0">
              <a:latin typeface="Gerbera Ligh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3052" y="3513799"/>
            <a:ext cx="5453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Gerbera Light"/>
              </a:rPr>
              <a:t>«Чего хотим достичь уже на следующем уроке?»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5221" y="3887901"/>
            <a:ext cx="4324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Gerbera Light"/>
              </a:rPr>
              <a:t>Шаг 3.</a:t>
            </a:r>
            <a:r>
              <a:rPr lang="ru-RU" dirty="0"/>
              <a:t> </a:t>
            </a:r>
            <a:r>
              <a:rPr lang="ru-RU" dirty="0">
                <a:latin typeface="Gerbera Light"/>
              </a:rPr>
              <a:t>Выбрать совместное действие: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63052" y="42975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Gerbera Light"/>
              </a:rPr>
              <a:t>«Что сделаем вместе: спланируем этап, подберём задание и /или другое совместное действие?»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5221" y="4980196"/>
            <a:ext cx="3929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Gerbera Light"/>
              </a:rPr>
              <a:t>Шаг 4. </a:t>
            </a:r>
            <a:r>
              <a:rPr lang="ru-RU" dirty="0">
                <a:latin typeface="Gerbera Light"/>
              </a:rPr>
              <a:t>Договориться о рефлексии:</a:t>
            </a:r>
          </a:p>
        </p:txBody>
      </p:sp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4871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68" y="0"/>
            <a:ext cx="8514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Формула успеха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179564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6845" y="1654656"/>
            <a:ext cx="73385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Gerbera Light"/>
              </a:rPr>
              <a:t>«Давай попробуем вместе</a:t>
            </a:r>
            <a:r>
              <a:rPr lang="ru-RU" sz="4000" b="1" dirty="0" smtClean="0">
                <a:latin typeface="Gerbera Light"/>
              </a:rPr>
              <a:t>».</a:t>
            </a:r>
            <a:endParaRPr lang="ru-RU" sz="4000" dirty="0">
              <a:latin typeface="Gerbera Light"/>
            </a:endParaRPr>
          </a:p>
        </p:txBody>
      </p:sp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761" y="2767263"/>
            <a:ext cx="3753542" cy="361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64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Елена Волкова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184" y="5535919"/>
            <a:ext cx="6126454" cy="77152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английского языка МАОУ лицей №7 г. Томска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845" y="56853"/>
            <a:ext cx="6274128" cy="62741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3638" y="2697287"/>
            <a:ext cx="5578140" cy="2122571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Вместе к успеху: практики педагогического </a:t>
            </a:r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сотворчества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848329"/>
            <a:ext cx="4812668" cy="733425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Волкова Елена Валентиновна,  учитель английского языка МАОУ лицей №7 г. Томска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732" y="4848329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723" y="1574075"/>
            <a:ext cx="5135880" cy="51358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4" y="22834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08" y="-116015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Цель и задачи наставничества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2" y="1526015"/>
            <a:ext cx="11515630" cy="524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65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сотворчество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436151" y="1693449"/>
            <a:ext cx="6599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Gerbera Light"/>
              </a:rPr>
              <a:t>Наставничество – </a:t>
            </a:r>
            <a:r>
              <a:rPr lang="ru-RU" sz="2800" dirty="0" smtClean="0">
                <a:latin typeface="Gerbera Light"/>
              </a:rPr>
              <a:t>совместный поиск решений.</a:t>
            </a:r>
            <a:endParaRPr lang="ru-RU" sz="2800" dirty="0">
              <a:latin typeface="Gerbera Ligh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564" y="2463392"/>
            <a:ext cx="447675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6151" y="2647556"/>
            <a:ext cx="659887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2800" dirty="0">
                <a:latin typeface="Gerbera Light"/>
              </a:rPr>
              <a:t>Наставник делится опытом.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dirty="0">
                <a:latin typeface="Gerbera Light"/>
              </a:rPr>
              <a:t>Молодой педагог приносит свежие идеи, современные подходы, свой взгляд.</a:t>
            </a:r>
          </a:p>
          <a:p>
            <a:r>
              <a:rPr lang="ru-RU" sz="2800" b="1" dirty="0">
                <a:latin typeface="Gerbera Light"/>
              </a:rPr>
              <a:t>Ключевой принцип:</a:t>
            </a:r>
            <a:r>
              <a:rPr lang="ru-RU" sz="2800" dirty="0">
                <a:latin typeface="Gerbera Light"/>
              </a:rPr>
              <a:t> молодой специалист </a:t>
            </a:r>
            <a:r>
              <a:rPr lang="ru-RU" sz="2800" dirty="0" smtClean="0">
                <a:latin typeface="Gerbera Light"/>
              </a:rPr>
              <a:t>- </a:t>
            </a:r>
            <a:r>
              <a:rPr lang="ru-RU" sz="2800" dirty="0">
                <a:latin typeface="Gerbera Light"/>
              </a:rPr>
              <a:t>не пассивный слушатель, а </a:t>
            </a:r>
            <a:r>
              <a:rPr lang="ru-RU" sz="2800" b="1" dirty="0">
                <a:latin typeface="Gerbera Light"/>
              </a:rPr>
              <a:t>равноправный соавтор</a:t>
            </a:r>
            <a:r>
              <a:rPr lang="ru-RU" sz="2800" dirty="0">
                <a:latin typeface="Gerbera Light"/>
              </a:rPr>
              <a:t>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4" y="38209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104576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ситуация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307814" y="1328385"/>
            <a:ext cx="71678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Gerbera Light"/>
              </a:rPr>
              <a:t>После </a:t>
            </a:r>
            <a:r>
              <a:rPr lang="ru-RU" sz="2400" dirty="0">
                <a:latin typeface="Gerbera Light"/>
              </a:rPr>
              <a:t>урока молодой учитель говорит:</a:t>
            </a:r>
          </a:p>
          <a:p>
            <a:r>
              <a:rPr lang="ru-RU" sz="2400" dirty="0">
                <a:latin typeface="Gerbera Light"/>
              </a:rPr>
              <a:t>«Мне кажется, ученики меня не слушают. Я не знаю, что делать</a:t>
            </a:r>
            <a:r>
              <a:rPr lang="ru-RU" sz="2400" dirty="0" smtClean="0">
                <a:latin typeface="Gerbera Light"/>
              </a:rPr>
              <a:t>».</a:t>
            </a:r>
          </a:p>
          <a:p>
            <a:endParaRPr lang="ru-RU" sz="2400" dirty="0">
              <a:latin typeface="Gerbera Light"/>
            </a:endParaRPr>
          </a:p>
          <a:p>
            <a:r>
              <a:rPr lang="ru-RU" sz="2400" b="1" dirty="0">
                <a:latin typeface="Gerbera Light"/>
              </a:rPr>
              <a:t>Вариант 1 (совет):</a:t>
            </a:r>
            <a:r>
              <a:rPr lang="ru-RU" sz="2400" dirty="0">
                <a:latin typeface="Gerbera Light"/>
              </a:rPr>
              <a:t/>
            </a:r>
            <a:br>
              <a:rPr lang="ru-RU" sz="2400" dirty="0">
                <a:latin typeface="Gerbera Light"/>
              </a:rPr>
            </a:br>
            <a:r>
              <a:rPr lang="ru-RU" sz="2400" dirty="0">
                <a:latin typeface="Gerbera Light"/>
              </a:rPr>
              <a:t>«Вам нужно лучше организовывать дисциплину и чётче объяснять задания</a:t>
            </a:r>
            <a:r>
              <a:rPr lang="ru-RU" sz="2400" dirty="0" smtClean="0">
                <a:latin typeface="Gerbera Light"/>
              </a:rPr>
              <a:t>».</a:t>
            </a:r>
          </a:p>
          <a:p>
            <a:endParaRPr lang="ru-RU" sz="2400" dirty="0">
              <a:latin typeface="Gerbera Light"/>
            </a:endParaRPr>
          </a:p>
          <a:p>
            <a:r>
              <a:rPr lang="ru-RU" sz="2400" b="1" dirty="0">
                <a:latin typeface="Gerbera Light"/>
              </a:rPr>
              <a:t>Вариант 2 (вопрос):</a:t>
            </a:r>
            <a:r>
              <a:rPr lang="ru-RU" sz="2400" dirty="0">
                <a:latin typeface="Gerbera Light"/>
              </a:rPr>
              <a:t/>
            </a:r>
            <a:br>
              <a:rPr lang="ru-RU" sz="2400" dirty="0">
                <a:latin typeface="Gerbera Light"/>
              </a:rPr>
            </a:br>
            <a:r>
              <a:rPr lang="ru-RU" sz="2400" dirty="0">
                <a:latin typeface="Gerbera Light"/>
              </a:rPr>
              <a:t>«В какой момент вы почувствовали, что теряете внимание? Какие задания вызвали активность? Что можно изменить в следующий раз?»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296" y="2317454"/>
            <a:ext cx="4716629" cy="336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07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4871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69" y="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Успешные истории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179564"/>
            <a:ext cx="2410097" cy="64581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494158" y="825374"/>
            <a:ext cx="10839558" cy="5976479"/>
            <a:chOff x="494158" y="825374"/>
            <a:chExt cx="10839558" cy="597647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158" y="828185"/>
              <a:ext cx="10839558" cy="5973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158" y="825374"/>
              <a:ext cx="3492305" cy="506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381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4871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69" y="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Успешные истории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179564"/>
            <a:ext cx="2410097" cy="6458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021376"/>
            <a:ext cx="11855672" cy="56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86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446"/>
            <a:ext cx="12192000" cy="6636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05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4" y="0"/>
            <a:ext cx="1139216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09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230</Words>
  <Application>Microsoft Office PowerPoint</Application>
  <PresentationFormat>Произвольный</PresentationFormat>
  <Paragraphs>39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Gerbera Light</vt:lpstr>
      <vt:lpstr>Gerbera</vt:lpstr>
      <vt:lpstr>Calibri Light</vt:lpstr>
      <vt:lpstr>TomskObl2104</vt:lpstr>
      <vt:lpstr>Calibri</vt:lpstr>
      <vt:lpstr>Тема Office</vt:lpstr>
      <vt:lpstr>ситуация</vt:lpstr>
      <vt:lpstr>Вместе к успеху: практики педагогического сотворчества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Елена Волкова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ABV</cp:lastModifiedBy>
  <cp:revision>179</cp:revision>
  <dcterms:created xsi:type="dcterms:W3CDTF">2025-07-14T10:33:41Z</dcterms:created>
  <dcterms:modified xsi:type="dcterms:W3CDTF">2026-08-24T17:00:17Z</dcterms:modified>
</cp:coreProperties>
</file>