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sldIdLst>
    <p:sldId id="268" r:id="rId2"/>
    <p:sldId id="261" r:id="rId3"/>
    <p:sldId id="269" r:id="rId4"/>
    <p:sldId id="262" r:id="rId5"/>
    <p:sldId id="263" r:id="rId6"/>
    <p:sldId id="272" r:id="rId7"/>
    <p:sldId id="273" r:id="rId8"/>
    <p:sldId id="270" r:id="rId9"/>
  </p:sldIdLst>
  <p:sldSz cx="12192000" cy="6858000"/>
  <p:notesSz cx="6858000" cy="9144000"/>
  <p:embeddedFontLst>
    <p:embeddedFont>
      <p:font typeface="TomskObl2104" panose="020B0604020202020204" charset="0"/>
      <p:regular r:id="rId10"/>
    </p:embeddedFont>
    <p:embeddedFont>
      <p:font typeface="Calibri" panose="020F0502020204030204" pitchFamily="34" charset="0"/>
      <p:regular r:id="rId11"/>
      <p:bold r:id="rId12"/>
      <p:italic r:id="rId13"/>
      <p:boldItalic r:id="rId14"/>
    </p:embeddedFont>
    <p:embeddedFont>
      <p:font typeface="Calibri Light" panose="020F0302020204030204" pitchFamily="34" charset="0"/>
      <p:regular r:id="rId15"/>
      <p:italic r:id="rId16"/>
    </p:embeddedFont>
  </p:embeddedFont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733" userDrawn="1">
          <p15:clr>
            <a:srgbClr val="A4A3A4"/>
          </p15:clr>
        </p15:guide>
        <p15:guide id="3" pos="3931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Максим Алексеевич Зырянов" initials="МАЗ" lastIdx="1" clrIdx="0">
    <p:extLst>
      <p:ext uri="{19B8F6BF-5375-455C-9EA6-DF929625EA0E}">
        <p15:presenceInfo xmlns:p15="http://schemas.microsoft.com/office/powerpoint/2012/main" userId="S-1-5-21-1844237615-1078145449-1708537768-10621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21316"/>
    <a:srgbClr val="005AA3"/>
    <a:srgbClr val="00881B"/>
    <a:srgbClr val="F54A02"/>
    <a:srgbClr val="BA4318"/>
    <a:srgbClr val="FE8455"/>
    <a:srgbClr val="378BCB"/>
    <a:srgbClr val="FFB7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027" autoAdjust="0"/>
    <p:restoredTop sz="94660"/>
  </p:normalViewPr>
  <p:slideViewPr>
    <p:cSldViewPr snapToGrid="0">
      <p:cViewPr varScale="1">
        <p:scale>
          <a:sx n="113" d="100"/>
          <a:sy n="113" d="100"/>
        </p:scale>
        <p:origin x="204" y="108"/>
      </p:cViewPr>
      <p:guideLst>
        <p:guide orient="horz" pos="2160"/>
        <p:guide pos="733"/>
        <p:guide pos="3931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4.fntdata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font" Target="fonts/font3.fntdata"/><Relationship Id="rId17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font" Target="fonts/font7.fntdata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2.fntdata"/><Relationship Id="rId5" Type="http://schemas.openxmlformats.org/officeDocument/2006/relationships/slide" Target="slides/slide4.xml"/><Relationship Id="rId15" Type="http://schemas.openxmlformats.org/officeDocument/2006/relationships/font" Target="fonts/font6.fntdata"/><Relationship Id="rId10" Type="http://schemas.openxmlformats.org/officeDocument/2006/relationships/font" Target="fonts/font1.fntdata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5.fntdata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834AB06-D174-49B0-AB65-15B8C330E9B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10A95761-06F3-440C-B786-E5AAB206BB5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E36C5E9-FFC6-4608-A511-54A617D086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18D17-2ED9-4ABA-BB82-7F9D9F50F9DA}" type="datetimeFigureOut">
              <a:rPr lang="ru-RU" smtClean="0"/>
              <a:pPr/>
              <a:t>24.08.2026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BEEC0E1-AA91-44F6-A179-28332209FE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9754C8DB-430E-4259-8869-AFC4203037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1CD84-52B4-4564-AC88-0971FE62DD2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471081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38F8BA6-C2B8-41EA-AE0F-0B9BAC407F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585BAD02-EF60-4238-8A6F-EC694E0559E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1541FE8E-11E7-4648-9B2A-C011D145FC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18D17-2ED9-4ABA-BB82-7F9D9F50F9DA}" type="datetimeFigureOut">
              <a:rPr lang="ru-RU" smtClean="0"/>
              <a:pPr/>
              <a:t>24.08.2026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1B56AD7C-EAC0-4F58-A9F0-40FF57B450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51D89FCE-5ED1-4739-95E1-CFA398E1DE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1CD84-52B4-4564-AC88-0971FE62DD2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471862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33F507DF-CF1A-416E-8CD5-6D2F6A9D4D4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4CBF72CB-21D2-4329-8F27-AE14CCF50E8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58E79BC0-EE99-4429-9AEF-345845C26D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18D17-2ED9-4ABA-BB82-7F9D9F50F9DA}" type="datetimeFigureOut">
              <a:rPr lang="ru-RU" smtClean="0"/>
              <a:pPr/>
              <a:t>24.08.2026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49672E1-9D69-4F28-B1EE-76DB37F512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41DC7BC2-E889-437C-8E7D-19A26469F4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1CD84-52B4-4564-AC88-0971FE62DD2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313265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C5AD075-6A09-4B4C-B613-67516D1190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621DDCAD-A2EC-4830-89C5-942AB88F65F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A937BF2-7090-4F6B-8A2A-8E24793200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18D17-2ED9-4ABA-BB82-7F9D9F50F9DA}" type="datetimeFigureOut">
              <a:rPr lang="ru-RU" smtClean="0"/>
              <a:pPr/>
              <a:t>24.08.2026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AE8A327-7105-4362-A2E0-BD59AB7296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589FDABC-DB81-4B34-8559-348A460754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1CD84-52B4-4564-AC88-0971FE62DD2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26532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B2C5C84-BC66-4AB7-9426-EEB2A958ED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D8A36339-EA79-48F1-858C-BB9B416FBEE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C90F44E-937F-43BB-BBFD-07ADCC8E60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18D17-2ED9-4ABA-BB82-7F9D9F50F9DA}" type="datetimeFigureOut">
              <a:rPr lang="ru-RU" smtClean="0"/>
              <a:pPr/>
              <a:t>24.08.2026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50082781-C6A7-49A2-9D98-DCEA0663F8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69DE991-6103-4019-AB8F-44BE73D09C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1CD84-52B4-4564-AC88-0971FE62DD2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413488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D97C899-4A89-4166-B64E-013A5C354B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74285E9-1A64-45B4-83EC-3FC604782CE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DB588A24-FD5F-4258-912F-182B0E97B17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E04CD8F8-3773-4929-BDC2-63216801E2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18D17-2ED9-4ABA-BB82-7F9D9F50F9DA}" type="datetimeFigureOut">
              <a:rPr lang="ru-RU" smtClean="0"/>
              <a:pPr/>
              <a:t>24.08.2026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A38B0FD2-7F2C-4391-8080-9DF6BA30AA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3195C7A8-F249-4F4D-B78D-98B6B76501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1CD84-52B4-4564-AC88-0971FE62DD2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920496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83DB603-2D29-4920-AF93-666085747D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0FB5CD15-F659-4A9D-B107-A0C77D5EA16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7AD1CBA7-976B-4D05-8413-D79648A8EF0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13C97A01-7AAF-44F6-8723-DF97B47E6EC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5D7A716A-DC33-4B99-B9AB-C3D8728995B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87663316-8EDF-431F-B581-DF788A8951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18D17-2ED9-4ABA-BB82-7F9D9F50F9DA}" type="datetimeFigureOut">
              <a:rPr lang="ru-RU" smtClean="0"/>
              <a:pPr/>
              <a:t>24.08.2026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8BDF7411-E7D6-4E97-9B2E-4F9A06D123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BE90F25A-2851-4B94-A123-313DCA5D18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1CD84-52B4-4564-AC88-0971FE62DD2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328019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B428F16-6414-4EF0-B4AF-0E72C5FE93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566B2CCB-1E01-4BAB-AFAE-8B8BB1D9CE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18D17-2ED9-4ABA-BB82-7F9D9F50F9DA}" type="datetimeFigureOut">
              <a:rPr lang="ru-RU" smtClean="0"/>
              <a:pPr/>
              <a:t>24.08.2026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C005C497-3993-410B-A160-73E52D8866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ACB89205-0DBA-493A-A7B1-83BD3E45D7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1CD84-52B4-4564-AC88-0971FE62DD2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684567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F0BBA79D-00CE-4CA1-B7A8-8523DEDBA4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18D17-2ED9-4ABA-BB82-7F9D9F50F9DA}" type="datetimeFigureOut">
              <a:rPr lang="ru-RU" smtClean="0"/>
              <a:pPr/>
              <a:t>24.08.2026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933C0EF7-CCA7-4A96-991A-B8916A26BC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5EFFA032-DB56-40D0-82D9-C41B46D62F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1CD84-52B4-4564-AC88-0971FE62DD2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163007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ABD708F-59EA-4622-B095-D42C8EC674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C03C3DC3-E6E5-40FE-9D49-78FCE34E936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68C6788D-38D9-444B-BCD8-E460E838BBF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8BF3CEFE-D719-48B3-8574-1B7276C093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18D17-2ED9-4ABA-BB82-7F9D9F50F9DA}" type="datetimeFigureOut">
              <a:rPr lang="ru-RU" smtClean="0"/>
              <a:pPr/>
              <a:t>24.08.2026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4E5BDE3F-4381-4BB1-85E5-AAC3FEA7E8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E704D298-A465-4045-8240-12E2AF684D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1CD84-52B4-4564-AC88-0971FE62DD2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926797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06B3ED8-7698-41EB-911C-E81116E7AE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D410C959-1E3B-4A59-804F-7E6D95769BE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EF821C90-27D5-4A60-BA4B-89F94CE8428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1CD57BB6-70C9-48F8-ABE0-B74B70C474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18D17-2ED9-4ABA-BB82-7F9D9F50F9DA}" type="datetimeFigureOut">
              <a:rPr lang="ru-RU" smtClean="0"/>
              <a:pPr/>
              <a:t>24.08.2026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CBFB68D9-960D-4335-8F7D-B790A781C1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0DA6F80C-3062-4518-BEE9-AC61BB816B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1CD84-52B4-4564-AC88-0971FE62DD2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716226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3639AAF-8EEC-4492-8640-6F2D65E1ED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DF202B56-D4C5-47C1-AE1E-E74BC2FA456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38FBE05-09A7-41AC-BF36-70CD37B9D68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D18D17-2ED9-4ABA-BB82-7F9D9F50F9DA}" type="datetimeFigureOut">
              <a:rPr lang="ru-RU" smtClean="0"/>
              <a:pPr/>
              <a:t>24.08.2026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B580061-0E6C-43D4-B738-AEF7E359600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545050C-C63E-4AB0-A118-2FFBFA2C657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F01CD84-52B4-4564-AC88-0971FE62DD2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330315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jpeg"/><Relationship Id="rId5" Type="http://schemas.openxmlformats.org/officeDocument/2006/relationships/image" Target="../media/image13.jpeg"/><Relationship Id="rId4" Type="http://schemas.openxmlformats.org/officeDocument/2006/relationships/image" Target="../media/image1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5.png"/><Relationship Id="rId4" Type="http://schemas.openxmlformats.org/officeDocument/2006/relationships/image" Target="../media/image12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jpeg"/><Relationship Id="rId3" Type="http://schemas.openxmlformats.org/officeDocument/2006/relationships/image" Target="../media/image11.png"/><Relationship Id="rId7" Type="http://schemas.openxmlformats.org/officeDocument/2006/relationships/image" Target="../media/image18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jpeg"/><Relationship Id="rId5" Type="http://schemas.openxmlformats.org/officeDocument/2006/relationships/image" Target="../media/image16.jpeg"/><Relationship Id="rId4" Type="http://schemas.openxmlformats.org/officeDocument/2006/relationships/image" Target="../media/image1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image" Target="../media/image3.png"/><Relationship Id="rId7" Type="http://schemas.openxmlformats.org/officeDocument/2006/relationships/image" Target="../media/image2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png"/><Relationship Id="rId5" Type="http://schemas.openxmlformats.org/officeDocument/2006/relationships/image" Target="../media/image4.png"/><Relationship Id="rId4" Type="http://schemas.openxmlformats.org/officeDocument/2006/relationships/image" Target="../media/image20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4E85A42-5E09-4E45-8915-2449A877BB6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41248" y="1877568"/>
            <a:ext cx="6120384" cy="2419350"/>
          </a:xfrm>
          <a:noFill/>
        </p:spPr>
        <p:txBody>
          <a:bodyPr>
            <a:normAutofit fontScale="90000"/>
          </a:bodyPr>
          <a:lstStyle/>
          <a:p>
            <a:pPr lvl="0" fontAlgn="base">
              <a:spcAft>
                <a:spcPct val="0"/>
              </a:spcAft>
            </a:pPr>
            <a:r>
              <a:rPr lang="ru-RU" sz="4000" b="1" dirty="0" smtClean="0">
                <a:solidFill>
                  <a:schemeClr val="accent1">
                    <a:lumMod val="50000"/>
                  </a:schemeClr>
                </a:solidFill>
                <a:latin typeface="Gerbera Light"/>
                <a:ea typeface="Times New Roman" pitchFamily="18" charset="0"/>
                <a:cs typeface="Times New Roman" pitchFamily="18" charset="0"/>
              </a:rPr>
              <a:t>Психологизм как способ раскрытия характера  в романе-эпопее Л.Н.Толстого«Война и мир»</a:t>
            </a:r>
            <a:br>
              <a:rPr lang="ru-RU" sz="4000" b="1" dirty="0" smtClean="0">
                <a:solidFill>
                  <a:schemeClr val="accent1">
                    <a:lumMod val="50000"/>
                  </a:schemeClr>
                </a:solidFill>
                <a:latin typeface="Gerbera Light"/>
                <a:ea typeface="Times New Roman" pitchFamily="18" charset="0"/>
                <a:cs typeface="Times New Roman" pitchFamily="18" charset="0"/>
              </a:rPr>
            </a:br>
            <a:r>
              <a:rPr lang="ru-RU" sz="4000" b="1" dirty="0" smtClean="0">
                <a:solidFill>
                  <a:schemeClr val="accent1">
                    <a:lumMod val="50000"/>
                  </a:schemeClr>
                </a:solidFill>
                <a:latin typeface="Gerbera Light"/>
                <a:ea typeface="Times New Roman" pitchFamily="18" charset="0"/>
                <a:cs typeface="Times New Roman" pitchFamily="18" charset="0"/>
              </a:rPr>
              <a:t> (на примере образа Марьи Болконской )</a:t>
            </a:r>
            <a:endParaRPr lang="ru-RU" sz="4000" dirty="0" smtClean="0">
              <a:solidFill>
                <a:schemeClr val="accent1">
                  <a:lumMod val="50000"/>
                </a:schemeClr>
              </a:solidFill>
              <a:latin typeface="Gerbera Light"/>
              <a:cs typeface="Arial" pitchFamily="34" charset="0"/>
            </a:endParaRP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B1143C60-EB70-40F8-9BF3-DD31D77C754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67393" y="5053011"/>
            <a:ext cx="6314950" cy="733425"/>
          </a:xfrm>
        </p:spPr>
        <p:txBody>
          <a:bodyPr>
            <a:normAutofit fontScale="25000" lnSpcReduction="20000"/>
          </a:bodyPr>
          <a:lstStyle/>
          <a:p>
            <a:r>
              <a:rPr lang="ru-RU" sz="9600" dirty="0" smtClean="0">
                <a:latin typeface="Gerbera Light"/>
                <a:cs typeface="Times New Roman" pitchFamily="18" charset="0"/>
              </a:rPr>
              <a:t>Виноградова Надежда Николаевна, </a:t>
            </a:r>
          </a:p>
          <a:p>
            <a:r>
              <a:rPr lang="ru-RU" sz="9600" dirty="0" smtClean="0">
                <a:latin typeface="Gerbera Light"/>
                <a:cs typeface="Times New Roman" pitchFamily="18" charset="0"/>
              </a:rPr>
              <a:t>учитель русского языка и литературы</a:t>
            </a:r>
          </a:p>
          <a:p>
            <a:r>
              <a:rPr lang="ru-RU" sz="9600" dirty="0" smtClean="0">
                <a:latin typeface="Gerbera Light"/>
                <a:cs typeface="Times New Roman" pitchFamily="18" charset="0"/>
              </a:rPr>
              <a:t>ОГАОУ «Интеграция» </a:t>
            </a:r>
          </a:p>
          <a:p>
            <a:r>
              <a:rPr lang="ru-RU" sz="9600" dirty="0" smtClean="0">
                <a:latin typeface="Gerbera Light"/>
                <a:cs typeface="Times New Roman" pitchFamily="18" charset="0"/>
              </a:rPr>
              <a:t>Томский </a:t>
            </a:r>
            <a:r>
              <a:rPr lang="ru-RU" sz="9600" dirty="0" smtClean="0">
                <a:latin typeface="Gerbera Light"/>
                <a:cs typeface="Times New Roman" pitchFamily="18" charset="0"/>
              </a:rPr>
              <a:t>район,  </a:t>
            </a:r>
            <a:r>
              <a:rPr lang="ru-RU" sz="9600" dirty="0" err="1" smtClean="0">
                <a:latin typeface="Gerbera Light"/>
                <a:cs typeface="Times New Roman" pitchFamily="18" charset="0"/>
              </a:rPr>
              <a:t>п.Зональная</a:t>
            </a:r>
            <a:r>
              <a:rPr lang="ru-RU" sz="9600" dirty="0" smtClean="0">
                <a:latin typeface="Gerbera Light"/>
                <a:cs typeface="Times New Roman" pitchFamily="18" charset="0"/>
              </a:rPr>
              <a:t> станция</a:t>
            </a:r>
          </a:p>
          <a:p>
            <a:pPr algn="r"/>
            <a:endParaRPr lang="ru-RU" dirty="0">
              <a:solidFill>
                <a:schemeClr val="bg1"/>
              </a:solidFill>
              <a:latin typeface="Calibri Light" pitchFamily="34" charset="0"/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5ADF24BD-4016-44FA-8FE3-D7D9E8A6456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8458" y="2975338"/>
            <a:ext cx="785180" cy="1345474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12D3A4C8-6BF1-431D-9B37-CCDB76EB968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21480" y="4643647"/>
            <a:ext cx="358778" cy="409364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42114" y="321643"/>
            <a:ext cx="2307771" cy="618451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03961" y="181738"/>
            <a:ext cx="683773" cy="720855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18834" y="190907"/>
            <a:ext cx="663470" cy="784265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13404" y="218733"/>
            <a:ext cx="860948" cy="785141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83752" y="190907"/>
            <a:ext cx="693528" cy="785141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23612" y="1418439"/>
            <a:ext cx="5053668" cy="50536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88981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13DCB9E7-9E4C-4DA5-A1AA-0C1F78523A8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845" y="633595"/>
            <a:ext cx="414425" cy="47665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180468BF-5061-490E-B901-1948C3B4A461}"/>
              </a:ext>
            </a:extLst>
          </p:cNvPr>
          <p:cNvSpPr txBox="1"/>
          <p:nvPr/>
        </p:nvSpPr>
        <p:spPr>
          <a:xfrm>
            <a:off x="1060314" y="536637"/>
            <a:ext cx="7937771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5000" dirty="0">
              <a:solidFill>
                <a:srgbClr val="00881B"/>
              </a:solidFill>
              <a:latin typeface="TomskObl2104" pitchFamily="50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61E920D-6209-45C2-A799-71BA14683FDD}"/>
              </a:ext>
            </a:extLst>
          </p:cNvPr>
          <p:cNvSpPr txBox="1"/>
          <p:nvPr/>
        </p:nvSpPr>
        <p:spPr>
          <a:xfrm>
            <a:off x="1060313" y="1801492"/>
            <a:ext cx="5291849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500" spc="-10" dirty="0">
                <a:solidFill>
                  <a:schemeClr val="tx1">
                    <a:lumMod val="85000"/>
                    <a:lumOff val="15000"/>
                  </a:schemeClr>
                </a:solidFill>
                <a:latin typeface="Gerbera Light" panose="02000300000000000000" pitchFamily="50" charset="-52"/>
              </a:rPr>
              <a:t>Текст слайда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66217" y="382096"/>
            <a:ext cx="2410097" cy="645810"/>
          </a:xfrm>
          <a:prstGeom prst="rect">
            <a:avLst/>
          </a:prstGeom>
        </p:spPr>
      </p:pic>
      <p:pic>
        <p:nvPicPr>
          <p:cNvPr id="9" name="Picture 2" descr="Picture background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905588" y="1017442"/>
            <a:ext cx="5286412" cy="5286412"/>
          </a:xfrm>
          <a:prstGeom prst="rect">
            <a:avLst/>
          </a:prstGeom>
          <a:noFill/>
        </p:spPr>
      </p:pic>
      <p:sp>
        <p:nvSpPr>
          <p:cNvPr id="11" name="Прямоугольник 10"/>
          <p:cNvSpPr/>
          <p:nvPr/>
        </p:nvSpPr>
        <p:spPr>
          <a:xfrm>
            <a:off x="2260458" y="342638"/>
            <a:ext cx="2638864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4000" b="1" dirty="0" smtClean="0">
                <a:solidFill>
                  <a:schemeClr val="accent1">
                    <a:lumMod val="75000"/>
                  </a:schemeClr>
                </a:solidFill>
                <a:latin typeface="Gerbera Light"/>
                <a:cs typeface="Times New Roman" pitchFamily="18" charset="0"/>
              </a:rPr>
              <a:t>1863-1869</a:t>
            </a:r>
            <a:endParaRPr lang="ru-RU" sz="4000" b="1" dirty="0">
              <a:solidFill>
                <a:schemeClr val="accent1">
                  <a:lumMod val="75000"/>
                </a:schemeClr>
              </a:solidFill>
              <a:latin typeface="Gerbera Light"/>
              <a:cs typeface="Times New Roman" pitchFamily="18" charset="0"/>
            </a:endParaRPr>
          </a:p>
        </p:txBody>
      </p:sp>
      <p:pic>
        <p:nvPicPr>
          <p:cNvPr id="12" name="Picture 3" descr="Picture background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261261" y="1064496"/>
            <a:ext cx="6573776" cy="528641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0127811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9E08AB3-DA03-41B0-87E8-A4CAF44E58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5760" y="365125"/>
            <a:ext cx="9838944" cy="1325563"/>
          </a:xfrm>
        </p:spPr>
        <p:txBody>
          <a:bodyPr>
            <a:normAutofit fontScale="90000"/>
          </a:bodyPr>
          <a:lstStyle/>
          <a:p>
            <a:pPr lvl="0"/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  <a:latin typeface="Gerbera Light"/>
                <a:ea typeface="Times New Roman" pitchFamily="18" charset="0"/>
                <a:cs typeface="Times New Roman" pitchFamily="18" charset="0"/>
              </a:rPr>
              <a:t>Методы достижения психологизма</a:t>
            </a:r>
            <a:r>
              <a:rPr lang="ru-RU" sz="5400" dirty="0" smtClean="0">
                <a:solidFill>
                  <a:schemeClr val="accent1">
                    <a:lumMod val="50000"/>
                  </a:schemeClr>
                </a:solidFill>
                <a:latin typeface="Gerbera Light"/>
                <a:cs typeface="Arial" pitchFamily="34" charset="0"/>
              </a:rPr>
              <a:t/>
            </a:r>
            <a:br>
              <a:rPr lang="ru-RU" sz="5400" dirty="0" smtClean="0">
                <a:solidFill>
                  <a:schemeClr val="accent1">
                    <a:lumMod val="50000"/>
                  </a:schemeClr>
                </a:solidFill>
                <a:latin typeface="Gerbera Light"/>
                <a:cs typeface="Arial" pitchFamily="34" charset="0"/>
              </a:rPr>
            </a:br>
            <a:endParaRPr lang="ru-RU" sz="5400" dirty="0">
              <a:solidFill>
                <a:srgbClr val="00881B"/>
              </a:solidFill>
              <a:latin typeface="Gerbera Light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D89FC02-8FAE-4852-BBA5-39A1AEB0D67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fontAlgn="base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Ø"/>
            </a:pPr>
            <a:r>
              <a:rPr lang="ru-RU" b="1" i="1" dirty="0" smtClean="0">
                <a:latin typeface="Gerbera Light"/>
                <a:ea typeface="Times New Roman" pitchFamily="18" charset="0"/>
                <a:cs typeface="Times New Roman" pitchFamily="18" charset="0"/>
              </a:rPr>
              <a:t>прямое описание переживаний</a:t>
            </a:r>
            <a:endParaRPr lang="ru-RU" b="1" dirty="0" smtClean="0">
              <a:latin typeface="Gerbera Light"/>
              <a:cs typeface="Times New Roman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b="1" i="1" dirty="0" smtClean="0">
              <a:latin typeface="Gerbera Light"/>
              <a:ea typeface="Times New Roman" pitchFamily="18" charset="0"/>
              <a:cs typeface="Times New Roman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Ø"/>
            </a:pPr>
            <a:r>
              <a:rPr lang="ru-RU" b="1" i="1" dirty="0" smtClean="0">
                <a:latin typeface="Gerbera Light"/>
                <a:ea typeface="Times New Roman" pitchFamily="18" charset="0"/>
                <a:cs typeface="Times New Roman" pitchFamily="18" charset="0"/>
              </a:rPr>
              <a:t>внутренний монолог</a:t>
            </a:r>
            <a:endParaRPr lang="ru-RU" b="1" dirty="0" smtClean="0">
              <a:latin typeface="Gerbera Light"/>
              <a:cs typeface="Times New Roman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b="1" i="1" dirty="0" smtClean="0">
              <a:latin typeface="Gerbera Light"/>
              <a:ea typeface="Times New Roman" pitchFamily="18" charset="0"/>
              <a:cs typeface="Times New Roman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Ø"/>
            </a:pPr>
            <a:r>
              <a:rPr lang="ru-RU" b="1" i="1" dirty="0" smtClean="0">
                <a:latin typeface="Gerbera Light"/>
                <a:ea typeface="Times New Roman" pitchFamily="18" charset="0"/>
                <a:cs typeface="Times New Roman" pitchFamily="18" charset="0"/>
              </a:rPr>
              <a:t>поведение и поступки</a:t>
            </a:r>
            <a:endParaRPr lang="ru-RU" b="1" dirty="0" smtClean="0">
              <a:latin typeface="Gerbera Light"/>
              <a:cs typeface="Times New Roman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b="1" i="1" dirty="0" smtClean="0">
              <a:latin typeface="Gerbera Light"/>
              <a:ea typeface="Times New Roman" pitchFamily="18" charset="0"/>
              <a:cs typeface="Times New Roman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Ø"/>
            </a:pPr>
            <a:r>
              <a:rPr lang="ru-RU" b="1" i="1" dirty="0" smtClean="0">
                <a:latin typeface="Gerbera Light"/>
                <a:ea typeface="Times New Roman" pitchFamily="18" charset="0"/>
                <a:cs typeface="Times New Roman" pitchFamily="18" charset="0"/>
              </a:rPr>
              <a:t>дневник как выражение внутреннего мира</a:t>
            </a:r>
            <a:endParaRPr lang="ru-RU" b="1" dirty="0" smtClean="0">
              <a:latin typeface="Gerbera Light"/>
              <a:cs typeface="Times New Roman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b="1" i="1" dirty="0" smtClean="0">
              <a:latin typeface="Gerbera Light"/>
              <a:ea typeface="Times New Roman" pitchFamily="18" charset="0"/>
              <a:cs typeface="Times New Roman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Ø"/>
            </a:pPr>
            <a:r>
              <a:rPr lang="ru-RU" b="1" i="1" dirty="0" smtClean="0">
                <a:latin typeface="Gerbera Light"/>
                <a:ea typeface="Times New Roman" pitchFamily="18" charset="0"/>
                <a:cs typeface="Times New Roman" pitchFamily="18" charset="0"/>
              </a:rPr>
              <a:t>повторяющиеся детали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b="1" i="1" dirty="0" smtClean="0">
              <a:latin typeface="Gerbera Light"/>
              <a:ea typeface="Times New Roman" pitchFamily="18" charset="0"/>
              <a:cs typeface="Times New Roman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Ø"/>
            </a:pPr>
            <a:r>
              <a:rPr lang="ru-RU" b="1" i="1" dirty="0" smtClean="0">
                <a:latin typeface="Gerbera Light"/>
                <a:ea typeface="Times New Roman" pitchFamily="18" charset="0"/>
                <a:cs typeface="Times New Roman" pitchFamily="18" charset="0"/>
              </a:rPr>
              <a:t>речь и манера общения</a:t>
            </a:r>
            <a:endParaRPr lang="ru-RU" dirty="0">
              <a:latin typeface="Gerbera Light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66217" y="382096"/>
            <a:ext cx="2410097" cy="6458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73829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13DCB9E7-9E4C-4DA5-A1AA-0C1F78523A8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845" y="637051"/>
            <a:ext cx="414425" cy="47665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180468BF-5061-490E-B901-1948C3B4A461}"/>
              </a:ext>
            </a:extLst>
          </p:cNvPr>
          <p:cNvSpPr txBox="1"/>
          <p:nvPr/>
        </p:nvSpPr>
        <p:spPr>
          <a:xfrm>
            <a:off x="1060314" y="540093"/>
            <a:ext cx="7937771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5000" dirty="0">
              <a:solidFill>
                <a:srgbClr val="00881B"/>
              </a:solidFill>
              <a:latin typeface="TomskObl2104" pitchFamily="50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66217" y="382096"/>
            <a:ext cx="2410097" cy="645810"/>
          </a:xfrm>
          <a:prstGeom prst="rect">
            <a:avLst/>
          </a:prstGeom>
        </p:spPr>
      </p:pic>
      <p:pic>
        <p:nvPicPr>
          <p:cNvPr id="9" name="Рисунок 8" descr="C:\Users\user\Desktop\scale_1200.png"/>
          <p:cNvPicPr/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108960" y="1633728"/>
            <a:ext cx="5425440" cy="42915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Прямоугольник 9"/>
          <p:cNvSpPr/>
          <p:nvPr/>
        </p:nvSpPr>
        <p:spPr>
          <a:xfrm>
            <a:off x="3193702" y="1110734"/>
            <a:ext cx="471558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b="1" dirty="0" smtClean="0">
                <a:latin typeface="Gerbera Light"/>
                <a:cs typeface="Times New Roman" pitchFamily="18" charset="0"/>
              </a:rPr>
              <a:t>Внешность -  ключ к внутреннему миру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9046464" y="3108960"/>
            <a:ext cx="251155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latin typeface="Gerbera Light"/>
                <a:cs typeface="Times New Roman" pitchFamily="18" charset="0"/>
              </a:rPr>
              <a:t>Самокритичность и смирение</a:t>
            </a:r>
            <a:endParaRPr lang="ru-RU" b="1" dirty="0">
              <a:latin typeface="Gerbera Light"/>
              <a:cs typeface="Times New Roman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3718560" y="6193536"/>
            <a:ext cx="43159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latin typeface="Gerbera Light"/>
                <a:cs typeface="Times New Roman" pitchFamily="18" charset="0"/>
              </a:rPr>
              <a:t>Робость и внутренняя сила</a:t>
            </a:r>
            <a:endParaRPr lang="ru-RU" b="1" dirty="0">
              <a:latin typeface="Gerbera Light"/>
              <a:cs typeface="Times New Roman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292608" y="3194304"/>
            <a:ext cx="26090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latin typeface="Gerbera Light"/>
                <a:cs typeface="Times New Roman" pitchFamily="18" charset="0"/>
              </a:rPr>
              <a:t>Милосердие, </a:t>
            </a:r>
          </a:p>
          <a:p>
            <a:r>
              <a:rPr lang="ru-RU" b="1" dirty="0" smtClean="0">
                <a:latin typeface="Gerbera Light"/>
                <a:cs typeface="Times New Roman" pitchFamily="18" charset="0"/>
              </a:rPr>
              <a:t>способность к самоотречению</a:t>
            </a:r>
            <a:endParaRPr lang="ru-RU" b="1" dirty="0">
              <a:latin typeface="Gerbera Light"/>
              <a:cs typeface="Times New Roman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365760" y="4376928"/>
            <a:ext cx="22555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latin typeface="Gerbera Light"/>
              </a:rPr>
              <a:t>Терпение и сила воли</a:t>
            </a:r>
            <a:endParaRPr lang="ru-RU" b="1" dirty="0">
              <a:latin typeface="Gerbera Light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1267968" y="316992"/>
            <a:ext cx="779068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>
                <a:solidFill>
                  <a:schemeClr val="accent1">
                    <a:lumMod val="75000"/>
                  </a:schemeClr>
                </a:solidFill>
                <a:latin typeface="Gerbera Light"/>
                <a:cs typeface="Times New Roman" pitchFamily="18" charset="0"/>
              </a:rPr>
              <a:t>Княжна Марья Болконская</a:t>
            </a:r>
            <a:endParaRPr lang="ru-RU" sz="4000" b="1" dirty="0">
              <a:solidFill>
                <a:schemeClr val="accent1">
                  <a:lumMod val="75000"/>
                </a:schemeClr>
              </a:solidFill>
              <a:latin typeface="Gerbera Light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169214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13DCB9E7-9E4C-4DA5-A1AA-0C1F78523A8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845" y="628908"/>
            <a:ext cx="414425" cy="47665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180468BF-5061-490E-B901-1948C3B4A461}"/>
              </a:ext>
            </a:extLst>
          </p:cNvPr>
          <p:cNvSpPr txBox="1"/>
          <p:nvPr/>
        </p:nvSpPr>
        <p:spPr>
          <a:xfrm>
            <a:off x="938784" y="410030"/>
            <a:ext cx="859536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>
                <a:solidFill>
                  <a:schemeClr val="accent1">
                    <a:lumMod val="75000"/>
                  </a:schemeClr>
                </a:solidFill>
                <a:latin typeface="Gerbera Light"/>
                <a:cs typeface="Times New Roman" pitchFamily="18" charset="0"/>
              </a:rPr>
              <a:t>Путь к счастью: от жертвенности к любви</a:t>
            </a:r>
            <a:endParaRPr lang="ru-RU" sz="4000" b="1" dirty="0">
              <a:solidFill>
                <a:schemeClr val="accent1">
                  <a:lumMod val="75000"/>
                </a:schemeClr>
              </a:solidFill>
              <a:latin typeface="Gerbera Light"/>
              <a:cs typeface="Times New Roman" pitchFamily="18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66217" y="382096"/>
            <a:ext cx="2410097" cy="645810"/>
          </a:xfrm>
          <a:prstGeom prst="rect">
            <a:avLst/>
          </a:prstGeom>
        </p:spPr>
      </p:pic>
      <p:pic>
        <p:nvPicPr>
          <p:cNvPr id="9" name="Picture 4" descr="https://avatars.mds.yandex.net/i?id=a99a0fe4d1dd441c8a3fea000ca695c21691a483-10878377-images-thumbs&amp;n=13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75824" y="4117282"/>
            <a:ext cx="4572000" cy="1962150"/>
          </a:xfrm>
          <a:prstGeom prst="rect">
            <a:avLst/>
          </a:prstGeom>
          <a:noFill/>
        </p:spPr>
      </p:pic>
      <p:pic>
        <p:nvPicPr>
          <p:cNvPr id="10" name="Picture 2" descr="https://avatars.mds.yandex.net/i?id=91fa08bd5a7a42800de34d0febd0ccd59a1644a3-5698158-images-thumbs&amp;n=13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260592" y="1834888"/>
            <a:ext cx="4572000" cy="1971676"/>
          </a:xfrm>
          <a:prstGeom prst="rect">
            <a:avLst/>
          </a:prstGeom>
          <a:noFill/>
        </p:spPr>
      </p:pic>
      <p:pic>
        <p:nvPicPr>
          <p:cNvPr id="11" name="Picture 2" descr="https://avatars.mds.yandex.net/i?id=72bbc1060d681dc0d743db66c32345e8e3225708-4884197-images-thumbs&amp;n=13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5377028" y="1820788"/>
            <a:ext cx="2095500" cy="3048001"/>
          </a:xfrm>
          <a:prstGeom prst="rect">
            <a:avLst/>
          </a:prstGeom>
          <a:noFill/>
        </p:spPr>
      </p:pic>
      <p:pic>
        <p:nvPicPr>
          <p:cNvPr id="12" name="Picture 4" descr="https://avatars.mds.yandex.net/i?id=907e3fc3e4822aeeb6bd43f75400d2e86f993ad9-4821567-images-thumbs&amp;n=13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7699814" y="4017062"/>
            <a:ext cx="3748474" cy="249898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6207861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13DCB9E7-9E4C-4DA5-A1AA-0C1F78523A8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845" y="628908"/>
            <a:ext cx="414425" cy="47665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180468BF-5061-490E-B901-1948C3B4A461}"/>
              </a:ext>
            </a:extLst>
          </p:cNvPr>
          <p:cNvSpPr txBox="1"/>
          <p:nvPr/>
        </p:nvSpPr>
        <p:spPr>
          <a:xfrm>
            <a:off x="1060314" y="531950"/>
            <a:ext cx="7937771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 smtClean="0">
                <a:solidFill>
                  <a:schemeClr val="accent1">
                    <a:lumMod val="75000"/>
                  </a:schemeClr>
                </a:solidFill>
                <a:latin typeface="Gerbera Light"/>
                <a:cs typeface="Times New Roman" pitchFamily="18" charset="0"/>
              </a:rPr>
              <a:t>Темы исследовательских работ</a:t>
            </a:r>
            <a:endParaRPr lang="ru-RU" sz="4000" b="1" dirty="0">
              <a:solidFill>
                <a:schemeClr val="accent1">
                  <a:lumMod val="75000"/>
                </a:schemeClr>
              </a:solidFill>
              <a:latin typeface="Gerbera Light"/>
              <a:cs typeface="Times New Roman" pitchFamily="18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66217" y="382096"/>
            <a:ext cx="2410097" cy="645810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865632" y="1901952"/>
            <a:ext cx="10497312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28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2800" b="1" dirty="0" smtClean="0">
                <a:latin typeface="Gerbera Light"/>
                <a:cs typeface="Times New Roman" pitchFamily="18" charset="0"/>
              </a:rPr>
              <a:t>Роль дневников в современном воспитании детей»</a:t>
            </a:r>
          </a:p>
          <a:p>
            <a:endParaRPr lang="ru-RU" sz="2800" b="1" dirty="0" smtClean="0">
              <a:latin typeface="Gerbera Light"/>
              <a:cs typeface="Times New Roman" pitchFamily="18" charset="0"/>
            </a:endParaRPr>
          </a:p>
          <a:p>
            <a:r>
              <a:rPr lang="ru-RU" sz="2800" b="1" dirty="0" smtClean="0">
                <a:latin typeface="Gerbera Light"/>
                <a:cs typeface="Times New Roman" pitchFamily="18" charset="0"/>
              </a:rPr>
              <a:t>«Воспитание как основа будущего: взгляд Толстого через призму эпилога»</a:t>
            </a:r>
          </a:p>
          <a:p>
            <a:endParaRPr lang="ru-RU" sz="2800" b="1" dirty="0" smtClean="0">
              <a:latin typeface="Gerbera Light"/>
              <a:cs typeface="Times New Roman" pitchFamily="18" charset="0"/>
            </a:endParaRPr>
          </a:p>
          <a:p>
            <a:r>
              <a:rPr lang="ru-RU" sz="2800" b="1" dirty="0" smtClean="0">
                <a:latin typeface="Gerbera Light"/>
                <a:cs typeface="Times New Roman" pitchFamily="18" charset="0"/>
              </a:rPr>
              <a:t>«Роль примера взрослых: что важнее слов?»</a:t>
            </a:r>
            <a:endParaRPr lang="ru-RU" sz="2800" b="1" dirty="0">
              <a:latin typeface="Gerbera Light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207861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13DCB9E7-9E4C-4DA5-A1AA-0C1F78523A8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845" y="628908"/>
            <a:ext cx="414425" cy="476655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66217" y="382096"/>
            <a:ext cx="2410097" cy="645810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865632" y="1901952"/>
            <a:ext cx="1049731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>
                <a:solidFill>
                  <a:schemeClr val="accent1">
                    <a:lumMod val="50000"/>
                  </a:schemeClr>
                </a:solidFill>
                <a:latin typeface="Gerbera Light"/>
                <a:cs typeface="Times New Roman" pitchFamily="18" charset="0"/>
              </a:rPr>
              <a:t>Спасибо за внимание!</a:t>
            </a:r>
            <a:endParaRPr lang="ru-RU" sz="4000" b="1" dirty="0">
              <a:solidFill>
                <a:schemeClr val="accent1">
                  <a:lumMod val="50000"/>
                </a:schemeClr>
              </a:solidFill>
              <a:latin typeface="Gerbera Light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207861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87D2633E-EB7C-46B0-87DF-D59481E344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9798" y="4886325"/>
            <a:ext cx="6687029" cy="771525"/>
          </a:xfrm>
        </p:spPr>
        <p:txBody>
          <a:bodyPr>
            <a:normAutofit/>
          </a:bodyPr>
          <a:lstStyle/>
          <a:p>
            <a:pPr algn="ctr"/>
            <a:r>
              <a:rPr lang="ru-RU" sz="4800" dirty="0">
                <a:solidFill>
                  <a:schemeClr val="bg1"/>
                </a:solidFill>
                <a:effectLst>
                  <a:outerShdw blurRad="215900" sx="102000" sy="102000" algn="ctr" rotWithShape="0">
                    <a:prstClr val="black">
                      <a:alpha val="40000"/>
                    </a:prstClr>
                  </a:outerShdw>
                </a:effectLst>
                <a:latin typeface="TomskObl2104" pitchFamily="50" charset="0"/>
              </a:rPr>
              <a:t>Ваше имя и фамилия</a:t>
            </a:r>
          </a:p>
        </p:txBody>
      </p:sp>
      <p:sp>
        <p:nvSpPr>
          <p:cNvPr id="5" name="Объект 4">
            <a:extLst>
              <a:ext uri="{FF2B5EF4-FFF2-40B4-BE49-F238E27FC236}">
                <a16:creationId xmlns:a16="http://schemas.microsoft.com/office/drawing/2014/main" id="{D8E30B65-3BA0-49C0-BEA4-DD621F1B20C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1748" y="5505451"/>
            <a:ext cx="6126454" cy="771526"/>
          </a:xfrm>
        </p:spPr>
        <p:txBody>
          <a:bodyPr/>
          <a:lstStyle/>
          <a:p>
            <a:pPr marL="0" indent="0" algn="r">
              <a:buNone/>
            </a:pPr>
            <a:r>
              <a:rPr lang="ru-RU" dirty="0">
                <a:solidFill>
                  <a:schemeClr val="bg1"/>
                </a:solidFill>
                <a:effectLst>
                  <a:outerShdw blurRad="215900" sx="102000" sy="102000" algn="ctr" rotWithShape="0">
                    <a:prstClr val="black">
                      <a:alpha val="40000"/>
                    </a:prstClr>
                  </a:outerShdw>
                </a:effectLst>
                <a:latin typeface="Gerbera" panose="02000500000000000000" pitchFamily="50" charset="-52"/>
              </a:rPr>
              <a:t>должность </a:t>
            </a:r>
            <a:r>
              <a:rPr lang="ru-RU" dirty="0" smtClean="0">
                <a:solidFill>
                  <a:schemeClr val="bg1"/>
                </a:solidFill>
                <a:effectLst>
                  <a:outerShdw blurRad="215900" sx="102000" sy="102000" algn="ctr" rotWithShape="0">
                    <a:prstClr val="black">
                      <a:alpha val="40000"/>
                    </a:prstClr>
                  </a:outerShdw>
                </a:effectLst>
                <a:latin typeface="Gerbera" panose="02000500000000000000" pitchFamily="50" charset="-52"/>
              </a:rPr>
              <a:t>спикера</a:t>
            </a:r>
            <a:endParaRPr lang="ru-RU" dirty="0">
              <a:solidFill>
                <a:schemeClr val="bg1"/>
              </a:solidFill>
              <a:effectLst>
                <a:outerShdw blurRad="215900" sx="102000" sy="102000" algn="ctr" rotWithShape="0">
                  <a:prstClr val="black">
                    <a:alpha val="40000"/>
                  </a:prstClr>
                </a:outerShdw>
              </a:effectLst>
              <a:latin typeface="Gerbera" panose="02000500000000000000" pitchFamily="50" charset="-52"/>
            </a:endParaRP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6A728608-F2E5-497E-9F3E-E15C3DFE215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08202" y="5002543"/>
            <a:ext cx="358778" cy="409364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E720E23C-7C1F-4CDB-8F20-ED2A6DA456E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62563" y="1798847"/>
            <a:ext cx="3356036" cy="3356036"/>
          </a:xfrm>
          <a:prstGeom prst="ellipse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56837" y="425337"/>
            <a:ext cx="2307771" cy="618451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1750" y="2423446"/>
            <a:ext cx="1814447" cy="1814447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77411" y="2423446"/>
            <a:ext cx="1843752" cy="1843752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08202" y="463722"/>
            <a:ext cx="6026286" cy="60262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62613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708</TotalTime>
  <Words>129</Words>
  <Application>Microsoft Office PowerPoint</Application>
  <PresentationFormat>Широкоэкранный</PresentationFormat>
  <Paragraphs>37</Paragraphs>
  <Slides>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7" baseType="lpstr">
      <vt:lpstr>Gerbera</vt:lpstr>
      <vt:lpstr>Arial</vt:lpstr>
      <vt:lpstr>TomskObl2104</vt:lpstr>
      <vt:lpstr>Gerbera Light</vt:lpstr>
      <vt:lpstr>Wingdings</vt:lpstr>
      <vt:lpstr>Times New Roman</vt:lpstr>
      <vt:lpstr>Calibri</vt:lpstr>
      <vt:lpstr>Calibri Light</vt:lpstr>
      <vt:lpstr>Тема Office</vt:lpstr>
      <vt:lpstr>Психологизм как способ раскрытия характера  в романе-эпопее Л.Н.Толстого«Война и мир»  (на примере образа Марьи Болконской )</vt:lpstr>
      <vt:lpstr>Презентация PowerPoint</vt:lpstr>
      <vt:lpstr>Методы достижения психологизма </vt:lpstr>
      <vt:lpstr>Презентация PowerPoint</vt:lpstr>
      <vt:lpstr>Презентация PowerPoint</vt:lpstr>
      <vt:lpstr>Презентация PowerPoint</vt:lpstr>
      <vt:lpstr>Презентация PowerPoint</vt:lpstr>
      <vt:lpstr>Ваше имя и фамилия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Максим Алексеевич Зырянов</dc:creator>
  <cp:lastModifiedBy>Щетинин Роман Б.</cp:lastModifiedBy>
  <cp:revision>136</cp:revision>
  <dcterms:created xsi:type="dcterms:W3CDTF">2025-07-14T10:33:41Z</dcterms:created>
  <dcterms:modified xsi:type="dcterms:W3CDTF">2026-08-24T03:47:39Z</dcterms:modified>
</cp:coreProperties>
</file>