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  <p:sldId id="269" r:id="rId3"/>
    <p:sldId id="271" r:id="rId4"/>
    <p:sldId id="272" r:id="rId5"/>
    <p:sldId id="273" r:id="rId6"/>
    <p:sldId id="281" r:id="rId7"/>
    <p:sldId id="275" r:id="rId8"/>
    <p:sldId id="276" r:id="rId9"/>
    <p:sldId id="277" r:id="rId10"/>
    <p:sldId id="278" r:id="rId11"/>
    <p:sldId id="279" r:id="rId12"/>
    <p:sldId id="280" r:id="rId13"/>
    <p:sldId id="270" r:id="rId14"/>
  </p:sldIdLst>
  <p:sldSz cx="12192000" cy="6858000"/>
  <p:notesSz cx="6858000" cy="9144000"/>
  <p:embeddedFontLst>
    <p:embeddedFont>
      <p:font typeface="TomskObl2104" panose="020B0604020202020204" charset="0"/>
      <p:regular r:id="rId15"/>
    </p:embeddedFont>
    <p:embeddedFont>
      <p:font typeface="Calibri Light" panose="020F0302020204030204" pitchFamily="34" charset="0"/>
      <p:regular r:id="rId16"/>
      <p:italic r:id="rId17"/>
    </p:embeddedFont>
    <p:embeddedFont>
      <p:font typeface="Calibri" panose="020F0502020204030204" pitchFamily="34" charset="0"/>
      <p:regular r:id="rId18"/>
      <p:bold r:id="rId19"/>
      <p:italic r:id="rId20"/>
      <p:boldItalic r:id="rId21"/>
    </p:embeddedFont>
  </p:embeddedFont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733" userDrawn="1">
          <p15:clr>
            <a:srgbClr val="A4A3A4"/>
          </p15:clr>
        </p15:guide>
        <p15:guide id="3" pos="3931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Максим Алексеевич Зырянов" initials="МАЗ" lastIdx="1" clrIdx="0">
    <p:extLst>
      <p:ext uri="{19B8F6BF-5375-455C-9EA6-DF929625EA0E}">
        <p15:presenceInfo xmlns:p15="http://schemas.microsoft.com/office/powerpoint/2012/main" userId="S-1-5-21-1844237615-1078145449-1708537768-106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54A02"/>
    <a:srgbClr val="005AA3"/>
    <a:srgbClr val="121316"/>
    <a:srgbClr val="00881B"/>
    <a:srgbClr val="BA4318"/>
    <a:srgbClr val="FE8455"/>
    <a:srgbClr val="378BCB"/>
    <a:srgbClr val="FFB7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300" y="84"/>
      </p:cViewPr>
      <p:guideLst>
        <p:guide orient="horz" pos="2160"/>
        <p:guide pos="733"/>
        <p:guide pos="393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7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commentAuthors" Target="commentAuthor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4AB06-D174-49B0-AB65-15B8C330E9B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10A95761-06F3-440C-B786-E5AAB206BB5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BE36C5E9-FFC6-4608-A511-54A617D08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BEEC0E1-AA91-44F6-A179-28332209FE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754C8DB-430E-4259-8869-AFC420303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710812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38F8BA6-C2B8-41EA-AE0F-0B9BAC407F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585BAD02-EF60-4238-8A6F-EC694E0559E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541FE8E-11E7-4648-9B2A-C011D145FC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1B56AD7C-EAC0-4F58-A9F0-40FF57B450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1D89FCE-5ED1-4739-95E1-CFA398E1DE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71862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33F507DF-CF1A-416E-8CD5-6D2F6A9D4D4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4CBF72CB-21D2-4329-8F27-AE14CCF50E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8E79BC0-EE99-4429-9AEF-345845C26D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49672E1-9D69-4F28-B1EE-76DB37F512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1DC7BC2-E889-437C-8E7D-19A26469F4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13265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C5AD075-6A09-4B4C-B613-67516D1190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21DDCAD-A2EC-4830-89C5-942AB88F65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A937BF2-7090-4F6B-8A2A-8E24793200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AE8A327-7105-4362-A2E0-BD59AB729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589FDABC-DB81-4B34-8559-348A460754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653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B2C5C84-BC66-4AB7-9426-EEB2A958ED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8A36339-EA79-48F1-858C-BB9B416FBEE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4C90F44E-937F-43BB-BBFD-07ADCC8E60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0082781-C6A7-49A2-9D98-DCEA0663F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69DE991-6103-4019-AB8F-44BE73D09C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41348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D97C899-4A89-4166-B64E-013A5C354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74285E9-1A64-45B4-83EC-3FC604782CE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DB588A24-FD5F-4258-912F-182B0E97B1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4CD8F8-3773-4929-BDC2-63216801E22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38B0FD2-7F2C-4391-8080-9DF6BA30AA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195C7A8-F249-4F4D-B78D-98B6B76501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2049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83DB603-2D29-4920-AF93-666085747D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FB5CD15-F659-4A9D-B107-A0C77D5EA16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7AD1CBA7-976B-4D05-8413-D79648A8EF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3C97A01-7AAF-44F6-8723-DF97B47E6EC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5D7A716A-DC33-4B99-B9AB-C3D872899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7663316-8EDF-431F-B581-DF788A895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8BDF7411-E7D6-4E97-9B2E-4F9A06D123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E90F25A-2851-4B94-A123-313DCA5D18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28019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B428F16-6414-4EF0-B4AF-0E72C5FE93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566B2CCB-1E01-4BAB-AFAE-8B8BB1D9C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C005C497-3993-410B-A160-73E52D886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ACB89205-0DBA-493A-A7B1-83BD3E45D7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84567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F0BBA79D-00CE-4CA1-B7A8-8523DEDBA4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933C0EF7-CCA7-4A96-991A-B8916A26BC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5EFFA032-DB56-40D0-82D9-C41B46D62F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630079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ABD708F-59EA-4622-B095-D42C8EC674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C03C3DC3-E6E5-40FE-9D49-78FCE34E936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68C6788D-38D9-444B-BCD8-E460E838BB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BF3CEFE-D719-48B3-8574-1B7276C093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4E5BDE3F-4381-4BB1-85E5-AAC3FEA7E8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E704D298-A465-4045-8240-12E2AF684D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26797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06B3ED8-7698-41EB-911C-E81116E7AE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D410C959-1E3B-4A59-804F-7E6D95769BE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EF821C90-27D5-4A60-BA4B-89F94CE8428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1CD57BB6-70C9-48F8-ABE0-B74B70C474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FB68D9-960D-4335-8F7D-B790A781C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DA6F80C-3062-4518-BEE9-AC61BB816B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16226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3639AAF-8EEC-4492-8640-6F2D65E1ED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DF202B56-D4C5-47C1-AE1E-E74BC2FA4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38FBE05-09A7-41AC-BF36-70CD37B9D68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D18D17-2ED9-4ABA-BB82-7F9D9F50F9DA}" type="datetimeFigureOut">
              <a:rPr lang="ru-RU" smtClean="0"/>
              <a:t>18.08.2026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FB580061-0E6C-43D4-B738-AEF7E35960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545050C-C63E-4AB0-A118-2FFBFA2C657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01CD84-52B4-4564-AC88-0971FE62DD2F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30315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3.png"/><Relationship Id="rId7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4.png"/><Relationship Id="rId4" Type="http://schemas.openxmlformats.org/officeDocument/2006/relationships/image" Target="../media/image14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E85A42-5E09-4E45-8915-2449A877BB6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39387" y="2826582"/>
            <a:ext cx="4943474" cy="2226429"/>
          </a:xfrm>
          <a:noFill/>
        </p:spPr>
        <p:txBody>
          <a:bodyPr>
            <a:normAutofit fontScale="90000"/>
          </a:bodyPr>
          <a:lstStyle/>
          <a:p>
            <a:pPr algn="l"/>
            <a:r>
              <a:rPr lang="ru-RU" sz="4000" b="1" dirty="0" smtClean="0">
                <a:solidFill>
                  <a:srgbClr val="005AA3"/>
                </a:solidFill>
              </a:rPr>
              <a:t>«Работа с инструкциями: от понимания до контроля исполнения»</a:t>
            </a:r>
            <a:br>
              <a:rPr lang="ru-RU" sz="4000" b="1" dirty="0" smtClean="0">
                <a:solidFill>
                  <a:srgbClr val="005AA3"/>
                </a:solidFill>
              </a:rPr>
            </a:br>
            <a:r>
              <a:rPr lang="ru-RU" sz="4000" b="1" dirty="0" smtClean="0">
                <a:solidFill>
                  <a:srgbClr val="005AA3"/>
                </a:solidFill>
              </a:rPr>
              <a:t>(или: «Как превратить хаос в порядок за 5 минут»)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> </a:t>
            </a:r>
            <a:endParaRPr lang="ru-RU" sz="4000" dirty="0">
              <a:solidFill>
                <a:schemeClr val="bg1"/>
              </a:solidFill>
              <a:latin typeface="TomskObl2104" pitchFamily="50" charset="0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B1143C60-EB70-40F8-9BF3-DD31D77C754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8458" y="4686299"/>
            <a:ext cx="4812668" cy="733425"/>
          </a:xfrm>
        </p:spPr>
        <p:txBody>
          <a:bodyPr>
            <a:normAutofit fontScale="85000" lnSpcReduction="10000"/>
          </a:bodyPr>
          <a:lstStyle/>
          <a:p>
            <a:pPr algn="r"/>
            <a:r>
              <a:rPr lang="ru-RU" dirty="0" smtClean="0">
                <a:solidFill>
                  <a:srgbClr val="005AA3"/>
                </a:solidFill>
                <a:latin typeface="Gerbera Light" panose="02000300000000000000" pitchFamily="50" charset="-52"/>
              </a:rPr>
              <a:t>Добрянская Наталья Викторовна, директор МАОУ «Тунгусовская СОШ»</a:t>
            </a:r>
            <a:endParaRPr lang="ru-RU" dirty="0">
              <a:solidFill>
                <a:srgbClr val="005AA3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ADF24BD-4016-44FA-8FE3-D7D9E8A64564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458" y="2975338"/>
            <a:ext cx="785180" cy="1345474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D3A4C8-6BF1-431D-9B37-CCDB76EB9689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480" y="4643647"/>
            <a:ext cx="358778" cy="409364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42114" y="321643"/>
            <a:ext cx="2307771" cy="618451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3961" y="181738"/>
            <a:ext cx="683773" cy="72085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8834" y="190907"/>
            <a:ext cx="663470" cy="784265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3404" y="218733"/>
            <a:ext cx="860948" cy="785141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752" y="190907"/>
            <a:ext cx="693528" cy="78514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3612" y="1418439"/>
            <a:ext cx="5053668" cy="50536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89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Шаг 5: объяснить «зачем»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3535117"/>
              </p:ext>
            </p:extLst>
          </p:nvPr>
        </p:nvGraphicFramePr>
        <p:xfrm>
          <a:off x="1686187" y="1707659"/>
          <a:ext cx="9320168" cy="7738087"/>
        </p:xfrm>
        <a:graphic>
          <a:graphicData uri="http://schemas.openxmlformats.org/drawingml/2006/table">
            <a:tbl>
              <a:tblPr/>
              <a:tblGrid>
                <a:gridCol w="5398320">
                  <a:extLst>
                    <a:ext uri="{9D8B030D-6E8A-4147-A177-3AD203B41FA5}">
                      <a16:colId xmlns:a16="http://schemas.microsoft.com/office/drawing/2014/main" val="3609730196"/>
                    </a:ext>
                  </a:extLst>
                </a:gridCol>
                <a:gridCol w="330200">
                  <a:extLst>
                    <a:ext uri="{9D8B030D-6E8A-4147-A177-3AD203B41FA5}">
                      <a16:colId xmlns:a16="http://schemas.microsoft.com/office/drawing/2014/main" val="387575611"/>
                    </a:ext>
                  </a:extLst>
                </a:gridCol>
                <a:gridCol w="3591648">
                  <a:extLst>
                    <a:ext uri="{9D8B030D-6E8A-4147-A177-3AD203B41FA5}">
                      <a16:colId xmlns:a16="http://schemas.microsoft.com/office/drawing/2014/main" val="1248614606"/>
                    </a:ext>
                  </a:extLst>
                </a:gridCol>
              </a:tblGrid>
              <a:tr h="421240">
                <a:tc gridSpan="3"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Главный секрет:</a:t>
                      </a:r>
                    </a:p>
                    <a:p>
                      <a:pPr algn="ctr"/>
                      <a:r>
                        <a:rPr lang="ru-RU" sz="24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Люди выполняют инструкции</a:t>
                      </a:r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не из страха, а из понимания смысла и значения</a:t>
                      </a:r>
                    </a:p>
                    <a:p>
                      <a:r>
                        <a:rPr lang="ru-RU" sz="24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aseline="0" dirty="0" smtClean="0">
                          <a:solidFill>
                            <a:schemeClr val="accent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важно человеку:</a:t>
                      </a:r>
                    </a:p>
                    <a:p>
                      <a:pPr algn="ctr"/>
                      <a:r>
                        <a:rPr lang="ru-RU" sz="36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Признание</a:t>
                      </a:r>
                    </a:p>
                    <a:p>
                      <a:pPr algn="ctr"/>
                      <a:r>
                        <a:rPr lang="ru-RU" sz="3600" b="1" baseline="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Поддержка</a:t>
                      </a: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Право на ошибку</a:t>
                      </a:r>
                    </a:p>
                    <a:p>
                      <a:pPr algn="ctr"/>
                      <a:r>
                        <a:rPr lang="ru-RU" sz="3600" b="1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Понимание «зачем»</a:t>
                      </a:r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462935"/>
                  </a:ext>
                </a:extLst>
              </a:tr>
              <a:tr h="421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02916"/>
                  </a:ext>
                </a:extLst>
              </a:tr>
              <a:tr h="669841">
                <a:tc gridSpan="3">
                  <a:txBody>
                    <a:bodyPr/>
                    <a:lstStyle/>
                    <a:p>
                      <a:pPr algn="ctr"/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97166"/>
                  </a:ext>
                </a:extLst>
              </a:tr>
              <a:tr h="918442">
                <a:tc rowSpan="2">
                  <a:txBody>
                    <a:bodyPr/>
                    <a:lstStyle/>
                    <a:p>
                      <a:endParaRPr lang="ru-RU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99059"/>
                  </a:ext>
                </a:extLst>
              </a:tr>
              <a:tr h="918442">
                <a:tc v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917283"/>
                  </a:ext>
                </a:extLst>
              </a:tr>
              <a:tr h="918442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8900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873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Формула успеха: 5 шагов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14360637"/>
              </p:ext>
            </p:extLst>
          </p:nvPr>
        </p:nvGraphicFramePr>
        <p:xfrm>
          <a:off x="1686186" y="1707659"/>
          <a:ext cx="9932565" cy="7920967"/>
        </p:xfrm>
        <a:graphic>
          <a:graphicData uri="http://schemas.openxmlformats.org/drawingml/2006/table">
            <a:tbl>
              <a:tblPr/>
              <a:tblGrid>
                <a:gridCol w="5753026">
                  <a:extLst>
                    <a:ext uri="{9D8B030D-6E8A-4147-A177-3AD203B41FA5}">
                      <a16:colId xmlns:a16="http://schemas.microsoft.com/office/drawing/2014/main" val="3609730196"/>
                    </a:ext>
                  </a:extLst>
                </a:gridCol>
                <a:gridCol w="351896">
                  <a:extLst>
                    <a:ext uri="{9D8B030D-6E8A-4147-A177-3AD203B41FA5}">
                      <a16:colId xmlns:a16="http://schemas.microsoft.com/office/drawing/2014/main" val="387575611"/>
                    </a:ext>
                  </a:extLst>
                </a:gridCol>
                <a:gridCol w="3827643">
                  <a:extLst>
                    <a:ext uri="{9D8B030D-6E8A-4147-A177-3AD203B41FA5}">
                      <a16:colId xmlns:a16="http://schemas.microsoft.com/office/drawing/2014/main" val="1248614606"/>
                    </a:ext>
                  </a:extLst>
                </a:gridCol>
              </a:tblGrid>
              <a:tr h="421240">
                <a:tc gridSpan="3">
                  <a:txBody>
                    <a:bodyPr/>
                    <a:lstStyle/>
                    <a:p>
                      <a:pPr lvl="1" algn="l"/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Шаг 1. 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Дал задание → </a:t>
                      </a:r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убедись, что поняли</a:t>
                      </a:r>
                    </a:p>
                    <a:p>
                      <a:pPr lvl="1" algn="l"/>
                      <a:endParaRPr lang="ru-RU" sz="2400" b="1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1" algn="l"/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Шаг</a:t>
                      </a:r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2. П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оняли → </a:t>
                      </a:r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помоги спланировать</a:t>
                      </a:r>
                    </a:p>
                    <a:p>
                      <a:pPr lvl="1" algn="l"/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pPr lvl="1" algn="l"/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Шаг 3. 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Спланировали → </a:t>
                      </a:r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создай условия и   поддерживай</a:t>
                      </a:r>
                    </a:p>
                    <a:p>
                      <a:pPr lvl="1" algn="l"/>
                      <a:endParaRPr lang="ru-RU" sz="2400" b="1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1" algn="l"/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Шаг 4. 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Поддерживаешь → </a:t>
                      </a:r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контролируй по-человечески</a:t>
                      </a:r>
                    </a:p>
                    <a:p>
                      <a:pPr lvl="1" algn="l"/>
                      <a:endParaRPr lang="ru-RU" sz="2400" b="1" i="0" kern="1200" baseline="0" dirty="0" smtClean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pPr lvl="1" algn="l"/>
                      <a:r>
                        <a:rPr lang="ru-RU" sz="2400" b="1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Шаг 5. </a:t>
                      </a:r>
                      <a:r>
                        <a:rPr lang="ru-RU" sz="2400" b="1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Проконтролировал → </a:t>
                      </a:r>
                      <a:r>
                        <a:rPr lang="ru-RU" sz="2400" b="1" i="0" kern="1200" dirty="0" smtClean="0">
                          <a:solidFill>
                            <a:srgbClr val="FF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дай обратную связь и поблагодари</a:t>
                      </a:r>
                    </a:p>
                    <a:p>
                      <a:pPr lvl="5" algn="l"/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462935"/>
                  </a:ext>
                </a:extLst>
              </a:tr>
              <a:tr h="421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02916"/>
                  </a:ext>
                </a:extLst>
              </a:tr>
              <a:tr h="669841">
                <a:tc gridSpan="3">
                  <a:txBody>
                    <a:bodyPr/>
                    <a:lstStyle/>
                    <a:p>
                      <a:pPr algn="ctr"/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97166"/>
                  </a:ext>
                </a:extLst>
              </a:tr>
              <a:tr h="918442">
                <a:tc rowSpan="2">
                  <a:txBody>
                    <a:bodyPr/>
                    <a:lstStyle/>
                    <a:p>
                      <a:endParaRPr lang="ru-RU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99059"/>
                  </a:ext>
                </a:extLst>
              </a:tr>
              <a:tr h="918442">
                <a:tc v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917283"/>
                  </a:ext>
                </a:extLst>
              </a:tr>
              <a:tr h="918442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8900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769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За каждой инструкцией –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люди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29016889"/>
              </p:ext>
            </p:extLst>
          </p:nvPr>
        </p:nvGraphicFramePr>
        <p:xfrm>
          <a:off x="1686186" y="1707659"/>
          <a:ext cx="9932565" cy="7555207"/>
        </p:xfrm>
        <a:graphic>
          <a:graphicData uri="http://schemas.openxmlformats.org/drawingml/2006/table">
            <a:tbl>
              <a:tblPr/>
              <a:tblGrid>
                <a:gridCol w="5753026">
                  <a:extLst>
                    <a:ext uri="{9D8B030D-6E8A-4147-A177-3AD203B41FA5}">
                      <a16:colId xmlns:a16="http://schemas.microsoft.com/office/drawing/2014/main" val="3609730196"/>
                    </a:ext>
                  </a:extLst>
                </a:gridCol>
                <a:gridCol w="351896">
                  <a:extLst>
                    <a:ext uri="{9D8B030D-6E8A-4147-A177-3AD203B41FA5}">
                      <a16:colId xmlns:a16="http://schemas.microsoft.com/office/drawing/2014/main" val="387575611"/>
                    </a:ext>
                  </a:extLst>
                </a:gridCol>
                <a:gridCol w="3827643">
                  <a:extLst>
                    <a:ext uri="{9D8B030D-6E8A-4147-A177-3AD203B41FA5}">
                      <a16:colId xmlns:a16="http://schemas.microsoft.com/office/drawing/2014/main" val="1248614606"/>
                    </a:ext>
                  </a:extLst>
                </a:gridCol>
              </a:tblGrid>
              <a:tr h="421240">
                <a:tc gridSpan="3">
                  <a:txBody>
                    <a:bodyPr/>
                    <a:lstStyle/>
                    <a:p>
                      <a:pPr algn="ctr"/>
                      <a:endParaRPr lang="ru-RU" sz="4800" i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4800" b="1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Сделайте так, чтобы ваши поручения (инструкции) не пугали, а вдохновляли</a:t>
                      </a:r>
                      <a:endParaRPr lang="ru-RU" sz="4800" b="1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lvl="5" algn="l"/>
                      <a:endParaRPr lang="ru-RU" sz="3600" b="1" dirty="0">
                        <a:solidFill>
                          <a:schemeClr val="accent6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462935"/>
                  </a:ext>
                </a:extLst>
              </a:tr>
              <a:tr h="421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02916"/>
                  </a:ext>
                </a:extLst>
              </a:tr>
              <a:tr h="669841">
                <a:tc gridSpan="3">
                  <a:txBody>
                    <a:bodyPr/>
                    <a:lstStyle/>
                    <a:p>
                      <a:pPr algn="ctr"/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97166"/>
                  </a:ext>
                </a:extLst>
              </a:tr>
              <a:tr h="918442">
                <a:tc rowSpan="2">
                  <a:txBody>
                    <a:bodyPr/>
                    <a:lstStyle/>
                    <a:p>
                      <a:endParaRPr lang="ru-RU" sz="1800" b="0" i="0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99059"/>
                  </a:ext>
                </a:extLst>
              </a:tr>
              <a:tr h="918442">
                <a:tc v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917283"/>
                  </a:ext>
                </a:extLst>
              </a:tr>
              <a:tr h="918442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8900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8475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>
            <a:extLst>
              <a:ext uri="{FF2B5EF4-FFF2-40B4-BE49-F238E27FC236}">
                <a16:creationId xmlns:a16="http://schemas.microsoft.com/office/drawing/2014/main" id="{87D2633E-EB7C-46B0-87DF-D59481E344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9798" y="4886325"/>
            <a:ext cx="6687029" cy="771525"/>
          </a:xfrm>
        </p:spPr>
        <p:txBody>
          <a:bodyPr>
            <a:normAutofit/>
          </a:bodyPr>
          <a:lstStyle/>
          <a:p>
            <a:pPr algn="ctr"/>
            <a:r>
              <a:rPr lang="ru-RU" sz="4800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TomskObl2104" pitchFamily="50" charset="0"/>
              </a:rPr>
              <a:t>Добрянская Н.В. </a:t>
            </a:r>
            <a:endParaRPr lang="ru-RU" sz="4800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TomskObl2104" pitchFamily="50" charset="0"/>
            </a:endParaRPr>
          </a:p>
        </p:txBody>
      </p:sp>
      <p:sp>
        <p:nvSpPr>
          <p:cNvPr id="5" name="Объект 4">
            <a:extLst>
              <a:ext uri="{FF2B5EF4-FFF2-40B4-BE49-F238E27FC236}">
                <a16:creationId xmlns:a16="http://schemas.microsoft.com/office/drawing/2014/main" id="{D8E30B65-3BA0-49C0-BEA4-DD621F1B2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1748" y="5505451"/>
            <a:ext cx="6126454" cy="771526"/>
          </a:xfrm>
        </p:spPr>
        <p:txBody>
          <a:bodyPr/>
          <a:lstStyle/>
          <a:p>
            <a:pPr marL="0" indent="0" algn="r">
              <a:buNone/>
            </a:pPr>
            <a:r>
              <a:rPr lang="ru-RU" dirty="0" smtClean="0">
                <a:solidFill>
                  <a:schemeClr val="bg1"/>
                </a:solidFill>
                <a:effectLst>
                  <a:outerShdw blurRad="215900" sx="102000" sy="102000" algn="ctr" rotWithShape="0">
                    <a:prstClr val="black">
                      <a:alpha val="40000"/>
                    </a:prstClr>
                  </a:outerShdw>
                </a:effectLst>
                <a:latin typeface="Gerbera" panose="02000500000000000000" pitchFamily="50" charset="-52"/>
              </a:rPr>
              <a:t>Директор МАОУ «Тунгусовская СОШ"</a:t>
            </a:r>
            <a:endParaRPr lang="ru-RU" dirty="0">
              <a:solidFill>
                <a:schemeClr val="bg1"/>
              </a:solidFill>
              <a:effectLst>
                <a:outerShdw blurRad="215900" sx="102000" sy="102000" algn="ctr" rotWithShape="0">
                  <a:prstClr val="black">
                    <a:alpha val="40000"/>
                  </a:prstClr>
                </a:outerShdw>
              </a:effectLst>
              <a:latin typeface="Gerbera" panose="02000500000000000000" pitchFamily="50" charset="-52"/>
            </a:endParaRP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6A728608-F2E5-497E-9F3E-E15C3DFE2155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5002543"/>
            <a:ext cx="358778" cy="409364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720E23C-7C1F-4CDB-8F20-ED2A6DA456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62563" y="1798847"/>
            <a:ext cx="3356036" cy="3356036"/>
          </a:xfrm>
          <a:prstGeom prst="ellipse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6837" y="425337"/>
            <a:ext cx="2307771" cy="618451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750" y="2423446"/>
            <a:ext cx="1814447" cy="181444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7411" y="2423446"/>
            <a:ext cx="1843752" cy="184375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8202" y="463722"/>
            <a:ext cx="6026286" cy="60262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6261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Знакомая ситуация</a:t>
            </a:r>
            <a:r>
              <a:rPr lang="ru-RU" sz="5400" dirty="0">
                <a:solidFill>
                  <a:srgbClr val="00881B"/>
                </a:solidFill>
                <a:latin typeface="TomskObl2104" pitchFamily="50" charset="0"/>
              </a:rPr>
              <a:t>?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«Я же сто раз объяснял?!»</a:t>
            </a:r>
          </a:p>
          <a:p>
            <a:pPr marL="0" indent="0" algn="ctr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«А я так и не понял…»</a:t>
            </a:r>
          </a:p>
          <a:p>
            <a:pPr marL="0" indent="0">
              <a:buNone/>
            </a:pP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sz="3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Знакомо?</a:t>
            </a:r>
          </a:p>
          <a:p>
            <a:pPr marL="0" indent="0" algn="ctr">
              <a:buNone/>
            </a:pPr>
            <a:endParaRPr lang="ru-RU" sz="3600" b="1" dirty="0" smtClean="0"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8" name="Рисунок 7"/>
          <p:cNvPicPr/>
          <p:nvPr/>
        </p:nvPicPr>
        <p:blipFill rotWithShape="1">
          <a:blip r:embed="rId4"/>
          <a:srcRect l="40567" t="43556" r="44842" b="37351"/>
          <a:stretch/>
        </p:blipFill>
        <p:spPr bwMode="auto">
          <a:xfrm>
            <a:off x="4781725" y="4655889"/>
            <a:ext cx="2986481" cy="1656011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7382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Почему инструкции  не работают?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dirty="0">
                <a:solidFill>
                  <a:srgbClr val="C00000"/>
                </a:solidFill>
              </a:rPr>
              <a:t>❌</a:t>
            </a:r>
            <a:r>
              <a:rPr lang="ru-RU" dirty="0"/>
              <a:t> Мы даём задачу </a:t>
            </a:r>
            <a:r>
              <a:rPr lang="ru-RU" b="1" dirty="0"/>
              <a:t>один раз</a:t>
            </a:r>
            <a:endParaRPr lang="ru-RU" dirty="0"/>
          </a:p>
          <a:p>
            <a:r>
              <a:rPr lang="ru-RU" dirty="0">
                <a:solidFill>
                  <a:srgbClr val="C00000"/>
                </a:solidFill>
              </a:rPr>
              <a:t>❌</a:t>
            </a:r>
            <a:r>
              <a:rPr lang="ru-RU" dirty="0"/>
              <a:t> Мы </a:t>
            </a:r>
            <a:r>
              <a:rPr lang="ru-RU" b="1" dirty="0"/>
              <a:t>не проверяем</a:t>
            </a:r>
            <a:r>
              <a:rPr lang="ru-RU" dirty="0"/>
              <a:t> понимание</a:t>
            </a:r>
          </a:p>
          <a:p>
            <a:r>
              <a:rPr lang="ru-RU" dirty="0">
                <a:solidFill>
                  <a:srgbClr val="C00000"/>
                </a:solidFill>
              </a:rPr>
              <a:t>❌</a:t>
            </a:r>
            <a:r>
              <a:rPr lang="ru-RU" dirty="0"/>
              <a:t> Инструкция существует </a:t>
            </a:r>
            <a:r>
              <a:rPr lang="ru-RU" b="1" dirty="0"/>
              <a:t>только в нашей </a:t>
            </a:r>
            <a:r>
              <a:rPr lang="ru-RU" b="1" dirty="0" smtClean="0"/>
              <a:t>голове</a:t>
            </a:r>
            <a:endParaRPr lang="ru-RU" dirty="0" smtClean="0"/>
          </a:p>
          <a:p>
            <a:pPr marL="0" indent="0" algn="ctr">
              <a:buNone/>
            </a:pPr>
            <a:endParaRPr lang="ru-RU" i="1" dirty="0"/>
          </a:p>
          <a:p>
            <a:pPr marL="0" indent="0" algn="ctr">
              <a:buNone/>
            </a:pPr>
            <a:endParaRPr lang="ru-RU" i="1" dirty="0" smtClean="0"/>
          </a:p>
          <a:p>
            <a:pPr marL="0" indent="0" algn="ctr">
              <a:buNone/>
            </a:pPr>
            <a:r>
              <a:rPr lang="ru-RU" i="1" dirty="0" smtClean="0">
                <a:solidFill>
                  <a:srgbClr val="FF0000"/>
                </a:solidFill>
              </a:rPr>
              <a:t>Если </a:t>
            </a:r>
            <a:r>
              <a:rPr lang="ru-RU" i="1" dirty="0">
                <a:solidFill>
                  <a:srgbClr val="FF0000"/>
                </a:solidFill>
              </a:rPr>
              <a:t>человек не может пересказать задачу своими словами — вы ещё не дали инструкцию, вы только начали </a:t>
            </a:r>
            <a:r>
              <a:rPr lang="ru-RU" i="1" dirty="0" smtClean="0">
                <a:solidFill>
                  <a:srgbClr val="FF0000"/>
                </a:solidFill>
              </a:rPr>
              <a:t>разговор</a:t>
            </a:r>
            <a:endParaRPr lang="ru-RU" sz="3600" b="1" dirty="0" smtClean="0">
              <a:solidFill>
                <a:srgbClr val="FF0000"/>
              </a:solidFill>
              <a:latin typeface="Gerbera Light" panose="02000300000000000000" pitchFamily="50" charset="-52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365125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9430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Модель: от понимания до результата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BD89FC02-8FAE-4852-BBA5-39A1AEB0D6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4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ПОНИМАНИЕ 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ru-RU" sz="4400" b="1" dirty="0">
                <a:solidFill>
                  <a:schemeClr val="accent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ПЛАНИРОВАНИЕ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</a:t>
            </a:r>
            <a:r>
              <a:rPr lang="ru-RU" sz="44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</a:t>
            </a:r>
            <a:r>
              <a:rPr lang="ru-RU" sz="44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→ КОНТРОЛЬ → </a:t>
            </a:r>
            <a:r>
              <a:rPr lang="ru-RU" sz="4400" b="1" dirty="0" smtClean="0">
                <a:solidFill>
                  <a:schemeClr val="accent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МОТИВАЦИЯ</a:t>
            </a:r>
          </a:p>
          <a:p>
            <a:pPr marL="0" indent="0" algn="ctr">
              <a:buNone/>
            </a:pPr>
            <a:endParaRPr lang="ru-RU" sz="4400" b="1" dirty="0" smtClean="0">
              <a:solidFill>
                <a:schemeClr val="accent6"/>
              </a:solidFill>
              <a:latin typeface="Gerbera Light" panose="02000300000000000000" pitchFamily="50" charset="-52"/>
            </a:endParaRPr>
          </a:p>
          <a:p>
            <a:pPr marL="0" indent="0" algn="ctr">
              <a:buNone/>
            </a:pP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Выпадает </a:t>
            </a:r>
            <a:r>
              <a:rPr lang="ru-RU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одно звено — разрушается вся </a:t>
            </a:r>
            <a:r>
              <a:rPr lang="ru-RU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цепочка</a:t>
            </a:r>
            <a:endParaRPr lang="ru-RU" sz="44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8" y="382096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328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Шаг 1: Как сформулировать 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задачу?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18347233"/>
              </p:ext>
            </p:extLst>
          </p:nvPr>
        </p:nvGraphicFramePr>
        <p:xfrm>
          <a:off x="2145484" y="2143028"/>
          <a:ext cx="7162800" cy="3444240"/>
        </p:xfrm>
        <a:graphic>
          <a:graphicData uri="http://schemas.openxmlformats.org/drawingml/2006/table">
            <a:tbl>
              <a:tblPr/>
              <a:tblGrid>
                <a:gridCol w="3581400">
                  <a:extLst>
                    <a:ext uri="{9D8B030D-6E8A-4147-A177-3AD203B41FA5}">
                      <a16:colId xmlns:a16="http://schemas.microsoft.com/office/drawing/2014/main" val="3609730196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1248614606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rgbClr val="F54A02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❌ ПЛОХО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✅ ХОРОШО (</a:t>
                      </a:r>
                      <a:r>
                        <a:rPr lang="en-US" b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SMART)</a:t>
                      </a: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0291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b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«Улучшить успеваемость»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«Повысить успеваемость по математике в 7-х классах на 10% к концу четверти»</a:t>
                      </a: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97166"/>
                  </a:ext>
                </a:extLst>
              </a:tr>
              <a:tr h="0"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«Подготовить отчёт»</a:t>
                      </a: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</a:t>
                      </a:r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Подготовить отчёт по итогам четверти в </a:t>
                      </a:r>
                      <a:r>
                        <a:rPr lang="ru-RU" b="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Excel</a:t>
                      </a:r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и сдать до 15:00 пятницы</a:t>
                      </a:r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»</a:t>
                      </a:r>
                    </a:p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99059"/>
                  </a:ext>
                </a:extLst>
              </a:tr>
              <a:tr h="0">
                <a:tc gridSpan="2">
                  <a:txBody>
                    <a:bodyPr/>
                    <a:lstStyle/>
                    <a:p>
                      <a:pPr algn="ctr"/>
                      <a:r>
                        <a:rPr lang="ru-RU" sz="3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Конкретика </a:t>
                      </a:r>
                      <a:r>
                        <a:rPr lang="ru-RU" sz="3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снимает все </a:t>
                      </a:r>
                      <a:r>
                        <a:rPr lang="ru-RU" sz="3200" b="1" i="1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вопросы</a:t>
                      </a:r>
                      <a:endParaRPr lang="ru-RU" sz="3200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8776496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1678" y="466673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5520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80468BF-5061-490E-B901-1948C3B4A461}"/>
              </a:ext>
            </a:extLst>
          </p:cNvPr>
          <p:cNvSpPr txBox="1"/>
          <p:nvPr/>
        </p:nvSpPr>
        <p:spPr>
          <a:xfrm>
            <a:off x="796954" y="322225"/>
            <a:ext cx="85483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Шаг 2: нарезать на части</a:t>
            </a:r>
            <a:endParaRPr lang="ru-RU" sz="50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2" name="Таблица 1">
            <a:extLst>
              <a:ext uri="{FF2B5EF4-FFF2-40B4-BE49-F238E27FC236}">
                <a16:creationId xmlns:a16="http://schemas.microsoft.com/office/drawing/2014/main" id="{B4186AC8-9FA4-4621-AF20-2306CF0A240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72057555"/>
              </p:ext>
            </p:extLst>
          </p:nvPr>
        </p:nvGraphicFramePr>
        <p:xfrm>
          <a:off x="2200246" y="2216170"/>
          <a:ext cx="7048500" cy="29913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49500">
                  <a:extLst>
                    <a:ext uri="{9D8B030D-6E8A-4147-A177-3AD203B41FA5}">
                      <a16:colId xmlns:a16="http://schemas.microsoft.com/office/drawing/2014/main" val="2300532648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57962804"/>
                    </a:ext>
                  </a:extLst>
                </a:gridCol>
                <a:gridCol w="2349500">
                  <a:extLst>
                    <a:ext uri="{9D8B030D-6E8A-4147-A177-3AD203B41FA5}">
                      <a16:colId xmlns:a16="http://schemas.microsoft.com/office/drawing/2014/main" val="2600715744"/>
                    </a:ext>
                  </a:extLst>
                </a:gridCol>
              </a:tblGrid>
              <a:tr h="747830">
                <a:tc>
                  <a:txBody>
                    <a:bodyPr/>
                    <a:lstStyle/>
                    <a:p>
                      <a:pPr algn="ctr"/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Задача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Срок 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b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Ответственный </a:t>
                      </a:r>
                      <a:endParaRPr lang="ru-RU" b="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09631157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Собрать список участников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Вторник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Иванова</a:t>
                      </a: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1213286447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Утвердить </a:t>
                      </a:r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программу</a:t>
                      </a: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Среда</a:t>
                      </a: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b="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Петрова</a:t>
                      </a: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1094124143"/>
                  </a:ext>
                </a:extLst>
              </a:tr>
              <a:tr h="747830"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Разослать приглашения</a:t>
                      </a:r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Четверг </a:t>
                      </a:r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/>
                </a:tc>
                <a:tc>
                  <a:txBody>
                    <a:bodyPr/>
                    <a:lstStyle/>
                    <a:p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Сидорова</a:t>
                      </a:r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/>
                </a:tc>
                <a:extLst>
                  <a:ext uri="{0D108BD9-81ED-4DB2-BD59-A6C34878D82A}">
                    <a16:rowId xmlns:a16="http://schemas.microsoft.com/office/drawing/2014/main" val="1125082681"/>
                  </a:ext>
                </a:extLst>
              </a:tr>
            </a:tbl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973205" y="5318155"/>
            <a:ext cx="7943586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Если отвечают все — не отвечает никто</a:t>
            </a:r>
            <a:endParaRPr 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048000" y="2828836"/>
            <a:ext cx="6096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262557" y="1385173"/>
            <a:ext cx="848544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Любая крупная задача — это </a:t>
            </a:r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слон. Едим слона по частям</a:t>
            </a:r>
          </a:p>
          <a:p>
            <a:pPr algn="ctr"/>
            <a:r>
              <a:rPr lang="ru-RU" sz="24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(как разбить задачу на управляемые сегменты)</a:t>
            </a:r>
            <a:endParaRPr lang="ru-RU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8032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Шаг 3: не оставлять </a:t>
            </a:r>
            <a:b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</a:br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одного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824008"/>
              </p:ext>
            </p:extLst>
          </p:nvPr>
        </p:nvGraphicFramePr>
        <p:xfrm>
          <a:off x="1686187" y="1707659"/>
          <a:ext cx="9320168" cy="9201127"/>
        </p:xfrm>
        <a:graphic>
          <a:graphicData uri="http://schemas.openxmlformats.org/drawingml/2006/table">
            <a:tbl>
              <a:tblPr/>
              <a:tblGrid>
                <a:gridCol w="2864260">
                  <a:extLst>
                    <a:ext uri="{9D8B030D-6E8A-4147-A177-3AD203B41FA5}">
                      <a16:colId xmlns:a16="http://schemas.microsoft.com/office/drawing/2014/main" val="3609730196"/>
                    </a:ext>
                  </a:extLst>
                </a:gridCol>
                <a:gridCol w="2864260">
                  <a:extLst>
                    <a:ext uri="{9D8B030D-6E8A-4147-A177-3AD203B41FA5}">
                      <a16:colId xmlns:a16="http://schemas.microsoft.com/office/drawing/2014/main" val="387575611"/>
                    </a:ext>
                  </a:extLst>
                </a:gridCol>
                <a:gridCol w="3591648">
                  <a:extLst>
                    <a:ext uri="{9D8B030D-6E8A-4147-A177-3AD203B41FA5}">
                      <a16:colId xmlns:a16="http://schemas.microsoft.com/office/drawing/2014/main" val="1248614606"/>
                    </a:ext>
                  </a:extLst>
                </a:gridCol>
              </a:tblGrid>
              <a:tr h="4212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Проблема:</a:t>
                      </a:r>
                    </a:p>
                    <a:p>
                      <a:pPr algn="l"/>
                      <a:r>
                        <a:rPr lang="ru-RU" sz="2800" b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b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Сотрудник столкнулся с трудностями </a:t>
                      </a:r>
                      <a:r>
                        <a:rPr lang="ru-RU" sz="2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→ молчит → проваливает</a:t>
                      </a:r>
                      <a:r>
                        <a:rPr lang="ru-RU" sz="2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дело</a:t>
                      </a:r>
                    </a:p>
                    <a:p>
                      <a:pPr algn="ctr"/>
                      <a:r>
                        <a:rPr lang="ru-RU" sz="2800" b="1" i="0" kern="1200" baseline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Решение:</a:t>
                      </a:r>
                    </a:p>
                    <a:p>
                      <a:pPr marL="457200" indent="-457200" algn="just">
                        <a:buFontTx/>
                        <a:buChar char="-"/>
                      </a:pPr>
                      <a:r>
                        <a:rPr lang="ru-RU" sz="2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Регулярные короткие сверки</a:t>
                      </a:r>
                    </a:p>
                    <a:p>
                      <a:pPr algn="ctr"/>
                      <a:r>
                        <a:rPr lang="ru-RU" sz="2800" b="1" i="0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Инструмент:</a:t>
                      </a:r>
                    </a:p>
                    <a:p>
                      <a:r>
                        <a:rPr lang="ru-RU" sz="280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80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Пять минут страха</a:t>
                      </a:r>
                      <a:br>
                        <a:rPr lang="ru-RU" sz="280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</a:br>
                      <a:r>
                        <a:rPr lang="ru-RU" sz="280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ru-RU" sz="2800" i="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2800" i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тебя пугает? Что не даёт работать?</a:t>
                      </a:r>
                    </a:p>
                    <a:p>
                      <a:endParaRPr lang="ru-RU" sz="2800" i="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800" b="1" i="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Руководитель должен не только контролировать, но и помогать</a:t>
                      </a:r>
                    </a:p>
                    <a:p>
                      <a:pPr marL="0" indent="0" algn="just">
                        <a:buFontTx/>
                        <a:buNone/>
                      </a:pPr>
                      <a:endParaRPr lang="ru-RU" sz="2800" b="0" i="0" kern="1200" baseline="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462935"/>
                  </a:ext>
                </a:extLst>
              </a:tr>
              <a:tr h="421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02916"/>
                  </a:ext>
                </a:extLst>
              </a:tr>
              <a:tr h="669841">
                <a:tc>
                  <a:txBody>
                    <a:bodyPr/>
                    <a:lstStyle/>
                    <a:p>
                      <a:endParaRPr lang="ru-RU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97166"/>
                  </a:ext>
                </a:extLst>
              </a:tr>
              <a:tr h="918442"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99059"/>
                  </a:ext>
                </a:extLst>
              </a:tr>
              <a:tr h="918442"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917283"/>
                  </a:ext>
                </a:extLst>
              </a:tr>
              <a:tr h="918442">
                <a:tc gridSpan="3">
                  <a:txBody>
                    <a:bodyPr/>
                    <a:lstStyle/>
                    <a:p>
                      <a:pPr algn="ctr"/>
                      <a:endParaRPr lang="ru-RU" sz="3200" b="1" dirty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8900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5234" y="382096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8953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5200" dirty="0" smtClean="0">
                <a:solidFill>
                  <a:srgbClr val="00881B"/>
                </a:solidFill>
                <a:latin typeface="TomskObl2104" pitchFamily="50" charset="0"/>
              </a:rPr>
              <a:t>Шаг 4: контроль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  <a:latin typeface="TomskObl2104" pitchFamily="50" charset="0"/>
              </a:rPr>
              <a:t> </a:t>
            </a:r>
            <a:r>
              <a:rPr lang="ru-RU" sz="5200" b="1" dirty="0" smtClean="0">
                <a:solidFill>
                  <a:schemeClr val="accent6">
                    <a:lumMod val="75000"/>
                  </a:schemeClr>
                </a:solidFill>
              </a:rPr>
              <a:t>= </a:t>
            </a:r>
            <a:r>
              <a:rPr lang="ru-RU" sz="5200" dirty="0" smtClean="0">
                <a:solidFill>
                  <a:srgbClr val="00881B"/>
                </a:solidFill>
                <a:latin typeface="TomskObl2104" pitchFamily="50" charset="0"/>
              </a:rPr>
              <a:t>поддержка</a:t>
            </a:r>
            <a:r>
              <a:rPr lang="ru-RU" b="1" dirty="0"/>
              <a:t/>
            </a:r>
            <a:br>
              <a:rPr lang="ru-RU" b="1" dirty="0"/>
            </a:b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60158280"/>
              </p:ext>
            </p:extLst>
          </p:nvPr>
        </p:nvGraphicFramePr>
        <p:xfrm>
          <a:off x="1686187" y="1707659"/>
          <a:ext cx="9320168" cy="8743927"/>
        </p:xfrm>
        <a:graphic>
          <a:graphicData uri="http://schemas.openxmlformats.org/drawingml/2006/table">
            <a:tbl>
              <a:tblPr/>
              <a:tblGrid>
                <a:gridCol w="2864260">
                  <a:extLst>
                    <a:ext uri="{9D8B030D-6E8A-4147-A177-3AD203B41FA5}">
                      <a16:colId xmlns:a16="http://schemas.microsoft.com/office/drawing/2014/main" val="3609730196"/>
                    </a:ext>
                  </a:extLst>
                </a:gridCol>
                <a:gridCol w="2864260">
                  <a:extLst>
                    <a:ext uri="{9D8B030D-6E8A-4147-A177-3AD203B41FA5}">
                      <a16:colId xmlns:a16="http://schemas.microsoft.com/office/drawing/2014/main" val="387575611"/>
                    </a:ext>
                  </a:extLst>
                </a:gridCol>
                <a:gridCol w="3591648">
                  <a:extLst>
                    <a:ext uri="{9D8B030D-6E8A-4147-A177-3AD203B41FA5}">
                      <a16:colId xmlns:a16="http://schemas.microsoft.com/office/drawing/2014/main" val="1248614606"/>
                    </a:ext>
                  </a:extLst>
                </a:gridCol>
              </a:tblGrid>
              <a:tr h="421240">
                <a:tc gridSpan="3">
                  <a:txBody>
                    <a:bodyPr/>
                    <a:lstStyle/>
                    <a:p>
                      <a:pPr algn="ctr"/>
                      <a:r>
                        <a:rPr lang="ru-RU" sz="3200" b="1" i="0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Важно:</a:t>
                      </a:r>
                      <a:endParaRPr lang="ru-RU" sz="3200" b="0" i="0" kern="12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3200" b="0" i="0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❌</a:t>
                      </a:r>
                      <a:r>
                        <a:rPr lang="ru-RU" sz="3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Контроль ≠ караул</a:t>
                      </a:r>
                    </a:p>
                    <a:p>
                      <a:r>
                        <a:rPr lang="ru-RU" sz="3200" b="0" i="0" kern="1200" dirty="0" smtClean="0">
                          <a:solidFill>
                            <a:schemeClr val="accent6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✅</a:t>
                      </a:r>
                      <a:r>
                        <a:rPr lang="ru-RU" sz="32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Контроль = сбор информации для корректировки</a:t>
                      </a:r>
                    </a:p>
                    <a:p>
                      <a:pPr algn="ctr"/>
                      <a:r>
                        <a:rPr lang="ru-RU" sz="3200" b="1" i="0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Золотое правило:</a:t>
                      </a:r>
                      <a:endParaRPr lang="ru-RU" sz="3200" b="0" i="0" kern="12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3200" i="1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Контроль без обратной связи — это издевательство</a:t>
                      </a:r>
                      <a:endParaRPr lang="ru-RU" sz="3200" dirty="0" smtClean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3200" b="1" i="0" kern="1200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Как правильно:</a:t>
                      </a:r>
                      <a:endParaRPr lang="ru-RU" sz="3200" b="0" i="0" kern="1200" dirty="0" smtClean="0">
                        <a:solidFill>
                          <a:srgbClr val="C00000"/>
                        </a:solidFill>
                        <a:effectLst/>
                        <a:latin typeface="Times New Roman" panose="02020603050405020304" pitchFamily="18" charset="0"/>
                        <a:ea typeface="+mn-ea"/>
                        <a:cs typeface="Times New Roman" panose="02020603050405020304" pitchFamily="18" charset="0"/>
                      </a:endParaRPr>
                    </a:p>
                    <a:p>
                      <a:r>
                        <a:rPr lang="ru-RU" sz="3200" i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«Отличный анализ. В разделе с выводами давайте усилим аргументацию. Я помогу».</a:t>
                      </a:r>
                    </a:p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462935"/>
                  </a:ext>
                </a:extLst>
              </a:tr>
              <a:tr h="421240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02916"/>
                  </a:ext>
                </a:extLst>
              </a:tr>
              <a:tr h="669841">
                <a:tc>
                  <a:txBody>
                    <a:bodyPr/>
                    <a:lstStyle/>
                    <a:p>
                      <a:endParaRPr lang="ru-RU" b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97166"/>
                  </a:ext>
                </a:extLst>
              </a:tr>
              <a:tr h="918442"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99059"/>
                  </a:ext>
                </a:extLst>
              </a:tr>
              <a:tr h="918442"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917283"/>
                  </a:ext>
                </a:extLst>
              </a:tr>
              <a:tr h="918442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8900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623" y="348154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11963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9E08AB3-DA03-41B0-87E8-A4CAF44E5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5400" dirty="0" smtClean="0">
                <a:solidFill>
                  <a:srgbClr val="00881B"/>
                </a:solidFill>
                <a:latin typeface="TomskObl2104" pitchFamily="50" charset="0"/>
              </a:rPr>
              <a:t>Как давать обратную связь</a:t>
            </a:r>
            <a:endParaRPr lang="ru-RU" sz="5400" dirty="0">
              <a:solidFill>
                <a:srgbClr val="00881B"/>
              </a:solidFill>
              <a:latin typeface="TomskObl2104" pitchFamily="50" charset="0"/>
            </a:endParaRPr>
          </a:p>
        </p:txBody>
      </p:sp>
      <p:graphicFrame>
        <p:nvGraphicFramePr>
          <p:cNvPr id="5" name="Объект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35718469"/>
              </p:ext>
            </p:extLst>
          </p:nvPr>
        </p:nvGraphicFramePr>
        <p:xfrm>
          <a:off x="1686187" y="1707659"/>
          <a:ext cx="9320168" cy="6679626"/>
        </p:xfrm>
        <a:graphic>
          <a:graphicData uri="http://schemas.openxmlformats.org/drawingml/2006/table">
            <a:tbl>
              <a:tblPr/>
              <a:tblGrid>
                <a:gridCol w="5398320">
                  <a:extLst>
                    <a:ext uri="{9D8B030D-6E8A-4147-A177-3AD203B41FA5}">
                      <a16:colId xmlns:a16="http://schemas.microsoft.com/office/drawing/2014/main" val="3609730196"/>
                    </a:ext>
                  </a:extLst>
                </a:gridCol>
                <a:gridCol w="330200">
                  <a:extLst>
                    <a:ext uri="{9D8B030D-6E8A-4147-A177-3AD203B41FA5}">
                      <a16:colId xmlns:a16="http://schemas.microsoft.com/office/drawing/2014/main" val="387575611"/>
                    </a:ext>
                  </a:extLst>
                </a:gridCol>
                <a:gridCol w="3591648">
                  <a:extLst>
                    <a:ext uri="{9D8B030D-6E8A-4147-A177-3AD203B41FA5}">
                      <a16:colId xmlns:a16="http://schemas.microsoft.com/office/drawing/2014/main" val="1248614606"/>
                    </a:ext>
                  </a:extLst>
                </a:gridCol>
              </a:tblGrid>
              <a:tr h="421240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ru-RU" b="1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054462935"/>
                  </a:ext>
                </a:extLst>
              </a:tr>
              <a:tr h="421240">
                <a:tc>
                  <a:txBody>
                    <a:bodyPr/>
                    <a:lstStyle/>
                    <a:p>
                      <a:r>
                        <a:rPr lang="ru-RU" sz="2800" b="1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Модель «Сэндвич»</a:t>
                      </a:r>
                      <a:endParaRPr lang="ru-RU" sz="2800" b="1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gridSpan="2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06302916"/>
                  </a:ext>
                </a:extLst>
              </a:tr>
              <a:tr h="669841">
                <a:tc gridSpan="3">
                  <a:txBody>
                    <a:bodyPr/>
                    <a:lstStyle/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ХВАЛИТЬ</a:t>
                      </a:r>
                    </a:p>
                    <a:p>
                      <a:pPr algn="ctr"/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(что получилось хорошо)</a:t>
                      </a:r>
                    </a:p>
                    <a:p>
                      <a:pPr algn="ctr"/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↓</a:t>
                      </a: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ПОКАЗАТЬ</a:t>
                      </a:r>
                    </a:p>
                    <a:p>
                      <a:pPr algn="ctr"/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(что можно улучшить)</a:t>
                      </a:r>
                    </a:p>
                    <a:p>
                      <a:pPr algn="ctr"/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↓</a:t>
                      </a:r>
                    </a:p>
                    <a:p>
                      <a:pPr algn="ctr"/>
                      <a:r>
                        <a:rPr lang="ru-RU" sz="2800" b="1" dirty="0" smtClean="0">
                          <a:solidFill>
                            <a:srgbClr val="C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ПОДДЕРЖАТЬ</a:t>
                      </a:r>
                    </a:p>
                    <a:p>
                      <a:pPr algn="ctr"/>
                      <a:r>
                        <a:rPr lang="ru-RU" b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  (как мы это сделаем вместе)</a:t>
                      </a:r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54997166"/>
                  </a:ext>
                </a:extLst>
              </a:tr>
              <a:tr h="918442"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98199059"/>
                  </a:ext>
                </a:extLst>
              </a:tr>
              <a:tr h="918442">
                <a:tc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07917283"/>
                  </a:ext>
                </a:extLst>
              </a:tr>
              <a:tr h="918442">
                <a:tc gridSpan="3">
                  <a:txBody>
                    <a:bodyPr/>
                    <a:lstStyle/>
                    <a:p>
                      <a:endParaRPr lang="ru-RU" dirty="0"/>
                    </a:p>
                  </a:txBody>
                  <a:tcPr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R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b="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152400" marT="95250" marB="9525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447890023"/>
                  </a:ext>
                </a:extLst>
              </a:tr>
            </a:tbl>
          </a:graphicData>
        </a:graphic>
      </p:graphicFrame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217" y="382096"/>
            <a:ext cx="2410097" cy="64581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13DCB9E7-9E4C-4DA5-A1AA-0C1F78523A8E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845" y="628908"/>
            <a:ext cx="414425" cy="4766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878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713</TotalTime>
  <Words>357</Words>
  <Application>Microsoft Office PowerPoint</Application>
  <PresentationFormat>Широкоэкранный</PresentationFormat>
  <Paragraphs>94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TomskObl2104</vt:lpstr>
      <vt:lpstr>Calibri Light</vt:lpstr>
      <vt:lpstr>Calibri</vt:lpstr>
      <vt:lpstr>Times New Roman</vt:lpstr>
      <vt:lpstr>Gerbera Light</vt:lpstr>
      <vt:lpstr>Arial</vt:lpstr>
      <vt:lpstr>Gerbera</vt:lpstr>
      <vt:lpstr>Тема Office</vt:lpstr>
      <vt:lpstr>«Работа с инструкциями: от понимания до контроля исполнения» (или: «Как превратить хаос в порядок за 5 минут»)  </vt:lpstr>
      <vt:lpstr>Знакомая ситуация?</vt:lpstr>
      <vt:lpstr>Почему инструкции  не работают?</vt:lpstr>
      <vt:lpstr>Модель: от понимания до результата</vt:lpstr>
      <vt:lpstr>Шаг 1: Как сформулировать  задачу?</vt:lpstr>
      <vt:lpstr>Презентация PowerPoint</vt:lpstr>
      <vt:lpstr>Шаг 3: не оставлять  одного</vt:lpstr>
      <vt:lpstr>Шаг 4: контроль = поддержка </vt:lpstr>
      <vt:lpstr>Как давать обратную связь</vt:lpstr>
      <vt:lpstr>Шаг 5: объяснить «зачем»</vt:lpstr>
      <vt:lpstr>Формула успеха: 5 шагов</vt:lpstr>
      <vt:lpstr>За каждой инструкцией – люди</vt:lpstr>
      <vt:lpstr>Добрянская Н.В.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Максим Алексеевич Зырянов</dc:creator>
  <cp:lastModifiedBy>User</cp:lastModifiedBy>
  <cp:revision>135</cp:revision>
  <dcterms:created xsi:type="dcterms:W3CDTF">2025-07-14T10:33:41Z</dcterms:created>
  <dcterms:modified xsi:type="dcterms:W3CDTF">2026-08-18T08:32:11Z</dcterms:modified>
</cp:coreProperties>
</file>