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68" r:id="rId2"/>
    <p:sldId id="269" r:id="rId3"/>
    <p:sldId id="261" r:id="rId4"/>
    <p:sldId id="272" r:id="rId5"/>
    <p:sldId id="273" r:id="rId6"/>
    <p:sldId id="274" r:id="rId7"/>
    <p:sldId id="275" r:id="rId8"/>
    <p:sldId id="276" r:id="rId9"/>
    <p:sldId id="262" r:id="rId10"/>
    <p:sldId id="270" r:id="rId11"/>
  </p:sldIdLst>
  <p:sldSz cx="12192000" cy="6858000"/>
  <p:notesSz cx="6858000" cy="9144000"/>
  <p:embeddedFontLst>
    <p:embeddedFont>
      <p:font typeface="FrankRuehl" panose="020E0503060101010101" pitchFamily="34" charset="-79"/>
      <p:regular r:id="rId12"/>
    </p:embeddedFon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Aparajita" panose="020B0604020202020204" pitchFamily="34" charset="0"/>
      <p:regular r:id="rId19"/>
      <p:bold r:id="rId20"/>
      <p:italic r:id="rId21"/>
      <p:boldItalic r:id="rId22"/>
    </p:embeddedFont>
    <p:embeddedFont>
      <p:font typeface="Franklin Gothic Heavy" panose="020B0903020102020204" pitchFamily="34" charset="0"/>
      <p:regular r:id="rId23"/>
      <p:italic r:id="rId24"/>
    </p:embeddedFont>
    <p:embeddedFont>
      <p:font typeface="Franklin Gothic Demi Cond" panose="020B0706030402020204" pitchFamily="34" charset="0"/>
      <p:regular r:id="rId25"/>
    </p:embeddedFont>
    <p:embeddedFont>
      <p:font typeface="Arial Black" panose="020B0A04020102020204" pitchFamily="34" charset="0"/>
      <p:bold r:id="rId26"/>
    </p:embeddedFont>
    <p:embeddedFont>
      <p:font typeface="TomskObl2104" panose="020B0604020202020204" charset="0"/>
      <p:regular r:id="rId27"/>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733" userDrawn="1">
          <p15:clr>
            <a:srgbClr val="A4A3A4"/>
          </p15:clr>
        </p15:guide>
        <p15:guide id="3" pos="3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ксим Алексеевич Зырянов" initials="МАЗ"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8455"/>
    <a:srgbClr val="F54A02"/>
    <a:srgbClr val="121316"/>
    <a:srgbClr val="005AA3"/>
    <a:srgbClr val="00881B"/>
    <a:srgbClr val="BA4318"/>
    <a:srgbClr val="378BCB"/>
    <a:srgbClr val="FFB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117" d="100"/>
          <a:sy n="117" d="100"/>
        </p:scale>
        <p:origin x="-180" y="-102"/>
      </p:cViewPr>
      <p:guideLst>
        <p:guide orient="horz" pos="2160"/>
        <p:guide pos="733"/>
        <p:guide pos="39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834AB06-D174-49B0-AB65-15B8C330E9B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10A95761-06F3-440C-B786-E5AAB206B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BE36C5E9-FFC6-4608-A511-54A617D086B9}"/>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0BEEC0E1-AA91-44F6-A179-28332209FE4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754C8DB-430E-4259-8869-AFC420303770}"/>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74710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38F8BA6-C2B8-41EA-AE0F-0B9BAC407F9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585BAD02-EF60-4238-8A6F-EC694E0559E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541FE8E-11E7-4648-9B2A-C011D145FC94}"/>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1B56AD7C-EAC0-4F58-A9F0-40FF57B45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1D89FCE-5ED1-4739-95E1-CFA398E1DE3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7186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33F507DF-CF1A-416E-8CD5-6D2F6A9D4D4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4CBF72CB-21D2-4329-8F27-AE14CCF50E8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58E79BC0-EE99-4429-9AEF-345845C26D0C}"/>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649672E1-9D69-4F28-B1EE-76DB37F512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41DC7BC2-E889-437C-8E7D-19A26469F454}"/>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3132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C5AD075-6A09-4B4C-B613-67516D1190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621DDCAD-A2EC-4830-89C5-942AB88F65F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A937BF2-7090-4F6B-8A2A-8E247932009E}"/>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BAE8A327-7105-4362-A2E0-BD59AB7296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89FDABC-DB81-4B34-8559-348A46075438}"/>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265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B2C5C84-BC66-4AB7-9426-EEB2A958EDF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D8A36339-EA79-48F1-858C-BB9B416FB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C90F44E-937F-43BB-BBFD-07ADCC8E60A2}"/>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50082781-C6A7-49A2-9D98-DCEA0663F8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869DE991-6103-4019-AB8F-44BE73D09C8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134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D97C899-4A89-4166-B64E-013A5C354BE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974285E9-1A64-45B4-83EC-3FC604782CE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DB588A24-FD5F-4258-912F-182B0E97B17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E04CD8F8-3773-4929-BDC2-63216801E22B}"/>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6" name="Нижний колонтитул 5">
            <a:extLst>
              <a:ext uri="{FF2B5EF4-FFF2-40B4-BE49-F238E27FC236}">
                <a16:creationId xmlns:a16="http://schemas.microsoft.com/office/drawing/2014/main" xmlns="" id="{A38B0FD2-7F2C-4391-8080-9DF6BA30AA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195C7A8-F249-4F4D-B78D-98B6B765010A}"/>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9204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83DB603-2D29-4920-AF93-666085747DC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0FB5CD15-F659-4A9D-B107-A0C77D5EA1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7AD1CBA7-976B-4D05-8413-D79648A8EF0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13C97A01-7AAF-44F6-8723-DF97B47E6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5D7A716A-DC33-4B99-B9AB-C3D8728995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87663316-8EDF-431F-B581-DF788A8951AF}"/>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8" name="Нижний колонтитул 7">
            <a:extLst>
              <a:ext uri="{FF2B5EF4-FFF2-40B4-BE49-F238E27FC236}">
                <a16:creationId xmlns:a16="http://schemas.microsoft.com/office/drawing/2014/main" xmlns="" id="{8BDF7411-E7D6-4E97-9B2E-4F9A06D1238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BE90F25A-2851-4B94-A123-313DCA5D185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183280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B428F16-6414-4EF0-B4AF-0E72C5FE93C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566B2CCB-1E01-4BAB-AFAE-8B8BB1D9CEBB}"/>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4" name="Нижний колонтитул 3">
            <a:extLst>
              <a:ext uri="{FF2B5EF4-FFF2-40B4-BE49-F238E27FC236}">
                <a16:creationId xmlns:a16="http://schemas.microsoft.com/office/drawing/2014/main" xmlns="" id="{C005C497-3993-410B-A160-73E52D88665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ACB89205-0DBA-493A-A7B1-83BD3E45D796}"/>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416845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F0BBA79D-00CE-4CA1-B7A8-8523DEDBA462}"/>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3" name="Нижний колонтитул 2">
            <a:extLst>
              <a:ext uri="{FF2B5EF4-FFF2-40B4-BE49-F238E27FC236}">
                <a16:creationId xmlns:a16="http://schemas.microsoft.com/office/drawing/2014/main" xmlns="" id="{933C0EF7-CCA7-4A96-991A-B8916A26BC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5EFFA032-DB56-40D0-82D9-C41B46D62F4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1630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BD708F-59EA-4622-B095-D42C8EC674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C03C3DC3-E6E5-40FE-9D49-78FCE34E9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68C6788D-38D9-444B-BCD8-E460E838B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8BF3CEFE-D719-48B3-8574-1B7276C093A7}"/>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6" name="Нижний колонтитул 5">
            <a:extLst>
              <a:ext uri="{FF2B5EF4-FFF2-40B4-BE49-F238E27FC236}">
                <a16:creationId xmlns:a16="http://schemas.microsoft.com/office/drawing/2014/main" xmlns="" id="{4E5BDE3F-4381-4BB1-85E5-AAC3FEA7E8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E704D298-A465-4045-8240-12E2AF684D6E}"/>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89267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06B3ED8-7698-41EB-911C-E81116E7AE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D410C959-1E3B-4A59-804F-7E6D95769B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EF821C90-27D5-4A60-BA4B-89F94CE84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1CD57BB6-70C9-48F8-ABE0-B74B70C47446}"/>
              </a:ext>
            </a:extLst>
          </p:cNvPr>
          <p:cNvSpPr>
            <a:spLocks noGrp="1"/>
          </p:cNvSpPr>
          <p:nvPr>
            <p:ph type="dt" sz="half" idx="10"/>
          </p:nvPr>
        </p:nvSpPr>
        <p:spPr/>
        <p:txBody>
          <a:bodyPr/>
          <a:lstStyle/>
          <a:p>
            <a:fld id="{0BD18D17-2ED9-4ABA-BB82-7F9D9F50F9DA}" type="datetimeFigureOut">
              <a:rPr lang="ru-RU" smtClean="0"/>
              <a:t>19.08.2026</a:t>
            </a:fld>
            <a:endParaRPr lang="ru-RU"/>
          </a:p>
        </p:txBody>
      </p:sp>
      <p:sp>
        <p:nvSpPr>
          <p:cNvPr id="6" name="Нижний колонтитул 5">
            <a:extLst>
              <a:ext uri="{FF2B5EF4-FFF2-40B4-BE49-F238E27FC236}">
                <a16:creationId xmlns:a16="http://schemas.microsoft.com/office/drawing/2014/main" xmlns="" id="{CBFB68D9-960D-4335-8F7D-B790A781C14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0DA6F80C-3062-4518-BEE9-AC61BB816B9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57162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639AAF-8EEC-4492-8640-6F2D65E1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DF202B56-D4C5-47C1-AE1E-E74BC2FA4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38FBE05-09A7-41AC-BF36-70CD37B9D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18D17-2ED9-4ABA-BB82-7F9D9F50F9DA}" type="datetimeFigureOut">
              <a:rPr lang="ru-RU" smtClean="0"/>
              <a:t>19.08.2026</a:t>
            </a:fld>
            <a:endParaRPr lang="ru-RU"/>
          </a:p>
        </p:txBody>
      </p:sp>
      <p:sp>
        <p:nvSpPr>
          <p:cNvPr id="5" name="Нижний колонтитул 4">
            <a:extLst>
              <a:ext uri="{FF2B5EF4-FFF2-40B4-BE49-F238E27FC236}">
                <a16:creationId xmlns:a16="http://schemas.microsoft.com/office/drawing/2014/main" xmlns="" id="{FB580061-0E6C-43D4-B738-AEF7E35960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6545050C-C63E-4AB0-A118-2FFBFA2C65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1CD84-52B4-4564-AC88-0971FE62DD2F}" type="slidenum">
              <a:rPr lang="ru-RU" smtClean="0"/>
              <a:t>‹#›</a:t>
            </a:fld>
            <a:endParaRPr lang="ru-RU"/>
          </a:p>
        </p:txBody>
      </p:sp>
    </p:spTree>
    <p:extLst>
      <p:ext uri="{BB962C8B-B14F-4D97-AF65-F5344CB8AC3E}">
        <p14:creationId xmlns:p14="http://schemas.microsoft.com/office/powerpoint/2010/main" val="3733031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4.png"/><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jp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E85A42-5E09-4E45-8915-2449A877BB6F}"/>
              </a:ext>
            </a:extLst>
          </p:cNvPr>
          <p:cNvSpPr>
            <a:spLocks noGrp="1"/>
          </p:cNvSpPr>
          <p:nvPr>
            <p:ph type="ctrTitle"/>
          </p:nvPr>
        </p:nvSpPr>
        <p:spPr>
          <a:xfrm>
            <a:off x="1245831" y="1608364"/>
            <a:ext cx="5457598" cy="3035283"/>
          </a:xfrm>
          <a:noFill/>
        </p:spPr>
        <p:txBody>
          <a:bodyPr>
            <a:normAutofit fontScale="90000"/>
          </a:bodyPr>
          <a:lstStyle/>
          <a:p>
            <a:pPr algn="l"/>
            <a:r>
              <a:rPr lang="ru-RU" sz="4000" dirty="0">
                <a:solidFill>
                  <a:srgbClr val="F54A02"/>
                </a:solidFill>
                <a:latin typeface="TomskObl2104" pitchFamily="50" charset="0"/>
              </a:rPr>
              <a:t>«Час взаимодействия»: </a:t>
            </a:r>
            <a:br>
              <a:rPr lang="ru-RU" sz="4000" dirty="0">
                <a:solidFill>
                  <a:srgbClr val="F54A02"/>
                </a:solidFill>
                <a:latin typeface="TomskObl2104" pitchFamily="50" charset="0"/>
              </a:rPr>
            </a:br>
            <a:r>
              <a:rPr lang="ru-RU" sz="4000" dirty="0" err="1">
                <a:solidFill>
                  <a:srgbClr val="F54A02"/>
                </a:solidFill>
                <a:latin typeface="TomskObl2104" pitchFamily="50" charset="0"/>
              </a:rPr>
              <a:t>внутришкольная</a:t>
            </a:r>
            <a:r>
              <a:rPr lang="ru-RU" sz="4000" dirty="0">
                <a:solidFill>
                  <a:srgbClr val="F54A02"/>
                </a:solidFill>
                <a:latin typeface="TomskObl2104" pitchFamily="50" charset="0"/>
              </a:rPr>
              <a:t> комплексная форма профессионального развития </a:t>
            </a:r>
            <a:r>
              <a:rPr lang="ru-RU" sz="4000" dirty="0" smtClean="0">
                <a:solidFill>
                  <a:srgbClr val="F54A02"/>
                </a:solidFill>
                <a:latin typeface="TomskObl2104" pitchFamily="50" charset="0"/>
              </a:rPr>
              <a:t>педагога</a:t>
            </a:r>
            <a:endParaRPr lang="ru-RU" sz="4000" dirty="0">
              <a:solidFill>
                <a:srgbClr val="F54A02"/>
              </a:solidFill>
              <a:latin typeface="TomskObl2104" pitchFamily="50" charset="0"/>
            </a:endParaRPr>
          </a:p>
        </p:txBody>
      </p:sp>
      <p:sp>
        <p:nvSpPr>
          <p:cNvPr id="3" name="Подзаголовок 2">
            <a:extLst>
              <a:ext uri="{FF2B5EF4-FFF2-40B4-BE49-F238E27FC236}">
                <a16:creationId xmlns:a16="http://schemas.microsoft.com/office/drawing/2014/main" xmlns="" id="{B1143C60-EB70-40F8-9BF3-DD31D77C7549}"/>
              </a:ext>
            </a:extLst>
          </p:cNvPr>
          <p:cNvSpPr>
            <a:spLocks noGrp="1"/>
          </p:cNvSpPr>
          <p:nvPr>
            <p:ph type="subTitle" idx="1"/>
          </p:nvPr>
        </p:nvSpPr>
        <p:spPr>
          <a:xfrm>
            <a:off x="378458" y="4743451"/>
            <a:ext cx="4812668" cy="979714"/>
          </a:xfrm>
        </p:spPr>
        <p:txBody>
          <a:bodyPr>
            <a:normAutofit fontScale="77500" lnSpcReduction="20000"/>
          </a:bodyPr>
          <a:lstStyle/>
          <a:p>
            <a:endParaRPr lang="ru-RU" b="1" dirty="0" smtClean="0">
              <a:solidFill>
                <a:schemeClr val="bg1"/>
              </a:solidFill>
              <a:latin typeface="Gerbera Light" panose="02000300000000000000" pitchFamily="50" charset="-52"/>
            </a:endParaRPr>
          </a:p>
          <a:p>
            <a:r>
              <a:rPr lang="ru-RU" sz="2600" b="1" dirty="0" smtClean="0">
                <a:solidFill>
                  <a:schemeClr val="accent2"/>
                </a:solidFill>
                <a:latin typeface="Gerbera Light" panose="02000300000000000000" pitchFamily="50" charset="-52"/>
                <a:cs typeface="FrankRuehl" panose="020E0503060101010101" pitchFamily="34" charset="-79"/>
              </a:rPr>
              <a:t>Верина Любовь Михайловна</a:t>
            </a:r>
          </a:p>
          <a:p>
            <a:r>
              <a:rPr lang="ru-RU" sz="2600" b="1" dirty="0" smtClean="0">
                <a:solidFill>
                  <a:schemeClr val="accent2"/>
                </a:solidFill>
                <a:latin typeface="Gerbera Light" panose="02000300000000000000" pitchFamily="50" charset="-52"/>
                <a:cs typeface="FrankRuehl" panose="020E0503060101010101" pitchFamily="34" charset="-79"/>
              </a:rPr>
              <a:t>Директор МАОУ СОШ№ 42 г. Томска</a:t>
            </a:r>
            <a:endParaRPr lang="ru-RU" sz="2600" b="1" dirty="0">
              <a:solidFill>
                <a:schemeClr val="accent2"/>
              </a:solidFill>
              <a:latin typeface="Gerbera Light" panose="02000300000000000000" pitchFamily="50" charset="-52"/>
              <a:cs typeface="FrankRuehl" panose="020E0503060101010101" pitchFamily="34" charset="-79"/>
            </a:endParaRPr>
          </a:p>
        </p:txBody>
      </p:sp>
      <p:pic>
        <p:nvPicPr>
          <p:cNvPr id="7" name="Рисунок 6">
            <a:extLst>
              <a:ext uri="{FF2B5EF4-FFF2-40B4-BE49-F238E27FC236}">
                <a16:creationId xmlns:a16="http://schemas.microsoft.com/office/drawing/2014/main" xmlns="" id="{5ADF24BD-4016-44FA-8FE3-D7D9E8A645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458" y="1987459"/>
            <a:ext cx="785180" cy="1345474"/>
          </a:xfrm>
          <a:prstGeom prst="rect">
            <a:avLst/>
          </a:prstGeom>
        </p:spPr>
      </p:pic>
      <p:pic>
        <p:nvPicPr>
          <p:cNvPr id="9" name="Рисунок 8">
            <a:extLst>
              <a:ext uri="{FF2B5EF4-FFF2-40B4-BE49-F238E27FC236}">
                <a16:creationId xmlns:a16="http://schemas.microsoft.com/office/drawing/2014/main" xmlns="" id="{12D3A4C8-6BF1-431D-9B37-CCDB76EB9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3961" y="4545676"/>
            <a:ext cx="358778" cy="409364"/>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13" name="Рисунок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5" name="Рисунок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23612" y="1418439"/>
            <a:ext cx="5053668" cy="5053668"/>
          </a:xfrm>
          <a:prstGeom prst="rect">
            <a:avLst/>
          </a:prstGeom>
        </p:spPr>
      </p:pic>
    </p:spTree>
    <p:extLst>
      <p:ext uri="{BB962C8B-B14F-4D97-AF65-F5344CB8AC3E}">
        <p14:creationId xmlns:p14="http://schemas.microsoft.com/office/powerpoint/2010/main" val="2328898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87D2633E-EB7C-46B0-87DF-D59481E3446E}"/>
              </a:ext>
            </a:extLst>
          </p:cNvPr>
          <p:cNvSpPr>
            <a:spLocks noGrp="1"/>
          </p:cNvSpPr>
          <p:nvPr>
            <p:ph type="title"/>
          </p:nvPr>
        </p:nvSpPr>
        <p:spPr>
          <a:xfrm>
            <a:off x="219798" y="4886325"/>
            <a:ext cx="6687029" cy="1265093"/>
          </a:xfrm>
        </p:spPr>
        <p:txBody>
          <a:bodyPr>
            <a:normAutofit/>
          </a:bodyPr>
          <a:lstStyle/>
          <a:p>
            <a:r>
              <a:rPr lang="ru-RU" sz="4800" dirty="0" smtClean="0">
                <a:solidFill>
                  <a:schemeClr val="bg1"/>
                </a:solidFill>
                <a:effectLst>
                  <a:outerShdw blurRad="215900" sx="102000" sy="102000" algn="ctr" rotWithShape="0">
                    <a:prstClr val="black">
                      <a:alpha val="40000"/>
                    </a:prstClr>
                  </a:outerShdw>
                </a:effectLst>
                <a:latin typeface="Times New Roman" panose="02020603050405020304" pitchFamily="18" charset="0"/>
                <a:cs typeface="Times New Roman" panose="02020603050405020304" pitchFamily="18" charset="0"/>
              </a:rPr>
              <a:t>Верина Л.М.</a:t>
            </a:r>
            <a:br>
              <a:rPr lang="ru-RU" sz="4800" dirty="0" smtClean="0">
                <a:solidFill>
                  <a:schemeClr val="bg1"/>
                </a:solidFill>
                <a:effectLst>
                  <a:outerShdw blurRad="215900" sx="102000" sy="102000" algn="ctr" rotWithShape="0">
                    <a:prstClr val="black">
                      <a:alpha val="40000"/>
                    </a:prstClr>
                  </a:outerShdw>
                </a:effectLst>
                <a:latin typeface="Times New Roman" panose="02020603050405020304" pitchFamily="18" charset="0"/>
                <a:cs typeface="Times New Roman" panose="02020603050405020304" pitchFamily="18" charset="0"/>
              </a:rPr>
            </a:br>
            <a:r>
              <a:rPr lang="ru-RU" sz="3100" dirty="0" smtClean="0">
                <a:solidFill>
                  <a:schemeClr val="bg1"/>
                </a:solidFill>
                <a:effectLst>
                  <a:outerShdw blurRad="215900" sx="102000" sy="102000" algn="ctr" rotWithShape="0">
                    <a:prstClr val="black">
                      <a:alpha val="40000"/>
                    </a:prstClr>
                  </a:outerShdw>
                </a:effectLst>
                <a:latin typeface="Times New Roman" panose="02020603050405020304" pitchFamily="18" charset="0"/>
                <a:cs typeface="Times New Roman" panose="02020603050405020304" pitchFamily="18" charset="0"/>
              </a:rPr>
              <a:t>директор МАОУ СОШ № 42 г. Томска</a:t>
            </a:r>
            <a:endParaRPr lang="ru-RU" sz="3100" dirty="0">
              <a:solidFill>
                <a:schemeClr val="bg1"/>
              </a:solidFill>
              <a:effectLst>
                <a:outerShdw blurRad="215900" sx="102000" sy="102000" algn="ctr" rotWithShape="0">
                  <a:prstClr val="black">
                    <a:alpha val="40000"/>
                  </a:prstClr>
                </a:outerShdw>
              </a:effectLst>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xmlns="" id="{6A728608-F2E5-497E-9F3E-E15C3DFE2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8202" y="5002543"/>
            <a:ext cx="358778" cy="409364"/>
          </a:xfrm>
          <a:prstGeom prst="rect">
            <a:avLst/>
          </a:prstGeom>
        </p:spPr>
      </p:pic>
      <p:pic>
        <p:nvPicPr>
          <p:cNvPr id="3" name="Рисунок 2">
            <a:extLst>
              <a:ext uri="{FF2B5EF4-FFF2-40B4-BE49-F238E27FC236}">
                <a16:creationId xmlns:a16="http://schemas.microsoft.com/office/drawing/2014/main" xmlns="" id="{E720E23C-7C1F-4CDB-8F20-ED2A6DA45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2563" y="1798847"/>
            <a:ext cx="3356036" cy="3356036"/>
          </a:xfrm>
          <a:prstGeom prst="ellipse">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6837" y="425337"/>
            <a:ext cx="2307771" cy="618451"/>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51750" y="2423446"/>
            <a:ext cx="1814447" cy="1814447"/>
          </a:xfrm>
          <a:prstGeom prst="rect">
            <a:avLst/>
          </a:prstGeom>
        </p:spPr>
      </p:pic>
      <p:pic>
        <p:nvPicPr>
          <p:cNvPr id="14" name="Рисунок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7411" y="2423446"/>
            <a:ext cx="1843752" cy="1843752"/>
          </a:xfrm>
          <a:prstGeom prst="rect">
            <a:avLst/>
          </a:prstGeom>
        </p:spPr>
      </p:pic>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08202" y="463722"/>
            <a:ext cx="6026286" cy="6026286"/>
          </a:xfrm>
          <a:prstGeom prst="rect">
            <a:avLst/>
          </a:prstGeom>
        </p:spPr>
      </p:pic>
    </p:spTree>
    <p:extLst>
      <p:ext uri="{BB962C8B-B14F-4D97-AF65-F5344CB8AC3E}">
        <p14:creationId xmlns:p14="http://schemas.microsoft.com/office/powerpoint/2010/main" val="19362613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E08AB3-DA03-41B0-87E8-A4CAF44E582A}"/>
              </a:ext>
            </a:extLst>
          </p:cNvPr>
          <p:cNvSpPr>
            <a:spLocks noGrp="1"/>
          </p:cNvSpPr>
          <p:nvPr>
            <p:ph type="title"/>
          </p:nvPr>
        </p:nvSpPr>
        <p:spPr>
          <a:xfrm>
            <a:off x="1246415" y="365124"/>
            <a:ext cx="10515600" cy="1325563"/>
          </a:xfrm>
        </p:spPr>
        <p:txBody>
          <a:bodyPr>
            <a:normAutofit/>
          </a:bodyPr>
          <a:lstStyle/>
          <a:p>
            <a:r>
              <a:rPr lang="ru-RU" sz="5400" dirty="0" err="1" smtClean="0">
                <a:solidFill>
                  <a:srgbClr val="FE8455"/>
                </a:solidFill>
                <a:latin typeface="TomskObl2104" pitchFamily="50" charset="0"/>
              </a:rPr>
              <a:t>ШКОЛьные</a:t>
            </a:r>
            <a:r>
              <a:rPr lang="ru-RU" sz="5400" dirty="0" smtClean="0">
                <a:solidFill>
                  <a:srgbClr val="FE8455"/>
                </a:solidFill>
                <a:latin typeface="TomskObl2104" pitchFamily="50" charset="0"/>
              </a:rPr>
              <a:t>  ТРАДИЦИИ</a:t>
            </a:r>
            <a:endParaRPr lang="ru-RU" sz="5400" dirty="0">
              <a:solidFill>
                <a:srgbClr val="FE8455"/>
              </a:solidFill>
              <a:latin typeface="TomskObl2104" pitchFamily="50" charset="0"/>
            </a:endParaRPr>
          </a:p>
        </p:txBody>
      </p:sp>
      <p:sp>
        <p:nvSpPr>
          <p:cNvPr id="3" name="Объект 2">
            <a:extLst>
              <a:ext uri="{FF2B5EF4-FFF2-40B4-BE49-F238E27FC236}">
                <a16:creationId xmlns:a16="http://schemas.microsoft.com/office/drawing/2014/main" xmlns="" id="{BD89FC02-8FAE-4852-BBA5-39A1AEB0D67E}"/>
              </a:ext>
            </a:extLst>
          </p:cNvPr>
          <p:cNvSpPr>
            <a:spLocks noGrp="1"/>
          </p:cNvSpPr>
          <p:nvPr>
            <p:ph idx="1"/>
          </p:nvPr>
        </p:nvSpPr>
        <p:spPr>
          <a:xfrm>
            <a:off x="310243" y="1551214"/>
            <a:ext cx="11243014" cy="5012872"/>
          </a:xfrm>
        </p:spPr>
        <p:txBody>
          <a:bodyPr>
            <a:normAutofit/>
          </a:bodyPr>
          <a:lstStyle/>
          <a:p>
            <a:pPr marL="0" indent="0">
              <a:buNone/>
            </a:pPr>
            <a:r>
              <a:rPr lang="ru-RU" sz="1400" b="1" dirty="0" smtClean="0">
                <a:solidFill>
                  <a:schemeClr val="accent2">
                    <a:lumMod val="75000"/>
                  </a:schemeClr>
                </a:solidFill>
                <a:latin typeface="Gerbera Light" panose="02000300000000000000" pitchFamily="50" charset="-52"/>
              </a:rPr>
              <a:t>   Директорский прием   отличников                       Брифинг для родителей «Шаги навстречу»                           Фестиваль «Педагогическая весна»</a:t>
            </a:r>
          </a:p>
          <a:p>
            <a:pPr marL="0" indent="0">
              <a:buNone/>
            </a:pPr>
            <a:endParaRPr lang="ru-RU" sz="1400" b="1" dirty="0">
              <a:solidFill>
                <a:schemeClr val="accent2">
                  <a:lumMod val="75000"/>
                </a:schemeClr>
              </a:solidFill>
              <a:latin typeface="Gerbera Light" panose="02000300000000000000" pitchFamily="50" charset="-52"/>
            </a:endParaRPr>
          </a:p>
          <a:p>
            <a:pPr marL="0" indent="0">
              <a:buNone/>
            </a:pPr>
            <a:endParaRPr lang="ru-RU" sz="1400" b="1" dirty="0" smtClean="0">
              <a:solidFill>
                <a:schemeClr val="accent2">
                  <a:lumMod val="75000"/>
                </a:schemeClr>
              </a:solidFill>
              <a:latin typeface="Gerbera Light" panose="02000300000000000000" pitchFamily="50" charset="-52"/>
            </a:endParaRPr>
          </a:p>
          <a:p>
            <a:pPr marL="0" indent="0">
              <a:buNone/>
            </a:pPr>
            <a:endParaRPr lang="ru-RU" sz="1400" b="1" dirty="0">
              <a:solidFill>
                <a:schemeClr val="accent2">
                  <a:lumMod val="75000"/>
                </a:schemeClr>
              </a:solidFill>
              <a:latin typeface="Gerbera Light" panose="02000300000000000000" pitchFamily="50" charset="-52"/>
            </a:endParaRPr>
          </a:p>
          <a:p>
            <a:pPr marL="0" indent="0">
              <a:buNone/>
            </a:pPr>
            <a:endParaRPr lang="ru-RU" sz="1400" b="1" dirty="0" smtClean="0">
              <a:solidFill>
                <a:schemeClr val="accent2">
                  <a:lumMod val="75000"/>
                </a:schemeClr>
              </a:solidFill>
              <a:latin typeface="Gerbera Light" panose="02000300000000000000" pitchFamily="50" charset="-52"/>
            </a:endParaRPr>
          </a:p>
          <a:p>
            <a:pPr marL="0" indent="0">
              <a:buNone/>
            </a:pPr>
            <a:endParaRPr lang="ru-RU" sz="1400" b="1" dirty="0">
              <a:solidFill>
                <a:schemeClr val="accent2">
                  <a:lumMod val="75000"/>
                </a:schemeClr>
              </a:solidFill>
              <a:latin typeface="Gerbera Light" panose="02000300000000000000" pitchFamily="50" charset="-52"/>
            </a:endParaRPr>
          </a:p>
          <a:p>
            <a:pPr marL="0" indent="0">
              <a:buNone/>
            </a:pPr>
            <a:endParaRPr lang="ru-RU" sz="1400" b="1" dirty="0" smtClean="0">
              <a:solidFill>
                <a:schemeClr val="accent2">
                  <a:lumMod val="75000"/>
                </a:schemeClr>
              </a:solidFill>
              <a:latin typeface="Gerbera Light" panose="02000300000000000000" pitchFamily="50" charset="-52"/>
            </a:endParaRPr>
          </a:p>
          <a:p>
            <a:pPr marL="0" indent="0">
              <a:buNone/>
            </a:pPr>
            <a:endParaRPr lang="ru-RU" sz="1400" b="1" dirty="0">
              <a:solidFill>
                <a:schemeClr val="accent2">
                  <a:lumMod val="75000"/>
                </a:schemeClr>
              </a:solidFill>
              <a:latin typeface="Gerbera Light" panose="02000300000000000000" pitchFamily="50" charset="-52"/>
            </a:endParaRPr>
          </a:p>
          <a:p>
            <a:pPr marL="0" indent="0">
              <a:buNone/>
            </a:pPr>
            <a:r>
              <a:rPr lang="ru-RU" sz="1400" b="1" dirty="0">
                <a:solidFill>
                  <a:schemeClr val="accent2">
                    <a:lumMod val="75000"/>
                  </a:schemeClr>
                </a:solidFill>
                <a:latin typeface="Gerbera Light" panose="02000300000000000000" pitchFamily="50" charset="-52"/>
              </a:rPr>
              <a:t> </a:t>
            </a:r>
            <a:r>
              <a:rPr lang="ru-RU" sz="1400" b="1" dirty="0" smtClean="0">
                <a:solidFill>
                  <a:schemeClr val="accent2">
                    <a:lumMod val="75000"/>
                  </a:schemeClr>
                </a:solidFill>
                <a:latin typeface="Gerbera Light" panose="02000300000000000000" pitchFamily="50" charset="-52"/>
              </a:rPr>
              <a:t> Воспитательный проект «От класса к сообществу»         Фестиваль семейных талантов                                            Час взаимодействия</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714" y="1829026"/>
            <a:ext cx="2084388"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4698" y="1829026"/>
            <a:ext cx="3143930" cy="203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5151" y="1835376"/>
            <a:ext cx="3066189"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351" y="4434114"/>
            <a:ext cx="3330347" cy="200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4047" y="4403157"/>
            <a:ext cx="2457450" cy="206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56197" y="4403157"/>
            <a:ext cx="3620037" cy="2035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7382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3DCB9E7-9E4C-4DA5-A1AA-0C1F78523A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6845" y="633595"/>
            <a:ext cx="414425" cy="476655"/>
          </a:xfrm>
          <a:prstGeom prst="rect">
            <a:avLst/>
          </a:prstGeom>
        </p:spPr>
      </p:pic>
      <p:sp>
        <p:nvSpPr>
          <p:cNvPr id="6" name="TextBox 5">
            <a:extLst>
              <a:ext uri="{FF2B5EF4-FFF2-40B4-BE49-F238E27FC236}">
                <a16:creationId xmlns:a16="http://schemas.microsoft.com/office/drawing/2014/main" xmlns="" id="{180468BF-5061-490E-B901-1948C3B4A461}"/>
              </a:ext>
            </a:extLst>
          </p:cNvPr>
          <p:cNvSpPr txBox="1"/>
          <p:nvPr/>
        </p:nvSpPr>
        <p:spPr>
          <a:xfrm>
            <a:off x="1042942" y="546529"/>
            <a:ext cx="7937771" cy="1446550"/>
          </a:xfrm>
          <a:prstGeom prst="rect">
            <a:avLst/>
          </a:prstGeom>
          <a:noFill/>
        </p:spPr>
        <p:txBody>
          <a:bodyPr wrap="square" rtlCol="0">
            <a:spAutoFit/>
          </a:bodyPr>
          <a:lstStyle/>
          <a:p>
            <a:r>
              <a:rPr lang="ru-RU" sz="4400" dirty="0" smtClean="0">
                <a:solidFill>
                  <a:schemeClr val="accent2">
                    <a:lumMod val="75000"/>
                  </a:schemeClr>
                </a:solidFill>
                <a:latin typeface="TomskObl2104" pitchFamily="50" charset="0"/>
              </a:rPr>
              <a:t>А  Не пора ли  начать что-то новое?</a:t>
            </a:r>
            <a:endParaRPr lang="ru-RU" sz="4400" dirty="0">
              <a:solidFill>
                <a:schemeClr val="accent2">
                  <a:lumMod val="75000"/>
                </a:schemeClr>
              </a:solidFill>
              <a:latin typeface="TomskObl2104" pitchFamily="50" charset="0"/>
            </a:endParaRPr>
          </a:p>
        </p:txBody>
      </p:sp>
      <p:sp>
        <p:nvSpPr>
          <p:cNvPr id="8" name="TextBox 7">
            <a:extLst>
              <a:ext uri="{FF2B5EF4-FFF2-40B4-BE49-F238E27FC236}">
                <a16:creationId xmlns:a16="http://schemas.microsoft.com/office/drawing/2014/main" xmlns="" id="{361E920D-6209-45C2-A799-71BA14683FDD}"/>
              </a:ext>
            </a:extLst>
          </p:cNvPr>
          <p:cNvSpPr txBox="1"/>
          <p:nvPr/>
        </p:nvSpPr>
        <p:spPr>
          <a:xfrm>
            <a:off x="1419542" y="259810"/>
            <a:ext cx="5291849" cy="477054"/>
          </a:xfrm>
          <a:prstGeom prst="rect">
            <a:avLst/>
          </a:prstGeom>
          <a:noFill/>
        </p:spPr>
        <p:txBody>
          <a:bodyPr wrap="square" rtlCol="0">
            <a:spAutoFit/>
          </a:bodyPr>
          <a:lstStyle/>
          <a:p>
            <a:r>
              <a:rPr lang="ru-RU" sz="2500" spc="-10" dirty="0">
                <a:solidFill>
                  <a:schemeClr val="tx1">
                    <a:lumMod val="85000"/>
                    <a:lumOff val="15000"/>
                  </a:schemeClr>
                </a:solidFill>
                <a:latin typeface="Gerbera Light" panose="02000300000000000000" pitchFamily="50" charset="-52"/>
              </a:rPr>
              <a:t>Текст слайда</a:t>
            </a: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350" y="2498272"/>
            <a:ext cx="3548062" cy="2515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155621" y="1993079"/>
            <a:ext cx="7429500" cy="3108543"/>
          </a:xfrm>
          <a:prstGeom prst="rect">
            <a:avLst/>
          </a:prstGeom>
        </p:spPr>
        <p:txBody>
          <a:bodyPr wrap="square">
            <a:spAutoFit/>
          </a:bodyPr>
          <a:lstStyle/>
          <a:p>
            <a:r>
              <a:rPr lang="ru-RU" sz="2800" b="1" dirty="0" smtClean="0">
                <a:solidFill>
                  <a:schemeClr val="accent2">
                    <a:lumMod val="75000"/>
                  </a:schemeClr>
                </a:solidFill>
                <a:latin typeface="Franklin Gothic Demi Cond" panose="020B0706030402020204" pitchFamily="34" charset="0"/>
              </a:rPr>
              <a:t>Час взаимодействия - цикл семинаров-совещаний,  направленных на совершенствование образовательных и воспитательных практик.</a:t>
            </a:r>
          </a:p>
          <a:p>
            <a:endParaRPr lang="ru-RU" sz="2800" b="1" dirty="0" smtClean="0">
              <a:solidFill>
                <a:schemeClr val="accent2">
                  <a:lumMod val="75000"/>
                </a:schemeClr>
              </a:solidFill>
              <a:latin typeface="Franklin Gothic Demi Cond" panose="020B0706030402020204" pitchFamily="34" charset="0"/>
            </a:endParaRPr>
          </a:p>
          <a:p>
            <a:r>
              <a:rPr lang="ru-RU" sz="2800" b="1" dirty="0" smtClean="0">
                <a:solidFill>
                  <a:schemeClr val="accent2">
                    <a:lumMod val="75000"/>
                  </a:schemeClr>
                </a:solidFill>
                <a:latin typeface="Franklin Gothic Demi Cond" panose="020B0706030402020204" pitchFamily="34" charset="0"/>
              </a:rPr>
              <a:t>Цель- </a:t>
            </a:r>
            <a:r>
              <a:rPr lang="ru-RU" sz="2800" b="1" dirty="0">
                <a:solidFill>
                  <a:schemeClr val="accent2">
                    <a:lumMod val="75000"/>
                  </a:schemeClr>
                </a:solidFill>
                <a:latin typeface="Franklin Gothic Demi Cond" panose="020B0706030402020204" pitchFamily="34" charset="0"/>
              </a:rPr>
              <a:t>создание системы горизонтального обмена опытом и профессионального роста педагогов внутри образовательного учреждения.</a:t>
            </a:r>
          </a:p>
        </p:txBody>
      </p:sp>
    </p:spTree>
    <p:extLst>
      <p:ext uri="{BB962C8B-B14F-4D97-AF65-F5344CB8AC3E}">
        <p14:creationId xmlns:p14="http://schemas.microsoft.com/office/powerpoint/2010/main" val="1012781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4845" y="4154990"/>
            <a:ext cx="2316162" cy="210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7084" y="1149627"/>
            <a:ext cx="2882900" cy="288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5376" y="4154990"/>
            <a:ext cx="2719388" cy="2533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665765" y="1559379"/>
            <a:ext cx="4702628" cy="2308324"/>
          </a:xfrm>
          <a:prstGeom prst="rect">
            <a:avLst/>
          </a:prstGeom>
        </p:spPr>
        <p:txBody>
          <a:bodyPr wrap="square">
            <a:spAutoFit/>
          </a:bodyPr>
          <a:lstStyle/>
          <a:p>
            <a:r>
              <a:rPr lang="ru-RU" dirty="0">
                <a:solidFill>
                  <a:schemeClr val="accent2"/>
                </a:solidFill>
                <a:latin typeface="Arial Black" panose="020B0A04020102020204" pitchFamily="34" charset="0"/>
              </a:rPr>
              <a:t>«Час взаимодействия» - это трансляция опыта, обмен лучшими практиками, новыми профессиональными знаниями и методическими находками. Это инструмент профессионального развития учителя через призму его собственного успеха. </a:t>
            </a:r>
          </a:p>
        </p:txBody>
      </p:sp>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9385" y="4409410"/>
            <a:ext cx="3036055" cy="1980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3964" y="3967844"/>
            <a:ext cx="2286000" cy="2421844"/>
          </a:xfrm>
          <a:prstGeom prst="rect">
            <a:avLst/>
          </a:prstGeom>
        </p:spPr>
      </p:pic>
      <p:sp>
        <p:nvSpPr>
          <p:cNvPr id="10" name="Заголовок 9"/>
          <p:cNvSpPr>
            <a:spLocks noGrp="1"/>
          </p:cNvSpPr>
          <p:nvPr>
            <p:ph type="title"/>
          </p:nvPr>
        </p:nvSpPr>
        <p:spPr>
          <a:xfrm>
            <a:off x="201506" y="167316"/>
            <a:ext cx="9092124" cy="1038030"/>
          </a:xfrm>
        </p:spPr>
        <p:txBody>
          <a:bodyPr/>
          <a:lstStyle/>
          <a:p>
            <a:r>
              <a:rPr lang="ru-RU" dirty="0" smtClean="0">
                <a:solidFill>
                  <a:schemeClr val="accent2">
                    <a:lumMod val="75000"/>
                  </a:schemeClr>
                </a:solidFill>
                <a:latin typeface="Arial Black" panose="020B0A04020102020204" pitchFamily="34" charset="0"/>
              </a:rPr>
              <a:t>ЧАС ВЗАИМОДЕЙСТВИЯ</a:t>
            </a:r>
            <a:endParaRPr lang="ru-RU" dirty="0">
              <a:solidFill>
                <a:schemeClr val="accent2">
                  <a:lumMod val="75000"/>
                </a:schemeClr>
              </a:solidFill>
              <a:latin typeface="Arial Black" panose="020B0A04020102020204" pitchFamily="34" charset="0"/>
            </a:endParaRPr>
          </a:p>
        </p:txBody>
      </p:sp>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5214" y="1272091"/>
            <a:ext cx="3250551" cy="2440725"/>
          </a:xfrm>
          <a:prstGeom prst="rect">
            <a:avLst/>
          </a:prstGeom>
        </p:spPr>
      </p:pic>
    </p:spTree>
    <p:extLst>
      <p:ext uri="{BB962C8B-B14F-4D97-AF65-F5344CB8AC3E}">
        <p14:creationId xmlns:p14="http://schemas.microsoft.com/office/powerpoint/2010/main" val="6211322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6621" y="277586"/>
            <a:ext cx="8417379" cy="1364116"/>
          </a:xfrm>
        </p:spPr>
        <p:txBody>
          <a:bodyPr>
            <a:normAutofit/>
          </a:bodyPr>
          <a:lstStyle/>
          <a:p>
            <a:r>
              <a:rPr lang="ru-RU" sz="2800" dirty="0" smtClean="0">
                <a:solidFill>
                  <a:schemeClr val="accent2">
                    <a:lumMod val="75000"/>
                  </a:schemeClr>
                </a:solidFill>
                <a:latin typeface="Arial Black" panose="020B0A04020102020204" pitchFamily="34" charset="0"/>
              </a:rPr>
              <a:t>ЧЕК –ЛИСТ ДЛЯ </a:t>
            </a:r>
            <a:br>
              <a:rPr lang="ru-RU" sz="2800" dirty="0" smtClean="0">
                <a:solidFill>
                  <a:schemeClr val="accent2">
                    <a:lumMod val="75000"/>
                  </a:schemeClr>
                </a:solidFill>
                <a:latin typeface="Arial Black" panose="020B0A04020102020204" pitchFamily="34" charset="0"/>
              </a:rPr>
            </a:br>
            <a:r>
              <a:rPr lang="ru-RU" sz="2800" dirty="0" smtClean="0">
                <a:solidFill>
                  <a:schemeClr val="accent2">
                    <a:lumMod val="75000"/>
                  </a:schemeClr>
                </a:solidFill>
                <a:latin typeface="Arial Black" panose="020B0A04020102020204" pitchFamily="34" charset="0"/>
              </a:rPr>
              <a:t>ОРГАНИЗАЦИИ И ПРОВЕДЕНИЯ </a:t>
            </a:r>
            <a:br>
              <a:rPr lang="ru-RU" sz="2800" dirty="0" smtClean="0">
                <a:solidFill>
                  <a:schemeClr val="accent2">
                    <a:lumMod val="75000"/>
                  </a:schemeClr>
                </a:solidFill>
                <a:latin typeface="Arial Black" panose="020B0A04020102020204" pitchFamily="34" charset="0"/>
              </a:rPr>
            </a:br>
            <a:r>
              <a:rPr lang="ru-RU" sz="2800" dirty="0" smtClean="0">
                <a:solidFill>
                  <a:schemeClr val="accent2">
                    <a:lumMod val="75000"/>
                  </a:schemeClr>
                </a:solidFill>
                <a:latin typeface="Arial Black" panose="020B0A04020102020204" pitchFamily="34" charset="0"/>
              </a:rPr>
              <a:t>«ЧАСА ВЗАИМОДЕЙСТВИЯ В ШКОЛЕ»</a:t>
            </a:r>
            <a:endParaRPr lang="ru-RU" sz="2800" dirty="0">
              <a:solidFill>
                <a:schemeClr val="accent2">
                  <a:lumMod val="75000"/>
                </a:schemeClr>
              </a:solidFill>
              <a:latin typeface="Arial Black" panose="020B0A040201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0871" y="231322"/>
            <a:ext cx="24082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734786" y="1582341"/>
            <a:ext cx="8409214" cy="4585871"/>
          </a:xfrm>
          <a:prstGeom prst="rect">
            <a:avLst/>
          </a:prstGeom>
        </p:spPr>
        <p:txBody>
          <a:bodyPr wrap="square">
            <a:spAutoFit/>
          </a:bodyPr>
          <a:lstStyle/>
          <a:p>
            <a:r>
              <a:rPr lang="ru-RU" sz="2800" dirty="0">
                <a:solidFill>
                  <a:schemeClr val="accent2">
                    <a:lumMod val="75000"/>
                  </a:schemeClr>
                </a:solidFill>
              </a:rPr>
              <a:t>I</a:t>
            </a:r>
            <a:r>
              <a:rPr lang="ru-RU" sz="2800" dirty="0">
                <a:solidFill>
                  <a:schemeClr val="accent2">
                    <a:lumMod val="75000"/>
                  </a:schemeClr>
                </a:solidFill>
                <a:cs typeface="Aparajita" panose="020B0604020202020204" pitchFamily="34" charset="0"/>
              </a:rPr>
              <a:t>. </a:t>
            </a:r>
            <a:r>
              <a:rPr lang="ru-RU" sz="2800" b="1" dirty="0">
                <a:solidFill>
                  <a:schemeClr val="accent2">
                    <a:lumMod val="75000"/>
                  </a:schemeClr>
                </a:solidFill>
                <a:latin typeface="Times New Roman" panose="02020603050405020304" pitchFamily="18" charset="0"/>
                <a:cs typeface="Times New Roman" panose="02020603050405020304" pitchFamily="18" charset="0"/>
              </a:rPr>
              <a:t>Подготовительный этап</a:t>
            </a:r>
          </a:p>
          <a:p>
            <a:r>
              <a:rPr lang="ru-RU" sz="2400" dirty="0">
                <a:latin typeface="Times New Roman" panose="02020603050405020304" pitchFamily="18" charset="0"/>
                <a:cs typeface="Times New Roman" panose="02020603050405020304" pitchFamily="18" charset="0"/>
              </a:rPr>
              <a:t>1.	Определите цель. Главная задача — выйти за рамки разовых мероприятий к системной работе по трансляции лучших практик, новых профессиональных знаний и методических подходов среди педагогов школы.</a:t>
            </a:r>
          </a:p>
          <a:p>
            <a:r>
              <a:rPr lang="ru-RU" sz="2400" dirty="0">
                <a:latin typeface="Times New Roman" panose="02020603050405020304" pitchFamily="18" charset="0"/>
                <a:cs typeface="Times New Roman" panose="02020603050405020304" pitchFamily="18" charset="0"/>
              </a:rPr>
              <a:t>2.	Назначьте ответственных. Определите координатора (например, заместителя директора по УВР или ВР) и состав рабочей группы из учителей с разным опытом работы.</a:t>
            </a:r>
          </a:p>
          <a:p>
            <a:r>
              <a:rPr lang="ru-RU" sz="2400" dirty="0">
                <a:latin typeface="Times New Roman" panose="02020603050405020304" pitchFamily="18" charset="0"/>
                <a:cs typeface="Times New Roman" panose="02020603050405020304" pitchFamily="18" charset="0"/>
              </a:rPr>
              <a:t>3.	 Создайте график. Составьте план семинаров на учебный год, определив темы, которые актуальны для вашей школы (например, работа с одарёнными детьми, инклюзивное образование, цифровые инструменты и т.д.).</a:t>
            </a:r>
          </a:p>
        </p:txBody>
      </p:sp>
    </p:spTree>
    <p:extLst>
      <p:ext uri="{BB962C8B-B14F-4D97-AF65-F5344CB8AC3E}">
        <p14:creationId xmlns:p14="http://schemas.microsoft.com/office/powerpoint/2010/main" val="2471455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286" y="277586"/>
            <a:ext cx="9462407" cy="5747657"/>
          </a:xfrm>
        </p:spPr>
        <p:txBody>
          <a:bodyPr>
            <a:normAutofit/>
          </a:bodyPr>
          <a:lstStyle/>
          <a:p>
            <a:r>
              <a:rPr lang="en-US" sz="2800" b="1" dirty="0" smtClean="0">
                <a:solidFill>
                  <a:schemeClr val="accent2">
                    <a:lumMod val="75000"/>
                  </a:schemeClr>
                </a:solidFill>
                <a:latin typeface="Times New Roman" panose="02020603050405020304" pitchFamily="18" charset="0"/>
                <a:cs typeface="Times New Roman" panose="02020603050405020304" pitchFamily="18" charset="0"/>
              </a:rPr>
              <a:t>II</a:t>
            </a:r>
            <a:r>
              <a:rPr lang="ru-RU" sz="2800" b="1" dirty="0" smtClean="0">
                <a:solidFill>
                  <a:schemeClr val="accent2">
                    <a:lumMod val="75000"/>
                  </a:schemeClr>
                </a:solidFill>
                <a:latin typeface="Times New Roman" panose="02020603050405020304" pitchFamily="18" charset="0"/>
                <a:cs typeface="Times New Roman" panose="02020603050405020304" pitchFamily="18" charset="0"/>
              </a:rPr>
              <a:t>. Подготовка </a:t>
            </a:r>
            <a:r>
              <a:rPr lang="ru-RU" sz="2800" b="1" dirty="0">
                <a:solidFill>
                  <a:schemeClr val="accent2">
                    <a:lumMod val="75000"/>
                  </a:schemeClr>
                </a:solidFill>
                <a:latin typeface="Times New Roman" panose="02020603050405020304" pitchFamily="18" charset="0"/>
                <a:cs typeface="Times New Roman" panose="02020603050405020304" pitchFamily="18" charset="0"/>
              </a:rPr>
              <a:t>первого мероприятия</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	Выберите тему. Она должна быть актуальной и востребованной педагогами. Например: «Семья и школа: пути эффективного сотрудничества в современных условиях».</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	 Определить докладчиков. Это могут быть учителя или другие специалисты школы, уже применившие успешную практику. Важно, чтобы они не просто рассказывали о своём опыте, а делились конкретными инструментами и результатами их применения.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	Подготовьте раздаточные материалы. Создайте краткие конспекты выступлений, памятки или алгоритмы действий, которые педагоги смогут использовать сразу после семинара.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4.	 Организуйте площадку. Обеспечьте удобную рассадку, наличие проектора/экрана, если планируется </a:t>
            </a:r>
            <a:r>
              <a:rPr lang="ru-RU" sz="2400" dirty="0" smtClean="0">
                <a:latin typeface="Times New Roman" panose="02020603050405020304" pitchFamily="18" charset="0"/>
                <a:cs typeface="Times New Roman" panose="02020603050405020304" pitchFamily="18" charset="0"/>
              </a:rPr>
              <a:t>презентация </a:t>
            </a:r>
            <a:r>
              <a:rPr lang="ru-RU" sz="2400" dirty="0">
                <a:latin typeface="Times New Roman" panose="02020603050405020304" pitchFamily="18" charset="0"/>
                <a:cs typeface="Times New Roman" panose="02020603050405020304" pitchFamily="18" charset="0"/>
              </a:rPr>
              <a:t>и возможность записи ключевых тезисов.</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1693" y="223157"/>
            <a:ext cx="24082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6027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40632"/>
            <a:ext cx="8482693" cy="5219247"/>
          </a:xfrm>
        </p:spPr>
        <p:txBody>
          <a:bodyPr>
            <a:noAutofit/>
          </a:bodyPr>
          <a:lstStyle/>
          <a:p>
            <a:r>
              <a:rPr lang="ru-RU" sz="2400" dirty="0"/>
              <a:t/>
            </a:r>
            <a:br>
              <a:rPr lang="ru-RU" sz="2400" dirty="0"/>
            </a:br>
            <a:r>
              <a:rPr lang="ru-RU" sz="2800" b="1" dirty="0" smtClean="0">
                <a:solidFill>
                  <a:schemeClr val="accent2">
                    <a:lumMod val="75000"/>
                  </a:schemeClr>
                </a:solidFill>
                <a:latin typeface="Times New Roman" panose="02020603050405020304" pitchFamily="18" charset="0"/>
                <a:cs typeface="Times New Roman" panose="02020603050405020304" pitchFamily="18" charset="0"/>
              </a:rPr>
              <a:t>III</a:t>
            </a:r>
            <a:r>
              <a:rPr lang="ru-RU" sz="2800" b="1" dirty="0">
                <a:solidFill>
                  <a:schemeClr val="accent2">
                    <a:lumMod val="75000"/>
                  </a:schemeClr>
                </a:solidFill>
                <a:latin typeface="Times New Roman" panose="02020603050405020304" pitchFamily="18" charset="0"/>
                <a:cs typeface="Times New Roman" panose="02020603050405020304" pitchFamily="18" charset="0"/>
              </a:rPr>
              <a:t>. Проведение «Часа взаимодействия»</a:t>
            </a:r>
            <a:br>
              <a:rPr lang="ru-RU" sz="2800" b="1" dirty="0">
                <a:solidFill>
                  <a:schemeClr val="accent2">
                    <a:lumMod val="75000"/>
                  </a:schemeClr>
                </a:solidFill>
                <a:latin typeface="Times New Roman" panose="02020603050405020304" pitchFamily="18" charset="0"/>
                <a:cs typeface="Times New Roman" panose="02020603050405020304" pitchFamily="18" charset="0"/>
              </a:rPr>
            </a:br>
            <a:r>
              <a:rPr lang="ru-RU" sz="2400" dirty="0"/>
              <a:t>1.</a:t>
            </a:r>
            <a:r>
              <a:rPr lang="ru-RU" sz="2400" dirty="0">
                <a:latin typeface="Times New Roman" panose="02020603050405020304" pitchFamily="18" charset="0"/>
                <a:cs typeface="Times New Roman" panose="02020603050405020304" pitchFamily="18" charset="0"/>
              </a:rPr>
              <a:t>	Приветствие и вводная часть. Координатор объявляет цели встречи, представляет докладчиков и напоминает о правилах конструктивного диалога.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	 Выступления коллег. Докладчики делятся своим успешным опытом через призму собственного успеха, акцентируя внимание на том, как именно этот опыт помог им повысить качество обучения или воспитания.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	 Обсуждение и рефлексия. После каждого выступления организуется обсуждение. Педагоги задают вопросы, высказывают свои замечания и предложения по адаптации опыта под собственные условия.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4.	 Итоговое слово. Координатор подводит итоги, фиксирует ключевые идеи и благодарит участников.</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6379" y="223157"/>
            <a:ext cx="24082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8537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8109857" cy="5072289"/>
          </a:xfrm>
        </p:spPr>
        <p:txBody>
          <a:bodyPr>
            <a:noAutofit/>
          </a:bodyPr>
          <a:lstStyle/>
          <a:p>
            <a:r>
              <a:rPr lang="ru-RU" sz="2400" dirty="0"/>
              <a:t/>
            </a:r>
            <a:br>
              <a:rPr lang="ru-RU" sz="2400" dirty="0"/>
            </a:br>
            <a:r>
              <a:rPr lang="ru-RU" sz="2800" dirty="0" smtClean="0">
                <a:solidFill>
                  <a:schemeClr val="accent2">
                    <a:lumMod val="75000"/>
                  </a:schemeClr>
                </a:solidFill>
                <a:latin typeface="Times New Roman" panose="02020603050405020304" pitchFamily="18" charset="0"/>
                <a:cs typeface="Times New Roman" panose="02020603050405020304" pitchFamily="18" charset="0"/>
              </a:rPr>
              <a:t>IV</a:t>
            </a:r>
            <a:r>
              <a:rPr lang="ru-RU" sz="2800" dirty="0">
                <a:solidFill>
                  <a:schemeClr val="accent2">
                    <a:lumMod val="75000"/>
                  </a:schemeClr>
                </a:solidFill>
                <a:latin typeface="Times New Roman" panose="02020603050405020304" pitchFamily="18" charset="0"/>
                <a:cs typeface="Times New Roman" panose="02020603050405020304" pitchFamily="18" charset="0"/>
              </a:rPr>
              <a:t>. </a:t>
            </a:r>
            <a:r>
              <a:rPr lang="ru-RU" sz="2800" dirty="0" err="1" smtClean="0">
                <a:solidFill>
                  <a:schemeClr val="accent2">
                    <a:lumMod val="75000"/>
                  </a:schemeClr>
                </a:solidFill>
                <a:latin typeface="Times New Roman" panose="02020603050405020304" pitchFamily="18" charset="0"/>
                <a:cs typeface="Times New Roman" panose="02020603050405020304" pitchFamily="18" charset="0"/>
              </a:rPr>
              <a:t>Постмероприятие</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	Сбор материалов. Запишите основные тезисы выступлений, соберите отзывы участников и лучшие практики в единый документ.</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	Подготовка выпуска сборника. На основе собранных материалов создайте первый выпуск методического сборника «Час взаимодействия». Он должен быть доступен всем учителям школы.</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	 Анонс следующего мероприятия. Сразу после завершения текущего часа анонсируйте следующую встречу, обозначив её дату и тему.</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7829" y="304800"/>
            <a:ext cx="2408238"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53490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CBD8525F-DF94-4768-A811-5209689E6BBD}"/>
              </a:ext>
            </a:extLst>
          </p:cNvPr>
          <p:cNvSpPr txBox="1"/>
          <p:nvPr/>
        </p:nvSpPr>
        <p:spPr>
          <a:xfrm>
            <a:off x="1060313" y="1152114"/>
            <a:ext cx="5291849" cy="5016758"/>
          </a:xfrm>
          <a:prstGeom prst="rect">
            <a:avLst/>
          </a:prstGeom>
          <a:noFill/>
        </p:spPr>
        <p:txBody>
          <a:bodyPr wrap="square" rtlCol="0">
            <a:spAutoFit/>
          </a:bodyPr>
          <a:lstStyle/>
          <a:p>
            <a:r>
              <a:rPr lang="ru-RU" sz="3200" b="1" spc="-10" dirty="0">
                <a:solidFill>
                  <a:schemeClr val="accent2"/>
                </a:solidFill>
                <a:latin typeface="Franklin Gothic Heavy" panose="020B0903020102020204" pitchFamily="34" charset="0"/>
              </a:rPr>
              <a:t>Чужой опыт нельзя просто перенести из одной среды в другую, ибо он всегда уникален. Но идею этого опыта можно и нужно адаптировать, применив её к своим условиям и возможностям.</a:t>
            </a:r>
          </a:p>
          <a:p>
            <a:r>
              <a:rPr lang="ru-RU" sz="3200" b="1" spc="-10" dirty="0">
                <a:solidFill>
                  <a:schemeClr val="accent2"/>
                </a:solidFill>
                <a:latin typeface="Franklin Gothic Heavy" panose="020B0903020102020204" pitchFamily="34" charset="0"/>
              </a:rPr>
              <a:t>                    </a:t>
            </a:r>
            <a:r>
              <a:rPr lang="ru-RU" sz="3200" b="1" spc="-10" dirty="0" smtClean="0">
                <a:solidFill>
                  <a:schemeClr val="accent2"/>
                </a:solidFill>
                <a:latin typeface="Franklin Gothic Heavy" panose="020B0903020102020204" pitchFamily="34" charset="0"/>
              </a:rPr>
              <a:t> </a:t>
            </a:r>
            <a:r>
              <a:rPr lang="ru-RU" sz="3200" b="1" spc="-10" dirty="0">
                <a:solidFill>
                  <a:schemeClr val="accent2"/>
                </a:solidFill>
                <a:latin typeface="Franklin Gothic Heavy" panose="020B0903020102020204" pitchFamily="34" charset="0"/>
              </a:rPr>
              <a:t>К. Д. </a:t>
            </a:r>
            <a:r>
              <a:rPr lang="ru-RU" sz="3200" b="1" spc="-10" dirty="0" smtClean="0">
                <a:solidFill>
                  <a:schemeClr val="accent2"/>
                </a:solidFill>
                <a:latin typeface="Franklin Gothic Heavy" panose="020B0903020102020204" pitchFamily="34" charset="0"/>
              </a:rPr>
              <a:t>Ушинский</a:t>
            </a:r>
            <a:endParaRPr lang="ru-RU" sz="3200" b="1" spc="-10" dirty="0">
              <a:solidFill>
                <a:schemeClr val="accent2"/>
              </a:solidFill>
              <a:latin typeface="Franklin Gothic Heavy" panose="020B0903020102020204" pitchFamily="34" charset="0"/>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2243" y="1364386"/>
            <a:ext cx="3542393" cy="4138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6921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742</TotalTime>
  <Words>175</Words>
  <Application>Microsoft Office PowerPoint</Application>
  <PresentationFormat>Произвольный</PresentationFormat>
  <Paragraphs>32</Paragraphs>
  <Slides>10</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10</vt:i4>
      </vt:variant>
    </vt:vector>
  </HeadingPairs>
  <TitlesOfParts>
    <vt:vector size="22" baseType="lpstr">
      <vt:lpstr>Arial</vt:lpstr>
      <vt:lpstr>FrankRuehl</vt:lpstr>
      <vt:lpstr>Calibri</vt:lpstr>
      <vt:lpstr>Calibri Light</vt:lpstr>
      <vt:lpstr>Aparajita</vt:lpstr>
      <vt:lpstr>Gerbera Light</vt:lpstr>
      <vt:lpstr>Franklin Gothic Heavy</vt:lpstr>
      <vt:lpstr>Times New Roman</vt:lpstr>
      <vt:lpstr>Franklin Gothic Demi Cond</vt:lpstr>
      <vt:lpstr>Arial Black</vt:lpstr>
      <vt:lpstr>TomskObl2104</vt:lpstr>
      <vt:lpstr>Тема Office</vt:lpstr>
      <vt:lpstr>«Час взаимодействия»:  внутришкольная комплексная форма профессионального развития педагога</vt:lpstr>
      <vt:lpstr>ШКОЛьные  ТРАДИЦИИ</vt:lpstr>
      <vt:lpstr>Презентация PowerPoint</vt:lpstr>
      <vt:lpstr>ЧАС ВЗАИМОДЕЙСТВИЯ</vt:lpstr>
      <vt:lpstr>ЧЕК –ЛИСТ ДЛЯ  ОРГАНИЗАЦИИ И ПРОВЕДЕНИЯ  «ЧАСА ВЗАИМОДЕЙСТВИЯ В ШКОЛЕ»</vt:lpstr>
      <vt:lpstr>II. Подготовка первого мероприятия 1. Выберите тему. Она должна быть актуальной и востребованной педагогами. Например: «Семья и школа: пути эффективного сотрудничества в современных условиях». 2.  Определить докладчиков. Это могут быть учителя или другие специалисты школы, уже применившие успешную практику. Важно, чтобы они не просто рассказывали о своём опыте, а делились конкретными инструментами и результатами их применения. 3. Подготовьте раздаточные материалы. Создайте краткие конспекты выступлений, памятки или алгоритмы действий, которые педагоги смогут использовать сразу после семинара. 4.  Организуйте площадку. Обеспечьте удобную рассадку, наличие проектора/экрана, если планируется презентация и возможность записи ключевых тезисов. </vt:lpstr>
      <vt:lpstr> III. Проведение «Часа взаимодействия» 1. Приветствие и вводная часть. Координатор объявляет цели встречи, представляет докладчиков и напоминает о правилах конструктивного диалога. 2.  Выступления коллег. Докладчики делятся своим успешным опытом через призму собственного успеха, акцентируя внимание на том, как именно этот опыт помог им повысить качество обучения или воспитания. 3.  Обсуждение и рефлексия. После каждого выступления организуется обсуждение. Педагоги задают вопросы, высказывают свои замечания и предложения по адаптации опыта под собственные условия. 4.  Итоговое слово. Координатор подводит итоги, фиксирует ключевые идеи и благодарит участников. </vt:lpstr>
      <vt:lpstr> IV. Постмероприятие 1. Сбор материалов. Запишите основные тезисы выступлений, соберите отзывы участников и лучшие практики в единый документ. 2. Подготовка выпуска сборника. На основе собранных материалов создайте первый выпуск методического сборника «Час взаимодействия». Он должен быть доступен всем учителям школы. 3.  Анонс следующего мероприятия. Сразу после завершения текущего часа анонсируйте следующую встречу, обозначив её дату и тему.  </vt:lpstr>
      <vt:lpstr>Презентация PowerPoint</vt:lpstr>
      <vt:lpstr>Верина Л.М. директор МАОУ СОШ № 42 г. Томска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Максим Алексеевич Зырянов</dc:creator>
  <cp:lastModifiedBy>Директор</cp:lastModifiedBy>
  <cp:revision>163</cp:revision>
  <dcterms:created xsi:type="dcterms:W3CDTF">2025-07-14T10:33:41Z</dcterms:created>
  <dcterms:modified xsi:type="dcterms:W3CDTF">2026-08-19T02:24:57Z</dcterms:modified>
</cp:coreProperties>
</file>