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202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1B1B27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1B1B27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1B1B27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1B1B27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525" y="4729162"/>
            <a:ext cx="9134475" cy="9525"/>
          </a:xfrm>
          <a:custGeom>
            <a:avLst/>
            <a:gdLst/>
            <a:ahLst/>
            <a:cxnLst/>
            <a:rect l="l" t="t" r="r" b="b"/>
            <a:pathLst>
              <a:path w="9134475" h="9525">
                <a:moveTo>
                  <a:pt x="9134474" y="9524"/>
                </a:moveTo>
                <a:lnTo>
                  <a:pt x="0" y="9524"/>
                </a:lnTo>
                <a:lnTo>
                  <a:pt x="0" y="0"/>
                </a:lnTo>
                <a:lnTo>
                  <a:pt x="9134474" y="0"/>
                </a:lnTo>
                <a:lnTo>
                  <a:pt x="9134474" y="9524"/>
                </a:lnTo>
                <a:close/>
              </a:path>
            </a:pathLst>
          </a:custGeom>
          <a:solidFill>
            <a:srgbClr val="306C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0869" y="228172"/>
            <a:ext cx="8862261" cy="436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1B1B27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73077" y="923451"/>
            <a:ext cx="4434205" cy="3100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799" y="1047751"/>
            <a:ext cx="3756337" cy="269670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065" marR="5080" indent="-635" algn="ctr">
              <a:lnSpc>
                <a:spcPts val="3490"/>
              </a:lnSpc>
              <a:spcBef>
                <a:spcPts val="80"/>
              </a:spcBef>
            </a:pPr>
            <a:r>
              <a:rPr sz="2000" spc="-95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2000" spc="-95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Собираем директорскую мозаику: </a:t>
            </a:r>
          </a:p>
          <a:p>
            <a:pPr marL="12065" marR="5080" indent="-635" algn="ctr">
              <a:lnSpc>
                <a:spcPts val="3490"/>
              </a:lnSpc>
              <a:spcBef>
                <a:spcPts val="80"/>
              </a:spcBef>
            </a:pPr>
            <a:r>
              <a:rPr sz="20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«5</a:t>
            </a:r>
            <a:r>
              <a:rPr sz="2000" spc="-85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шагов</a:t>
            </a:r>
            <a:r>
              <a:rPr sz="200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к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управлению</a:t>
            </a:r>
            <a:r>
              <a:rPr sz="2000" spc="-1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развитием </a:t>
            </a:r>
            <a:r>
              <a:rPr sz="2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педагогов</a:t>
            </a:r>
            <a:r>
              <a:rPr sz="20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20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помощью 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ИИ</a:t>
            </a:r>
            <a:r>
              <a:rPr sz="2000" spc="-25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»</a:t>
            </a:r>
            <a:endParaRPr lang="ru-RU" sz="2000" spc="-25" dirty="0" smtClean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2065" marR="5080" indent="-635" algn="ctr">
              <a:lnSpc>
                <a:spcPts val="3490"/>
              </a:lnSpc>
              <a:spcBef>
                <a:spcPts val="80"/>
              </a:spcBef>
            </a:pPr>
            <a:endParaRPr sz="28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44662" y="3891044"/>
            <a:ext cx="3081655" cy="6887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935" marR="5080" indent="-356870" algn="just">
              <a:lnSpc>
                <a:spcPct val="122000"/>
              </a:lnSpc>
              <a:spcBef>
                <a:spcPts val="100"/>
              </a:spcBef>
            </a:pPr>
            <a:r>
              <a:rPr sz="1200" dirty="0">
                <a:latin typeface="Roboto"/>
                <a:cs typeface="Roboto"/>
              </a:rPr>
              <a:t>Васина</a:t>
            </a:r>
            <a:r>
              <a:rPr sz="1200" spc="-40" dirty="0">
                <a:latin typeface="Roboto"/>
                <a:cs typeface="Roboto"/>
              </a:rPr>
              <a:t> </a:t>
            </a:r>
            <a:r>
              <a:rPr sz="1200" dirty="0">
                <a:latin typeface="Roboto"/>
                <a:cs typeface="Roboto"/>
              </a:rPr>
              <a:t>Лилия</a:t>
            </a:r>
            <a:r>
              <a:rPr sz="1200" spc="-40" dirty="0">
                <a:latin typeface="Roboto"/>
                <a:cs typeface="Roboto"/>
              </a:rPr>
              <a:t> </a:t>
            </a:r>
            <a:r>
              <a:rPr sz="1200" spc="-10" dirty="0">
                <a:latin typeface="Roboto"/>
                <a:cs typeface="Roboto"/>
              </a:rPr>
              <a:t>Вячеславовна,</a:t>
            </a:r>
            <a:r>
              <a:rPr sz="1200" spc="-35" dirty="0">
                <a:latin typeface="Roboto"/>
                <a:cs typeface="Roboto"/>
              </a:rPr>
              <a:t> </a:t>
            </a:r>
            <a:endParaRPr lang="ru-RU" sz="1200" spc="-35" dirty="0" smtClean="0">
              <a:latin typeface="Roboto"/>
              <a:cs typeface="Roboto"/>
            </a:endParaRPr>
          </a:p>
          <a:p>
            <a:pPr marL="368935" marR="5080" indent="-356870" algn="just">
              <a:lnSpc>
                <a:spcPct val="122000"/>
              </a:lnSpc>
              <a:spcBef>
                <a:spcPts val="100"/>
              </a:spcBef>
            </a:pPr>
            <a:r>
              <a:rPr sz="1200" spc="-10" dirty="0" err="1" smtClean="0">
                <a:latin typeface="Roboto"/>
                <a:cs typeface="Roboto"/>
              </a:rPr>
              <a:t>заведующий</a:t>
            </a:r>
            <a:r>
              <a:rPr sz="1200" spc="-10" dirty="0" smtClean="0">
                <a:latin typeface="Roboto"/>
                <a:cs typeface="Roboto"/>
              </a:rPr>
              <a:t> </a:t>
            </a:r>
            <a:r>
              <a:rPr sz="1200" dirty="0">
                <a:latin typeface="Roboto"/>
                <a:cs typeface="Roboto"/>
              </a:rPr>
              <a:t>МБДОУ</a:t>
            </a:r>
            <a:r>
              <a:rPr sz="1200" spc="-65" dirty="0">
                <a:latin typeface="Roboto"/>
                <a:cs typeface="Roboto"/>
              </a:rPr>
              <a:t> </a:t>
            </a:r>
            <a:r>
              <a:rPr sz="1200" spc="-20" dirty="0">
                <a:latin typeface="Roboto"/>
                <a:cs typeface="Roboto"/>
              </a:rPr>
              <a:t>“ЦРР</a:t>
            </a:r>
            <a:r>
              <a:rPr sz="1200" spc="-35" dirty="0">
                <a:latin typeface="Roboto"/>
                <a:cs typeface="Roboto"/>
              </a:rPr>
              <a:t> </a:t>
            </a:r>
            <a:r>
              <a:rPr sz="1200" spc="-215" dirty="0">
                <a:latin typeface="Roboto"/>
                <a:cs typeface="Roboto"/>
              </a:rPr>
              <a:t>-</a:t>
            </a:r>
            <a:r>
              <a:rPr sz="1200" spc="-5" dirty="0">
                <a:latin typeface="Roboto"/>
                <a:cs typeface="Roboto"/>
              </a:rPr>
              <a:t> </a:t>
            </a:r>
            <a:r>
              <a:rPr sz="1200" spc="-20" dirty="0">
                <a:latin typeface="Roboto"/>
                <a:cs typeface="Roboto"/>
              </a:rPr>
              <a:t>детский</a:t>
            </a:r>
            <a:r>
              <a:rPr sz="1200" spc="-35" dirty="0">
                <a:latin typeface="Roboto"/>
                <a:cs typeface="Roboto"/>
              </a:rPr>
              <a:t> </a:t>
            </a:r>
            <a:r>
              <a:rPr sz="1200" spc="-10" dirty="0">
                <a:latin typeface="Roboto"/>
                <a:cs typeface="Roboto"/>
              </a:rPr>
              <a:t>сад</a:t>
            </a:r>
            <a:r>
              <a:rPr sz="1200" spc="-35" dirty="0">
                <a:latin typeface="Roboto"/>
                <a:cs typeface="Roboto"/>
              </a:rPr>
              <a:t> </a:t>
            </a:r>
            <a:r>
              <a:rPr sz="1200" spc="-20" dirty="0">
                <a:latin typeface="Roboto"/>
                <a:cs typeface="Roboto"/>
              </a:rPr>
              <a:t>№60</a:t>
            </a:r>
            <a:r>
              <a:rPr sz="1200" spc="-20" dirty="0" smtClean="0">
                <a:latin typeface="Roboto"/>
                <a:cs typeface="Roboto"/>
              </a:rPr>
              <a:t>”</a:t>
            </a:r>
            <a:r>
              <a:rPr lang="ru-RU" sz="1200" spc="-20" dirty="0" smtClean="0">
                <a:latin typeface="Roboto"/>
                <a:cs typeface="Roboto"/>
              </a:rPr>
              <a:t> г. Северск., Томской области</a:t>
            </a:r>
            <a:endParaRPr sz="1200" dirty="0">
              <a:latin typeface="Roboto"/>
              <a:cs typeface="Roboto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66143" y="136303"/>
            <a:ext cx="8667115" cy="4718050"/>
            <a:chOff x="166143" y="136303"/>
            <a:chExt cx="8667115" cy="47180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6143" y="2231503"/>
              <a:ext cx="588884" cy="100910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21335" y="3921510"/>
              <a:ext cx="269083" cy="3070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06585" y="241232"/>
              <a:ext cx="1730828" cy="46383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52971" y="136303"/>
              <a:ext cx="512829" cy="54064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39126" y="143180"/>
              <a:ext cx="497601" cy="5881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0053" y="164049"/>
              <a:ext cx="645710" cy="58885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12814" y="143180"/>
              <a:ext cx="520145" cy="5888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42709" y="1063829"/>
              <a:ext cx="3790249" cy="37902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6300" y="1196024"/>
            <a:ext cx="8877935" cy="3474720"/>
            <a:chOff x="266300" y="1196024"/>
            <a:chExt cx="8877935" cy="34747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27624" y="1359520"/>
              <a:ext cx="4816379" cy="331076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66300" y="1196024"/>
              <a:ext cx="4018279" cy="1496695"/>
            </a:xfrm>
            <a:custGeom>
              <a:avLst/>
              <a:gdLst/>
              <a:ahLst/>
              <a:cxnLst/>
              <a:rect l="l" t="t" r="r" b="b"/>
              <a:pathLst>
                <a:path w="4018279" h="1496695">
                  <a:moveTo>
                    <a:pt x="4018035" y="1496487"/>
                  </a:moveTo>
                  <a:lnTo>
                    <a:pt x="0" y="1496487"/>
                  </a:lnTo>
                  <a:lnTo>
                    <a:pt x="0" y="44532"/>
                  </a:lnTo>
                  <a:lnTo>
                    <a:pt x="3324" y="27198"/>
                  </a:lnTo>
                  <a:lnTo>
                    <a:pt x="12389" y="13043"/>
                  </a:lnTo>
                  <a:lnTo>
                    <a:pt x="25835" y="3499"/>
                  </a:lnTo>
                  <a:lnTo>
                    <a:pt x="42300" y="0"/>
                  </a:lnTo>
                  <a:lnTo>
                    <a:pt x="3975734" y="0"/>
                  </a:lnTo>
                  <a:lnTo>
                    <a:pt x="4010928" y="19826"/>
                  </a:lnTo>
                  <a:lnTo>
                    <a:pt x="4018035" y="44532"/>
                  </a:lnTo>
                  <a:lnTo>
                    <a:pt x="4018035" y="1496487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6300" y="2965924"/>
              <a:ext cx="4018279" cy="1494790"/>
            </a:xfrm>
            <a:custGeom>
              <a:avLst/>
              <a:gdLst/>
              <a:ahLst/>
              <a:cxnLst/>
              <a:rect l="l" t="t" r="r" b="b"/>
              <a:pathLst>
                <a:path w="4018279" h="1494789">
                  <a:moveTo>
                    <a:pt x="3975734" y="1494603"/>
                  </a:moveTo>
                  <a:lnTo>
                    <a:pt x="42300" y="1494603"/>
                  </a:lnTo>
                  <a:lnTo>
                    <a:pt x="25835" y="1490558"/>
                  </a:lnTo>
                  <a:lnTo>
                    <a:pt x="12389" y="1479525"/>
                  </a:lnTo>
                  <a:lnTo>
                    <a:pt x="3324" y="1463162"/>
                  </a:lnTo>
                  <a:lnTo>
                    <a:pt x="0" y="1443124"/>
                  </a:lnTo>
                  <a:lnTo>
                    <a:pt x="0" y="0"/>
                  </a:lnTo>
                  <a:lnTo>
                    <a:pt x="4018035" y="0"/>
                  </a:lnTo>
                  <a:lnTo>
                    <a:pt x="4018035" y="1443124"/>
                  </a:lnTo>
                  <a:lnTo>
                    <a:pt x="4014711" y="1463162"/>
                  </a:lnTo>
                  <a:lnTo>
                    <a:pt x="4005645" y="1479525"/>
                  </a:lnTo>
                  <a:lnTo>
                    <a:pt x="3992200" y="1490558"/>
                  </a:lnTo>
                  <a:lnTo>
                    <a:pt x="3975734" y="1494603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555744" y="84478"/>
            <a:ext cx="3805554" cy="880744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ts val="3429"/>
              </a:lnSpc>
              <a:spcBef>
                <a:spcPts val="70"/>
              </a:spcBef>
            </a:pPr>
            <a:r>
              <a:rPr sz="2750" spc="110" dirty="0"/>
              <a:t>ШАГ</a:t>
            </a:r>
            <a:r>
              <a:rPr sz="2750" spc="-130" dirty="0"/>
              <a:t> </a:t>
            </a:r>
            <a:r>
              <a:rPr sz="2750" spc="-380" dirty="0"/>
              <a:t>1.</a:t>
            </a:r>
            <a:r>
              <a:rPr sz="2750" spc="-130" dirty="0"/>
              <a:t> </a:t>
            </a:r>
            <a:r>
              <a:rPr sz="2750" spc="140" dirty="0"/>
              <a:t>ДИАГНОСТИКА </a:t>
            </a:r>
            <a:r>
              <a:rPr sz="2750" spc="160" dirty="0"/>
              <a:t>ДЕФИЦИТОВ</a:t>
            </a:r>
            <a:endParaRPr sz="2750"/>
          </a:p>
        </p:txBody>
      </p:sp>
      <p:sp>
        <p:nvSpPr>
          <p:cNvPr id="7" name="object 7"/>
          <p:cNvSpPr txBox="1"/>
          <p:nvPr/>
        </p:nvSpPr>
        <p:spPr>
          <a:xfrm>
            <a:off x="347843" y="1199917"/>
            <a:ext cx="3442970" cy="1347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-10" dirty="0">
                <a:latin typeface="Trebuchet MS"/>
                <a:cs typeface="Trebuchet MS"/>
              </a:rPr>
              <a:t>Действие</a:t>
            </a:r>
            <a:endParaRPr sz="1350">
              <a:latin typeface="Trebuchet MS"/>
              <a:cs typeface="Trebuchet MS"/>
            </a:endParaRPr>
          </a:p>
          <a:p>
            <a:pPr marL="12700" marR="5080">
              <a:lnSpc>
                <a:spcPct val="133000"/>
              </a:lnSpc>
              <a:spcBef>
                <a:spcPts val="465"/>
              </a:spcBef>
            </a:pPr>
            <a:r>
              <a:rPr sz="1100" spc="-10" dirty="0">
                <a:latin typeface="Roboto"/>
                <a:cs typeface="Roboto"/>
              </a:rPr>
              <a:t>Провести</a:t>
            </a:r>
            <a:r>
              <a:rPr sz="1100" spc="-15" dirty="0">
                <a:latin typeface="Roboto"/>
                <a:cs typeface="Roboto"/>
              </a:rPr>
              <a:t> </a:t>
            </a:r>
            <a:r>
              <a:rPr sz="1100" dirty="0">
                <a:latin typeface="Roboto"/>
                <a:cs typeface="Roboto"/>
              </a:rPr>
              <a:t>опрос</a:t>
            </a:r>
            <a:r>
              <a:rPr sz="1100" spc="-10" dirty="0">
                <a:latin typeface="Roboto"/>
                <a:cs typeface="Roboto"/>
              </a:rPr>
              <a:t> педагогов </a:t>
            </a:r>
            <a:r>
              <a:rPr sz="1100" dirty="0">
                <a:latin typeface="Roboto"/>
                <a:cs typeface="Roboto"/>
              </a:rPr>
              <a:t>по</a:t>
            </a:r>
            <a:r>
              <a:rPr sz="1100" spc="-10" dirty="0">
                <a:latin typeface="Roboto"/>
                <a:cs typeface="Roboto"/>
              </a:rPr>
              <a:t> </a:t>
            </a:r>
            <a:r>
              <a:rPr sz="1100" dirty="0">
                <a:latin typeface="Roboto"/>
                <a:cs typeface="Roboto"/>
              </a:rPr>
              <a:t>3</a:t>
            </a:r>
            <a:r>
              <a:rPr sz="1100" spc="-10" dirty="0">
                <a:latin typeface="Roboto"/>
                <a:cs typeface="Roboto"/>
              </a:rPr>
              <a:t> блокам: мотивация, </a:t>
            </a:r>
            <a:r>
              <a:rPr sz="1100" spc="-25" dirty="0">
                <a:latin typeface="Roboto"/>
                <a:cs typeface="Roboto"/>
              </a:rPr>
              <a:t>цифровые </a:t>
            </a:r>
            <a:r>
              <a:rPr sz="1100" dirty="0">
                <a:latin typeface="Roboto"/>
                <a:cs typeface="Roboto"/>
              </a:rPr>
              <a:t>навыки,</a:t>
            </a:r>
            <a:r>
              <a:rPr sz="1100" spc="-20" dirty="0">
                <a:latin typeface="Roboto"/>
                <a:cs typeface="Roboto"/>
              </a:rPr>
              <a:t> </a:t>
            </a:r>
            <a:r>
              <a:rPr sz="1100" spc="-10" dirty="0">
                <a:latin typeface="Roboto"/>
                <a:cs typeface="Roboto"/>
              </a:rPr>
              <a:t>этика</a:t>
            </a:r>
            <a:endParaRPr sz="11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100" b="1" spc="-10" dirty="0">
                <a:latin typeface="Roboto"/>
                <a:cs typeface="Roboto"/>
              </a:rPr>
              <a:t>Инструмент:</a:t>
            </a:r>
            <a:r>
              <a:rPr sz="1100" b="1" spc="-25" dirty="0">
                <a:latin typeface="Roboto"/>
                <a:cs typeface="Roboto"/>
              </a:rPr>
              <a:t> </a:t>
            </a:r>
            <a:r>
              <a:rPr sz="1100" dirty="0">
                <a:latin typeface="Roboto"/>
                <a:cs typeface="Roboto"/>
              </a:rPr>
              <a:t>Яндекс.Формы</a:t>
            </a:r>
            <a:r>
              <a:rPr sz="1100" spc="-25" dirty="0">
                <a:latin typeface="Roboto"/>
                <a:cs typeface="Roboto"/>
              </a:rPr>
              <a:t> </a:t>
            </a:r>
            <a:r>
              <a:rPr sz="1100" dirty="0">
                <a:latin typeface="Roboto"/>
                <a:cs typeface="Roboto"/>
              </a:rPr>
              <a:t>·</a:t>
            </a:r>
            <a:r>
              <a:rPr sz="1100" spc="-25" dirty="0">
                <a:latin typeface="Roboto"/>
                <a:cs typeface="Roboto"/>
              </a:rPr>
              <a:t> </a:t>
            </a:r>
            <a:r>
              <a:rPr sz="1100" b="1" dirty="0">
                <a:latin typeface="Roboto"/>
                <a:cs typeface="Roboto"/>
              </a:rPr>
              <a:t>Срок:</a:t>
            </a:r>
            <a:r>
              <a:rPr sz="1100" b="1" spc="-25" dirty="0">
                <a:latin typeface="Roboto"/>
                <a:cs typeface="Roboto"/>
              </a:rPr>
              <a:t> </a:t>
            </a:r>
            <a:r>
              <a:rPr sz="1100" dirty="0">
                <a:latin typeface="Roboto"/>
                <a:cs typeface="Roboto"/>
              </a:rPr>
              <a:t>5</a:t>
            </a:r>
            <a:r>
              <a:rPr sz="1100" spc="-25" dirty="0">
                <a:latin typeface="Roboto"/>
                <a:cs typeface="Roboto"/>
              </a:rPr>
              <a:t> </a:t>
            </a:r>
            <a:r>
              <a:rPr sz="1100" spc="-20" dirty="0">
                <a:latin typeface="Roboto"/>
                <a:cs typeface="Roboto"/>
              </a:rPr>
              <a:t>дней</a:t>
            </a:r>
            <a:endParaRPr sz="11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100" b="1" spc="-20" dirty="0">
                <a:latin typeface="Roboto"/>
                <a:cs typeface="Roboto"/>
              </a:rPr>
              <a:t>Результат:</a:t>
            </a:r>
            <a:r>
              <a:rPr sz="1100" b="1" spc="-25" dirty="0">
                <a:latin typeface="Roboto"/>
                <a:cs typeface="Roboto"/>
              </a:rPr>
              <a:t> </a:t>
            </a:r>
            <a:r>
              <a:rPr sz="1100" spc="-25" dirty="0">
                <a:latin typeface="Roboto"/>
                <a:cs typeface="Roboto"/>
              </a:rPr>
              <a:t>Профиль </a:t>
            </a:r>
            <a:r>
              <a:rPr sz="1100" dirty="0">
                <a:latin typeface="Roboto"/>
                <a:cs typeface="Roboto"/>
              </a:rPr>
              <a:t>каждого</a:t>
            </a:r>
            <a:r>
              <a:rPr sz="1100" spc="-20" dirty="0">
                <a:latin typeface="Roboto"/>
                <a:cs typeface="Roboto"/>
              </a:rPr>
              <a:t> </a:t>
            </a:r>
            <a:r>
              <a:rPr sz="1100" spc="-10" dirty="0">
                <a:latin typeface="Roboto"/>
                <a:cs typeface="Roboto"/>
              </a:rPr>
              <a:t>педагога</a:t>
            </a:r>
            <a:endParaRPr sz="1100">
              <a:latin typeface="Roboto"/>
              <a:cs typeface="Robo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7847" y="3022142"/>
            <a:ext cx="3226435" cy="1371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55" dirty="0">
                <a:latin typeface="Trebuchet MS"/>
                <a:cs typeface="Trebuchet MS"/>
              </a:rPr>
              <a:t>Обработка</a:t>
            </a:r>
            <a:r>
              <a:rPr sz="1350" spc="-50" dirty="0">
                <a:latin typeface="Trebuchet MS"/>
                <a:cs typeface="Trebuchet MS"/>
              </a:rPr>
              <a:t> </a:t>
            </a:r>
            <a:r>
              <a:rPr sz="1350" spc="-10" dirty="0">
                <a:latin typeface="Trebuchet MS"/>
                <a:cs typeface="Trebuchet MS"/>
              </a:rPr>
              <a:t>данных</a:t>
            </a:r>
            <a:endParaRPr sz="1350">
              <a:latin typeface="Trebuchet MS"/>
              <a:cs typeface="Trebuchet MS"/>
            </a:endParaRPr>
          </a:p>
          <a:p>
            <a:pPr marL="12700" marR="5080">
              <a:lnSpc>
                <a:spcPct val="133000"/>
              </a:lnSpc>
              <a:spcBef>
                <a:spcPts val="650"/>
              </a:spcBef>
            </a:pPr>
            <a:r>
              <a:rPr sz="1100" spc="-20" dirty="0">
                <a:latin typeface="Roboto"/>
                <a:cs typeface="Roboto"/>
              </a:rPr>
              <a:t>Обработать</a:t>
            </a:r>
            <a:r>
              <a:rPr sz="1100" spc="-15" dirty="0">
                <a:latin typeface="Roboto"/>
                <a:cs typeface="Roboto"/>
              </a:rPr>
              <a:t> </a:t>
            </a:r>
            <a:r>
              <a:rPr sz="1100" spc="-10" dirty="0">
                <a:latin typeface="Roboto"/>
                <a:cs typeface="Roboto"/>
              </a:rPr>
              <a:t>данные,</a:t>
            </a:r>
            <a:r>
              <a:rPr sz="1100" spc="-15" dirty="0">
                <a:latin typeface="Roboto"/>
                <a:cs typeface="Roboto"/>
              </a:rPr>
              <a:t> </a:t>
            </a:r>
            <a:r>
              <a:rPr sz="1100" spc="-10" dirty="0">
                <a:latin typeface="Roboto"/>
                <a:cs typeface="Roboto"/>
              </a:rPr>
              <a:t>выделить</a:t>
            </a:r>
            <a:r>
              <a:rPr sz="1100" spc="-15" dirty="0">
                <a:latin typeface="Roboto"/>
                <a:cs typeface="Roboto"/>
              </a:rPr>
              <a:t> </a:t>
            </a:r>
            <a:r>
              <a:rPr sz="1100" dirty="0">
                <a:latin typeface="Roboto"/>
                <a:cs typeface="Roboto"/>
              </a:rPr>
              <a:t>группы</a:t>
            </a:r>
            <a:r>
              <a:rPr sz="1100" spc="-15" dirty="0">
                <a:latin typeface="Roboto"/>
                <a:cs typeface="Roboto"/>
              </a:rPr>
              <a:t> </a:t>
            </a:r>
            <a:r>
              <a:rPr sz="1100" dirty="0">
                <a:latin typeface="Roboto"/>
                <a:cs typeface="Roboto"/>
              </a:rPr>
              <a:t>с</a:t>
            </a:r>
            <a:r>
              <a:rPr sz="1100" spc="-15" dirty="0">
                <a:latin typeface="Roboto"/>
                <a:cs typeface="Roboto"/>
              </a:rPr>
              <a:t> </a:t>
            </a:r>
            <a:r>
              <a:rPr sz="1100" spc="-10" dirty="0">
                <a:latin typeface="Roboto"/>
                <a:cs typeface="Roboto"/>
              </a:rPr>
              <a:t>общими дефицитами</a:t>
            </a:r>
            <a:endParaRPr sz="11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100" b="1" spc="-10" dirty="0">
                <a:latin typeface="Roboto"/>
                <a:cs typeface="Roboto"/>
              </a:rPr>
              <a:t>Инструмент:</a:t>
            </a:r>
            <a:r>
              <a:rPr sz="1100" b="1" spc="-20" dirty="0">
                <a:latin typeface="Roboto"/>
                <a:cs typeface="Roboto"/>
              </a:rPr>
              <a:t> </a:t>
            </a:r>
            <a:r>
              <a:rPr sz="1100" dirty="0">
                <a:latin typeface="Roboto"/>
                <a:cs typeface="Roboto"/>
              </a:rPr>
              <a:t>Excel</a:t>
            </a:r>
            <a:r>
              <a:rPr sz="1100" spc="-20" dirty="0">
                <a:latin typeface="Roboto"/>
                <a:cs typeface="Roboto"/>
              </a:rPr>
              <a:t> </a:t>
            </a:r>
            <a:r>
              <a:rPr sz="1100" dirty="0">
                <a:latin typeface="Roboto"/>
                <a:cs typeface="Roboto"/>
              </a:rPr>
              <a:t>/</a:t>
            </a:r>
            <a:r>
              <a:rPr sz="1100" spc="-20" dirty="0">
                <a:latin typeface="Roboto"/>
                <a:cs typeface="Roboto"/>
              </a:rPr>
              <a:t> </a:t>
            </a:r>
            <a:r>
              <a:rPr sz="1100" spc="-10" dirty="0">
                <a:latin typeface="Roboto"/>
                <a:cs typeface="Roboto"/>
              </a:rPr>
              <a:t>Таблицы</a:t>
            </a:r>
            <a:r>
              <a:rPr sz="1100" spc="-20" dirty="0">
                <a:latin typeface="Roboto"/>
                <a:cs typeface="Roboto"/>
              </a:rPr>
              <a:t> </a:t>
            </a:r>
            <a:r>
              <a:rPr sz="1100" dirty="0">
                <a:latin typeface="Roboto"/>
                <a:cs typeface="Roboto"/>
              </a:rPr>
              <a:t>·</a:t>
            </a:r>
            <a:r>
              <a:rPr sz="1100" spc="-20" dirty="0">
                <a:latin typeface="Roboto"/>
                <a:cs typeface="Roboto"/>
              </a:rPr>
              <a:t> </a:t>
            </a:r>
            <a:r>
              <a:rPr sz="1100" b="1" dirty="0">
                <a:latin typeface="Roboto"/>
                <a:cs typeface="Roboto"/>
              </a:rPr>
              <a:t>Срок:</a:t>
            </a:r>
            <a:r>
              <a:rPr sz="1100" b="1" spc="-15" dirty="0">
                <a:latin typeface="Roboto"/>
                <a:cs typeface="Roboto"/>
              </a:rPr>
              <a:t> </a:t>
            </a:r>
            <a:r>
              <a:rPr sz="1100" dirty="0">
                <a:latin typeface="Roboto"/>
                <a:cs typeface="Roboto"/>
              </a:rPr>
              <a:t>3</a:t>
            </a:r>
            <a:r>
              <a:rPr sz="1100" spc="-20" dirty="0">
                <a:latin typeface="Roboto"/>
                <a:cs typeface="Roboto"/>
              </a:rPr>
              <a:t> </a:t>
            </a:r>
            <a:r>
              <a:rPr sz="1100" spc="-25" dirty="0">
                <a:latin typeface="Roboto"/>
                <a:cs typeface="Roboto"/>
              </a:rPr>
              <a:t>дня</a:t>
            </a:r>
            <a:endParaRPr sz="11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090"/>
              </a:spcBef>
            </a:pPr>
            <a:r>
              <a:rPr sz="1100" b="1" spc="-20" dirty="0">
                <a:latin typeface="Roboto"/>
                <a:cs typeface="Roboto"/>
              </a:rPr>
              <a:t>Результат: </a:t>
            </a:r>
            <a:r>
              <a:rPr sz="1100" spc="-10" dirty="0">
                <a:latin typeface="Roboto"/>
                <a:cs typeface="Roboto"/>
              </a:rPr>
              <a:t>Сводный</a:t>
            </a:r>
            <a:r>
              <a:rPr sz="1100" spc="-15" dirty="0">
                <a:latin typeface="Roboto"/>
                <a:cs typeface="Roboto"/>
              </a:rPr>
              <a:t> </a:t>
            </a:r>
            <a:r>
              <a:rPr sz="1100" spc="-20" dirty="0">
                <a:latin typeface="Roboto"/>
                <a:cs typeface="Roboto"/>
              </a:rPr>
              <a:t>отчёт</a:t>
            </a:r>
            <a:r>
              <a:rPr sz="1100" spc="-15" dirty="0">
                <a:latin typeface="Roboto"/>
                <a:cs typeface="Roboto"/>
              </a:rPr>
              <a:t> </a:t>
            </a:r>
            <a:r>
              <a:rPr sz="1100" dirty="0">
                <a:latin typeface="Roboto"/>
                <a:cs typeface="Roboto"/>
              </a:rPr>
              <a:t>+</a:t>
            </a:r>
            <a:r>
              <a:rPr sz="1100" spc="-15" dirty="0">
                <a:latin typeface="Roboto"/>
                <a:cs typeface="Roboto"/>
              </a:rPr>
              <a:t> </a:t>
            </a:r>
            <a:r>
              <a:rPr sz="1100" spc="-10" dirty="0">
                <a:latin typeface="Roboto"/>
                <a:cs typeface="Roboto"/>
              </a:rPr>
              <a:t>кластеры</a:t>
            </a:r>
            <a:endParaRPr sz="1100">
              <a:latin typeface="Roboto"/>
              <a:cs typeface="Roboto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09397" y="165149"/>
            <a:ext cx="1792349" cy="48027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105" dirty="0"/>
              <a:t>ШАГ</a:t>
            </a:r>
            <a:r>
              <a:rPr sz="2700" spc="-114" dirty="0"/>
              <a:t> </a:t>
            </a:r>
            <a:r>
              <a:rPr sz="2700" spc="-254" dirty="0"/>
              <a:t>2.</a:t>
            </a:r>
            <a:r>
              <a:rPr sz="2700" spc="-110" dirty="0"/>
              <a:t> </a:t>
            </a:r>
            <a:r>
              <a:rPr sz="2700" spc="210" dirty="0"/>
              <a:t>ЦИФРОВОЙ</a:t>
            </a:r>
            <a:r>
              <a:rPr sz="2700" spc="-110" dirty="0"/>
              <a:t> </a:t>
            </a:r>
            <a:r>
              <a:rPr sz="2700" spc="170" dirty="0"/>
              <a:t>ПРОФИЛЬ</a:t>
            </a:r>
            <a:r>
              <a:rPr sz="2700" spc="-110" dirty="0"/>
              <a:t> </a:t>
            </a:r>
            <a:r>
              <a:rPr sz="2700" spc="130" dirty="0"/>
              <a:t>ПЕДАГОГА</a:t>
            </a:r>
            <a:endParaRPr sz="2700"/>
          </a:p>
        </p:txBody>
      </p:sp>
      <p:sp>
        <p:nvSpPr>
          <p:cNvPr id="3" name="object 3"/>
          <p:cNvSpPr/>
          <p:nvPr/>
        </p:nvSpPr>
        <p:spPr>
          <a:xfrm>
            <a:off x="3536427" y="816314"/>
            <a:ext cx="1085850" cy="212725"/>
          </a:xfrm>
          <a:custGeom>
            <a:avLst/>
            <a:gdLst/>
            <a:ahLst/>
            <a:cxnLst/>
            <a:rect l="l" t="t" r="r" b="b"/>
            <a:pathLst>
              <a:path w="1085850" h="212725">
                <a:moveTo>
                  <a:pt x="1038489" y="212099"/>
                </a:moveTo>
                <a:lnTo>
                  <a:pt x="46910" y="212099"/>
                </a:lnTo>
                <a:lnTo>
                  <a:pt x="28650" y="208413"/>
                </a:lnTo>
                <a:lnTo>
                  <a:pt x="13739" y="198360"/>
                </a:lnTo>
                <a:lnTo>
                  <a:pt x="3686" y="183449"/>
                </a:lnTo>
                <a:lnTo>
                  <a:pt x="0" y="165189"/>
                </a:lnTo>
                <a:lnTo>
                  <a:pt x="0" y="46910"/>
                </a:lnTo>
                <a:lnTo>
                  <a:pt x="3686" y="28650"/>
                </a:lnTo>
                <a:lnTo>
                  <a:pt x="13739" y="13739"/>
                </a:lnTo>
                <a:lnTo>
                  <a:pt x="28650" y="3686"/>
                </a:lnTo>
                <a:lnTo>
                  <a:pt x="46910" y="0"/>
                </a:lnTo>
                <a:lnTo>
                  <a:pt x="1038489" y="0"/>
                </a:lnTo>
                <a:lnTo>
                  <a:pt x="1077518" y="20884"/>
                </a:lnTo>
                <a:lnTo>
                  <a:pt x="1085399" y="46910"/>
                </a:lnTo>
                <a:lnTo>
                  <a:pt x="1085399" y="165189"/>
                </a:lnTo>
                <a:lnTo>
                  <a:pt x="1081713" y="183449"/>
                </a:lnTo>
                <a:lnTo>
                  <a:pt x="1071660" y="198360"/>
                </a:lnTo>
                <a:lnTo>
                  <a:pt x="1056749" y="208413"/>
                </a:lnTo>
                <a:lnTo>
                  <a:pt x="1038489" y="212099"/>
                </a:lnTo>
                <a:close/>
              </a:path>
            </a:pathLst>
          </a:custGeom>
          <a:solidFill>
            <a:srgbClr val="E1E1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691630" y="816314"/>
            <a:ext cx="842644" cy="212725"/>
          </a:xfrm>
          <a:custGeom>
            <a:avLst/>
            <a:gdLst/>
            <a:ahLst/>
            <a:cxnLst/>
            <a:rect l="l" t="t" r="r" b="b"/>
            <a:pathLst>
              <a:path w="842645" h="212725">
                <a:moveTo>
                  <a:pt x="0" y="46910"/>
                </a:moveTo>
                <a:lnTo>
                  <a:pt x="3686" y="28650"/>
                </a:lnTo>
                <a:lnTo>
                  <a:pt x="13739" y="13739"/>
                </a:lnTo>
                <a:lnTo>
                  <a:pt x="28650" y="3686"/>
                </a:lnTo>
                <a:lnTo>
                  <a:pt x="46910" y="0"/>
                </a:lnTo>
                <a:lnTo>
                  <a:pt x="795489" y="0"/>
                </a:lnTo>
                <a:lnTo>
                  <a:pt x="834518" y="20884"/>
                </a:lnTo>
                <a:lnTo>
                  <a:pt x="842399" y="46910"/>
                </a:lnTo>
                <a:lnTo>
                  <a:pt x="842399" y="165189"/>
                </a:lnTo>
                <a:lnTo>
                  <a:pt x="838713" y="183449"/>
                </a:lnTo>
                <a:lnTo>
                  <a:pt x="828660" y="198360"/>
                </a:lnTo>
                <a:lnTo>
                  <a:pt x="813749" y="208413"/>
                </a:lnTo>
                <a:lnTo>
                  <a:pt x="795489" y="212099"/>
                </a:lnTo>
                <a:lnTo>
                  <a:pt x="46910" y="212099"/>
                </a:lnTo>
                <a:lnTo>
                  <a:pt x="28650" y="208413"/>
                </a:lnTo>
                <a:lnTo>
                  <a:pt x="13739" y="198360"/>
                </a:lnTo>
                <a:lnTo>
                  <a:pt x="3686" y="183449"/>
                </a:lnTo>
                <a:lnTo>
                  <a:pt x="0" y="165189"/>
                </a:lnTo>
                <a:lnTo>
                  <a:pt x="0" y="46910"/>
                </a:lnTo>
                <a:close/>
              </a:path>
            </a:pathLst>
          </a:custGeom>
          <a:ln w="9524">
            <a:solidFill>
              <a:srgbClr val="1B1B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03873" y="816314"/>
            <a:ext cx="760095" cy="212725"/>
          </a:xfrm>
          <a:custGeom>
            <a:avLst/>
            <a:gdLst/>
            <a:ahLst/>
            <a:cxnLst/>
            <a:rect l="l" t="t" r="r" b="b"/>
            <a:pathLst>
              <a:path w="760095" h="212725">
                <a:moveTo>
                  <a:pt x="0" y="46910"/>
                </a:moveTo>
                <a:lnTo>
                  <a:pt x="3686" y="28650"/>
                </a:lnTo>
                <a:lnTo>
                  <a:pt x="13739" y="13739"/>
                </a:lnTo>
                <a:lnTo>
                  <a:pt x="28650" y="3686"/>
                </a:lnTo>
                <a:lnTo>
                  <a:pt x="46910" y="0"/>
                </a:lnTo>
                <a:lnTo>
                  <a:pt x="712689" y="0"/>
                </a:lnTo>
                <a:lnTo>
                  <a:pt x="751718" y="20884"/>
                </a:lnTo>
                <a:lnTo>
                  <a:pt x="759599" y="46910"/>
                </a:lnTo>
                <a:lnTo>
                  <a:pt x="759599" y="165189"/>
                </a:lnTo>
                <a:lnTo>
                  <a:pt x="755913" y="183449"/>
                </a:lnTo>
                <a:lnTo>
                  <a:pt x="745860" y="198360"/>
                </a:lnTo>
                <a:lnTo>
                  <a:pt x="730949" y="208413"/>
                </a:lnTo>
                <a:lnTo>
                  <a:pt x="712689" y="212099"/>
                </a:lnTo>
                <a:lnTo>
                  <a:pt x="46910" y="212099"/>
                </a:lnTo>
                <a:lnTo>
                  <a:pt x="28650" y="208413"/>
                </a:lnTo>
                <a:lnTo>
                  <a:pt x="13739" y="198360"/>
                </a:lnTo>
                <a:lnTo>
                  <a:pt x="3686" y="183449"/>
                </a:lnTo>
                <a:lnTo>
                  <a:pt x="0" y="165189"/>
                </a:lnTo>
                <a:lnTo>
                  <a:pt x="0" y="46910"/>
                </a:lnTo>
                <a:close/>
              </a:path>
            </a:pathLst>
          </a:custGeom>
          <a:ln w="9524">
            <a:solidFill>
              <a:srgbClr val="1B1B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523727" y="775793"/>
            <a:ext cx="4579620" cy="163703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580"/>
              </a:spcBef>
              <a:tabLst>
                <a:tab pos="1250950" algn="l"/>
                <a:tab pos="2163445" algn="l"/>
              </a:tabLst>
            </a:pPr>
            <a:r>
              <a:rPr sz="850" dirty="0">
                <a:solidFill>
                  <a:srgbClr val="3C3838"/>
                </a:solidFill>
                <a:latin typeface="Roboto"/>
                <a:cs typeface="Roboto"/>
              </a:rPr>
              <a:t>ЦИФРОВАЯ</a:t>
            </a:r>
            <a:r>
              <a:rPr sz="850" spc="5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850" spc="-20" dirty="0">
                <a:solidFill>
                  <a:srgbClr val="3C3838"/>
                </a:solidFill>
                <a:latin typeface="Roboto"/>
                <a:cs typeface="Roboto"/>
              </a:rPr>
              <a:t>БАЗА</a:t>
            </a:r>
            <a:r>
              <a:rPr sz="850" dirty="0">
                <a:solidFill>
                  <a:srgbClr val="3C3838"/>
                </a:solidFill>
                <a:latin typeface="Roboto"/>
                <a:cs typeface="Roboto"/>
              </a:rPr>
              <a:t>	</a:t>
            </a:r>
            <a:r>
              <a:rPr sz="850" spc="-10" dirty="0">
                <a:solidFill>
                  <a:srgbClr val="1B1B27"/>
                </a:solidFill>
                <a:latin typeface="Roboto"/>
                <a:cs typeface="Roboto"/>
              </a:rPr>
              <a:t>АНАЛИТИКА</a:t>
            </a:r>
            <a:r>
              <a:rPr sz="850" dirty="0">
                <a:solidFill>
                  <a:srgbClr val="1B1B27"/>
                </a:solidFill>
                <a:latin typeface="Roboto"/>
                <a:cs typeface="Roboto"/>
              </a:rPr>
              <a:t>	</a:t>
            </a:r>
            <a:r>
              <a:rPr sz="850" spc="-10" dirty="0">
                <a:solidFill>
                  <a:srgbClr val="1B1B27"/>
                </a:solidFill>
                <a:latin typeface="Roboto"/>
                <a:cs typeface="Roboto"/>
              </a:rPr>
              <a:t>КЛАСТЕРЫ</a:t>
            </a:r>
            <a:endParaRPr sz="85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1350" dirty="0">
                <a:solidFill>
                  <a:srgbClr val="1B1B27"/>
                </a:solidFill>
                <a:latin typeface="Trebuchet MS"/>
                <a:cs typeface="Trebuchet MS"/>
              </a:rPr>
              <a:t>Создание</a:t>
            </a:r>
            <a:r>
              <a:rPr sz="1350" spc="270" dirty="0">
                <a:solidFill>
                  <a:srgbClr val="1B1B27"/>
                </a:solidFill>
                <a:latin typeface="Trebuchet MS"/>
                <a:cs typeface="Trebuchet MS"/>
              </a:rPr>
              <a:t> </a:t>
            </a:r>
            <a:r>
              <a:rPr sz="1350" spc="-20" dirty="0">
                <a:solidFill>
                  <a:srgbClr val="1B1B27"/>
                </a:solidFill>
                <a:latin typeface="Trebuchet MS"/>
                <a:cs typeface="Trebuchet MS"/>
              </a:rPr>
              <a:t>базы</a:t>
            </a:r>
            <a:endParaRPr sz="1350">
              <a:latin typeface="Trebuchet MS"/>
              <a:cs typeface="Trebuchet MS"/>
            </a:endParaRPr>
          </a:p>
          <a:p>
            <a:pPr marL="12700" marR="5080">
              <a:lnSpc>
                <a:spcPct val="132000"/>
              </a:lnSpc>
              <a:spcBef>
                <a:spcPts val="245"/>
              </a:spcBef>
            </a:pPr>
            <a:r>
              <a:rPr sz="1050" spc="-20" dirty="0">
                <a:solidFill>
                  <a:srgbClr val="3C3838"/>
                </a:solidFill>
                <a:latin typeface="Roboto"/>
                <a:cs typeface="Roboto"/>
              </a:rPr>
              <a:t>Создать</a:t>
            </a:r>
            <a:r>
              <a:rPr sz="1050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таблицу: </a:t>
            </a:r>
            <a:r>
              <a:rPr sz="1050" dirty="0">
                <a:solidFill>
                  <a:srgbClr val="3C3838"/>
                </a:solidFill>
                <a:latin typeface="Roboto"/>
                <a:cs typeface="Roboto"/>
              </a:rPr>
              <a:t>ФИО,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dirty="0">
                <a:solidFill>
                  <a:srgbClr val="3C3838"/>
                </a:solidFill>
                <a:latin typeface="Roboto"/>
                <a:cs typeface="Roboto"/>
              </a:rPr>
              <a:t>стаж,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spc="-20" dirty="0">
                <a:solidFill>
                  <a:srgbClr val="3C3838"/>
                </a:solidFill>
                <a:latin typeface="Roboto"/>
                <a:cs typeface="Roboto"/>
              </a:rPr>
              <a:t>категория,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dirty="0">
                <a:solidFill>
                  <a:srgbClr val="3C3838"/>
                </a:solidFill>
                <a:latin typeface="Roboto"/>
                <a:cs typeface="Roboto"/>
              </a:rPr>
              <a:t>баллы</a:t>
            </a:r>
            <a:r>
              <a:rPr sz="1050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dirty="0">
                <a:solidFill>
                  <a:srgbClr val="3C3838"/>
                </a:solidFill>
                <a:latin typeface="Roboto"/>
                <a:cs typeface="Roboto"/>
              </a:rPr>
              <a:t>по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spc="-20" dirty="0">
                <a:solidFill>
                  <a:srgbClr val="3C3838"/>
                </a:solidFill>
                <a:latin typeface="Roboto"/>
                <a:cs typeface="Roboto"/>
              </a:rPr>
              <a:t>опросу,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 участие </a:t>
            </a:r>
            <a:r>
              <a:rPr sz="1050" dirty="0">
                <a:solidFill>
                  <a:srgbClr val="3C3838"/>
                </a:solidFill>
                <a:latin typeface="Roboto"/>
                <a:cs typeface="Roboto"/>
              </a:rPr>
              <a:t>в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spc="-20" dirty="0">
                <a:solidFill>
                  <a:srgbClr val="3C3838"/>
                </a:solidFill>
                <a:latin typeface="Roboto"/>
                <a:cs typeface="Roboto"/>
              </a:rPr>
              <a:t>КПК, 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самооценка</a:t>
            </a:r>
            <a:endParaRPr sz="105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05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</a:pPr>
            <a:r>
              <a:rPr sz="1050" b="1" spc="-10" dirty="0">
                <a:solidFill>
                  <a:srgbClr val="3C3838"/>
                </a:solidFill>
                <a:latin typeface="Roboto"/>
                <a:cs typeface="Roboto"/>
              </a:rPr>
              <a:t>Инструмент:</a:t>
            </a:r>
            <a:r>
              <a:rPr sz="1050" b="1" spc="-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dirty="0">
                <a:solidFill>
                  <a:srgbClr val="3C3838"/>
                </a:solidFill>
                <a:latin typeface="Roboto"/>
                <a:cs typeface="Roboto"/>
              </a:rPr>
              <a:t>Excel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dirty="0">
                <a:solidFill>
                  <a:srgbClr val="3C3838"/>
                </a:solidFill>
                <a:latin typeface="Roboto"/>
                <a:cs typeface="Roboto"/>
              </a:rPr>
              <a:t>/</a:t>
            </a:r>
            <a:r>
              <a:rPr sz="1050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Таблицы </a:t>
            </a:r>
            <a:r>
              <a:rPr sz="1050" dirty="0">
                <a:solidFill>
                  <a:srgbClr val="3C3838"/>
                </a:solidFill>
                <a:latin typeface="Roboto"/>
                <a:cs typeface="Roboto"/>
              </a:rPr>
              <a:t>·</a:t>
            </a:r>
            <a:r>
              <a:rPr sz="1050" spc="-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b="1" dirty="0">
                <a:solidFill>
                  <a:srgbClr val="3C3838"/>
                </a:solidFill>
                <a:latin typeface="Roboto"/>
                <a:cs typeface="Roboto"/>
              </a:rPr>
              <a:t>Срок:</a:t>
            </a:r>
            <a:r>
              <a:rPr sz="1050" b="1" spc="-1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dirty="0">
                <a:solidFill>
                  <a:srgbClr val="3C3838"/>
                </a:solidFill>
                <a:latin typeface="Roboto"/>
                <a:cs typeface="Roboto"/>
              </a:rPr>
              <a:t>2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spc="-25" dirty="0">
                <a:solidFill>
                  <a:srgbClr val="3C3838"/>
                </a:solidFill>
                <a:latin typeface="Roboto"/>
                <a:cs typeface="Roboto"/>
              </a:rPr>
              <a:t>дня</a:t>
            </a:r>
            <a:endParaRPr sz="105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05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b="1" spc="-25" dirty="0">
                <a:solidFill>
                  <a:srgbClr val="3C3838"/>
                </a:solidFill>
                <a:latin typeface="Roboto"/>
                <a:cs typeface="Roboto"/>
              </a:rPr>
              <a:t>Результат:</a:t>
            </a:r>
            <a:r>
              <a:rPr sz="1050" b="1" spc="-2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Единая</a:t>
            </a:r>
            <a:r>
              <a:rPr sz="1050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база</a:t>
            </a:r>
            <a:r>
              <a:rPr sz="1050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dirty="0">
                <a:solidFill>
                  <a:srgbClr val="3C3838"/>
                </a:solidFill>
                <a:latin typeface="Roboto"/>
                <a:cs typeface="Roboto"/>
              </a:rPr>
              <a:t>по</a:t>
            </a:r>
            <a:r>
              <a:rPr sz="1050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dirty="0">
                <a:solidFill>
                  <a:srgbClr val="3C3838"/>
                </a:solidFill>
                <a:latin typeface="Roboto"/>
                <a:cs typeface="Roboto"/>
              </a:rPr>
              <a:t>всем</a:t>
            </a:r>
            <a:r>
              <a:rPr sz="1050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педагогам</a:t>
            </a:r>
            <a:endParaRPr sz="1050">
              <a:latin typeface="Roboto"/>
              <a:cs typeface="Roboto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93677" y="2705252"/>
            <a:ext cx="5179695" cy="19685"/>
          </a:xfrm>
          <a:custGeom>
            <a:avLst/>
            <a:gdLst/>
            <a:ahLst/>
            <a:cxnLst/>
            <a:rect l="l" t="t" r="r" b="b"/>
            <a:pathLst>
              <a:path w="5179695" h="19685">
                <a:moveTo>
                  <a:pt x="5175201" y="19199"/>
                </a:moveTo>
                <a:lnTo>
                  <a:pt x="4298" y="19199"/>
                </a:lnTo>
                <a:lnTo>
                  <a:pt x="0" y="14901"/>
                </a:lnTo>
                <a:lnTo>
                  <a:pt x="0" y="9599"/>
                </a:lnTo>
                <a:lnTo>
                  <a:pt x="0" y="4297"/>
                </a:lnTo>
                <a:lnTo>
                  <a:pt x="4298" y="0"/>
                </a:lnTo>
                <a:lnTo>
                  <a:pt x="5172446" y="0"/>
                </a:lnTo>
                <a:lnTo>
                  <a:pt x="5174887" y="1011"/>
                </a:lnTo>
                <a:lnTo>
                  <a:pt x="5176688" y="2811"/>
                </a:lnTo>
                <a:lnTo>
                  <a:pt x="5178488" y="4611"/>
                </a:lnTo>
                <a:lnTo>
                  <a:pt x="5179499" y="7053"/>
                </a:lnTo>
                <a:lnTo>
                  <a:pt x="5179499" y="14901"/>
                </a:lnTo>
                <a:lnTo>
                  <a:pt x="5175201" y="19199"/>
                </a:lnTo>
                <a:close/>
              </a:path>
            </a:pathLst>
          </a:custGeom>
          <a:solidFill>
            <a:srgbClr val="3C3838">
              <a:alpha val="5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523727" y="2825129"/>
            <a:ext cx="3822065" cy="1206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-10" dirty="0">
                <a:solidFill>
                  <a:srgbClr val="1B1B27"/>
                </a:solidFill>
                <a:latin typeface="Trebuchet MS"/>
                <a:cs typeface="Trebuchet MS"/>
              </a:rPr>
              <a:t>Кластеризация</a:t>
            </a:r>
            <a:endParaRPr sz="1350">
              <a:latin typeface="Trebuchet MS"/>
              <a:cs typeface="Trebuchet MS"/>
            </a:endParaRPr>
          </a:p>
          <a:p>
            <a:pPr marL="12700" marR="5080">
              <a:lnSpc>
                <a:spcPts val="2610"/>
              </a:lnSpc>
              <a:spcBef>
                <a:spcPts val="150"/>
              </a:spcBef>
            </a:pP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Сгруппировать</a:t>
            </a:r>
            <a:r>
              <a:rPr sz="1050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педагогов</a:t>
            </a:r>
            <a:r>
              <a:rPr sz="1050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dirty="0">
                <a:solidFill>
                  <a:srgbClr val="3C3838"/>
                </a:solidFill>
                <a:latin typeface="Roboto"/>
                <a:cs typeface="Roboto"/>
              </a:rPr>
              <a:t>по</a:t>
            </a:r>
            <a:r>
              <a:rPr sz="1050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типам</a:t>
            </a:r>
            <a:r>
              <a:rPr sz="1050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spc="-35" dirty="0">
                <a:solidFill>
                  <a:srgbClr val="3C3838"/>
                </a:solidFill>
                <a:latin typeface="Roboto"/>
                <a:cs typeface="Roboto"/>
              </a:rPr>
              <a:t>дефицитов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 (3–</a:t>
            </a:r>
            <a:r>
              <a:rPr sz="1050" dirty="0">
                <a:solidFill>
                  <a:srgbClr val="3C3838"/>
                </a:solidFill>
                <a:latin typeface="Roboto"/>
                <a:cs typeface="Roboto"/>
              </a:rPr>
              <a:t>4</a:t>
            </a:r>
            <a:r>
              <a:rPr sz="1050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группы) </a:t>
            </a:r>
            <a:r>
              <a:rPr sz="1050" b="1" spc="-10" dirty="0">
                <a:solidFill>
                  <a:srgbClr val="3C3838"/>
                </a:solidFill>
                <a:latin typeface="Roboto"/>
                <a:cs typeface="Roboto"/>
              </a:rPr>
              <a:t>Инструмент:</a:t>
            </a:r>
            <a:r>
              <a:rPr sz="1050" b="1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dirty="0">
                <a:solidFill>
                  <a:srgbClr val="3C3838"/>
                </a:solidFill>
                <a:latin typeface="Roboto"/>
                <a:cs typeface="Roboto"/>
              </a:rPr>
              <a:t>Анализ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 данных </a:t>
            </a:r>
            <a:r>
              <a:rPr sz="1050" dirty="0">
                <a:solidFill>
                  <a:srgbClr val="3C3838"/>
                </a:solidFill>
                <a:latin typeface="Roboto"/>
                <a:cs typeface="Roboto"/>
              </a:rPr>
              <a:t>· </a:t>
            </a:r>
            <a:r>
              <a:rPr sz="1050" b="1" dirty="0">
                <a:solidFill>
                  <a:srgbClr val="3C3838"/>
                </a:solidFill>
                <a:latin typeface="Roboto"/>
                <a:cs typeface="Roboto"/>
              </a:rPr>
              <a:t>Срок:</a:t>
            </a:r>
            <a:r>
              <a:rPr sz="1050" b="1" spc="-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dirty="0">
                <a:solidFill>
                  <a:srgbClr val="3C3838"/>
                </a:solidFill>
                <a:latin typeface="Roboto"/>
                <a:cs typeface="Roboto"/>
              </a:rPr>
              <a:t>2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spc="-25" dirty="0">
                <a:solidFill>
                  <a:srgbClr val="3C3838"/>
                </a:solidFill>
                <a:latin typeface="Roboto"/>
                <a:cs typeface="Roboto"/>
              </a:rPr>
              <a:t>дня</a:t>
            </a:r>
            <a:endParaRPr sz="105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sz="1050" b="1" spc="-25" dirty="0">
                <a:solidFill>
                  <a:srgbClr val="3C3838"/>
                </a:solidFill>
                <a:latin typeface="Roboto"/>
                <a:cs typeface="Roboto"/>
              </a:rPr>
              <a:t>Результат:</a:t>
            </a:r>
            <a:r>
              <a:rPr sz="1050" b="1" spc="-2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Кластеры</a:t>
            </a:r>
            <a:r>
              <a:rPr sz="1050" spc="-2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dirty="0">
                <a:solidFill>
                  <a:srgbClr val="3C3838"/>
                </a:solidFill>
                <a:latin typeface="Roboto"/>
                <a:cs typeface="Roboto"/>
              </a:rPr>
              <a:t>для</a:t>
            </a:r>
            <a:r>
              <a:rPr sz="1050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адресной</a:t>
            </a:r>
            <a:r>
              <a:rPr sz="1050" spc="-2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050" spc="-10" dirty="0">
                <a:solidFill>
                  <a:srgbClr val="3C3838"/>
                </a:solidFill>
                <a:latin typeface="Roboto"/>
                <a:cs typeface="Roboto"/>
              </a:rPr>
              <a:t>работы</a:t>
            </a:r>
            <a:endParaRPr sz="1050">
              <a:latin typeface="Roboto"/>
              <a:cs typeface="Roboto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17" y="461531"/>
            <a:ext cx="3287239" cy="438306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09397" y="165149"/>
            <a:ext cx="1792349" cy="48027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85068" y="65330"/>
            <a:ext cx="4214495" cy="8807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750" spc="110" dirty="0"/>
              <a:t>ШАГ</a:t>
            </a:r>
            <a:r>
              <a:rPr sz="2750" spc="-120" dirty="0"/>
              <a:t> </a:t>
            </a:r>
            <a:r>
              <a:rPr sz="2750" spc="-240" dirty="0"/>
              <a:t>3.</a:t>
            </a:r>
            <a:r>
              <a:rPr sz="2750" spc="-114" dirty="0"/>
              <a:t> </a:t>
            </a:r>
            <a:r>
              <a:rPr sz="2750" spc="160" dirty="0"/>
              <a:t>ЛОКАЛЬНЫЙ</a:t>
            </a:r>
            <a:r>
              <a:rPr sz="2750" spc="-200" dirty="0"/>
              <a:t> </a:t>
            </a:r>
            <a:r>
              <a:rPr sz="2750" spc="55" dirty="0"/>
              <a:t>АКТ</a:t>
            </a:r>
            <a:endParaRPr sz="2750"/>
          </a:p>
          <a:p>
            <a:pPr marR="5715" algn="r">
              <a:lnSpc>
                <a:spcPct val="100000"/>
              </a:lnSpc>
              <a:spcBef>
                <a:spcPts val="130"/>
              </a:spcBef>
            </a:pPr>
            <a:r>
              <a:rPr sz="2750" spc="195" dirty="0"/>
              <a:t>ПО</a:t>
            </a:r>
            <a:r>
              <a:rPr sz="2750" spc="-125" dirty="0"/>
              <a:t> </a:t>
            </a:r>
            <a:r>
              <a:rPr sz="2750" spc="195" dirty="0"/>
              <a:t>ИИ</a:t>
            </a:r>
            <a:endParaRPr sz="27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6268" y="1199624"/>
            <a:ext cx="4722761" cy="162044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01506" y="1194861"/>
            <a:ext cx="4732655" cy="1630045"/>
          </a:xfrm>
          <a:prstGeom prst="rect">
            <a:avLst/>
          </a:prstGeom>
          <a:ln w="9524">
            <a:solidFill>
              <a:srgbClr val="9E9E9E"/>
            </a:solidFill>
          </a:ln>
        </p:spPr>
        <p:txBody>
          <a:bodyPr vert="horz" wrap="square" lIns="0" tIns="73660" rIns="0" bIns="0" rtlCol="0">
            <a:spAutoFit/>
          </a:bodyPr>
          <a:lstStyle/>
          <a:p>
            <a:pPr marL="1061085" marR="156845" indent="1562735" algn="r">
              <a:lnSpc>
                <a:spcPct val="141300"/>
              </a:lnSpc>
              <a:spcBef>
                <a:spcPts val="580"/>
              </a:spcBef>
            </a:pPr>
            <a:r>
              <a:rPr sz="1350" spc="10" dirty="0">
                <a:solidFill>
                  <a:srgbClr val="3C3838"/>
                </a:solidFill>
                <a:latin typeface="Trebuchet MS"/>
                <a:cs typeface="Trebuchet MS"/>
              </a:rPr>
              <a:t>Разработка</a:t>
            </a:r>
            <a:r>
              <a:rPr sz="1350" spc="280" dirty="0">
                <a:solidFill>
                  <a:srgbClr val="3C3838"/>
                </a:solidFill>
                <a:latin typeface="Trebuchet MS"/>
                <a:cs typeface="Trebuchet MS"/>
              </a:rPr>
              <a:t> </a:t>
            </a:r>
            <a:r>
              <a:rPr sz="1350" spc="-10" dirty="0">
                <a:solidFill>
                  <a:srgbClr val="3C3838"/>
                </a:solidFill>
                <a:latin typeface="Trebuchet MS"/>
                <a:cs typeface="Trebuchet MS"/>
              </a:rPr>
              <a:t>Положения </a:t>
            </a:r>
            <a:r>
              <a:rPr sz="1100" spc="-25" dirty="0">
                <a:solidFill>
                  <a:srgbClr val="3C3838"/>
                </a:solidFill>
                <a:latin typeface="Roboto"/>
                <a:cs typeface="Roboto"/>
              </a:rPr>
              <a:t>Разработать</a:t>
            </a:r>
            <a:r>
              <a:rPr sz="1100" spc="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Положение</a:t>
            </a:r>
            <a:r>
              <a:rPr sz="1100" spc="2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об</a:t>
            </a:r>
            <a:r>
              <a:rPr sz="1100" spc="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3C3838"/>
                </a:solidFill>
                <a:latin typeface="Roboto"/>
                <a:cs typeface="Roboto"/>
              </a:rPr>
              <a:t>использовании</a:t>
            </a:r>
            <a:r>
              <a:rPr sz="1100" spc="2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ИИ:</a:t>
            </a:r>
            <a:r>
              <a:rPr sz="1100" spc="2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3C3838"/>
                </a:solidFill>
                <a:latin typeface="Roboto"/>
                <a:cs typeface="Roboto"/>
              </a:rPr>
              <a:t>цели, </a:t>
            </a:r>
            <a:r>
              <a:rPr sz="1100" spc="-20" dirty="0">
                <a:solidFill>
                  <a:srgbClr val="3C3838"/>
                </a:solidFill>
                <a:latin typeface="Roboto"/>
                <a:cs typeface="Roboto"/>
              </a:rPr>
              <a:t>допустимые</a:t>
            </a:r>
            <a:r>
              <a:rPr sz="1100" spc="2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3C3838"/>
                </a:solidFill>
                <a:latin typeface="Roboto"/>
                <a:cs typeface="Roboto"/>
              </a:rPr>
              <a:t>инструменты,</a:t>
            </a:r>
            <a:r>
              <a:rPr sz="1100" spc="3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3C3838"/>
                </a:solidFill>
                <a:latin typeface="Roboto"/>
                <a:cs typeface="Roboto"/>
              </a:rPr>
              <a:t>этика,</a:t>
            </a:r>
            <a:r>
              <a:rPr sz="1100" spc="3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3C3838"/>
                </a:solidFill>
                <a:latin typeface="Roboto"/>
                <a:cs typeface="Roboto"/>
              </a:rPr>
              <a:t>ответственность</a:t>
            </a:r>
            <a:endParaRPr sz="1100">
              <a:latin typeface="Roboto"/>
              <a:cs typeface="Roboto"/>
            </a:endParaRPr>
          </a:p>
          <a:p>
            <a:pPr marR="158115" algn="r">
              <a:lnSpc>
                <a:spcPct val="100000"/>
              </a:lnSpc>
              <a:spcBef>
                <a:spcPts val="1085"/>
              </a:spcBef>
            </a:pPr>
            <a:r>
              <a:rPr sz="1100" b="1" spc="-10" dirty="0">
                <a:solidFill>
                  <a:srgbClr val="3C3838"/>
                </a:solidFill>
                <a:latin typeface="Roboto"/>
                <a:cs typeface="Roboto"/>
              </a:rPr>
              <a:t>Инструмент:</a:t>
            </a:r>
            <a:r>
              <a:rPr sz="1100" b="1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Word</a:t>
            </a:r>
            <a:r>
              <a:rPr sz="1100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·</a:t>
            </a:r>
            <a:r>
              <a:rPr sz="1100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b="1" dirty="0">
                <a:solidFill>
                  <a:srgbClr val="3C3838"/>
                </a:solidFill>
                <a:latin typeface="Roboto"/>
                <a:cs typeface="Roboto"/>
              </a:rPr>
              <a:t>Срок:</a:t>
            </a:r>
            <a:r>
              <a:rPr sz="1100" b="1" spc="-1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2</a:t>
            </a:r>
            <a:r>
              <a:rPr sz="1100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недели</a:t>
            </a:r>
            <a:r>
              <a:rPr sz="1100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·</a:t>
            </a:r>
            <a:r>
              <a:rPr sz="1100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b="1" spc="-25" dirty="0">
                <a:solidFill>
                  <a:srgbClr val="3C3838"/>
                </a:solidFill>
                <a:latin typeface="Roboto"/>
                <a:cs typeface="Roboto"/>
              </a:rPr>
              <a:t>Результат:</a:t>
            </a:r>
            <a:r>
              <a:rPr sz="1100" b="1" spc="-2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3C3838"/>
                </a:solidFill>
                <a:latin typeface="Roboto"/>
                <a:cs typeface="Roboto"/>
              </a:rPr>
              <a:t>Проект</a:t>
            </a:r>
            <a:endParaRPr sz="1100">
              <a:latin typeface="Roboto"/>
              <a:cs typeface="Roboto"/>
            </a:endParaRPr>
          </a:p>
          <a:p>
            <a:pPr marR="157480" algn="r">
              <a:lnSpc>
                <a:spcPct val="100000"/>
              </a:lnSpc>
              <a:spcBef>
                <a:spcPts val="434"/>
              </a:spcBef>
            </a:pPr>
            <a:r>
              <a:rPr sz="1100" spc="-10" dirty="0">
                <a:solidFill>
                  <a:srgbClr val="3C3838"/>
                </a:solidFill>
                <a:latin typeface="Roboto"/>
                <a:cs typeface="Roboto"/>
              </a:rPr>
              <a:t>Положения</a:t>
            </a:r>
            <a:endParaRPr sz="1100">
              <a:latin typeface="Roboto"/>
              <a:cs typeface="Roboto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6268" y="2961824"/>
            <a:ext cx="4722761" cy="139362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30577" y="3103075"/>
            <a:ext cx="4043045" cy="1029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20" dirty="0">
                <a:solidFill>
                  <a:srgbClr val="3C3838"/>
                </a:solidFill>
                <a:latin typeface="Trebuchet MS"/>
                <a:cs typeface="Trebuchet MS"/>
              </a:rPr>
              <a:t>Согласование</a:t>
            </a:r>
            <a:r>
              <a:rPr sz="1350" spc="65" dirty="0">
                <a:solidFill>
                  <a:srgbClr val="3C3838"/>
                </a:solidFill>
                <a:latin typeface="Trebuchet MS"/>
                <a:cs typeface="Trebuchet MS"/>
              </a:rPr>
              <a:t> </a:t>
            </a:r>
            <a:r>
              <a:rPr sz="1350" spc="20" dirty="0">
                <a:solidFill>
                  <a:srgbClr val="3C3838"/>
                </a:solidFill>
                <a:latin typeface="Trebuchet MS"/>
                <a:cs typeface="Trebuchet MS"/>
              </a:rPr>
              <a:t>и</a:t>
            </a:r>
            <a:r>
              <a:rPr sz="1350" spc="30" dirty="0">
                <a:solidFill>
                  <a:srgbClr val="3C3838"/>
                </a:solidFill>
                <a:latin typeface="Trebuchet MS"/>
                <a:cs typeface="Trebuchet MS"/>
              </a:rPr>
              <a:t> </a:t>
            </a:r>
            <a:r>
              <a:rPr sz="1350" spc="-10" dirty="0">
                <a:solidFill>
                  <a:srgbClr val="3C3838"/>
                </a:solidFill>
                <a:latin typeface="Trebuchet MS"/>
                <a:cs typeface="Trebuchet MS"/>
              </a:rPr>
              <a:t>утверждение</a:t>
            </a:r>
            <a:endParaRPr sz="1350">
              <a:latin typeface="Trebuchet MS"/>
              <a:cs typeface="Trebuchet MS"/>
            </a:endParaRPr>
          </a:p>
          <a:p>
            <a:pPr marL="12700" marR="5080">
              <a:lnSpc>
                <a:spcPct val="133000"/>
              </a:lnSpc>
              <a:spcBef>
                <a:spcPts val="365"/>
              </a:spcBef>
            </a:pPr>
            <a:r>
              <a:rPr sz="1100" spc="-10" dirty="0">
                <a:solidFill>
                  <a:srgbClr val="3C3838"/>
                </a:solidFill>
                <a:latin typeface="Roboto"/>
                <a:cs typeface="Roboto"/>
              </a:rPr>
              <a:t>Согласовать</a:t>
            </a:r>
            <a:r>
              <a:rPr sz="1100" spc="-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с</a:t>
            </a:r>
            <a:r>
              <a:rPr sz="1100" spc="-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3C3838"/>
                </a:solidFill>
                <a:latin typeface="Roboto"/>
                <a:cs typeface="Roboto"/>
              </a:rPr>
              <a:t>профкомом,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3C3838"/>
                </a:solidFill>
                <a:latin typeface="Roboto"/>
                <a:cs typeface="Roboto"/>
              </a:rPr>
              <a:t>утвердить</a:t>
            </a:r>
            <a:r>
              <a:rPr sz="1100" spc="-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3C3838"/>
                </a:solidFill>
                <a:latin typeface="Roboto"/>
                <a:cs typeface="Roboto"/>
              </a:rPr>
              <a:t>приказом,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3C3838"/>
                </a:solidFill>
                <a:latin typeface="Roboto"/>
                <a:cs typeface="Roboto"/>
              </a:rPr>
              <a:t>ознакомить педагогов</a:t>
            </a:r>
            <a:endParaRPr sz="11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100" b="1" dirty="0">
                <a:solidFill>
                  <a:srgbClr val="3C3838"/>
                </a:solidFill>
                <a:latin typeface="Roboto"/>
                <a:cs typeface="Roboto"/>
              </a:rPr>
              <a:t>Срок:</a:t>
            </a:r>
            <a:r>
              <a:rPr sz="1100" b="1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5</a:t>
            </a:r>
            <a:r>
              <a:rPr sz="1100" spc="-2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дней</a:t>
            </a:r>
            <a:r>
              <a:rPr sz="1100" spc="-2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·</a:t>
            </a:r>
            <a:r>
              <a:rPr sz="1100" spc="-2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b="1" spc="-25" dirty="0">
                <a:solidFill>
                  <a:srgbClr val="3C3838"/>
                </a:solidFill>
                <a:latin typeface="Roboto"/>
                <a:cs typeface="Roboto"/>
              </a:rPr>
              <a:t>Результат:</a:t>
            </a:r>
            <a:r>
              <a:rPr sz="1100" b="1" spc="-2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3C3838"/>
                </a:solidFill>
                <a:latin typeface="Roboto"/>
                <a:cs typeface="Roboto"/>
              </a:rPr>
              <a:t>Действующий</a:t>
            </a:r>
            <a:r>
              <a:rPr sz="1100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локальный</a:t>
            </a:r>
            <a:r>
              <a:rPr sz="1100" spc="-2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3C3838"/>
                </a:solidFill>
                <a:latin typeface="Roboto"/>
                <a:cs typeface="Roboto"/>
              </a:rPr>
              <a:t>акт</a:t>
            </a:r>
            <a:endParaRPr sz="1100">
              <a:latin typeface="Roboto"/>
              <a:cs typeface="Roboto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523692" y="92006"/>
            <a:ext cx="3478529" cy="4383405"/>
            <a:chOff x="5523692" y="92006"/>
            <a:chExt cx="3478529" cy="438340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23692" y="92006"/>
              <a:ext cx="3287238" cy="438306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09397" y="165149"/>
              <a:ext cx="1792349" cy="48027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03194" y="303093"/>
            <a:ext cx="5328285" cy="444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50" spc="110" dirty="0"/>
              <a:t>ШАГ</a:t>
            </a:r>
            <a:r>
              <a:rPr sz="2750" spc="-114" dirty="0"/>
              <a:t> </a:t>
            </a:r>
            <a:r>
              <a:rPr sz="2750" spc="-229" dirty="0"/>
              <a:t>4.</a:t>
            </a:r>
            <a:r>
              <a:rPr sz="2750" spc="-114" dirty="0"/>
              <a:t> </a:t>
            </a:r>
            <a:r>
              <a:rPr sz="2750" spc="200" dirty="0"/>
              <a:t>ИИ-</a:t>
            </a:r>
            <a:r>
              <a:rPr sz="2750" spc="105" dirty="0"/>
              <a:t>КОНСТРУКТОР</a:t>
            </a:r>
            <a:r>
              <a:rPr sz="2750" spc="-114" dirty="0"/>
              <a:t> </a:t>
            </a:r>
            <a:r>
              <a:rPr sz="2750" spc="240" dirty="0"/>
              <a:t>ИОМ</a:t>
            </a:r>
            <a:endParaRPr sz="27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3793" y="1194532"/>
            <a:ext cx="2390402" cy="275443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48102" y="1335783"/>
            <a:ext cx="1920239" cy="1226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dirty="0">
                <a:solidFill>
                  <a:srgbClr val="3C3838"/>
                </a:solidFill>
                <a:latin typeface="Trebuchet MS"/>
                <a:cs typeface="Trebuchet MS"/>
              </a:rPr>
              <a:t>Генерация</a:t>
            </a:r>
            <a:r>
              <a:rPr sz="1350" spc="260" dirty="0">
                <a:solidFill>
                  <a:srgbClr val="3C3838"/>
                </a:solidFill>
                <a:latin typeface="Trebuchet MS"/>
                <a:cs typeface="Trebuchet MS"/>
              </a:rPr>
              <a:t> </a:t>
            </a:r>
            <a:r>
              <a:rPr sz="1350" spc="-10" dirty="0">
                <a:solidFill>
                  <a:srgbClr val="3C3838"/>
                </a:solidFill>
                <a:latin typeface="Trebuchet MS"/>
                <a:cs typeface="Trebuchet MS"/>
              </a:rPr>
              <a:t>маршрутов</a:t>
            </a:r>
            <a:endParaRPr sz="1350">
              <a:latin typeface="Trebuchet MS"/>
              <a:cs typeface="Trebuchet MS"/>
            </a:endParaRPr>
          </a:p>
          <a:p>
            <a:pPr marL="12700" marR="5080">
              <a:lnSpc>
                <a:spcPct val="133000"/>
              </a:lnSpc>
              <a:spcBef>
                <a:spcPts val="815"/>
              </a:spcBef>
            </a:pPr>
            <a:r>
              <a:rPr sz="1100" spc="-10" dirty="0">
                <a:solidFill>
                  <a:srgbClr val="3C3838"/>
                </a:solidFill>
                <a:latin typeface="Roboto"/>
                <a:cs typeface="Roboto"/>
              </a:rPr>
              <a:t>Сгенерировать индивидуальные образовательные</a:t>
            </a:r>
            <a:r>
              <a:rPr sz="1100" spc="-6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3C3838"/>
                </a:solidFill>
                <a:latin typeface="Roboto"/>
                <a:cs typeface="Roboto"/>
              </a:rPr>
              <a:t>маршруты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на</a:t>
            </a:r>
            <a:r>
              <a:rPr sz="1100" spc="-2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основе</a:t>
            </a:r>
            <a:r>
              <a:rPr sz="1100" spc="-2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3C3838"/>
                </a:solidFill>
                <a:latin typeface="Roboto"/>
                <a:cs typeface="Roboto"/>
              </a:rPr>
              <a:t>профиля</a:t>
            </a:r>
            <a:r>
              <a:rPr sz="1100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3C3838"/>
                </a:solidFill>
                <a:latin typeface="Roboto"/>
                <a:cs typeface="Roboto"/>
              </a:rPr>
              <a:t>педагога</a:t>
            </a:r>
            <a:endParaRPr sz="1100">
              <a:latin typeface="Roboto"/>
              <a:cs typeface="Robo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8102" y="2663792"/>
            <a:ext cx="1710055" cy="471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3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3C3838"/>
                </a:solidFill>
                <a:latin typeface="Roboto"/>
                <a:cs typeface="Roboto"/>
              </a:rPr>
              <a:t>Инструмент:</a:t>
            </a:r>
            <a:r>
              <a:rPr sz="1100" b="1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3C3838"/>
                </a:solidFill>
                <a:latin typeface="Roboto"/>
                <a:cs typeface="Roboto"/>
              </a:rPr>
              <a:t>YandexGPT</a:t>
            </a:r>
            <a:r>
              <a:rPr sz="1100" spc="-2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50" dirty="0">
                <a:solidFill>
                  <a:srgbClr val="3C3838"/>
                </a:solidFill>
                <a:latin typeface="Roboto"/>
                <a:cs typeface="Roboto"/>
              </a:rPr>
              <a:t>/ </a:t>
            </a:r>
            <a:r>
              <a:rPr sz="1100" spc="-10" dirty="0">
                <a:solidFill>
                  <a:srgbClr val="3C3838"/>
                </a:solidFill>
                <a:latin typeface="Roboto"/>
                <a:cs typeface="Roboto"/>
              </a:rPr>
              <a:t>GigaChat</a:t>
            </a:r>
            <a:r>
              <a:rPr sz="1100" spc="-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·</a:t>
            </a:r>
            <a:r>
              <a:rPr sz="1100" spc="-1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b="1" dirty="0">
                <a:solidFill>
                  <a:srgbClr val="3C3838"/>
                </a:solidFill>
                <a:latin typeface="Roboto"/>
                <a:cs typeface="Roboto"/>
              </a:rPr>
              <a:t>Срок:</a:t>
            </a:r>
            <a:r>
              <a:rPr sz="1100" b="1" spc="-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3C3838"/>
                </a:solidFill>
                <a:latin typeface="Roboto"/>
                <a:cs typeface="Roboto"/>
              </a:rPr>
              <a:t>3–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5</a:t>
            </a:r>
            <a:r>
              <a:rPr sz="1100" spc="-1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3C3838"/>
                </a:solidFill>
                <a:latin typeface="Roboto"/>
                <a:cs typeface="Roboto"/>
              </a:rPr>
              <a:t>дней</a:t>
            </a:r>
            <a:endParaRPr sz="1100">
              <a:latin typeface="Roboto"/>
              <a:cs typeface="Robo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8102" y="3236714"/>
            <a:ext cx="1844039" cy="471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3000"/>
              </a:lnSpc>
              <a:spcBef>
                <a:spcPts val="100"/>
              </a:spcBef>
            </a:pPr>
            <a:r>
              <a:rPr sz="1100" b="1" spc="-20" dirty="0">
                <a:solidFill>
                  <a:srgbClr val="3C3838"/>
                </a:solidFill>
                <a:latin typeface="Roboto"/>
                <a:cs typeface="Roboto"/>
              </a:rPr>
              <a:t>Результат:</a:t>
            </a:r>
            <a:r>
              <a:rPr sz="1100" b="1" spc="-3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Черновики</a:t>
            </a:r>
            <a:r>
              <a:rPr sz="1100" spc="-3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3C3838"/>
                </a:solidFill>
                <a:latin typeface="Roboto"/>
                <a:cs typeface="Roboto"/>
              </a:rPr>
              <a:t>ИОМ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для</a:t>
            </a:r>
            <a:r>
              <a:rPr sz="1100" spc="-4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всех</a:t>
            </a:r>
            <a:r>
              <a:rPr sz="1100" spc="-3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3C3838"/>
                </a:solidFill>
                <a:latin typeface="Roboto"/>
                <a:cs typeface="Roboto"/>
              </a:rPr>
              <a:t>педагогов</a:t>
            </a:r>
            <a:endParaRPr sz="1100">
              <a:latin typeface="Roboto"/>
              <a:cs typeface="Roboto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5955" y="1194532"/>
            <a:ext cx="2390476" cy="275443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180264" y="1335783"/>
            <a:ext cx="1913255" cy="122491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768985">
              <a:lnSpc>
                <a:spcPct val="104000"/>
              </a:lnSpc>
              <a:spcBef>
                <a:spcPts val="35"/>
              </a:spcBef>
            </a:pPr>
            <a:r>
              <a:rPr sz="1350" spc="-10" dirty="0">
                <a:solidFill>
                  <a:srgbClr val="3C3838"/>
                </a:solidFill>
                <a:latin typeface="Trebuchet MS"/>
                <a:cs typeface="Trebuchet MS"/>
              </a:rPr>
              <a:t>Утверждение маршрутов</a:t>
            </a:r>
            <a:endParaRPr sz="1350">
              <a:latin typeface="Trebuchet MS"/>
              <a:cs typeface="Trebuchet MS"/>
            </a:endParaRPr>
          </a:p>
          <a:p>
            <a:pPr marL="12700" marR="5080">
              <a:lnSpc>
                <a:spcPct val="133000"/>
              </a:lnSpc>
              <a:spcBef>
                <a:spcPts val="869"/>
              </a:spcBef>
            </a:pPr>
            <a:r>
              <a:rPr sz="1100" spc="-10" dirty="0">
                <a:solidFill>
                  <a:srgbClr val="3C3838"/>
                </a:solidFill>
                <a:latin typeface="Roboto"/>
                <a:cs typeface="Roboto"/>
              </a:rPr>
              <a:t>Провести консультации, </a:t>
            </a:r>
            <a:r>
              <a:rPr sz="1100" spc="-20" dirty="0">
                <a:solidFill>
                  <a:srgbClr val="3C3838"/>
                </a:solidFill>
                <a:latin typeface="Roboto"/>
                <a:cs typeface="Roboto"/>
              </a:rPr>
              <a:t>скорректировать</a:t>
            </a:r>
            <a:r>
              <a:rPr sz="1100" spc="8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3C3838"/>
                </a:solidFill>
                <a:latin typeface="Roboto"/>
                <a:cs typeface="Roboto"/>
              </a:rPr>
              <a:t>маршруты, </a:t>
            </a:r>
            <a:r>
              <a:rPr sz="1100" spc="-20" dirty="0">
                <a:solidFill>
                  <a:srgbClr val="3C3838"/>
                </a:solidFill>
                <a:latin typeface="Roboto"/>
                <a:cs typeface="Roboto"/>
              </a:rPr>
              <a:t>утвердить</a:t>
            </a:r>
            <a:r>
              <a:rPr sz="1100" spc="-1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на</a:t>
            </a:r>
            <a:r>
              <a:rPr sz="1100" spc="-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3C3838"/>
                </a:solidFill>
                <a:latin typeface="Roboto"/>
                <a:cs typeface="Roboto"/>
              </a:rPr>
              <a:t>педсовете</a:t>
            </a:r>
            <a:endParaRPr sz="1100">
              <a:latin typeface="Roboto"/>
              <a:cs typeface="Robo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80264" y="2662286"/>
            <a:ext cx="1823085" cy="47180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1100" b="1" dirty="0">
                <a:solidFill>
                  <a:srgbClr val="3C3838"/>
                </a:solidFill>
                <a:latin typeface="Roboto"/>
                <a:cs typeface="Roboto"/>
              </a:rPr>
              <a:t>Срок:</a:t>
            </a:r>
            <a:r>
              <a:rPr sz="1100" b="1" spc="-2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1</a:t>
            </a:r>
            <a:r>
              <a:rPr sz="1100" spc="-3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неделя</a:t>
            </a:r>
            <a:r>
              <a:rPr sz="1100" spc="-3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3C3838"/>
                </a:solidFill>
                <a:latin typeface="Roboto"/>
                <a:cs typeface="Roboto"/>
              </a:rPr>
              <a:t>·</a:t>
            </a:r>
            <a:r>
              <a:rPr sz="1100" spc="-2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3C3838"/>
                </a:solidFill>
                <a:latin typeface="Roboto"/>
                <a:cs typeface="Roboto"/>
              </a:rPr>
              <a:t>Результат:</a:t>
            </a:r>
            <a:endParaRPr sz="11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100" spc="-10" dirty="0">
                <a:solidFill>
                  <a:srgbClr val="3C3838"/>
                </a:solidFill>
                <a:latin typeface="Roboto"/>
                <a:cs typeface="Roboto"/>
              </a:rPr>
              <a:t>Утверждённые </a:t>
            </a:r>
            <a:r>
              <a:rPr sz="1100" spc="-25" dirty="0">
                <a:solidFill>
                  <a:srgbClr val="3C3838"/>
                </a:solidFill>
                <a:latin typeface="Roboto"/>
                <a:cs typeface="Roboto"/>
              </a:rPr>
              <a:t>ИОМ</a:t>
            </a:r>
            <a:endParaRPr sz="1100">
              <a:latin typeface="Roboto"/>
              <a:cs typeface="Roboto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55444" y="1130921"/>
            <a:ext cx="2631875" cy="263187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09397" y="165149"/>
            <a:ext cx="1792349" cy="48027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525" y="911235"/>
            <a:ext cx="9134475" cy="3827779"/>
            <a:chOff x="9525" y="911235"/>
            <a:chExt cx="9134475" cy="382777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1566" y="1750482"/>
              <a:ext cx="2599119" cy="298347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525" y="4729162"/>
              <a:ext cx="9134475" cy="9525"/>
            </a:xfrm>
            <a:custGeom>
              <a:avLst/>
              <a:gdLst/>
              <a:ahLst/>
              <a:cxnLst/>
              <a:rect l="l" t="t" r="r" b="b"/>
              <a:pathLst>
                <a:path w="9134475" h="9525">
                  <a:moveTo>
                    <a:pt x="9134474" y="9524"/>
                  </a:moveTo>
                  <a:lnTo>
                    <a:pt x="0" y="9524"/>
                  </a:lnTo>
                  <a:lnTo>
                    <a:pt x="0" y="0"/>
                  </a:lnTo>
                  <a:lnTo>
                    <a:pt x="9134474" y="0"/>
                  </a:lnTo>
                  <a:lnTo>
                    <a:pt x="9134474" y="9524"/>
                  </a:lnTo>
                  <a:close/>
                </a:path>
              </a:pathLst>
            </a:custGeom>
            <a:solidFill>
              <a:srgbClr val="306C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750344" y="915998"/>
              <a:ext cx="4723130" cy="1495425"/>
            </a:xfrm>
            <a:custGeom>
              <a:avLst/>
              <a:gdLst/>
              <a:ahLst/>
              <a:cxnLst/>
              <a:rect l="l" t="t" r="r" b="b"/>
              <a:pathLst>
                <a:path w="4723130" h="1495425">
                  <a:moveTo>
                    <a:pt x="4668011" y="1495199"/>
                  </a:moveTo>
                  <a:lnTo>
                    <a:pt x="54888" y="1495199"/>
                  </a:lnTo>
                  <a:lnTo>
                    <a:pt x="33523" y="1490886"/>
                  </a:lnTo>
                  <a:lnTo>
                    <a:pt x="16076" y="1479123"/>
                  </a:lnTo>
                  <a:lnTo>
                    <a:pt x="4313" y="1461676"/>
                  </a:lnTo>
                  <a:lnTo>
                    <a:pt x="0" y="1440311"/>
                  </a:lnTo>
                  <a:lnTo>
                    <a:pt x="0" y="54888"/>
                  </a:lnTo>
                  <a:lnTo>
                    <a:pt x="4313" y="33523"/>
                  </a:lnTo>
                  <a:lnTo>
                    <a:pt x="16076" y="16076"/>
                  </a:lnTo>
                  <a:lnTo>
                    <a:pt x="33523" y="4313"/>
                  </a:lnTo>
                  <a:lnTo>
                    <a:pt x="54888" y="0"/>
                  </a:lnTo>
                  <a:lnTo>
                    <a:pt x="4668011" y="0"/>
                  </a:lnTo>
                  <a:lnTo>
                    <a:pt x="4706823" y="16076"/>
                  </a:lnTo>
                  <a:lnTo>
                    <a:pt x="4722899" y="54888"/>
                  </a:lnTo>
                  <a:lnTo>
                    <a:pt x="4722899" y="1440311"/>
                  </a:lnTo>
                  <a:lnTo>
                    <a:pt x="4718586" y="1461676"/>
                  </a:lnTo>
                  <a:lnTo>
                    <a:pt x="4706823" y="1479123"/>
                  </a:lnTo>
                  <a:lnTo>
                    <a:pt x="4689376" y="1490886"/>
                  </a:lnTo>
                  <a:lnTo>
                    <a:pt x="4668011" y="1495199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50344" y="915998"/>
              <a:ext cx="4723130" cy="1495425"/>
            </a:xfrm>
            <a:custGeom>
              <a:avLst/>
              <a:gdLst/>
              <a:ahLst/>
              <a:cxnLst/>
              <a:rect l="l" t="t" r="r" b="b"/>
              <a:pathLst>
                <a:path w="4723130" h="1495425">
                  <a:moveTo>
                    <a:pt x="0" y="54888"/>
                  </a:moveTo>
                  <a:lnTo>
                    <a:pt x="4313" y="33523"/>
                  </a:lnTo>
                  <a:lnTo>
                    <a:pt x="16076" y="16076"/>
                  </a:lnTo>
                  <a:lnTo>
                    <a:pt x="33523" y="4313"/>
                  </a:lnTo>
                  <a:lnTo>
                    <a:pt x="54888" y="0"/>
                  </a:lnTo>
                  <a:lnTo>
                    <a:pt x="4668011" y="0"/>
                  </a:lnTo>
                  <a:lnTo>
                    <a:pt x="4706823" y="16076"/>
                  </a:lnTo>
                  <a:lnTo>
                    <a:pt x="4722899" y="54888"/>
                  </a:lnTo>
                  <a:lnTo>
                    <a:pt x="4722899" y="1440311"/>
                  </a:lnTo>
                  <a:lnTo>
                    <a:pt x="4718586" y="1461676"/>
                  </a:lnTo>
                  <a:lnTo>
                    <a:pt x="4706823" y="1479123"/>
                  </a:lnTo>
                  <a:lnTo>
                    <a:pt x="4689376" y="1490886"/>
                  </a:lnTo>
                  <a:lnTo>
                    <a:pt x="4668011" y="1495199"/>
                  </a:lnTo>
                  <a:lnTo>
                    <a:pt x="54888" y="1495199"/>
                  </a:lnTo>
                  <a:lnTo>
                    <a:pt x="33523" y="1490886"/>
                  </a:lnTo>
                  <a:lnTo>
                    <a:pt x="16076" y="1479123"/>
                  </a:lnTo>
                  <a:lnTo>
                    <a:pt x="4313" y="1461676"/>
                  </a:lnTo>
                  <a:lnTo>
                    <a:pt x="0" y="1440311"/>
                  </a:lnTo>
                  <a:lnTo>
                    <a:pt x="0" y="54888"/>
                  </a:lnTo>
                  <a:close/>
                </a:path>
              </a:pathLst>
            </a:custGeom>
            <a:ln w="9524">
              <a:solidFill>
                <a:srgbClr val="E6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50344" y="2531601"/>
              <a:ext cx="4723130" cy="1696085"/>
            </a:xfrm>
            <a:custGeom>
              <a:avLst/>
              <a:gdLst/>
              <a:ahLst/>
              <a:cxnLst/>
              <a:rect l="l" t="t" r="r" b="b"/>
              <a:pathLst>
                <a:path w="4723130" h="1696085">
                  <a:moveTo>
                    <a:pt x="4668003" y="1695899"/>
                  </a:moveTo>
                  <a:lnTo>
                    <a:pt x="54895" y="1695899"/>
                  </a:lnTo>
                  <a:lnTo>
                    <a:pt x="33527" y="1691585"/>
                  </a:lnTo>
                  <a:lnTo>
                    <a:pt x="16078" y="1679821"/>
                  </a:lnTo>
                  <a:lnTo>
                    <a:pt x="4313" y="1662371"/>
                  </a:lnTo>
                  <a:lnTo>
                    <a:pt x="0" y="1641003"/>
                  </a:lnTo>
                  <a:lnTo>
                    <a:pt x="0" y="54896"/>
                  </a:lnTo>
                  <a:lnTo>
                    <a:pt x="4313" y="33528"/>
                  </a:lnTo>
                  <a:lnTo>
                    <a:pt x="16078" y="16078"/>
                  </a:lnTo>
                  <a:lnTo>
                    <a:pt x="33527" y="4314"/>
                  </a:lnTo>
                  <a:lnTo>
                    <a:pt x="54895" y="0"/>
                  </a:lnTo>
                  <a:lnTo>
                    <a:pt x="4668003" y="0"/>
                  </a:lnTo>
                  <a:lnTo>
                    <a:pt x="4706821" y="16078"/>
                  </a:lnTo>
                  <a:lnTo>
                    <a:pt x="4722899" y="54896"/>
                  </a:lnTo>
                  <a:lnTo>
                    <a:pt x="4722899" y="1641003"/>
                  </a:lnTo>
                  <a:lnTo>
                    <a:pt x="4718585" y="1662371"/>
                  </a:lnTo>
                  <a:lnTo>
                    <a:pt x="4706820" y="1679821"/>
                  </a:lnTo>
                  <a:lnTo>
                    <a:pt x="4689371" y="1691585"/>
                  </a:lnTo>
                  <a:lnTo>
                    <a:pt x="4668003" y="1695899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50344" y="2531601"/>
              <a:ext cx="4723130" cy="1696085"/>
            </a:xfrm>
            <a:custGeom>
              <a:avLst/>
              <a:gdLst/>
              <a:ahLst/>
              <a:cxnLst/>
              <a:rect l="l" t="t" r="r" b="b"/>
              <a:pathLst>
                <a:path w="4723130" h="1696085">
                  <a:moveTo>
                    <a:pt x="0" y="54896"/>
                  </a:moveTo>
                  <a:lnTo>
                    <a:pt x="4313" y="33528"/>
                  </a:lnTo>
                  <a:lnTo>
                    <a:pt x="16078" y="16078"/>
                  </a:lnTo>
                  <a:lnTo>
                    <a:pt x="33527" y="4314"/>
                  </a:lnTo>
                  <a:lnTo>
                    <a:pt x="54895" y="0"/>
                  </a:lnTo>
                  <a:lnTo>
                    <a:pt x="4668003" y="0"/>
                  </a:lnTo>
                  <a:lnTo>
                    <a:pt x="4706821" y="16078"/>
                  </a:lnTo>
                  <a:lnTo>
                    <a:pt x="4722899" y="54896"/>
                  </a:lnTo>
                  <a:lnTo>
                    <a:pt x="4722899" y="1641003"/>
                  </a:lnTo>
                  <a:lnTo>
                    <a:pt x="4718585" y="1662371"/>
                  </a:lnTo>
                  <a:lnTo>
                    <a:pt x="4706820" y="1679821"/>
                  </a:lnTo>
                  <a:lnTo>
                    <a:pt x="4689371" y="1691585"/>
                  </a:lnTo>
                  <a:lnTo>
                    <a:pt x="4668003" y="1695899"/>
                  </a:lnTo>
                  <a:lnTo>
                    <a:pt x="54895" y="1695899"/>
                  </a:lnTo>
                  <a:lnTo>
                    <a:pt x="33527" y="1691585"/>
                  </a:lnTo>
                  <a:lnTo>
                    <a:pt x="16078" y="1679821"/>
                  </a:lnTo>
                  <a:lnTo>
                    <a:pt x="4313" y="1662371"/>
                  </a:lnTo>
                  <a:lnTo>
                    <a:pt x="0" y="1641003"/>
                  </a:lnTo>
                  <a:lnTo>
                    <a:pt x="0" y="54896"/>
                  </a:lnTo>
                  <a:close/>
                </a:path>
              </a:pathLst>
            </a:custGeom>
            <a:ln w="9524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0185">
              <a:lnSpc>
                <a:spcPct val="100000"/>
              </a:lnSpc>
              <a:spcBef>
                <a:spcPts val="100"/>
              </a:spcBef>
            </a:pPr>
            <a:r>
              <a:rPr sz="2550" spc="100" dirty="0"/>
              <a:t>ШАГ</a:t>
            </a:r>
            <a:r>
              <a:rPr sz="2550" spc="-105" dirty="0"/>
              <a:t> </a:t>
            </a:r>
            <a:r>
              <a:rPr sz="2550" spc="-210" dirty="0"/>
              <a:t>5.</a:t>
            </a:r>
            <a:r>
              <a:rPr sz="2550" spc="-105" dirty="0"/>
              <a:t> </a:t>
            </a:r>
            <a:r>
              <a:rPr sz="2550" spc="155" dirty="0"/>
              <a:t>ПАРТНЁРСТВО</a:t>
            </a:r>
            <a:r>
              <a:rPr sz="2550" spc="-105" dirty="0"/>
              <a:t> </a:t>
            </a:r>
            <a:r>
              <a:rPr sz="2550" spc="240" dirty="0"/>
              <a:t>С</a:t>
            </a:r>
            <a:r>
              <a:rPr sz="2550" spc="-105" dirty="0"/>
              <a:t> </a:t>
            </a:r>
            <a:r>
              <a:rPr sz="2550" spc="160" dirty="0"/>
              <a:t>ВУЗОМ</a:t>
            </a:r>
            <a:endParaRPr sz="2550"/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dirty="0"/>
              <a:t>Заключение</a:t>
            </a:r>
            <a:r>
              <a:rPr spc="215" dirty="0"/>
              <a:t> </a:t>
            </a:r>
            <a:r>
              <a:rPr spc="-10" dirty="0"/>
              <a:t>договора</a:t>
            </a:r>
          </a:p>
          <a:p>
            <a:pPr marL="12700" marR="47625">
              <a:lnSpc>
                <a:spcPct val="128000"/>
              </a:lnSpc>
              <a:spcBef>
                <a:spcPts val="350"/>
              </a:spcBef>
            </a:pPr>
            <a:r>
              <a:rPr sz="1000" spc="-20" dirty="0">
                <a:latin typeface="Roboto"/>
                <a:cs typeface="Roboto"/>
              </a:rPr>
              <a:t>Заключить</a:t>
            </a:r>
            <a:r>
              <a:rPr sz="1000" spc="-5" dirty="0">
                <a:latin typeface="Roboto"/>
                <a:cs typeface="Roboto"/>
              </a:rPr>
              <a:t> </a:t>
            </a:r>
            <a:r>
              <a:rPr sz="1000" dirty="0">
                <a:latin typeface="Roboto"/>
                <a:cs typeface="Roboto"/>
              </a:rPr>
              <a:t>договор о </a:t>
            </a:r>
            <a:r>
              <a:rPr sz="1000" spc="-20" dirty="0">
                <a:latin typeface="Roboto"/>
                <a:cs typeface="Roboto"/>
              </a:rPr>
              <a:t>сотрудничестве</a:t>
            </a:r>
            <a:r>
              <a:rPr sz="1000" dirty="0">
                <a:latin typeface="Roboto"/>
                <a:cs typeface="Roboto"/>
              </a:rPr>
              <a:t> с</a:t>
            </a:r>
            <a:r>
              <a:rPr sz="1000" spc="-20" dirty="0">
                <a:latin typeface="Roboto"/>
                <a:cs typeface="Roboto"/>
              </a:rPr>
              <a:t> </a:t>
            </a:r>
            <a:r>
              <a:rPr sz="1000" dirty="0">
                <a:latin typeface="Roboto"/>
                <a:cs typeface="Roboto"/>
              </a:rPr>
              <a:t>ТГПУ (НОЦ </a:t>
            </a:r>
            <a:r>
              <a:rPr sz="1000" spc="-25" dirty="0">
                <a:latin typeface="Roboto"/>
                <a:cs typeface="Roboto"/>
              </a:rPr>
              <a:t>цифровой</a:t>
            </a:r>
            <a:r>
              <a:rPr sz="1000" dirty="0">
                <a:latin typeface="Roboto"/>
                <a:cs typeface="Roboto"/>
              </a:rPr>
              <a:t> </a:t>
            </a:r>
            <a:r>
              <a:rPr sz="1000" spc="-10" dirty="0">
                <a:latin typeface="Roboto"/>
                <a:cs typeface="Roboto"/>
              </a:rPr>
              <a:t>дидактики </a:t>
            </a:r>
            <a:r>
              <a:rPr sz="1000" dirty="0">
                <a:latin typeface="Roboto"/>
                <a:cs typeface="Roboto"/>
              </a:rPr>
              <a:t>и ИИ, </a:t>
            </a:r>
            <a:r>
              <a:rPr sz="1000" spc="-20" dirty="0">
                <a:latin typeface="Roboto"/>
                <a:cs typeface="Roboto"/>
              </a:rPr>
              <a:t>руководитель</a:t>
            </a:r>
            <a:r>
              <a:rPr sz="1000" spc="5" dirty="0">
                <a:latin typeface="Roboto"/>
                <a:cs typeface="Roboto"/>
              </a:rPr>
              <a:t> </a:t>
            </a:r>
            <a:r>
              <a:rPr sz="1000" dirty="0">
                <a:latin typeface="Roboto"/>
                <a:cs typeface="Roboto"/>
              </a:rPr>
              <a:t>– А.П.</a:t>
            </a:r>
            <a:r>
              <a:rPr sz="1000" spc="5" dirty="0">
                <a:latin typeface="Roboto"/>
                <a:cs typeface="Roboto"/>
              </a:rPr>
              <a:t> </a:t>
            </a:r>
            <a:r>
              <a:rPr sz="1000" spc="-10" dirty="0">
                <a:latin typeface="Roboto"/>
                <a:cs typeface="Roboto"/>
              </a:rPr>
              <a:t>Глухов)</a:t>
            </a:r>
            <a:endParaRPr sz="10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1000" b="1" spc="-10" dirty="0">
                <a:latin typeface="Roboto"/>
                <a:cs typeface="Roboto"/>
              </a:rPr>
              <a:t>Инструмент:</a:t>
            </a:r>
            <a:r>
              <a:rPr sz="1000" b="1" spc="-5" dirty="0">
                <a:latin typeface="Roboto"/>
                <a:cs typeface="Roboto"/>
              </a:rPr>
              <a:t> </a:t>
            </a:r>
            <a:r>
              <a:rPr sz="1000" spc="-20" dirty="0">
                <a:latin typeface="Roboto"/>
                <a:cs typeface="Roboto"/>
              </a:rPr>
              <a:t>Официальное</a:t>
            </a:r>
            <a:r>
              <a:rPr sz="1000" spc="-5" dirty="0">
                <a:latin typeface="Roboto"/>
                <a:cs typeface="Roboto"/>
              </a:rPr>
              <a:t> </a:t>
            </a:r>
            <a:r>
              <a:rPr sz="1000" dirty="0">
                <a:latin typeface="Roboto"/>
                <a:cs typeface="Roboto"/>
              </a:rPr>
              <a:t>письмо,</a:t>
            </a:r>
            <a:r>
              <a:rPr sz="1000" spc="-10" dirty="0">
                <a:latin typeface="Roboto"/>
                <a:cs typeface="Roboto"/>
              </a:rPr>
              <a:t> проект</a:t>
            </a:r>
            <a:r>
              <a:rPr sz="1000" spc="-5" dirty="0">
                <a:latin typeface="Roboto"/>
                <a:cs typeface="Roboto"/>
              </a:rPr>
              <a:t> </a:t>
            </a:r>
            <a:r>
              <a:rPr sz="1000" spc="-10" dirty="0">
                <a:latin typeface="Roboto"/>
                <a:cs typeface="Roboto"/>
              </a:rPr>
              <a:t>договора</a:t>
            </a:r>
            <a:r>
              <a:rPr sz="1000" spc="-5" dirty="0">
                <a:latin typeface="Roboto"/>
                <a:cs typeface="Roboto"/>
              </a:rPr>
              <a:t> </a:t>
            </a:r>
            <a:r>
              <a:rPr sz="1000" dirty="0">
                <a:latin typeface="Roboto"/>
                <a:cs typeface="Roboto"/>
              </a:rPr>
              <a:t>·</a:t>
            </a:r>
            <a:r>
              <a:rPr sz="1000" spc="5" dirty="0">
                <a:latin typeface="Roboto"/>
                <a:cs typeface="Roboto"/>
              </a:rPr>
              <a:t> </a:t>
            </a:r>
            <a:r>
              <a:rPr sz="1000" b="1" dirty="0">
                <a:latin typeface="Roboto"/>
                <a:cs typeface="Roboto"/>
              </a:rPr>
              <a:t>Срок: </a:t>
            </a:r>
            <a:r>
              <a:rPr sz="1000" dirty="0">
                <a:latin typeface="Roboto"/>
                <a:cs typeface="Roboto"/>
              </a:rPr>
              <a:t>1</a:t>
            </a:r>
            <a:r>
              <a:rPr sz="1000" spc="-10" dirty="0">
                <a:latin typeface="Roboto"/>
                <a:cs typeface="Roboto"/>
              </a:rPr>
              <a:t> месяц</a:t>
            </a:r>
            <a:endParaRPr sz="10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000" b="1" spc="-25" dirty="0">
                <a:latin typeface="Roboto"/>
                <a:cs typeface="Roboto"/>
              </a:rPr>
              <a:t>Результат:</a:t>
            </a:r>
            <a:r>
              <a:rPr sz="1000" b="1" dirty="0">
                <a:latin typeface="Roboto"/>
                <a:cs typeface="Roboto"/>
              </a:rPr>
              <a:t> </a:t>
            </a:r>
            <a:r>
              <a:rPr sz="1000" spc="-10" dirty="0">
                <a:latin typeface="Roboto"/>
                <a:cs typeface="Roboto"/>
              </a:rPr>
              <a:t>Действующий</a:t>
            </a:r>
            <a:r>
              <a:rPr sz="1000" dirty="0">
                <a:latin typeface="Roboto"/>
                <a:cs typeface="Roboto"/>
              </a:rPr>
              <a:t> </a:t>
            </a:r>
            <a:r>
              <a:rPr sz="1000" spc="-10" dirty="0">
                <a:latin typeface="Roboto"/>
                <a:cs typeface="Roboto"/>
              </a:rPr>
              <a:t>договор</a:t>
            </a:r>
            <a:endParaRPr sz="100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00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0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</a:pPr>
            <a:r>
              <a:rPr spc="10" dirty="0"/>
              <a:t>Совместная</a:t>
            </a:r>
            <a:r>
              <a:rPr spc="245" dirty="0"/>
              <a:t> </a:t>
            </a:r>
            <a:r>
              <a:rPr spc="-10" dirty="0"/>
              <a:t>работа</a:t>
            </a:r>
          </a:p>
          <a:p>
            <a:pPr marL="12700" marR="5080">
              <a:lnSpc>
                <a:spcPct val="128000"/>
              </a:lnSpc>
              <a:spcBef>
                <a:spcPts val="350"/>
              </a:spcBef>
            </a:pPr>
            <a:r>
              <a:rPr sz="1000" spc="-10" dirty="0">
                <a:latin typeface="Roboto"/>
                <a:cs typeface="Roboto"/>
              </a:rPr>
              <a:t>Организовать</a:t>
            </a:r>
            <a:r>
              <a:rPr sz="1000" spc="-25" dirty="0">
                <a:latin typeface="Roboto"/>
                <a:cs typeface="Roboto"/>
              </a:rPr>
              <a:t> </a:t>
            </a:r>
            <a:r>
              <a:rPr sz="1000" spc="-10" dirty="0">
                <a:latin typeface="Roboto"/>
                <a:cs typeface="Roboto"/>
              </a:rPr>
              <a:t>совместные</a:t>
            </a:r>
            <a:r>
              <a:rPr sz="1000" spc="-25" dirty="0">
                <a:latin typeface="Roboto"/>
                <a:cs typeface="Roboto"/>
              </a:rPr>
              <a:t> </a:t>
            </a:r>
            <a:r>
              <a:rPr sz="1000" dirty="0">
                <a:latin typeface="Roboto"/>
                <a:cs typeface="Roboto"/>
              </a:rPr>
              <a:t>вебинары,</a:t>
            </a:r>
            <a:r>
              <a:rPr sz="1000" spc="-25" dirty="0">
                <a:latin typeface="Roboto"/>
                <a:cs typeface="Roboto"/>
              </a:rPr>
              <a:t> </a:t>
            </a:r>
            <a:r>
              <a:rPr sz="1000" spc="-10" dirty="0">
                <a:latin typeface="Roboto"/>
                <a:cs typeface="Roboto"/>
              </a:rPr>
              <a:t>консультации,</a:t>
            </a:r>
            <a:r>
              <a:rPr sz="1000" spc="-25" dirty="0">
                <a:latin typeface="Roboto"/>
                <a:cs typeface="Roboto"/>
              </a:rPr>
              <a:t> </a:t>
            </a:r>
            <a:r>
              <a:rPr sz="1000" dirty="0">
                <a:latin typeface="Roboto"/>
                <a:cs typeface="Roboto"/>
              </a:rPr>
              <a:t>привлечь</a:t>
            </a:r>
            <a:r>
              <a:rPr sz="1000" spc="-25" dirty="0">
                <a:latin typeface="Roboto"/>
                <a:cs typeface="Roboto"/>
              </a:rPr>
              <a:t> </a:t>
            </a:r>
            <a:r>
              <a:rPr sz="1000" spc="-10" dirty="0">
                <a:latin typeface="Roboto"/>
                <a:cs typeface="Roboto"/>
              </a:rPr>
              <a:t>студентов-практикантов</a:t>
            </a:r>
            <a:endParaRPr sz="10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885"/>
              </a:spcBef>
            </a:pPr>
            <a:r>
              <a:rPr sz="1000" b="1" dirty="0">
                <a:latin typeface="Roboto"/>
                <a:cs typeface="Roboto"/>
              </a:rPr>
              <a:t>Срок:</a:t>
            </a:r>
            <a:r>
              <a:rPr sz="1000" b="1" spc="-15" dirty="0">
                <a:latin typeface="Roboto"/>
                <a:cs typeface="Roboto"/>
              </a:rPr>
              <a:t> </a:t>
            </a:r>
            <a:r>
              <a:rPr sz="1000" dirty="0">
                <a:latin typeface="Roboto"/>
                <a:cs typeface="Roboto"/>
              </a:rPr>
              <a:t>В</a:t>
            </a:r>
            <a:r>
              <a:rPr sz="1000" spc="-20" dirty="0">
                <a:latin typeface="Roboto"/>
                <a:cs typeface="Roboto"/>
              </a:rPr>
              <a:t> </a:t>
            </a:r>
            <a:r>
              <a:rPr sz="1000" spc="-10" dirty="0">
                <a:latin typeface="Roboto"/>
                <a:cs typeface="Roboto"/>
              </a:rPr>
              <a:t>течение</a:t>
            </a:r>
            <a:r>
              <a:rPr sz="1000" spc="-15" dirty="0">
                <a:latin typeface="Roboto"/>
                <a:cs typeface="Roboto"/>
              </a:rPr>
              <a:t> </a:t>
            </a:r>
            <a:r>
              <a:rPr sz="1000" spc="-20" dirty="0">
                <a:latin typeface="Roboto"/>
                <a:cs typeface="Roboto"/>
              </a:rPr>
              <a:t>года</a:t>
            </a:r>
            <a:endParaRPr sz="1000">
              <a:latin typeface="Roboto"/>
              <a:cs typeface="Roboto"/>
            </a:endParaRPr>
          </a:p>
          <a:p>
            <a:pPr marL="12700" marR="728345">
              <a:lnSpc>
                <a:spcPct val="128000"/>
              </a:lnSpc>
              <a:spcBef>
                <a:spcPts val="550"/>
              </a:spcBef>
            </a:pPr>
            <a:r>
              <a:rPr sz="1000" b="1" spc="-25" dirty="0">
                <a:latin typeface="Roboto"/>
                <a:cs typeface="Roboto"/>
              </a:rPr>
              <a:t>Результат:</a:t>
            </a:r>
            <a:r>
              <a:rPr sz="1000" b="1" dirty="0">
                <a:latin typeface="Roboto"/>
                <a:cs typeface="Roboto"/>
              </a:rPr>
              <a:t> </a:t>
            </a:r>
            <a:r>
              <a:rPr sz="1000" spc="-20" dirty="0">
                <a:latin typeface="Roboto"/>
                <a:cs typeface="Roboto"/>
              </a:rPr>
              <a:t>Методическая</a:t>
            </a:r>
            <a:r>
              <a:rPr sz="1000" dirty="0">
                <a:latin typeface="Roboto"/>
                <a:cs typeface="Roboto"/>
              </a:rPr>
              <a:t> </a:t>
            </a:r>
            <a:r>
              <a:rPr sz="1000" spc="-10" dirty="0">
                <a:latin typeface="Roboto"/>
                <a:cs typeface="Roboto"/>
              </a:rPr>
              <a:t>поддержка,</a:t>
            </a:r>
            <a:r>
              <a:rPr sz="1000" dirty="0">
                <a:latin typeface="Roboto"/>
                <a:cs typeface="Roboto"/>
              </a:rPr>
              <a:t> </a:t>
            </a:r>
            <a:r>
              <a:rPr sz="1000" spc="-20" dirty="0">
                <a:latin typeface="Roboto"/>
                <a:cs typeface="Roboto"/>
              </a:rPr>
              <a:t>доступ</a:t>
            </a:r>
            <a:r>
              <a:rPr sz="1000" dirty="0">
                <a:latin typeface="Roboto"/>
                <a:cs typeface="Roboto"/>
              </a:rPr>
              <a:t> к </a:t>
            </a:r>
            <a:r>
              <a:rPr sz="1000" spc="-10" dirty="0">
                <a:latin typeface="Roboto"/>
                <a:cs typeface="Roboto"/>
              </a:rPr>
              <a:t>современным разработкам</a:t>
            </a:r>
            <a:endParaRPr sz="1000">
              <a:latin typeface="Roboto"/>
              <a:cs typeface="Roboto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09397" y="165149"/>
            <a:ext cx="1792349" cy="48027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33507"/>
            <a:ext cx="9144000" cy="2719070"/>
            <a:chOff x="0" y="1533507"/>
            <a:chExt cx="9144000" cy="2719070"/>
          </a:xfrm>
        </p:grpSpPr>
        <p:sp>
          <p:nvSpPr>
            <p:cNvPr id="3" name="object 3"/>
            <p:cNvSpPr/>
            <p:nvPr/>
          </p:nvSpPr>
          <p:spPr>
            <a:xfrm>
              <a:off x="0" y="4242712"/>
              <a:ext cx="9144000" cy="9525"/>
            </a:xfrm>
            <a:custGeom>
              <a:avLst/>
              <a:gdLst/>
              <a:ahLst/>
              <a:cxnLst/>
              <a:rect l="l" t="t" r="r" b="b"/>
              <a:pathLst>
                <a:path w="9144000" h="9525">
                  <a:moveTo>
                    <a:pt x="0" y="9524"/>
                  </a:moveTo>
                  <a:lnTo>
                    <a:pt x="0" y="0"/>
                  </a:lnTo>
                  <a:lnTo>
                    <a:pt x="9143999" y="0"/>
                  </a:lnTo>
                  <a:lnTo>
                    <a:pt x="9143999" y="9524"/>
                  </a:lnTo>
                  <a:lnTo>
                    <a:pt x="0" y="9524"/>
                  </a:lnTo>
                  <a:close/>
                </a:path>
              </a:pathLst>
            </a:custGeom>
            <a:solidFill>
              <a:srgbClr val="306C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1306" y="1533507"/>
              <a:ext cx="5356489" cy="271397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36068" y="3053116"/>
              <a:ext cx="3933190" cy="7620"/>
            </a:xfrm>
            <a:custGeom>
              <a:avLst/>
              <a:gdLst/>
              <a:ahLst/>
              <a:cxnLst/>
              <a:rect l="l" t="t" r="r" b="b"/>
              <a:pathLst>
                <a:path w="3933190" h="7619">
                  <a:moveTo>
                    <a:pt x="3932700" y="7199"/>
                  </a:moveTo>
                  <a:lnTo>
                    <a:pt x="0" y="7199"/>
                  </a:lnTo>
                  <a:lnTo>
                    <a:pt x="0" y="0"/>
                  </a:lnTo>
                  <a:lnTo>
                    <a:pt x="3932700" y="0"/>
                  </a:lnTo>
                  <a:lnTo>
                    <a:pt x="3932700" y="7199"/>
                  </a:lnTo>
                  <a:close/>
                </a:path>
              </a:pathLst>
            </a:custGeom>
            <a:solidFill>
              <a:srgbClr val="000000">
                <a:alpha val="783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0905" y="1543031"/>
              <a:ext cx="1962150" cy="300355"/>
            </a:xfrm>
            <a:custGeom>
              <a:avLst/>
              <a:gdLst/>
              <a:ahLst/>
              <a:cxnLst/>
              <a:rect l="l" t="t" r="r" b="b"/>
              <a:pathLst>
                <a:path w="1962150" h="300355">
                  <a:moveTo>
                    <a:pt x="1961554" y="300111"/>
                  </a:moveTo>
                  <a:lnTo>
                    <a:pt x="0" y="300111"/>
                  </a:lnTo>
                  <a:lnTo>
                    <a:pt x="0" y="41089"/>
                  </a:lnTo>
                  <a:lnTo>
                    <a:pt x="3229" y="25095"/>
                  </a:lnTo>
                  <a:lnTo>
                    <a:pt x="12034" y="12034"/>
                  </a:lnTo>
                  <a:lnTo>
                    <a:pt x="25095" y="3229"/>
                  </a:lnTo>
                  <a:lnTo>
                    <a:pt x="41089" y="0"/>
                  </a:lnTo>
                  <a:lnTo>
                    <a:pt x="1961554" y="0"/>
                  </a:lnTo>
                  <a:lnTo>
                    <a:pt x="1961554" y="300111"/>
                  </a:lnTo>
                  <a:close/>
                </a:path>
              </a:pathLst>
            </a:custGeom>
            <a:solidFill>
              <a:srgbClr val="9E9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0265">
              <a:lnSpc>
                <a:spcPct val="100000"/>
              </a:lnSpc>
              <a:spcBef>
                <a:spcPts val="100"/>
              </a:spcBef>
            </a:pPr>
            <a:r>
              <a:rPr spc="130" dirty="0"/>
              <a:t>КЛЮЧЕВЫЕ</a:t>
            </a:r>
            <a:r>
              <a:rPr spc="-95" dirty="0"/>
              <a:t> </a:t>
            </a:r>
            <a:r>
              <a:rPr spc="140" dirty="0"/>
              <a:t>ИНСТРУМЕНТЫ</a:t>
            </a:r>
            <a:r>
              <a:rPr spc="-95" dirty="0"/>
              <a:t> </a:t>
            </a:r>
            <a:r>
              <a:rPr spc="185" dirty="0"/>
              <a:t>И</a:t>
            </a:r>
            <a:r>
              <a:rPr spc="-95" dirty="0"/>
              <a:t> </a:t>
            </a:r>
            <a:r>
              <a:rPr spc="125" dirty="0"/>
              <a:t>КРИТЕРИИ</a:t>
            </a:r>
            <a:r>
              <a:rPr spc="-90" dirty="0"/>
              <a:t> </a:t>
            </a:r>
            <a:r>
              <a:rPr spc="150" dirty="0"/>
              <a:t>УСПЕХА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3369" y="1226982"/>
            <a:ext cx="1719580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20" dirty="0">
                <a:solidFill>
                  <a:srgbClr val="1B1B27"/>
                </a:solidFill>
                <a:latin typeface="Trebuchet MS"/>
                <a:cs typeface="Trebuchet MS"/>
              </a:rPr>
              <a:t>Инструменты</a:t>
            </a:r>
            <a:r>
              <a:rPr sz="1150" spc="70" dirty="0">
                <a:solidFill>
                  <a:srgbClr val="1B1B27"/>
                </a:solidFill>
                <a:latin typeface="Trebuchet MS"/>
                <a:cs typeface="Trebuchet MS"/>
              </a:rPr>
              <a:t> </a:t>
            </a:r>
            <a:r>
              <a:rPr sz="1150" spc="20" dirty="0">
                <a:solidFill>
                  <a:srgbClr val="1B1B27"/>
                </a:solidFill>
                <a:latin typeface="Trebuchet MS"/>
                <a:cs typeface="Trebuchet MS"/>
              </a:rPr>
              <a:t>по</a:t>
            </a:r>
            <a:r>
              <a:rPr sz="1150" spc="75" dirty="0">
                <a:solidFill>
                  <a:srgbClr val="1B1B27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1B1B27"/>
                </a:solidFill>
                <a:latin typeface="Trebuchet MS"/>
                <a:cs typeface="Trebuchet MS"/>
              </a:rPr>
              <a:t>этапам</a:t>
            </a:r>
            <a:endParaRPr sz="115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5556" y="1588789"/>
            <a:ext cx="2832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FFFFFF"/>
                </a:solidFill>
                <a:latin typeface="Roboto"/>
                <a:cs typeface="Roboto"/>
              </a:rPr>
              <a:t>Этап</a:t>
            </a:r>
            <a:endParaRPr sz="900">
              <a:latin typeface="Roboto"/>
              <a:cs typeface="Roboto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02460" y="1543031"/>
            <a:ext cx="1962150" cy="300355"/>
          </a:xfrm>
          <a:custGeom>
            <a:avLst/>
            <a:gdLst/>
            <a:ahLst/>
            <a:cxnLst/>
            <a:rect l="l" t="t" r="r" b="b"/>
            <a:pathLst>
              <a:path w="1962150" h="300355">
                <a:moveTo>
                  <a:pt x="1961554" y="300111"/>
                </a:moveTo>
                <a:lnTo>
                  <a:pt x="0" y="300111"/>
                </a:lnTo>
                <a:lnTo>
                  <a:pt x="0" y="0"/>
                </a:lnTo>
                <a:lnTo>
                  <a:pt x="1920463" y="0"/>
                </a:lnTo>
                <a:lnTo>
                  <a:pt x="1928517" y="796"/>
                </a:lnTo>
                <a:lnTo>
                  <a:pt x="1958426" y="25365"/>
                </a:lnTo>
                <a:lnTo>
                  <a:pt x="1961554" y="300111"/>
                </a:lnTo>
                <a:close/>
              </a:path>
            </a:pathLst>
          </a:custGeom>
          <a:solidFill>
            <a:srgbClr val="9E9E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207111" y="1588789"/>
            <a:ext cx="7753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FFFFFF"/>
                </a:solidFill>
                <a:latin typeface="Roboto"/>
                <a:cs typeface="Roboto"/>
              </a:rPr>
              <a:t>Инструменты</a:t>
            </a:r>
            <a:endParaRPr sz="900">
              <a:latin typeface="Roboto"/>
              <a:cs typeface="Roboto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0905" y="1843144"/>
            <a:ext cx="1962150" cy="302895"/>
          </a:xfrm>
          <a:custGeom>
            <a:avLst/>
            <a:gdLst/>
            <a:ahLst/>
            <a:cxnLst/>
            <a:rect l="l" t="t" r="r" b="b"/>
            <a:pathLst>
              <a:path w="1962150" h="302894">
                <a:moveTo>
                  <a:pt x="1961699" y="302399"/>
                </a:moveTo>
                <a:lnTo>
                  <a:pt x="0" y="302399"/>
                </a:lnTo>
                <a:lnTo>
                  <a:pt x="0" y="0"/>
                </a:lnTo>
                <a:lnTo>
                  <a:pt x="1961699" y="0"/>
                </a:lnTo>
                <a:lnTo>
                  <a:pt x="1961699" y="302399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45556" y="1891282"/>
            <a:ext cx="448309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272525"/>
                </a:solidFill>
                <a:latin typeface="Roboto"/>
                <a:cs typeface="Roboto"/>
              </a:rPr>
              <a:t>Опросы</a:t>
            </a:r>
            <a:endParaRPr sz="900">
              <a:latin typeface="Roboto"/>
              <a:cs typeface="Roboto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40905" y="2145637"/>
            <a:ext cx="1962150" cy="302895"/>
          </a:xfrm>
          <a:custGeom>
            <a:avLst/>
            <a:gdLst/>
            <a:ahLst/>
            <a:cxnLst/>
            <a:rect l="l" t="t" r="r" b="b"/>
            <a:pathLst>
              <a:path w="1962150" h="302894">
                <a:moveTo>
                  <a:pt x="1961699" y="302399"/>
                </a:moveTo>
                <a:lnTo>
                  <a:pt x="0" y="302399"/>
                </a:lnTo>
                <a:lnTo>
                  <a:pt x="0" y="0"/>
                </a:lnTo>
                <a:lnTo>
                  <a:pt x="1961699" y="0"/>
                </a:lnTo>
                <a:lnTo>
                  <a:pt x="1961699" y="302399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45556" y="2193775"/>
            <a:ext cx="6045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272525"/>
                </a:solidFill>
                <a:latin typeface="Roboto"/>
                <a:cs typeface="Roboto"/>
              </a:rPr>
              <a:t>Аналитика</a:t>
            </a:r>
            <a:endParaRPr sz="900">
              <a:latin typeface="Roboto"/>
              <a:cs typeface="Roboto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40905" y="2448130"/>
            <a:ext cx="1962150" cy="302895"/>
          </a:xfrm>
          <a:custGeom>
            <a:avLst/>
            <a:gdLst/>
            <a:ahLst/>
            <a:cxnLst/>
            <a:rect l="l" t="t" r="r" b="b"/>
            <a:pathLst>
              <a:path w="1962150" h="302894">
                <a:moveTo>
                  <a:pt x="1961699" y="302399"/>
                </a:moveTo>
                <a:lnTo>
                  <a:pt x="0" y="302399"/>
                </a:lnTo>
                <a:lnTo>
                  <a:pt x="0" y="0"/>
                </a:lnTo>
                <a:lnTo>
                  <a:pt x="1961699" y="0"/>
                </a:lnTo>
                <a:lnTo>
                  <a:pt x="1961699" y="302399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45556" y="2496267"/>
            <a:ext cx="876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solidFill>
                  <a:srgbClr val="272525"/>
                </a:solidFill>
                <a:latin typeface="Roboto"/>
                <a:cs typeface="Roboto"/>
              </a:rPr>
              <a:t>Генерация</a:t>
            </a:r>
            <a:r>
              <a:rPr sz="900" spc="20" dirty="0">
                <a:solidFill>
                  <a:srgbClr val="272525"/>
                </a:solidFill>
                <a:latin typeface="Roboto"/>
                <a:cs typeface="Roboto"/>
              </a:rPr>
              <a:t> </a:t>
            </a:r>
            <a:r>
              <a:rPr sz="900" spc="-25" dirty="0">
                <a:solidFill>
                  <a:srgbClr val="272525"/>
                </a:solidFill>
                <a:latin typeface="Roboto"/>
                <a:cs typeface="Roboto"/>
              </a:rPr>
              <a:t>ИОМ</a:t>
            </a:r>
            <a:endParaRPr sz="900">
              <a:latin typeface="Roboto"/>
              <a:cs typeface="Roboto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40905" y="2750623"/>
            <a:ext cx="1962150" cy="302895"/>
          </a:xfrm>
          <a:custGeom>
            <a:avLst/>
            <a:gdLst/>
            <a:ahLst/>
            <a:cxnLst/>
            <a:rect l="l" t="t" r="r" b="b"/>
            <a:pathLst>
              <a:path w="1962150" h="302894">
                <a:moveTo>
                  <a:pt x="1961699" y="302399"/>
                </a:moveTo>
                <a:lnTo>
                  <a:pt x="0" y="302399"/>
                </a:lnTo>
                <a:lnTo>
                  <a:pt x="0" y="0"/>
                </a:lnTo>
                <a:lnTo>
                  <a:pt x="1961699" y="0"/>
                </a:lnTo>
                <a:lnTo>
                  <a:pt x="1961699" y="302399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45556" y="2798761"/>
            <a:ext cx="8153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272525"/>
                </a:solidFill>
                <a:latin typeface="Roboto"/>
                <a:cs typeface="Roboto"/>
              </a:rPr>
              <a:t>Документация</a:t>
            </a:r>
            <a:endParaRPr sz="900">
              <a:latin typeface="Roboto"/>
              <a:cs typeface="Robo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102460" y="1843144"/>
            <a:ext cx="1962150" cy="1210310"/>
          </a:xfrm>
          <a:prstGeom prst="rect">
            <a:avLst/>
          </a:prstGeom>
          <a:solidFill>
            <a:srgbClr val="F0F0F0"/>
          </a:solidFill>
        </p:spPr>
        <p:txBody>
          <a:bodyPr vert="horz" wrap="square" lIns="0" tIns="6096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480"/>
              </a:spcBef>
            </a:pPr>
            <a:r>
              <a:rPr sz="900" spc="-10" dirty="0">
                <a:solidFill>
                  <a:srgbClr val="272525"/>
                </a:solidFill>
                <a:latin typeface="Roboto"/>
                <a:cs typeface="Roboto"/>
              </a:rPr>
              <a:t>Яндекс.Формы</a:t>
            </a:r>
            <a:endParaRPr sz="900">
              <a:latin typeface="Roboto"/>
              <a:cs typeface="Roboto"/>
            </a:endParaRPr>
          </a:p>
          <a:p>
            <a:pPr marL="116839" marR="739775">
              <a:lnSpc>
                <a:spcPct val="220500"/>
              </a:lnSpc>
            </a:pPr>
            <a:r>
              <a:rPr sz="900" dirty="0">
                <a:solidFill>
                  <a:srgbClr val="272525"/>
                </a:solidFill>
                <a:latin typeface="Roboto"/>
                <a:cs typeface="Roboto"/>
              </a:rPr>
              <a:t>Excel</a:t>
            </a:r>
            <a:r>
              <a:rPr sz="900" spc="-30" dirty="0">
                <a:solidFill>
                  <a:srgbClr val="272525"/>
                </a:solidFill>
                <a:latin typeface="Roboto"/>
                <a:cs typeface="Roboto"/>
              </a:rPr>
              <a:t> </a:t>
            </a:r>
            <a:r>
              <a:rPr sz="900" dirty="0">
                <a:solidFill>
                  <a:srgbClr val="272525"/>
                </a:solidFill>
                <a:latin typeface="Roboto"/>
                <a:cs typeface="Roboto"/>
              </a:rPr>
              <a:t>/</a:t>
            </a:r>
            <a:r>
              <a:rPr sz="900" spc="-25" dirty="0">
                <a:solidFill>
                  <a:srgbClr val="272525"/>
                </a:solidFill>
                <a:latin typeface="Roboto"/>
                <a:cs typeface="Roboto"/>
              </a:rPr>
              <a:t> </a:t>
            </a:r>
            <a:r>
              <a:rPr sz="900" spc="-10" dirty="0">
                <a:solidFill>
                  <a:srgbClr val="272525"/>
                </a:solidFill>
                <a:latin typeface="Roboto"/>
                <a:cs typeface="Roboto"/>
              </a:rPr>
              <a:t>Таблицы </a:t>
            </a:r>
            <a:r>
              <a:rPr sz="900" spc="-25" dirty="0">
                <a:solidFill>
                  <a:srgbClr val="272525"/>
                </a:solidFill>
                <a:latin typeface="Roboto"/>
                <a:cs typeface="Roboto"/>
              </a:rPr>
              <a:t>YandexGPT,</a:t>
            </a:r>
            <a:r>
              <a:rPr sz="900" dirty="0">
                <a:solidFill>
                  <a:srgbClr val="272525"/>
                </a:solidFill>
                <a:latin typeface="Roboto"/>
                <a:cs typeface="Roboto"/>
              </a:rPr>
              <a:t> </a:t>
            </a:r>
            <a:r>
              <a:rPr sz="900" spc="-10" dirty="0">
                <a:solidFill>
                  <a:srgbClr val="272525"/>
                </a:solidFill>
                <a:latin typeface="Roboto"/>
                <a:cs typeface="Roboto"/>
              </a:rPr>
              <a:t>GigaChat </a:t>
            </a:r>
            <a:r>
              <a:rPr sz="900" spc="-20" dirty="0">
                <a:solidFill>
                  <a:srgbClr val="272525"/>
                </a:solidFill>
                <a:latin typeface="Roboto"/>
                <a:cs typeface="Roboto"/>
              </a:rPr>
              <a:t>Word</a:t>
            </a:r>
            <a:endParaRPr sz="900">
              <a:latin typeface="Roboto"/>
              <a:cs typeface="Roboto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40905" y="3053116"/>
            <a:ext cx="1962150" cy="300355"/>
          </a:xfrm>
          <a:custGeom>
            <a:avLst/>
            <a:gdLst/>
            <a:ahLst/>
            <a:cxnLst/>
            <a:rect l="l" t="t" r="r" b="b"/>
            <a:pathLst>
              <a:path w="1962150" h="300354">
                <a:moveTo>
                  <a:pt x="1961554" y="300111"/>
                </a:moveTo>
                <a:lnTo>
                  <a:pt x="41089" y="300111"/>
                </a:lnTo>
                <a:lnTo>
                  <a:pt x="25095" y="296882"/>
                </a:lnTo>
                <a:lnTo>
                  <a:pt x="12034" y="288077"/>
                </a:lnTo>
                <a:lnTo>
                  <a:pt x="3229" y="275016"/>
                </a:lnTo>
                <a:lnTo>
                  <a:pt x="0" y="259021"/>
                </a:lnTo>
                <a:lnTo>
                  <a:pt x="0" y="0"/>
                </a:lnTo>
                <a:lnTo>
                  <a:pt x="1961554" y="0"/>
                </a:lnTo>
                <a:lnTo>
                  <a:pt x="1961554" y="300111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45556" y="3101255"/>
            <a:ext cx="13741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0" dirty="0">
                <a:solidFill>
                  <a:srgbClr val="272525"/>
                </a:solidFill>
                <a:latin typeface="Roboto"/>
                <a:cs typeface="Roboto"/>
              </a:rPr>
              <a:t>Взаимодействие</a:t>
            </a:r>
            <a:r>
              <a:rPr sz="900" spc="10" dirty="0">
                <a:solidFill>
                  <a:srgbClr val="272525"/>
                </a:solidFill>
                <a:latin typeface="Roboto"/>
                <a:cs typeface="Roboto"/>
              </a:rPr>
              <a:t> </a:t>
            </a:r>
            <a:r>
              <a:rPr sz="900" dirty="0">
                <a:solidFill>
                  <a:srgbClr val="272525"/>
                </a:solidFill>
                <a:latin typeface="Roboto"/>
                <a:cs typeface="Roboto"/>
              </a:rPr>
              <a:t>с</a:t>
            </a:r>
            <a:r>
              <a:rPr sz="900" spc="15" dirty="0">
                <a:solidFill>
                  <a:srgbClr val="272525"/>
                </a:solidFill>
                <a:latin typeface="Roboto"/>
                <a:cs typeface="Roboto"/>
              </a:rPr>
              <a:t> </a:t>
            </a:r>
            <a:r>
              <a:rPr sz="900" spc="-20" dirty="0">
                <a:solidFill>
                  <a:srgbClr val="272525"/>
                </a:solidFill>
                <a:latin typeface="Roboto"/>
                <a:cs typeface="Roboto"/>
              </a:rPr>
              <a:t>вузом</a:t>
            </a:r>
            <a:endParaRPr sz="900">
              <a:latin typeface="Roboto"/>
              <a:cs typeface="Roboto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102460" y="3053116"/>
            <a:ext cx="1962150" cy="300355"/>
          </a:xfrm>
          <a:custGeom>
            <a:avLst/>
            <a:gdLst/>
            <a:ahLst/>
            <a:cxnLst/>
            <a:rect l="l" t="t" r="r" b="b"/>
            <a:pathLst>
              <a:path w="1962150" h="300354">
                <a:moveTo>
                  <a:pt x="0" y="300111"/>
                </a:moveTo>
                <a:lnTo>
                  <a:pt x="0" y="0"/>
                </a:lnTo>
                <a:lnTo>
                  <a:pt x="1961554" y="0"/>
                </a:lnTo>
                <a:lnTo>
                  <a:pt x="1961554" y="259020"/>
                </a:lnTo>
                <a:lnTo>
                  <a:pt x="1958325" y="275015"/>
                </a:lnTo>
                <a:lnTo>
                  <a:pt x="1949519" y="288075"/>
                </a:lnTo>
                <a:lnTo>
                  <a:pt x="1936459" y="296881"/>
                </a:lnTo>
                <a:lnTo>
                  <a:pt x="1920464" y="300110"/>
                </a:lnTo>
                <a:lnTo>
                  <a:pt x="0" y="300111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207111" y="3101255"/>
            <a:ext cx="13658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272525"/>
                </a:solidFill>
                <a:latin typeface="Roboto"/>
                <a:cs typeface="Roboto"/>
              </a:rPr>
              <a:t>ТГПУ</a:t>
            </a:r>
            <a:r>
              <a:rPr sz="900" spc="-20" dirty="0">
                <a:solidFill>
                  <a:srgbClr val="272525"/>
                </a:solidFill>
                <a:latin typeface="Roboto"/>
                <a:cs typeface="Roboto"/>
              </a:rPr>
              <a:t> </a:t>
            </a:r>
            <a:r>
              <a:rPr sz="900" dirty="0">
                <a:solidFill>
                  <a:srgbClr val="272525"/>
                </a:solidFill>
                <a:latin typeface="Roboto"/>
                <a:cs typeface="Roboto"/>
              </a:rPr>
              <a:t>/</a:t>
            </a:r>
            <a:r>
              <a:rPr sz="900" spc="-15" dirty="0">
                <a:solidFill>
                  <a:srgbClr val="272525"/>
                </a:solidFill>
                <a:latin typeface="Roboto"/>
                <a:cs typeface="Roboto"/>
              </a:rPr>
              <a:t> </a:t>
            </a:r>
            <a:r>
              <a:rPr sz="900" dirty="0">
                <a:solidFill>
                  <a:srgbClr val="272525"/>
                </a:solidFill>
                <a:latin typeface="Roboto"/>
                <a:cs typeface="Roboto"/>
              </a:rPr>
              <a:t>НОЦ</a:t>
            </a:r>
            <a:r>
              <a:rPr sz="900" spc="-20" dirty="0">
                <a:solidFill>
                  <a:srgbClr val="272525"/>
                </a:solidFill>
                <a:latin typeface="Roboto"/>
                <a:cs typeface="Roboto"/>
              </a:rPr>
              <a:t> </a:t>
            </a:r>
            <a:r>
              <a:rPr sz="900" dirty="0">
                <a:solidFill>
                  <a:srgbClr val="272525"/>
                </a:solidFill>
                <a:latin typeface="Roboto"/>
                <a:cs typeface="Roboto"/>
              </a:rPr>
              <a:t>(А.П.</a:t>
            </a:r>
            <a:r>
              <a:rPr sz="900" spc="-15" dirty="0">
                <a:solidFill>
                  <a:srgbClr val="272525"/>
                </a:solidFill>
                <a:latin typeface="Roboto"/>
                <a:cs typeface="Roboto"/>
              </a:rPr>
              <a:t> </a:t>
            </a:r>
            <a:r>
              <a:rPr sz="900" spc="-10" dirty="0">
                <a:solidFill>
                  <a:srgbClr val="272525"/>
                </a:solidFill>
                <a:latin typeface="Roboto"/>
                <a:cs typeface="Roboto"/>
              </a:rPr>
              <a:t>Глухов)</a:t>
            </a:r>
            <a:endParaRPr sz="900">
              <a:latin typeface="Roboto"/>
              <a:cs typeface="Robot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268200" y="1063433"/>
            <a:ext cx="2496185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10" dirty="0">
                <a:solidFill>
                  <a:srgbClr val="1B1B27"/>
                </a:solidFill>
                <a:latin typeface="Trebuchet MS"/>
                <a:cs typeface="Trebuchet MS"/>
              </a:rPr>
              <a:t>Критерии</a:t>
            </a:r>
            <a:r>
              <a:rPr sz="1150" spc="-10" dirty="0">
                <a:solidFill>
                  <a:srgbClr val="1B1B27"/>
                </a:solidFill>
                <a:latin typeface="Trebuchet MS"/>
                <a:cs typeface="Trebuchet MS"/>
              </a:rPr>
              <a:t> </a:t>
            </a:r>
            <a:r>
              <a:rPr sz="1150" spc="10" dirty="0">
                <a:solidFill>
                  <a:srgbClr val="1B1B27"/>
                </a:solidFill>
                <a:latin typeface="Trebuchet MS"/>
                <a:cs typeface="Trebuchet MS"/>
              </a:rPr>
              <a:t>успеха</a:t>
            </a:r>
            <a:r>
              <a:rPr sz="1150" spc="35" dirty="0">
                <a:solidFill>
                  <a:srgbClr val="1B1B27"/>
                </a:solidFill>
                <a:latin typeface="Trebuchet MS"/>
                <a:cs typeface="Trebuchet MS"/>
              </a:rPr>
              <a:t> </a:t>
            </a:r>
            <a:r>
              <a:rPr sz="1150" dirty="0">
                <a:solidFill>
                  <a:srgbClr val="1B1B27"/>
                </a:solidFill>
                <a:latin typeface="Trebuchet MS"/>
                <a:cs typeface="Trebuchet MS"/>
              </a:rPr>
              <a:t>(через</a:t>
            </a:r>
            <a:r>
              <a:rPr sz="1150" spc="35" dirty="0">
                <a:solidFill>
                  <a:srgbClr val="1B1B27"/>
                </a:solidFill>
                <a:latin typeface="Trebuchet MS"/>
                <a:cs typeface="Trebuchet MS"/>
              </a:rPr>
              <a:t> </a:t>
            </a:r>
            <a:r>
              <a:rPr sz="1150" spc="90" dirty="0">
                <a:solidFill>
                  <a:srgbClr val="1B1B27"/>
                </a:solidFill>
                <a:latin typeface="Trebuchet MS"/>
                <a:cs typeface="Trebuchet MS"/>
              </a:rPr>
              <a:t>6</a:t>
            </a:r>
            <a:r>
              <a:rPr sz="1150" spc="35" dirty="0">
                <a:solidFill>
                  <a:srgbClr val="1B1B27"/>
                </a:solidFill>
                <a:latin typeface="Trebuchet MS"/>
                <a:cs typeface="Trebuchet MS"/>
              </a:rPr>
              <a:t> </a:t>
            </a:r>
            <a:r>
              <a:rPr sz="1150" spc="-10" dirty="0">
                <a:solidFill>
                  <a:srgbClr val="1B1B27"/>
                </a:solidFill>
                <a:latin typeface="Trebuchet MS"/>
                <a:cs typeface="Trebuchet MS"/>
              </a:rPr>
              <a:t>месяцев)</a:t>
            </a:r>
            <a:endParaRPr sz="1150">
              <a:latin typeface="Trebuchet MS"/>
              <a:cs typeface="Trebuchet MS"/>
            </a:endParaRPr>
          </a:p>
        </p:txBody>
      </p:sp>
      <p:pic>
        <p:nvPicPr>
          <p:cNvPr id="26" name="object 2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80900" y="1374719"/>
            <a:ext cx="1851359" cy="606622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5450456" y="1458909"/>
            <a:ext cx="134747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000"/>
              </a:lnSpc>
              <a:spcBef>
                <a:spcPts val="100"/>
              </a:spcBef>
            </a:pPr>
            <a:r>
              <a:rPr sz="900" dirty="0">
                <a:solidFill>
                  <a:srgbClr val="3C3838"/>
                </a:solidFill>
                <a:latin typeface="Roboto"/>
                <a:cs typeface="Roboto"/>
              </a:rPr>
              <a:t>≥</a:t>
            </a:r>
            <a:r>
              <a:rPr sz="900" spc="-2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900" dirty="0">
                <a:solidFill>
                  <a:srgbClr val="3C3838"/>
                </a:solidFill>
                <a:latin typeface="Roboto"/>
                <a:cs typeface="Roboto"/>
              </a:rPr>
              <a:t>60%</a:t>
            </a:r>
            <a:r>
              <a:rPr sz="900" spc="-2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900" spc="-10" dirty="0">
                <a:solidFill>
                  <a:srgbClr val="3C3838"/>
                </a:solidFill>
                <a:latin typeface="Roboto"/>
                <a:cs typeface="Roboto"/>
              </a:rPr>
              <a:t>педагогов </a:t>
            </a:r>
            <a:r>
              <a:rPr sz="900" spc="-20" dirty="0">
                <a:solidFill>
                  <a:srgbClr val="3C3838"/>
                </a:solidFill>
                <a:latin typeface="Roboto"/>
                <a:cs typeface="Roboto"/>
              </a:rPr>
              <a:t>используют</a:t>
            </a:r>
            <a:r>
              <a:rPr sz="900" spc="1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900" dirty="0">
                <a:solidFill>
                  <a:srgbClr val="3C3838"/>
                </a:solidFill>
                <a:latin typeface="Roboto"/>
                <a:cs typeface="Roboto"/>
              </a:rPr>
              <a:t>ИИ</a:t>
            </a:r>
            <a:r>
              <a:rPr sz="900" spc="1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900" dirty="0">
                <a:solidFill>
                  <a:srgbClr val="3C3838"/>
                </a:solidFill>
                <a:latin typeface="Roboto"/>
                <a:cs typeface="Roboto"/>
              </a:rPr>
              <a:t>в</a:t>
            </a:r>
            <a:r>
              <a:rPr sz="900" spc="1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900" spc="-10" dirty="0">
                <a:solidFill>
                  <a:srgbClr val="3C3838"/>
                </a:solidFill>
                <a:latin typeface="Roboto"/>
                <a:cs typeface="Roboto"/>
              </a:rPr>
              <a:t>работе</a:t>
            </a:r>
            <a:endParaRPr sz="900">
              <a:latin typeface="Roboto"/>
              <a:cs typeface="Roboto"/>
            </a:endParaRPr>
          </a:p>
        </p:txBody>
      </p:sp>
      <p:pic>
        <p:nvPicPr>
          <p:cNvPr id="28" name="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26082" y="1374719"/>
            <a:ext cx="1851433" cy="606622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7395638" y="1458909"/>
            <a:ext cx="155702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000"/>
              </a:lnSpc>
              <a:spcBef>
                <a:spcPts val="100"/>
              </a:spcBef>
            </a:pPr>
            <a:r>
              <a:rPr sz="900" spc="-10" dirty="0">
                <a:solidFill>
                  <a:srgbClr val="3C3838"/>
                </a:solidFill>
                <a:latin typeface="Roboto"/>
                <a:cs typeface="Roboto"/>
              </a:rPr>
              <a:t>100%</a:t>
            </a:r>
            <a:r>
              <a:rPr sz="900" spc="-2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900" spc="-10" dirty="0">
                <a:solidFill>
                  <a:srgbClr val="3C3838"/>
                </a:solidFill>
                <a:latin typeface="Roboto"/>
                <a:cs typeface="Roboto"/>
              </a:rPr>
              <a:t>педагогов</a:t>
            </a:r>
            <a:r>
              <a:rPr sz="900" spc="-2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900" spc="-10" dirty="0">
                <a:solidFill>
                  <a:srgbClr val="3C3838"/>
                </a:solidFill>
                <a:latin typeface="Roboto"/>
                <a:cs typeface="Roboto"/>
              </a:rPr>
              <a:t>имеют персонализированный</a:t>
            </a:r>
            <a:r>
              <a:rPr sz="900" spc="-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900" spc="-25" dirty="0">
                <a:solidFill>
                  <a:srgbClr val="3C3838"/>
                </a:solidFill>
                <a:latin typeface="Roboto"/>
                <a:cs typeface="Roboto"/>
              </a:rPr>
              <a:t>ИОМ</a:t>
            </a:r>
            <a:endParaRPr sz="900">
              <a:latin typeface="Roboto"/>
              <a:cs typeface="Roboto"/>
            </a:endParaRPr>
          </a:p>
        </p:txBody>
      </p:sp>
      <p:pic>
        <p:nvPicPr>
          <p:cNvPr id="30" name="object 3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80900" y="2078527"/>
            <a:ext cx="1851359" cy="606622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5450456" y="2162717"/>
            <a:ext cx="116522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000"/>
              </a:lnSpc>
              <a:spcBef>
                <a:spcPts val="100"/>
              </a:spcBef>
            </a:pPr>
            <a:r>
              <a:rPr sz="900" spc="-10" dirty="0">
                <a:solidFill>
                  <a:srgbClr val="3C3838"/>
                </a:solidFill>
                <a:latin typeface="Roboto"/>
                <a:cs typeface="Roboto"/>
              </a:rPr>
              <a:t>Удовлетворённость педагогов</a:t>
            </a:r>
            <a:r>
              <a:rPr sz="900" spc="-2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900" dirty="0">
                <a:solidFill>
                  <a:srgbClr val="3C3838"/>
                </a:solidFill>
                <a:latin typeface="Roboto"/>
                <a:cs typeface="Roboto"/>
              </a:rPr>
              <a:t>–</a:t>
            </a:r>
            <a:r>
              <a:rPr sz="900" spc="-2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900" dirty="0">
                <a:solidFill>
                  <a:srgbClr val="3C3838"/>
                </a:solidFill>
                <a:latin typeface="Roboto"/>
                <a:cs typeface="Roboto"/>
              </a:rPr>
              <a:t>≥</a:t>
            </a:r>
            <a:r>
              <a:rPr sz="900" spc="-2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900" dirty="0">
                <a:solidFill>
                  <a:srgbClr val="3C3838"/>
                </a:solidFill>
                <a:latin typeface="Roboto"/>
                <a:cs typeface="Roboto"/>
              </a:rPr>
              <a:t>8</a:t>
            </a:r>
            <a:r>
              <a:rPr sz="900" spc="-2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900" dirty="0">
                <a:solidFill>
                  <a:srgbClr val="3C3838"/>
                </a:solidFill>
                <a:latin typeface="Roboto"/>
                <a:cs typeface="Roboto"/>
              </a:rPr>
              <a:t>из</a:t>
            </a:r>
            <a:r>
              <a:rPr sz="900" spc="-25" dirty="0">
                <a:solidFill>
                  <a:srgbClr val="3C3838"/>
                </a:solidFill>
                <a:latin typeface="Roboto"/>
                <a:cs typeface="Roboto"/>
              </a:rPr>
              <a:t> 10</a:t>
            </a:r>
            <a:endParaRPr sz="900">
              <a:latin typeface="Roboto"/>
              <a:cs typeface="Roboto"/>
            </a:endParaRPr>
          </a:p>
        </p:txBody>
      </p:sp>
      <p:pic>
        <p:nvPicPr>
          <p:cNvPr id="32" name="object 3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226082" y="2078527"/>
            <a:ext cx="1851433" cy="606622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7395638" y="2162717"/>
            <a:ext cx="149352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000"/>
              </a:lnSpc>
              <a:spcBef>
                <a:spcPts val="100"/>
              </a:spcBef>
            </a:pPr>
            <a:r>
              <a:rPr sz="900" spc="-10" dirty="0">
                <a:solidFill>
                  <a:srgbClr val="3C3838"/>
                </a:solidFill>
                <a:latin typeface="Roboto"/>
                <a:cs typeface="Roboto"/>
              </a:rPr>
              <a:t>Проведено </a:t>
            </a:r>
            <a:r>
              <a:rPr sz="900" dirty="0">
                <a:solidFill>
                  <a:srgbClr val="3C3838"/>
                </a:solidFill>
                <a:latin typeface="Roboto"/>
                <a:cs typeface="Roboto"/>
              </a:rPr>
              <a:t>≥</a:t>
            </a:r>
            <a:r>
              <a:rPr sz="900" spc="-10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900" dirty="0">
                <a:solidFill>
                  <a:srgbClr val="3C3838"/>
                </a:solidFill>
                <a:latin typeface="Roboto"/>
                <a:cs typeface="Roboto"/>
              </a:rPr>
              <a:t>4</a:t>
            </a:r>
            <a:r>
              <a:rPr sz="900" spc="-10" dirty="0">
                <a:solidFill>
                  <a:srgbClr val="3C3838"/>
                </a:solidFill>
                <a:latin typeface="Roboto"/>
                <a:cs typeface="Roboto"/>
              </a:rPr>
              <a:t> совместных мероприятий </a:t>
            </a:r>
            <a:r>
              <a:rPr sz="900" dirty="0">
                <a:solidFill>
                  <a:srgbClr val="3C3838"/>
                </a:solidFill>
                <a:latin typeface="Roboto"/>
                <a:cs typeface="Roboto"/>
              </a:rPr>
              <a:t>с</a:t>
            </a:r>
            <a:r>
              <a:rPr sz="900" spc="-5" dirty="0">
                <a:solidFill>
                  <a:srgbClr val="3C3838"/>
                </a:solidFill>
                <a:latin typeface="Roboto"/>
                <a:cs typeface="Roboto"/>
              </a:rPr>
              <a:t> </a:t>
            </a:r>
            <a:r>
              <a:rPr sz="900" spc="-20" dirty="0">
                <a:solidFill>
                  <a:srgbClr val="3C3838"/>
                </a:solidFill>
                <a:latin typeface="Roboto"/>
                <a:cs typeface="Roboto"/>
              </a:rPr>
              <a:t>вузом</a:t>
            </a:r>
            <a:endParaRPr sz="900">
              <a:latin typeface="Roboto"/>
              <a:cs typeface="Robo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390347" y="4357542"/>
            <a:ext cx="6181090" cy="60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Roboto"/>
                <a:cs typeface="Roboto"/>
              </a:rPr>
              <a:t>Итог:</a:t>
            </a:r>
            <a:r>
              <a:rPr sz="900" b="1" spc="-10" dirty="0">
                <a:latin typeface="Roboto"/>
                <a:cs typeface="Roboto"/>
              </a:rPr>
              <a:t> </a:t>
            </a:r>
            <a:r>
              <a:rPr sz="900" spc="-20" dirty="0">
                <a:latin typeface="Roboto"/>
                <a:cs typeface="Roboto"/>
              </a:rPr>
              <a:t>системный</a:t>
            </a:r>
            <a:r>
              <a:rPr sz="900" spc="-15" dirty="0">
                <a:latin typeface="Roboto"/>
                <a:cs typeface="Roboto"/>
              </a:rPr>
              <a:t> </a:t>
            </a:r>
            <a:r>
              <a:rPr sz="900" spc="-25" dirty="0">
                <a:latin typeface="Roboto"/>
                <a:cs typeface="Roboto"/>
              </a:rPr>
              <a:t>подход</a:t>
            </a:r>
            <a:r>
              <a:rPr sz="900" spc="-1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к</a:t>
            </a:r>
            <a:r>
              <a:rPr sz="900" spc="-1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управлению</a:t>
            </a:r>
            <a:r>
              <a:rPr sz="900" spc="-15" dirty="0">
                <a:latin typeface="Roboto"/>
                <a:cs typeface="Roboto"/>
              </a:rPr>
              <a:t> </a:t>
            </a:r>
            <a:r>
              <a:rPr sz="900" spc="-20" dirty="0">
                <a:latin typeface="Roboto"/>
                <a:cs typeface="Roboto"/>
              </a:rPr>
              <a:t>развитием</a:t>
            </a:r>
            <a:r>
              <a:rPr sz="900" spc="-10" dirty="0">
                <a:latin typeface="Roboto"/>
                <a:cs typeface="Roboto"/>
              </a:rPr>
              <a:t> педагогов</a:t>
            </a:r>
            <a:r>
              <a:rPr sz="900" spc="-1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через</a:t>
            </a:r>
            <a:r>
              <a:rPr sz="900" spc="-1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ИИ</a:t>
            </a:r>
            <a:r>
              <a:rPr sz="900" spc="-1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за</a:t>
            </a:r>
            <a:r>
              <a:rPr sz="900" spc="-15" dirty="0">
                <a:latin typeface="Roboto"/>
                <a:cs typeface="Roboto"/>
              </a:rPr>
              <a:t> </a:t>
            </a:r>
            <a:r>
              <a:rPr sz="900" spc="-25" dirty="0">
                <a:latin typeface="Roboto"/>
                <a:cs typeface="Roboto"/>
              </a:rPr>
              <a:t>3–</a:t>
            </a:r>
            <a:r>
              <a:rPr sz="900" dirty="0">
                <a:latin typeface="Roboto"/>
                <a:cs typeface="Roboto"/>
              </a:rPr>
              <a:t>4</a:t>
            </a:r>
            <a:r>
              <a:rPr sz="900" spc="-10" dirty="0">
                <a:latin typeface="Roboto"/>
                <a:cs typeface="Roboto"/>
              </a:rPr>
              <a:t> месяца.</a:t>
            </a:r>
            <a:endParaRPr sz="9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900" dirty="0">
              <a:latin typeface="Roboto"/>
              <a:cs typeface="Roboto"/>
            </a:endParaRPr>
          </a:p>
          <a:p>
            <a:pPr algn="ctr">
              <a:lnSpc>
                <a:spcPct val="100000"/>
              </a:lnSpc>
            </a:pPr>
            <a:r>
              <a:rPr sz="900" spc="-10" dirty="0">
                <a:latin typeface="Roboto"/>
                <a:cs typeface="Roboto"/>
              </a:rPr>
              <a:t>МБДОУ</a:t>
            </a:r>
            <a:r>
              <a:rPr sz="900" spc="-1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«Центр </a:t>
            </a:r>
            <a:r>
              <a:rPr sz="900" spc="-20" dirty="0">
                <a:latin typeface="Roboto"/>
                <a:cs typeface="Roboto"/>
              </a:rPr>
              <a:t>развития</a:t>
            </a:r>
            <a:r>
              <a:rPr sz="900" spc="-1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ребенка </a:t>
            </a:r>
            <a:r>
              <a:rPr sz="900" dirty="0">
                <a:latin typeface="Roboto"/>
                <a:cs typeface="Roboto"/>
              </a:rPr>
              <a:t>—</a:t>
            </a:r>
            <a:r>
              <a:rPr sz="900" spc="-15" dirty="0">
                <a:latin typeface="Roboto"/>
                <a:cs typeface="Roboto"/>
              </a:rPr>
              <a:t> </a:t>
            </a:r>
            <a:r>
              <a:rPr sz="900" spc="-20" dirty="0">
                <a:latin typeface="Roboto"/>
                <a:cs typeface="Roboto"/>
              </a:rPr>
              <a:t>детский</a:t>
            </a:r>
            <a:r>
              <a:rPr sz="900" spc="-10" dirty="0">
                <a:latin typeface="Roboto"/>
                <a:cs typeface="Roboto"/>
              </a:rPr>
              <a:t> сад</a:t>
            </a:r>
            <a:r>
              <a:rPr sz="900" spc="-15" dirty="0">
                <a:latin typeface="Roboto"/>
                <a:cs typeface="Roboto"/>
              </a:rPr>
              <a:t> </a:t>
            </a:r>
            <a:r>
              <a:rPr sz="900" spc="-25" dirty="0">
                <a:latin typeface="Roboto"/>
                <a:cs typeface="Roboto"/>
              </a:rPr>
              <a:t>№60»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г.</a:t>
            </a:r>
            <a:r>
              <a:rPr sz="900" spc="-1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Северска,</a:t>
            </a:r>
            <a:r>
              <a:rPr sz="900" spc="-2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Томской</a:t>
            </a:r>
            <a:r>
              <a:rPr sz="900" spc="-1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области </a:t>
            </a:r>
            <a:r>
              <a:rPr sz="900" dirty="0">
                <a:latin typeface="Roboto"/>
                <a:cs typeface="Roboto"/>
              </a:rPr>
              <a:t>·</a:t>
            </a:r>
            <a:r>
              <a:rPr sz="900" spc="20" dirty="0">
                <a:latin typeface="Roboto"/>
                <a:cs typeface="Roboto"/>
              </a:rPr>
              <a:t> </a:t>
            </a:r>
            <a:r>
              <a:rPr sz="900" i="1" spc="-25" dirty="0">
                <a:latin typeface="Roboto"/>
                <a:cs typeface="Roboto"/>
              </a:rPr>
              <a:t>Васина</a:t>
            </a:r>
            <a:r>
              <a:rPr sz="900" i="1" spc="-10" dirty="0">
                <a:latin typeface="Roboto"/>
                <a:cs typeface="Roboto"/>
              </a:rPr>
              <a:t> </a:t>
            </a:r>
            <a:r>
              <a:rPr sz="900" i="1" spc="-20" dirty="0">
                <a:latin typeface="Roboto"/>
                <a:cs typeface="Roboto"/>
              </a:rPr>
              <a:t>Лилия</a:t>
            </a:r>
            <a:r>
              <a:rPr sz="900" i="1" spc="-15" dirty="0">
                <a:latin typeface="Roboto"/>
                <a:cs typeface="Roboto"/>
              </a:rPr>
              <a:t> </a:t>
            </a:r>
            <a:r>
              <a:rPr sz="900" i="1" spc="-10" dirty="0">
                <a:latin typeface="Roboto"/>
                <a:cs typeface="Roboto"/>
              </a:rPr>
              <a:t>Вячеславовна</a:t>
            </a:r>
            <a:endParaRPr sz="900" dirty="0">
              <a:latin typeface="Roboto"/>
              <a:cs typeface="Roboto"/>
            </a:endParaRPr>
          </a:p>
          <a:p>
            <a:pPr marL="635" algn="ctr">
              <a:lnSpc>
                <a:spcPct val="100000"/>
              </a:lnSpc>
              <a:spcBef>
                <a:spcPts val="240"/>
              </a:spcBef>
            </a:pPr>
            <a:r>
              <a:rPr sz="900" dirty="0">
                <a:latin typeface="Roboto"/>
                <a:cs typeface="Roboto"/>
              </a:rPr>
              <a:t>НОЦ </a:t>
            </a:r>
            <a:r>
              <a:rPr sz="900" spc="-30" dirty="0">
                <a:latin typeface="Roboto"/>
                <a:cs typeface="Roboto"/>
              </a:rPr>
              <a:t>цифровой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20" dirty="0">
                <a:latin typeface="Roboto"/>
                <a:cs typeface="Roboto"/>
              </a:rPr>
              <a:t>дидактики</a:t>
            </a:r>
            <a:r>
              <a:rPr sz="900" dirty="0">
                <a:latin typeface="Roboto"/>
                <a:cs typeface="Roboto"/>
              </a:rPr>
              <a:t> и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ИИ в </a:t>
            </a:r>
            <a:r>
              <a:rPr sz="900" spc="-10" dirty="0">
                <a:latin typeface="Roboto"/>
                <a:cs typeface="Roboto"/>
              </a:rPr>
              <a:t>образовании</a:t>
            </a:r>
            <a:r>
              <a:rPr sz="900" spc="-1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ТГПУ ·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20" dirty="0">
                <a:latin typeface="Roboto"/>
                <a:cs typeface="Roboto"/>
              </a:rPr>
              <a:t>руководитель</a:t>
            </a:r>
            <a:r>
              <a:rPr sz="900" spc="20" dirty="0">
                <a:latin typeface="Roboto"/>
                <a:cs typeface="Roboto"/>
              </a:rPr>
              <a:t> </a:t>
            </a:r>
            <a:r>
              <a:rPr sz="900" i="1" spc="-25" dirty="0">
                <a:latin typeface="Roboto"/>
                <a:cs typeface="Roboto"/>
              </a:rPr>
              <a:t>Андрей</a:t>
            </a:r>
            <a:r>
              <a:rPr sz="900" i="1" dirty="0">
                <a:latin typeface="Roboto"/>
                <a:cs typeface="Roboto"/>
              </a:rPr>
              <a:t> </a:t>
            </a:r>
            <a:r>
              <a:rPr sz="900" i="1" spc="-30" dirty="0">
                <a:latin typeface="Roboto"/>
                <a:cs typeface="Roboto"/>
              </a:rPr>
              <a:t>Петрович</a:t>
            </a:r>
            <a:r>
              <a:rPr sz="900" i="1" spc="5" dirty="0">
                <a:latin typeface="Roboto"/>
                <a:cs typeface="Roboto"/>
              </a:rPr>
              <a:t> </a:t>
            </a:r>
            <a:r>
              <a:rPr sz="900" i="1" spc="-10" dirty="0">
                <a:latin typeface="Roboto"/>
                <a:cs typeface="Roboto"/>
              </a:rPr>
              <a:t>Глухов</a:t>
            </a:r>
            <a:endParaRPr sz="900" dirty="0">
              <a:latin typeface="Roboto"/>
              <a:cs typeface="Roboto"/>
            </a:endParaRPr>
          </a:p>
        </p:txBody>
      </p:sp>
      <p:pic>
        <p:nvPicPr>
          <p:cNvPr id="35" name="object 3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226072" y="3681548"/>
            <a:ext cx="1792349" cy="48027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6212" y="3441034"/>
            <a:ext cx="3809188" cy="1031051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2700" marR="5080" indent="12700">
              <a:lnSpc>
                <a:spcPts val="3500"/>
              </a:lnSpc>
              <a:spcBef>
                <a:spcPts val="540"/>
              </a:spcBef>
            </a:pPr>
            <a:r>
              <a:rPr lang="ru-RU" sz="20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 err="1" smtClean="0">
                <a:solidFill>
                  <a:srgbClr val="FFFFFF"/>
                </a:solidFill>
                <a:latin typeface="Microsoft Sans Serif"/>
                <a:cs typeface="Microsoft Sans Serif"/>
              </a:rPr>
              <a:t>Васина</a:t>
            </a:r>
            <a:r>
              <a:rPr sz="2000" spc="125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Лилия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 err="1" smtClean="0">
                <a:solidFill>
                  <a:srgbClr val="FFFFFF"/>
                </a:solidFill>
                <a:latin typeface="Microsoft Sans Serif"/>
                <a:cs typeface="Microsoft Sans Serif"/>
              </a:rPr>
              <a:t>Вячеславовна</a:t>
            </a:r>
            <a:endParaRPr lang="ru-RU" sz="2000" spc="-10" dirty="0" smtClean="0">
              <a:solidFill>
                <a:srgbClr val="FFFFFF"/>
              </a:solidFill>
              <a:latin typeface="Microsoft Sans Serif"/>
              <a:cs typeface="Microsoft Sans Serif"/>
            </a:endParaRPr>
          </a:p>
          <a:p>
            <a:pPr marL="12700" marR="5080" indent="12700">
              <a:lnSpc>
                <a:spcPts val="3500"/>
              </a:lnSpc>
              <a:spcBef>
                <a:spcPts val="540"/>
              </a:spcBef>
            </a:pPr>
            <a:r>
              <a:rPr lang="ru-RU"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2000" spc="-1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Приглашаем к сотрудничеству!</a:t>
            </a:r>
            <a:endParaRPr sz="2000" dirty="0">
              <a:latin typeface="Microsoft Sans Serif"/>
              <a:cs typeface="Microsoft Sans Serif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38812" y="319002"/>
            <a:ext cx="8205187" cy="4548503"/>
            <a:chOff x="938812" y="319002"/>
            <a:chExt cx="8205187" cy="4548503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31151" y="3751907"/>
              <a:ext cx="269083" cy="30702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46922" y="1349135"/>
              <a:ext cx="2516999" cy="2516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92627" y="319002"/>
              <a:ext cx="1730827" cy="46383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8812" y="1581150"/>
              <a:ext cx="1499588" cy="13716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43200" y="895351"/>
              <a:ext cx="1447800" cy="15240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31151" y="347791"/>
              <a:ext cx="4112848" cy="4519714"/>
            </a:xfrm>
            <a:prstGeom prst="rect">
              <a:avLst/>
            </a:prstGeom>
          </p:spPr>
        </p:pic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6955" y="895351"/>
            <a:ext cx="2266045" cy="240874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430</Words>
  <Application>Microsoft Office PowerPoint</Application>
  <PresentationFormat>Экран (16:9)</PresentationFormat>
  <Paragraphs>76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Microsoft Sans Serif</vt:lpstr>
      <vt:lpstr>Roboto</vt:lpstr>
      <vt:lpstr>Trebuchet MS</vt:lpstr>
      <vt:lpstr>Office Theme</vt:lpstr>
      <vt:lpstr>Презентация PowerPoint</vt:lpstr>
      <vt:lpstr>ШАГ 1. ДИАГНОСТИКА ДЕФИЦИТОВ</vt:lpstr>
      <vt:lpstr>ШАГ 2. ЦИФРОВОЙ ПРОФИЛЬ ПЕДАГОГА</vt:lpstr>
      <vt:lpstr>ШАГ 3. ЛОКАЛЬНЫЙ АКТ ПО ИИ</vt:lpstr>
      <vt:lpstr>ШАГ 4. ИИ-КОНСТРУКТОР ИОМ</vt:lpstr>
      <vt:lpstr>ШАГ 5. ПАРТНЁРСТВО С ВУЗОМ</vt:lpstr>
      <vt:lpstr>КЛЮЧЕВЫЕ ИНСТРУМЕНТЫ И КРИТЕРИИ УСПЕХА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чек лист</dc:title>
  <cp:lastModifiedBy>User</cp:lastModifiedBy>
  <cp:revision>2</cp:revision>
  <dcterms:created xsi:type="dcterms:W3CDTF">2026-08-20T02:43:13Z</dcterms:created>
  <dcterms:modified xsi:type="dcterms:W3CDTF">2026-08-20T04:30:25Z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2026-08-20T00:00:00Z</vt:filetime>
  </property>
  <property fmtid="{D5CDD505-2E9C-101B-9397-08002B2CF9AE}" pid="4" name="Creator">
    <vt:lpwstr>Google</vt:lpwstr>
  </property>
  <property fmtid="{D5CDD505-2E9C-101B-9397-08002B2CF9AE}" pid="5" name="LastSaved">
    <vt:filetime>2026-08-20T00:00:00Z</vt:filetime>
  </property>
</Properties>
</file>