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76" r:id="rId4"/>
    <p:sldId id="261" r:id="rId5"/>
    <p:sldId id="272" r:id="rId6"/>
    <p:sldId id="273" r:id="rId7"/>
    <p:sldId id="274" r:id="rId8"/>
    <p:sldId id="279" r:id="rId9"/>
    <p:sldId id="275" r:id="rId10"/>
    <p:sldId id="277" r:id="rId11"/>
    <p:sldId id="278" r:id="rId12"/>
    <p:sldId id="270" r:id="rId13"/>
  </p:sldIdLst>
  <p:sldSz cx="12192000" cy="6858000"/>
  <p:notesSz cx="6858000" cy="9144000"/>
  <p:embeddedFontLst>
    <p:embeddedFont>
      <p:font typeface="Calibri Light" panose="020F0302020204030204" pitchFamily="34" charset="0"/>
      <p:regular r:id="rId14"/>
      <p: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TomskObl2104" panose="020B0604020202020204" charset="0"/>
      <p:regular r:id="rId20"/>
    </p:embeddedFont>
    <p:embeddedFont>
      <p:font typeface="Arial Black" panose="020B0A04020102020204" pitchFamily="34" charset="0"/>
      <p:bold r:id="rId21"/>
    </p:embeddedFont>
    <p:embeddedFont>
      <p:font typeface="SimSun" panose="02010600030101010101" pitchFamily="2" charset="-122"/>
      <p:regular r:id="rId22"/>
    </p:embeddedFont>
    <p:embeddedFont>
      <p:font typeface="SimSun" panose="02010600030101010101" pitchFamily="2" charset="-122"/>
      <p:regular r:id="rId2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A717"/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>
        <p:scale>
          <a:sx n="71" d="100"/>
          <a:sy n="71" d="100"/>
        </p:scale>
        <p:origin x="998" y="677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4.png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3048000"/>
            <a:ext cx="4943474" cy="1200150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4000" dirty="0" smtClean="0">
                <a:solidFill>
                  <a:schemeClr val="bg1"/>
                </a:solidFill>
                <a:latin typeface="TomskObl2104" pitchFamily="50" charset="0"/>
              </a:rPr>
              <a:t/>
            </a:r>
            <a:br>
              <a:rPr lang="ru-RU" sz="4000" dirty="0" smtClean="0">
                <a:solidFill>
                  <a:schemeClr val="bg1"/>
                </a:solidFill>
                <a:latin typeface="TomskObl2104" pitchFamily="50" charset="0"/>
              </a:rPr>
            </a:br>
            <a:endParaRPr lang="ru-RU" sz="40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3637" y="5261811"/>
            <a:ext cx="5421647" cy="1419725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Тимофеева Светлана Владимировна, учитель русского языка и литературы </a:t>
            </a:r>
            <a:endParaRPr lang="ru-RU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«СОШ №78» города Северска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448" y="1418439"/>
            <a:ext cx="4956831" cy="505366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78458" y="1209010"/>
            <a:ext cx="634515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Приёмы анализа рассказа</a:t>
            </a:r>
            <a:b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 Н. 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Толстого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«После бала»: формируем читательскую и нравственную позицию школьника</a:t>
            </a:r>
            <a:r>
              <a:rPr lang="ru-RU" sz="3600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ru-RU" sz="36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ru-RU" sz="3600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ru-RU" sz="3600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endParaRPr lang="ru-RU" sz="36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ru-RU" sz="36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0000"/>
                </a:solidFill>
                <a:latin typeface="Arial Black" panose="020B0A04020102020204" pitchFamily="34" charset="0"/>
                <a:ea typeface="+mj-ea"/>
                <a:cs typeface="+mj-cs"/>
              </a:rPr>
              <a:t>Вывод и вопросы для обсуждения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411704" y="2350168"/>
            <a:ext cx="6705601" cy="3451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</a:rPr>
              <a:t>Антитеза, композиция, детали и форма повествования — ключевые приёмы анализа.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prstClr val="black"/>
                </a:solidFill>
              </a:rPr>
              <a:t>Они раскрывают нравственную проблематику рассказа и развивают аналитическое и этическое мышление учащихся.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8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536845" y="3199021"/>
            <a:ext cx="9898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Спасибо за внимание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0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179" y="4563979"/>
            <a:ext cx="6457648" cy="109387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Тимофеева </a:t>
            </a:r>
            <a:r>
              <a:rPr lang="ru-RU" sz="4800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светлана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</a:t>
            </a:r>
            <a:r>
              <a:rPr lang="ru-RU" sz="4800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владимировна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967663"/>
            <a:ext cx="6126454" cy="962526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Учитель русского языка и литературы МБОУ «СОШ №78» города Северска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115" y="463721"/>
            <a:ext cx="6049373" cy="604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69968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Arial Black" panose="020B0A04020102020204" pitchFamily="34" charset="0"/>
              </a:rPr>
              <a:t>Историко-литературный контекст и актуальность анализа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380" y="1852863"/>
            <a:ext cx="7395410" cy="4708358"/>
          </a:xfrm>
        </p:spPr>
        <p:txBody>
          <a:bodyPr>
            <a:normAutofit/>
          </a:bodyPr>
          <a:lstStyle/>
          <a:p>
            <a:pPr marL="342900" lvl="0" indent="-342900" algn="just"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0" algn="l"/>
              </a:tabLst>
            </a:pPr>
            <a:r>
              <a:rPr lang="ru-RU" sz="2600" b="1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Год написания: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1903 (поздний Толстой, зрелая этическая позиция).</a:t>
            </a:r>
            <a:endParaRPr lang="ru-RU" sz="2600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0" algn="l"/>
              </a:tabLst>
            </a:pPr>
            <a:r>
              <a:rPr lang="ru-RU" sz="2600" b="1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Основа: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реальный случай из жизни брата писателя.</a:t>
            </a:r>
            <a:endParaRPr lang="ru-RU" sz="2600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0" algn="l"/>
              </a:tabLst>
            </a:pPr>
            <a:r>
              <a:rPr lang="ru-RU" sz="2600" b="1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Эпоха: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николаевская Россия, 1840-е годы (культ дисциплины, телесные наказания как норма).</a:t>
            </a:r>
            <a:endParaRPr lang="ru-RU" sz="2600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Symbol" panose="05050102010706020507" pitchFamily="18" charset="2"/>
              <a:buChar char=""/>
              <a:tabLst>
                <a:tab pos="0" algn="l"/>
              </a:tabLst>
            </a:pPr>
            <a:r>
              <a:rPr lang="ru-RU" sz="2600" b="1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Методический вход: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вопрос к классу </a:t>
            </a:r>
            <a:r>
              <a:rPr lang="ru-RU" sz="2600" i="1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«Может ли один случай изменить судьбу человека?»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связывает личный опыт учеников с проблематикой </a:t>
            </a:r>
            <a:r>
              <a:rPr lang="ru-RU" sz="2600" dirty="0" smtClean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рассказа</a:t>
            </a:r>
            <a:endParaRPr lang="ru-RU" sz="2600" dirty="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16" y="2745022"/>
            <a:ext cx="1810537" cy="24975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1205" y="4208270"/>
            <a:ext cx="2353260" cy="24812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1205" y="1132768"/>
            <a:ext cx="2131880" cy="27487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400" y="657239"/>
            <a:ext cx="414564" cy="4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333313"/>
            <a:ext cx="79377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0000"/>
                </a:solidFill>
                <a:latin typeface="Arial Black" panose="020B0A04020102020204" pitchFamily="34" charset="0"/>
                <a:ea typeface="+mj-ea"/>
                <a:cs typeface="+mj-cs"/>
              </a:rPr>
              <a:t>Композиция «рассказ в рассказе»: учим видеть рамку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8000378" y="4174223"/>
            <a:ext cx="4072423" cy="2419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800" b="1" dirty="0" smtClean="0">
                <a:solidFill>
                  <a:prstClr val="black"/>
                </a:solidFill>
              </a:rPr>
              <a:t>Задание </a:t>
            </a:r>
            <a:r>
              <a:rPr lang="ru-RU" sz="2800" b="1" dirty="0">
                <a:solidFill>
                  <a:prstClr val="black"/>
                </a:solidFill>
              </a:rPr>
              <a:t>для учеников:</a:t>
            </a:r>
            <a:r>
              <a:rPr lang="ru-RU" sz="2800" dirty="0">
                <a:solidFill>
                  <a:prstClr val="black"/>
                </a:solidFill>
              </a:rPr>
              <a:t> </a:t>
            </a:r>
            <a:r>
              <a:rPr lang="ru-RU" sz="2800" dirty="0" smtClean="0">
                <a:solidFill>
                  <a:prstClr val="black"/>
                </a:solidFill>
              </a:rPr>
              <a:t>Выпишите </a:t>
            </a:r>
            <a:r>
              <a:rPr lang="ru-RU" sz="2800" dirty="0">
                <a:solidFill>
                  <a:prstClr val="black"/>
                </a:solidFill>
              </a:rPr>
              <a:t>2–3 фразы </a:t>
            </a:r>
            <a:r>
              <a:rPr lang="ru-RU" sz="2800" dirty="0" smtClean="0">
                <a:solidFill>
                  <a:prstClr val="black"/>
                </a:solidFill>
              </a:rPr>
              <a:t>из </a:t>
            </a:r>
            <a:r>
              <a:rPr lang="ru-RU" sz="2800" dirty="0">
                <a:solidFill>
                  <a:prstClr val="black"/>
                </a:solidFill>
              </a:rPr>
              <a:t>начала рассказа, которые задают проблему. </a:t>
            </a:r>
            <a:r>
              <a:rPr lang="ru-RU" sz="2800" dirty="0" smtClean="0">
                <a:solidFill>
                  <a:prstClr val="black"/>
                </a:solidFill>
              </a:rPr>
              <a:t/>
            </a:r>
            <a:br>
              <a:rPr lang="ru-RU" sz="2800" dirty="0" smtClean="0">
                <a:solidFill>
                  <a:prstClr val="black"/>
                </a:solidFill>
              </a:rPr>
            </a:br>
            <a:r>
              <a:rPr lang="ru-RU" sz="2800" dirty="0" smtClean="0">
                <a:solidFill>
                  <a:prstClr val="black"/>
                </a:solidFill>
              </a:rPr>
              <a:t>Как </a:t>
            </a:r>
            <a:r>
              <a:rPr lang="ru-RU" sz="2800" dirty="0">
                <a:solidFill>
                  <a:prstClr val="black"/>
                </a:solidFill>
              </a:rPr>
              <a:t>они соотносятся с финалом</a:t>
            </a:r>
            <a:r>
              <a:rPr lang="ru-RU" sz="2800" dirty="0" smtClean="0">
                <a:solidFill>
                  <a:prstClr val="black"/>
                </a:solidFill>
              </a:rPr>
              <a:t>?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2710927" y="2160093"/>
            <a:ext cx="4385035" cy="4028261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762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016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Воспоминание Ивана Васильевича как иллюстрация и ответ</a:t>
            </a:r>
            <a:endParaRPr lang="ru-RU" sz="3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3341" y="1247887"/>
            <a:ext cx="11456893" cy="600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17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Arial Black" panose="020B0A04020102020204" pitchFamily="34" charset="0"/>
                <a:ea typeface="+mj-ea"/>
                <a:cs typeface="+mj-cs"/>
              </a:rPr>
              <a:t>Антитеза –главный композиционно-смысловой приём</a:t>
            </a:r>
            <a:br>
              <a:rPr lang="ru-RU" sz="3200" dirty="0">
                <a:solidFill>
                  <a:prstClr val="black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149626"/>
              </p:ext>
            </p:extLst>
          </p:nvPr>
        </p:nvGraphicFramePr>
        <p:xfrm>
          <a:off x="838199" y="2261937"/>
          <a:ext cx="9669379" cy="3248528"/>
        </p:xfrm>
        <a:graphic>
          <a:graphicData uri="http://schemas.openxmlformats.org/drawingml/2006/table">
            <a:tbl>
              <a:tblPr firstRow="1" bandRow="1"/>
              <a:tblGrid>
                <a:gridCol w="4840706">
                  <a:extLst>
                    <a:ext uri="{9D8B030D-6E8A-4147-A177-3AD203B41FA5}">
                      <a16:colId xmlns:a16="http://schemas.microsoft.com/office/drawing/2014/main" val="706220912"/>
                    </a:ext>
                  </a:extLst>
                </a:gridCol>
                <a:gridCol w="4828673">
                  <a:extLst>
                    <a:ext uri="{9D8B030D-6E8A-4147-A177-3AD203B41FA5}">
                      <a16:colId xmlns:a16="http://schemas.microsoft.com/office/drawing/2014/main" val="1663859810"/>
                    </a:ext>
                  </a:extLst>
                </a:gridCol>
              </a:tblGrid>
              <a:tr h="8121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На балу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2592" marR="52592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После бала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2592" marR="52592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863625"/>
                  </a:ext>
                </a:extLst>
              </a:tr>
              <a:tr h="8121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• Светлый, белый цвет.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2592" marR="52592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• Тёмные, кровавые тона.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2592" marR="52592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117439"/>
                  </a:ext>
                </a:extLst>
              </a:tr>
              <a:tr h="8121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• Мазурка, вальс.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2592" marR="52592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• Барабанная дробь, визг флейты.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2592" marR="52592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387816"/>
                  </a:ext>
                </a:extLst>
              </a:tr>
              <a:tr h="8121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• Галантность, нежность.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2592" marR="52592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• Жестокость, механистичность.</a:t>
                      </a:r>
                      <a:endParaRPr lang="ru-RU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52592" marR="52592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700255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048000" y="-3265140"/>
            <a:ext cx="6096000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Контраст показывает не «двух разных полковников», а норму системы</a:t>
            </a:r>
            <a:r>
              <a:rPr lang="ru-RU" sz="96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9600" dirty="0">
              <a:latin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5691155"/>
            <a:ext cx="98378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Контраст показывает не «двух разных полковников», а норму системы.</a:t>
            </a:r>
          </a:p>
        </p:txBody>
      </p:sp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Arial Black" panose="020B0A04020102020204" pitchFamily="34" charset="0"/>
                <a:ea typeface="+mj-ea"/>
                <a:cs typeface="+mj-cs"/>
              </a:rPr>
              <a:t>Цвет и звук: как детали создают эмоциональный эффект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76989" y="2879558"/>
            <a:ext cx="7307179" cy="319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«Белое платье Вареньки»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(цвет, чистота).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«Пёстрое, мокрое, красное»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(образ ужаса).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«Жёсткая, нехорошая музыка»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(звук, диссонанс).</a:t>
            </a:r>
          </a:p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Задание: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Выпишите 3–4 цветовые и 3 звуковые детали из каждой части и определите их функцию.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075" y="2381655"/>
            <a:ext cx="2974020" cy="21880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3596" y="3659554"/>
            <a:ext cx="2462997" cy="303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0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Arial Black" panose="020B0A04020102020204" pitchFamily="34" charset="0"/>
                <a:ea typeface="+mj-ea"/>
                <a:cs typeface="+mj-cs"/>
              </a:rPr>
              <a:t>Образ полковника: </a:t>
            </a:r>
            <a:endParaRPr lang="ru-RU" sz="3200" dirty="0" smtClean="0">
              <a:solidFill>
                <a:prstClr val="black"/>
              </a:solidFill>
              <a:latin typeface="Arial Black" panose="020B0A04020102020204" pitchFamily="34" charset="0"/>
              <a:ea typeface="+mj-ea"/>
              <a:cs typeface="+mj-cs"/>
            </a:endParaRPr>
          </a:p>
          <a:p>
            <a:pPr algn="ctr"/>
            <a:r>
              <a:rPr lang="ru-RU" sz="3200" dirty="0" smtClean="0">
                <a:solidFill>
                  <a:prstClr val="black"/>
                </a:solidFill>
                <a:latin typeface="Arial Black" panose="020B0A04020102020204" pitchFamily="34" charset="0"/>
                <a:ea typeface="+mj-ea"/>
                <a:cs typeface="+mj-cs"/>
              </a:rPr>
              <a:t>избегаем </a:t>
            </a:r>
            <a:r>
              <a:rPr lang="ru-RU" sz="3200" dirty="0">
                <a:solidFill>
                  <a:prstClr val="black"/>
                </a:solidFill>
                <a:latin typeface="Arial Black" panose="020B0A04020102020204" pitchFamily="34" charset="0"/>
                <a:ea typeface="+mj-ea"/>
                <a:cs typeface="+mj-cs"/>
              </a:rPr>
              <a:t>упрощений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657726" y="2045368"/>
            <a:ext cx="7034463" cy="3474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600">
                <a:solidFill>
                  <a:prstClr val="black"/>
                </a:solidFill>
              </a:rPr>
              <a:t>На балу: любящий отец, галантный кавалер.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600">
                <a:solidFill>
                  <a:prstClr val="black"/>
                </a:solidFill>
              </a:rPr>
              <a:t>После бала: строгий командир, требующий точного исполнения наказания.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600" b="1">
                <a:solidFill>
                  <a:prstClr val="black"/>
                </a:solidFill>
              </a:rPr>
              <a:t>Ключевой момент:</a:t>
            </a:r>
            <a:r>
              <a:rPr lang="ru-RU" sz="2600">
                <a:solidFill>
                  <a:prstClr val="black"/>
                </a:solidFill>
              </a:rPr>
              <a:t> Толстой не изображает полковника лицемером — он искренне считает, что поступает правильно.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600" b="1">
                <a:solidFill>
                  <a:prstClr val="black"/>
                </a:solidFill>
              </a:rPr>
              <a:t>Вопрос для дискуссии:</a:t>
            </a:r>
            <a:r>
              <a:rPr lang="ru-RU" sz="2600">
                <a:solidFill>
                  <a:prstClr val="black"/>
                </a:solidFill>
              </a:rPr>
              <a:t> «Можно ли назвать полковника лицемером? Почему?»</a:t>
            </a:r>
            <a:endParaRPr lang="ru-RU" sz="2600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797" y="2082436"/>
            <a:ext cx="4581517" cy="343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1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Arial Black" panose="020B0A04020102020204" pitchFamily="34" charset="0"/>
                <a:ea typeface="+mj-ea"/>
                <a:cs typeface="+mj-cs"/>
              </a:rPr>
              <a:t>Повествование от первого лица: фокус на нравственном потрясении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737937" y="2237874"/>
            <a:ext cx="9954126" cy="3486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600" i="1" dirty="0">
                <a:solidFill>
                  <a:srgbClr val="000000"/>
                </a:solidFill>
                <a:latin typeface="Arial" panose="020B0604020202020204" pitchFamily="34" charset="0"/>
              </a:rPr>
              <a:t>«Мне было до такой степени стыдно, что… я опустил глаза и поторопился уйти домой»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600" b="1" dirty="0" smtClean="0">
                <a:solidFill>
                  <a:prstClr val="black"/>
                </a:solidFill>
              </a:rPr>
              <a:t>Пояснение</a:t>
            </a:r>
            <a:r>
              <a:rPr lang="ru-RU" sz="2600" b="1" dirty="0">
                <a:solidFill>
                  <a:prstClr val="black"/>
                </a:solidFill>
              </a:rPr>
              <a:t>:</a:t>
            </a:r>
            <a:endParaRPr lang="ru-RU" sz="260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prstClr val="black"/>
                </a:solidFill>
              </a:rPr>
              <a:t>Акцент не на событиях, а на реакции героя.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prstClr val="black"/>
                </a:solidFill>
              </a:rPr>
              <a:t>Динамика чувств: восторг → потрясение → стыд → нравственный выбор.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prstClr val="black"/>
                </a:solidFill>
              </a:rPr>
              <a:t>Задание: проследить динамику чувств героя и связать её с его решением отказаться от службы и от любви.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3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Arial Black" panose="020B0A04020102020204" pitchFamily="34" charset="0"/>
                <a:ea typeface="+mj-ea"/>
                <a:cs typeface="+mj-cs"/>
              </a:rPr>
              <a:t>Итоговая логика анализа и варианты заданий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665747" y="2269958"/>
            <a:ext cx="9761621" cy="3932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/>
              <a:t>Композиция → Антитеза → Детали → Образ → Идея</a:t>
            </a:r>
          </a:p>
          <a:p>
            <a:endParaRPr lang="ru-RU" sz="2800"/>
          </a:p>
          <a:p>
            <a:r>
              <a:rPr lang="ru-RU" sz="2800" b="1"/>
              <a:t>Варианты заданий:</a:t>
            </a:r>
            <a:endParaRPr lang="ru-RU" sz="2800"/>
          </a:p>
          <a:p>
            <a:pPr lvl="0"/>
            <a:r>
              <a:rPr lang="ru-RU" sz="2800" b="1"/>
              <a:t>Базовый:</a:t>
            </a:r>
            <a:r>
              <a:rPr lang="ru-RU" sz="2800"/>
              <a:t> заполнить сравнительную таблицу (Бал / После бала).</a:t>
            </a:r>
          </a:p>
          <a:p>
            <a:pPr lvl="0"/>
            <a:r>
              <a:rPr lang="ru-RU" sz="2800" b="1"/>
              <a:t>Продвинутый:</a:t>
            </a:r>
            <a:r>
              <a:rPr lang="ru-RU" sz="2800"/>
              <a:t> миниэссе «Один случай, который изменил жизнь».</a:t>
            </a:r>
          </a:p>
          <a:p>
            <a:pPr lvl="0"/>
            <a:r>
              <a:rPr lang="ru-RU" sz="2800" b="1"/>
              <a:t>Дискуссионный:</a:t>
            </a:r>
            <a:r>
              <a:rPr lang="ru-RU" sz="2800"/>
              <a:t> «Полковник — злодей или жертва системы?»</a:t>
            </a:r>
          </a:p>
          <a:p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28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>
                <a:solidFill>
                  <a:prstClr val="black"/>
                </a:solidFill>
                <a:latin typeface="Arial Black" panose="020B0A04020102020204" pitchFamily="34" charset="0"/>
                <a:ea typeface="+mj-ea"/>
                <a:cs typeface="+mj-cs"/>
              </a:rPr>
              <a:t>Межпредметные</a:t>
            </a:r>
            <a:r>
              <a:rPr lang="ru-RU" sz="3200" dirty="0">
                <a:solidFill>
                  <a:prstClr val="black"/>
                </a:solidFill>
                <a:latin typeface="Arial Black" panose="020B0A04020102020204" pitchFamily="34" charset="0"/>
                <a:ea typeface="+mj-ea"/>
                <a:cs typeface="+mj-cs"/>
              </a:rPr>
              <a:t> связи и воспитательный потенциал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441159" y="1801492"/>
            <a:ext cx="8855241" cy="4314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prstClr val="black"/>
                </a:solidFill>
              </a:rPr>
              <a:t>История: эпоха Николая I, дисциплинарная система армии</a:t>
            </a:r>
            <a:r>
              <a:rPr lang="ru-RU" sz="2400" b="1" dirty="0" smtClean="0">
                <a:solidFill>
                  <a:prstClr val="black"/>
                </a:solidFill>
              </a:rPr>
              <a:t>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ru-RU" sz="2400" b="1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prstClr val="black"/>
                </a:solidFill>
              </a:rPr>
              <a:t>Обществознание: нормы и ценности общества, личная ответственность</a:t>
            </a:r>
            <a:r>
              <a:rPr lang="ru-RU" sz="2400" b="1" dirty="0" smtClean="0">
                <a:solidFill>
                  <a:prstClr val="black"/>
                </a:solidFill>
              </a:rPr>
              <a:t>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ru-RU" sz="2400" b="1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prstClr val="black"/>
                </a:solidFill>
              </a:rPr>
              <a:t>Психология: </a:t>
            </a:r>
            <a:r>
              <a:rPr lang="ru-RU" sz="2400" b="1" dirty="0" err="1">
                <a:solidFill>
                  <a:prstClr val="black"/>
                </a:solidFill>
              </a:rPr>
              <a:t>эмпатия</a:t>
            </a:r>
            <a:r>
              <a:rPr lang="ru-RU" sz="2400" b="1" dirty="0">
                <a:solidFill>
                  <a:prstClr val="black"/>
                </a:solidFill>
              </a:rPr>
              <a:t>, нравственное потрясение, принятие решений</a:t>
            </a:r>
            <a:r>
              <a:rPr lang="ru-RU" sz="2400" b="1" dirty="0" smtClean="0">
                <a:solidFill>
                  <a:prstClr val="black"/>
                </a:solidFill>
              </a:rPr>
              <a:t>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ru-RU" sz="2400" b="1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prstClr val="black"/>
                </a:solidFill>
              </a:rPr>
              <a:t>Воспитательный эффект: умение видеть последствия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400" b="1" dirty="0">
                <a:solidFill>
                  <a:prstClr val="black"/>
                </a:solidFill>
              </a:rPr>
              <a:t>насилия, различать долг и жестокость.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6400" y="1699443"/>
            <a:ext cx="1365622" cy="8230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6217" y="2586937"/>
            <a:ext cx="963251" cy="9632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6217" y="3795131"/>
            <a:ext cx="1079086" cy="10181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23422" y="5058194"/>
            <a:ext cx="1365622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513</Words>
  <Application>Microsoft Office PowerPoint</Application>
  <PresentationFormat>Широкоэкранный</PresentationFormat>
  <Paragraphs>63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Times New Roman</vt:lpstr>
      <vt:lpstr>Calibri Light</vt:lpstr>
      <vt:lpstr>Calibri</vt:lpstr>
      <vt:lpstr>TomskObl2104</vt:lpstr>
      <vt:lpstr>Arial Black</vt:lpstr>
      <vt:lpstr>Gerbera</vt:lpstr>
      <vt:lpstr>Symbol</vt:lpstr>
      <vt:lpstr>SimSun</vt:lpstr>
      <vt:lpstr>Arial</vt:lpstr>
      <vt:lpstr>SimSun</vt:lpstr>
      <vt:lpstr>Тема Office</vt:lpstr>
      <vt:lpstr> </vt:lpstr>
      <vt:lpstr>Историко-литературный контекст и актуальность анализа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Тимофеева светлана владимировна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Usersch78</cp:lastModifiedBy>
  <cp:revision>135</cp:revision>
  <dcterms:created xsi:type="dcterms:W3CDTF">2025-07-14T10:33:41Z</dcterms:created>
  <dcterms:modified xsi:type="dcterms:W3CDTF">2026-08-25T04:10:06Z</dcterms:modified>
</cp:coreProperties>
</file>