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7"/>
  </p:notesMasterIdLst>
  <p:sldIdLst>
    <p:sldId id="260" r:id="rId2"/>
    <p:sldId id="279" r:id="rId3"/>
    <p:sldId id="280" r:id="rId4"/>
    <p:sldId id="259" r:id="rId5"/>
    <p:sldId id="272" r:id="rId6"/>
    <p:sldId id="273" r:id="rId7"/>
    <p:sldId id="271" r:id="rId8"/>
    <p:sldId id="275" r:id="rId9"/>
    <p:sldId id="274" r:id="rId10"/>
    <p:sldId id="276" r:id="rId11"/>
    <p:sldId id="277" r:id="rId12"/>
    <p:sldId id="266" r:id="rId13"/>
    <p:sldId id="278" r:id="rId14"/>
    <p:sldId id="269" r:id="rId15"/>
    <p:sldId id="265" r:id="rId1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E40A2"/>
    <a:srgbClr val="6212B2"/>
    <a:srgbClr val="C6469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93" autoAdjust="0"/>
    <p:restoredTop sz="94660"/>
  </p:normalViewPr>
  <p:slideViewPr>
    <p:cSldViewPr snapToGrid="0" showGuides="1">
      <p:cViewPr varScale="1">
        <p:scale>
          <a:sx n="115" d="100"/>
          <a:sy n="115" d="100"/>
        </p:scale>
        <p:origin x="318" y="11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B00C9B9-D8A3-4146-848C-301BA6F933CB}" type="datetimeFigureOut">
              <a:rPr lang="ru-RU" smtClean="0"/>
              <a:t>25.08.2026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95D5645-92AD-4265-B6A7-0C9E21E6BC6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17590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6A199BB-32C5-471E-81F8-D838E5E20E3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54AD1A10-AD02-40CA-B32C-B968BCEAA1D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C299D7C-C280-4E88-8962-E98D490BCA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4329D5-FA63-4B06-8A3B-CD2A11F41DD8}" type="datetime1">
              <a:rPr lang="ru-RU" smtClean="0"/>
              <a:t>25.08.2026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6D687C5-33B4-48EC-852F-C789C1DACF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CB217AE-5521-408B-B4E2-336B3C714B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411C62-4DD0-47D9-99AB-27AF4FE8254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330535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875837E-2DD7-465E-8FD2-A4697BF04F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F625FF0C-D6B9-42A9-97A4-C7DAC029ACE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CE1BBC0-C2DF-45FB-B103-9CB9238021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F090EE-90C9-4D79-8AF5-BE3EA018ACF5}" type="datetime1">
              <a:rPr lang="ru-RU" smtClean="0"/>
              <a:t>25.08.2026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130FF55-144C-41DE-8239-51FF3A91BD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C910373-262D-4599-BE3A-BFF6E8819E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411C62-4DD0-47D9-99AB-27AF4FE8254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09037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8F87526B-C58A-4C93-BF20-73BC9F19673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64EF0A6A-B595-4369-8C01-AD7399B6E01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06850A0-3E40-4335-A8DD-B7128C613C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51C6E1-D738-4E5F-A710-1FC2EB00446B}" type="datetime1">
              <a:rPr lang="ru-RU" smtClean="0"/>
              <a:t>25.08.2026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F19C64B-8740-4DDD-9899-D581AAFC52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8766873-4986-49D9-A7C1-FB05C372BD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411C62-4DD0-47D9-99AB-27AF4FE8254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34772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B5BD957-3F00-48DC-A026-1B52DA030E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3C98834-4157-4BB4-A670-174A491C5FA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7D3FA85-0088-436F-87BC-009CC6EA39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742920-5125-4702-AEA6-367CD46DD90A}" type="datetime1">
              <a:rPr lang="ru-RU" smtClean="0"/>
              <a:t>25.08.2026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6219F99-3809-4427-80D7-98121B5EAA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32BB3BB-2904-49F0-AB36-9AC5D6EFB0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411C62-4DD0-47D9-99AB-27AF4FE8254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226092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862A374-FC2B-43F8-8A3E-4B4BC0693A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4D873038-C5AE-47F0-8617-42EA25E0656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4E47292-B818-4DD1-99F5-1626997AB0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C6B683-E349-4395-B538-CC13C7BC5DCF}" type="datetime1">
              <a:rPr lang="ru-RU" smtClean="0"/>
              <a:t>25.08.2026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E17D5CF-489F-40AC-ABE7-DEBAEB9C3D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B428C13-DE68-43BE-BDF0-C326F203DA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411C62-4DD0-47D9-99AB-27AF4FE8254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32880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C934D7B-5665-45B9-B87E-9BB3987007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7A8721F-3C3B-46B6-812B-1073807377C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8FF26536-14F4-40D1-AA27-1043BCA1FA9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872D2FEC-BD8B-4620-98C7-965C78F03A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D17B5E-6189-414A-9B58-4C89435A4BDD}" type="datetime1">
              <a:rPr lang="ru-RU" smtClean="0"/>
              <a:t>25.08.2026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BE539761-DC24-454D-BFED-C47A1E1632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DCA1496B-6D66-46A5-ACD1-B67C358C3B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411C62-4DD0-47D9-99AB-27AF4FE8254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70626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48D4A3A-101D-4FDB-9174-36B3D3367E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4249F3F5-1E59-412D-805A-A3481CAB80B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1A608858-D887-4B53-8F5D-DAE548866EA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CC3DABDB-3622-4A4C-9EDD-519D4F51412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E043D082-3638-4B3C-9DCB-846A9556528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312CE830-A3F6-49A3-A651-DB70BB6671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1ACDA2-A252-454B-80C4-E112239A9FC1}" type="datetime1">
              <a:rPr lang="ru-RU" smtClean="0"/>
              <a:t>25.08.2026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F77CDD77-D6B5-4BC9-A60F-F8E666AD38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0D160201-5CC3-4A62-BB50-7711A6F2CA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411C62-4DD0-47D9-99AB-27AF4FE8254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140021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7628961-65EF-4EBC-8972-8153C39CF3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A3002125-C41A-4937-8EB9-905FC96712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E7E1B0-71B2-4066-B501-9E839C0770B0}" type="datetime1">
              <a:rPr lang="ru-RU" smtClean="0"/>
              <a:t>25.08.2026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F4F8BFD0-3AD1-4DAF-994F-EA90350A72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4C7ACE2F-A3DB-4CCA-8577-6C34EDDB86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411C62-4DD0-47D9-99AB-27AF4FE8254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81845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19499CD5-074C-4435-A039-0A32EF1B00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DB1274-4F42-48A9-B058-4F6361C17E95}" type="datetime1">
              <a:rPr lang="ru-RU" smtClean="0"/>
              <a:t>25.08.2026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CEF2C8BA-A2E7-4039-84B0-999BA29A6B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01EF8E5C-B9EA-458F-B8BB-DE333039B5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411C62-4DD0-47D9-99AB-27AF4FE8254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87433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AD1F0CC-3B98-43F2-8325-47C2BAC6B3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E771939-8B68-4D2E-BF46-54265AE12A8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5D4640AF-1966-4135-814F-6AC8F785D15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09E57F94-984F-4417-B470-206D6D80CC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E743EE-FA25-454E-BAFB-07AD8EE9F28A}" type="datetime1">
              <a:rPr lang="ru-RU" smtClean="0"/>
              <a:t>25.08.2026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6881EE07-65E0-498E-BAA4-A3EBB49112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69DD55FF-23FD-4B7D-B948-CC1DFC110E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411C62-4DD0-47D9-99AB-27AF4FE8254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83483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C4677DD-A77C-4F7A-91ED-9614E3FA84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B593CD0E-1801-483A-BFCE-CC0F638242C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24570D96-1134-4FE1-8F8D-64230E02D68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777F4866-68BF-4180-8762-9DC48A2A4C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22C9E0-0D31-43BB-B37F-28B5070F24B2}" type="datetime1">
              <a:rPr lang="ru-RU" smtClean="0"/>
              <a:t>25.08.2026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1F2A1847-592B-4446-8990-CE19B9A61A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1F21DE39-E9AA-4E77-BBD9-13737C77BE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411C62-4DD0-47D9-99AB-27AF4FE8254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91143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3766E03-2765-4205-94E2-84AD6604E3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B4CC2317-B7C8-4ADD-8901-8355BE26207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BE16014-6FED-4FCA-A8C0-881A7C28868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1BC6BCE-28CC-4629-AEE4-CBEA417B0CE0}" type="datetime1">
              <a:rPr lang="ru-RU" smtClean="0"/>
              <a:t>25.08.2026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93D7435-35DA-4EB0-AC3B-41F206FCB92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30DC032-6904-461F-887A-7FAEB19D1C4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411C62-4DD0-47D9-99AB-27AF4FE8254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554358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25.pn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0.pn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6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Скругленный прямоугольник 7"/>
          <p:cNvSpPr/>
          <p:nvPr/>
        </p:nvSpPr>
        <p:spPr bwMode="auto">
          <a:xfrm>
            <a:off x="703366" y="5400676"/>
            <a:ext cx="7440510" cy="1057274"/>
          </a:xfrm>
          <a:prstGeom prst="roundRect">
            <a:avLst>
              <a:gd name="adj" fmla="val 9970"/>
            </a:avLst>
          </a:prstGeom>
          <a:solidFill>
            <a:schemeClr val="bg1">
              <a:alpha val="2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одзаголовок 2">
            <a:extLst>
              <a:ext uri="{FF2B5EF4-FFF2-40B4-BE49-F238E27FC236}">
                <a16:creationId xmlns:a16="http://schemas.microsoft.com/office/drawing/2014/main" id="{4CE7367A-69E1-4A20-A032-078394E662F9}"/>
              </a:ext>
            </a:extLst>
          </p:cNvPr>
          <p:cNvSpPr txBox="1">
            <a:spLocks/>
          </p:cNvSpPr>
          <p:nvPr/>
        </p:nvSpPr>
        <p:spPr>
          <a:xfrm>
            <a:off x="822830" y="5515334"/>
            <a:ext cx="7321046" cy="828171"/>
          </a:xfrm>
          <a:prstGeom prst="rect">
            <a:avLst/>
          </a:prstGeom>
        </p:spPr>
        <p:txBody>
          <a:bodyPr vert="horz" lIns="91440" tIns="45720" rIns="91440" bIns="45720" rtlCol="0">
            <a:normAutofit fontScale="775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Червонный Михаил Александрович </a:t>
            </a:r>
          </a:p>
          <a:p>
            <a:r>
              <a:rPr lang="ru-RU" sz="1700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Профессор кафедры физики и методики обучения физике</a:t>
            </a:r>
          </a:p>
          <a:p>
            <a:r>
              <a:rPr lang="ru-RU" sz="1700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Томского государственного педагогического университета</a:t>
            </a:r>
            <a:endParaRPr lang="ru-RU" sz="1700" dirty="0">
              <a:solidFill>
                <a:schemeClr val="bg1">
                  <a:lumMod val="85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703366" y="1804987"/>
            <a:ext cx="5587496" cy="173737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ru-RU" sz="2800" dirty="0" smtClean="0">
                <a:solidFill>
                  <a:schemeClr val="bg1">
                    <a:lumMod val="85000"/>
                  </a:schemeClr>
                </a:solidFill>
                <a:latin typeface="Gilroy-Bold" panose="00000800000000000000" pitchFamily="2" charset="-52"/>
              </a:rPr>
              <a:t>Учебное пособие «Синхротронное </a:t>
            </a:r>
            <a:r>
              <a:rPr lang="ru-RU" sz="2800" dirty="0">
                <a:solidFill>
                  <a:schemeClr val="bg1">
                    <a:lumMod val="85000"/>
                  </a:schemeClr>
                </a:solidFill>
                <a:latin typeface="Gilroy-Bold" panose="00000800000000000000" pitchFamily="2" charset="-52"/>
              </a:rPr>
              <a:t>излучение: от школьной физики к современной </a:t>
            </a:r>
            <a:r>
              <a:rPr lang="ru-RU" sz="2800" dirty="0" smtClean="0">
                <a:solidFill>
                  <a:schemeClr val="bg1">
                    <a:lumMod val="85000"/>
                  </a:schemeClr>
                </a:solidFill>
                <a:latin typeface="Gilroy-Bold" panose="00000800000000000000" pitchFamily="2" charset="-52"/>
              </a:rPr>
              <a:t>науке»</a:t>
            </a:r>
            <a:endParaRPr lang="ru-RU" sz="2800" dirty="0">
              <a:solidFill>
                <a:schemeClr val="bg1">
                  <a:lumMod val="85000"/>
                </a:schemeClr>
              </a:solidFill>
              <a:latin typeface="Gilroy-Bold" panose="00000800000000000000" pitchFamily="2" charset="-52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2830" y="533400"/>
            <a:ext cx="2627139" cy="885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87992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Скругленный прямоугольник 10"/>
          <p:cNvSpPr/>
          <p:nvPr/>
        </p:nvSpPr>
        <p:spPr>
          <a:xfrm>
            <a:off x="779401" y="1935492"/>
            <a:ext cx="5981700" cy="3169907"/>
          </a:xfrm>
          <a:prstGeom prst="roundRect">
            <a:avLst>
              <a:gd name="adj" fmla="val 6250"/>
            </a:avLst>
          </a:prstGeom>
          <a:solidFill>
            <a:schemeClr val="bg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443D0858-A464-4B4F-B098-325B4AD418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62292" y="6025760"/>
            <a:ext cx="2743200" cy="365125"/>
          </a:xfrm>
        </p:spPr>
        <p:txBody>
          <a:bodyPr/>
          <a:lstStyle/>
          <a:p>
            <a:fld id="{97411C62-4DD0-47D9-99AB-27AF4FE82546}" type="slidenum">
              <a:rPr lang="ru-RU" sz="140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10</a:t>
            </a:fld>
            <a:endParaRPr lang="ru-RU" sz="1400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779401" y="2048933"/>
            <a:ext cx="6061665" cy="284056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600" b="1" dirty="0" smtClean="0">
                <a:solidFill>
                  <a:schemeClr val="bg1"/>
                </a:solidFill>
              </a:rPr>
              <a:t>Архитектура </a:t>
            </a:r>
            <a:r>
              <a:rPr lang="ru-RU" sz="1600" b="1" dirty="0">
                <a:solidFill>
                  <a:schemeClr val="bg1"/>
                </a:solidFill>
              </a:rPr>
              <a:t>синхротронного центра  </a:t>
            </a:r>
          </a:p>
          <a:p>
            <a:r>
              <a:rPr lang="ru-RU" sz="1600" dirty="0">
                <a:solidFill>
                  <a:schemeClr val="bg1"/>
                </a:solidFill>
              </a:rPr>
              <a:t> </a:t>
            </a:r>
            <a:r>
              <a:rPr lang="ru-RU" sz="1600" dirty="0" smtClean="0">
                <a:solidFill>
                  <a:schemeClr val="bg1"/>
                </a:solidFill>
              </a:rPr>
              <a:t>-   </a:t>
            </a:r>
            <a:r>
              <a:rPr lang="ru-RU" sz="1600" b="1" dirty="0">
                <a:solidFill>
                  <a:srgbClr val="FFFF00"/>
                </a:solidFill>
              </a:rPr>
              <a:t>Инжектор</a:t>
            </a:r>
            <a:r>
              <a:rPr lang="ru-RU" sz="1600" dirty="0">
                <a:solidFill>
                  <a:schemeClr val="bg1"/>
                </a:solidFill>
              </a:rPr>
              <a:t>   – линейный ускоритель, разгоняет электроны до ~200 МэВ.</a:t>
            </a:r>
          </a:p>
          <a:p>
            <a:r>
              <a:rPr lang="ru-RU" sz="1600" dirty="0">
                <a:solidFill>
                  <a:schemeClr val="bg1"/>
                </a:solidFill>
              </a:rPr>
              <a:t>-   </a:t>
            </a:r>
            <a:r>
              <a:rPr lang="ru-RU" sz="1600" b="1" dirty="0">
                <a:solidFill>
                  <a:srgbClr val="FFFF00"/>
                </a:solidFill>
              </a:rPr>
              <a:t>Бустер</a:t>
            </a:r>
            <a:r>
              <a:rPr lang="ru-RU" sz="1600" dirty="0">
                <a:solidFill>
                  <a:schemeClr val="bg1"/>
                </a:solidFill>
              </a:rPr>
              <a:t>   – промежуточное кольцо, увеличивает энергию до 3 ГэВ.</a:t>
            </a:r>
          </a:p>
          <a:p>
            <a:r>
              <a:rPr lang="ru-RU" sz="1600" dirty="0">
                <a:solidFill>
                  <a:schemeClr val="bg1"/>
                </a:solidFill>
              </a:rPr>
              <a:t>-   </a:t>
            </a:r>
            <a:r>
              <a:rPr lang="ru-RU" sz="1600" b="1" dirty="0">
                <a:solidFill>
                  <a:srgbClr val="FFFF00"/>
                </a:solidFill>
              </a:rPr>
              <a:t>Накопительное кольцо</a:t>
            </a:r>
            <a:r>
              <a:rPr lang="ru-RU" sz="1600" dirty="0">
                <a:solidFill>
                  <a:schemeClr val="bg1"/>
                </a:solidFill>
              </a:rPr>
              <a:t>   – «сердце» источника: электроны движутся по кругу, генерируя СИ.</a:t>
            </a:r>
          </a:p>
          <a:p>
            <a:r>
              <a:rPr lang="ru-RU" sz="1600" dirty="0">
                <a:solidFill>
                  <a:schemeClr val="bg1"/>
                </a:solidFill>
              </a:rPr>
              <a:t>-   </a:t>
            </a:r>
            <a:r>
              <a:rPr lang="ru-RU" sz="1600" b="1" dirty="0">
                <a:solidFill>
                  <a:srgbClr val="FFFF00"/>
                </a:solidFill>
              </a:rPr>
              <a:t>Каналы вывода</a:t>
            </a:r>
            <a:r>
              <a:rPr lang="ru-RU" sz="1600" dirty="0">
                <a:solidFill>
                  <a:schemeClr val="bg1"/>
                </a:solidFill>
              </a:rPr>
              <a:t>   – направляют излучение на экспериментальные станции.</a:t>
            </a:r>
          </a:p>
          <a:p>
            <a:r>
              <a:rPr lang="ru-RU" sz="1600" dirty="0">
                <a:solidFill>
                  <a:schemeClr val="bg1"/>
                </a:solidFill>
              </a:rPr>
              <a:t> </a:t>
            </a:r>
          </a:p>
          <a:p>
            <a:pPr algn="ctr"/>
            <a:r>
              <a:rPr lang="ru-RU" sz="1600" dirty="0">
                <a:solidFill>
                  <a:schemeClr val="bg1"/>
                </a:solidFill>
              </a:rPr>
              <a:t>  </a:t>
            </a:r>
            <a:r>
              <a:rPr lang="ru-RU" sz="1600" b="1" dirty="0">
                <a:solidFill>
                  <a:schemeClr val="bg1"/>
                </a:solidFill>
              </a:rPr>
              <a:t>Ключевые элементы </a:t>
            </a:r>
            <a:r>
              <a:rPr lang="ru-RU" sz="1600" b="1" dirty="0" smtClean="0">
                <a:solidFill>
                  <a:schemeClr val="bg1"/>
                </a:solidFill>
              </a:rPr>
              <a:t>кольца  </a:t>
            </a:r>
            <a:endParaRPr lang="ru-RU" sz="1600" b="1" dirty="0">
              <a:solidFill>
                <a:schemeClr val="bg1"/>
              </a:solidFill>
            </a:endParaRPr>
          </a:p>
          <a:p>
            <a:r>
              <a:rPr lang="ru-RU" sz="1600" dirty="0">
                <a:solidFill>
                  <a:schemeClr val="bg1"/>
                </a:solidFill>
              </a:rPr>
              <a:t>- </a:t>
            </a:r>
            <a:r>
              <a:rPr lang="ru-RU" sz="1600" dirty="0">
                <a:solidFill>
                  <a:srgbClr val="FFFF00"/>
                </a:solidFill>
              </a:rPr>
              <a:t>Вакуумная камера </a:t>
            </a:r>
            <a:r>
              <a:rPr lang="ru-RU" sz="1600" dirty="0">
                <a:solidFill>
                  <a:schemeClr val="bg1"/>
                </a:solidFill>
              </a:rPr>
              <a:t>(ультравысокий вакуум).</a:t>
            </a:r>
          </a:p>
          <a:p>
            <a:r>
              <a:rPr lang="ru-RU" sz="1600" dirty="0">
                <a:solidFill>
                  <a:schemeClr val="bg1"/>
                </a:solidFill>
              </a:rPr>
              <a:t>- </a:t>
            </a:r>
            <a:r>
              <a:rPr lang="ru-RU" sz="1600" dirty="0">
                <a:solidFill>
                  <a:srgbClr val="FFFF00"/>
                </a:solidFill>
              </a:rPr>
              <a:t>Магниты</a:t>
            </a:r>
            <a:r>
              <a:rPr lang="ru-RU" sz="1600" dirty="0">
                <a:solidFill>
                  <a:schemeClr val="bg1"/>
                </a:solidFill>
              </a:rPr>
              <a:t> (поворотные, квадрупольные, </a:t>
            </a:r>
            <a:r>
              <a:rPr lang="ru-RU" sz="1600" dirty="0" err="1">
                <a:solidFill>
                  <a:schemeClr val="bg1"/>
                </a:solidFill>
              </a:rPr>
              <a:t>секступольные</a:t>
            </a:r>
            <a:r>
              <a:rPr lang="ru-RU" sz="1600" dirty="0">
                <a:solidFill>
                  <a:schemeClr val="bg1"/>
                </a:solidFill>
              </a:rPr>
              <a:t>).</a:t>
            </a:r>
          </a:p>
          <a:p>
            <a:r>
              <a:rPr lang="ru-RU" sz="1600" dirty="0">
                <a:solidFill>
                  <a:schemeClr val="bg1"/>
                </a:solidFill>
              </a:rPr>
              <a:t>- </a:t>
            </a:r>
            <a:r>
              <a:rPr lang="ru-RU" sz="1600" dirty="0">
                <a:solidFill>
                  <a:srgbClr val="FFFF00"/>
                </a:solidFill>
              </a:rPr>
              <a:t>ВЧ</a:t>
            </a:r>
            <a:r>
              <a:rPr lang="ru-RU" sz="1600" dirty="0">
                <a:solidFill>
                  <a:schemeClr val="bg1"/>
                </a:solidFill>
              </a:rPr>
              <a:t>-резонаторы для восполнения потерь энергии.</a:t>
            </a: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779401" y="825500"/>
            <a:ext cx="5981700" cy="800100"/>
          </a:xfrm>
          <a:prstGeom prst="roundRect">
            <a:avLst/>
          </a:prstGeom>
          <a:solidFill>
            <a:schemeClr val="bg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Заголовок 1"/>
          <p:cNvSpPr txBox="1">
            <a:spLocks/>
          </p:cNvSpPr>
          <p:nvPr/>
        </p:nvSpPr>
        <p:spPr>
          <a:xfrm>
            <a:off x="779401" y="838202"/>
            <a:ext cx="6061665" cy="78739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400" dirty="0" smtClean="0">
                <a:solidFill>
                  <a:schemeClr val="bg1"/>
                </a:solidFill>
              </a:rPr>
              <a:t>§3</a:t>
            </a:r>
            <a:r>
              <a:rPr lang="ru-RU" sz="2400" dirty="0">
                <a:solidFill>
                  <a:schemeClr val="bg1"/>
                </a:solidFill>
              </a:rPr>
              <a:t>. Как устроен источник </a:t>
            </a:r>
            <a:r>
              <a:rPr lang="ru-RU" sz="2400" dirty="0" smtClean="0">
                <a:solidFill>
                  <a:schemeClr val="bg1"/>
                </a:solidFill>
              </a:rPr>
              <a:t>СИ</a:t>
            </a:r>
            <a:endParaRPr lang="ru-RU" sz="2400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6148" name="Picture 4" descr="https://inp.nsk.su/images/%D0%A1%D0%9A%D0%98%D0%A4_3_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39334" y="1935492"/>
            <a:ext cx="4666158" cy="27996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16263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Скругленный прямоугольник 10"/>
          <p:cNvSpPr/>
          <p:nvPr/>
        </p:nvSpPr>
        <p:spPr>
          <a:xfrm>
            <a:off x="779401" y="1935492"/>
            <a:ext cx="5981700" cy="3169907"/>
          </a:xfrm>
          <a:prstGeom prst="roundRect">
            <a:avLst>
              <a:gd name="adj" fmla="val 6250"/>
            </a:avLst>
          </a:prstGeom>
          <a:solidFill>
            <a:schemeClr val="bg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443D0858-A464-4B4F-B098-325B4AD418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62292" y="6025760"/>
            <a:ext cx="2743200" cy="365125"/>
          </a:xfrm>
        </p:spPr>
        <p:txBody>
          <a:bodyPr/>
          <a:lstStyle/>
          <a:p>
            <a:fld id="{97411C62-4DD0-47D9-99AB-27AF4FE82546}" type="slidenum">
              <a:rPr lang="ru-RU" sz="140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11</a:t>
            </a:fld>
            <a:endParaRPr lang="ru-RU" sz="1400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779401" y="2048933"/>
            <a:ext cx="5981699" cy="284056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500" dirty="0" smtClean="0"/>
              <a:t> </a:t>
            </a:r>
            <a:r>
              <a:rPr lang="ru-RU" sz="1500" b="1" dirty="0" smtClean="0">
                <a:solidFill>
                  <a:srgbClr val="FFFF00"/>
                </a:solidFill>
              </a:rPr>
              <a:t>От пучка </a:t>
            </a:r>
            <a:r>
              <a:rPr lang="ru-RU" sz="1500" b="1" dirty="0">
                <a:solidFill>
                  <a:srgbClr val="FFFF00"/>
                </a:solidFill>
              </a:rPr>
              <a:t>фотонов к образцу  </a:t>
            </a:r>
          </a:p>
          <a:p>
            <a:pPr algn="just"/>
            <a:r>
              <a:rPr lang="ru-RU" sz="1500" dirty="0"/>
              <a:t> </a:t>
            </a:r>
            <a:r>
              <a:rPr lang="ru-RU" sz="1500" dirty="0" smtClean="0">
                <a:solidFill>
                  <a:schemeClr val="bg1"/>
                </a:solidFill>
              </a:rPr>
              <a:t>-   </a:t>
            </a:r>
            <a:r>
              <a:rPr lang="ru-RU" sz="1500" dirty="0">
                <a:solidFill>
                  <a:schemeClr val="bg1"/>
                </a:solidFill>
              </a:rPr>
              <a:t>Станция (</a:t>
            </a:r>
            <a:r>
              <a:rPr lang="ru-RU" sz="1500" dirty="0" err="1">
                <a:solidFill>
                  <a:schemeClr val="bg1"/>
                </a:solidFill>
              </a:rPr>
              <a:t>beamline</a:t>
            </a:r>
            <a:r>
              <a:rPr lang="ru-RU" sz="1500" dirty="0">
                <a:solidFill>
                  <a:schemeClr val="bg1"/>
                </a:solidFill>
              </a:rPr>
              <a:t>)   – путь пучка от источника к образцу и детектору.</a:t>
            </a:r>
          </a:p>
          <a:p>
            <a:pPr algn="just"/>
            <a:r>
              <a:rPr lang="ru-RU" sz="1500" dirty="0">
                <a:solidFill>
                  <a:schemeClr val="bg1"/>
                </a:solidFill>
              </a:rPr>
              <a:t>-   Монохроматор   и   фокусирующая оптика   подготавливают пучок.</a:t>
            </a:r>
          </a:p>
          <a:p>
            <a:pPr algn="just"/>
            <a:r>
              <a:rPr lang="ru-RU" sz="1500" dirty="0">
                <a:solidFill>
                  <a:schemeClr val="bg1"/>
                </a:solidFill>
              </a:rPr>
              <a:t>-   Образец   помещается в специальные условия (криостаты, магнитные поля, высокое давление).</a:t>
            </a:r>
          </a:p>
          <a:p>
            <a:pPr algn="just"/>
            <a:r>
              <a:rPr lang="ru-RU" sz="1500" dirty="0">
                <a:solidFill>
                  <a:schemeClr val="bg1"/>
                </a:solidFill>
              </a:rPr>
              <a:t>-   Детекторы   – «глаза» эксперимента: от счётчика Гейгера до матричных детекторов.</a:t>
            </a:r>
          </a:p>
          <a:p>
            <a:pPr algn="ctr"/>
            <a:r>
              <a:rPr lang="ru-RU" sz="1500" dirty="0">
                <a:solidFill>
                  <a:schemeClr val="bg1"/>
                </a:solidFill>
              </a:rPr>
              <a:t> </a:t>
            </a:r>
            <a:r>
              <a:rPr lang="ru-RU" sz="1500" b="1" dirty="0" smtClean="0">
                <a:solidFill>
                  <a:srgbClr val="FFFF00"/>
                </a:solidFill>
              </a:rPr>
              <a:t>Что </a:t>
            </a:r>
            <a:r>
              <a:rPr lang="ru-RU" sz="1500" b="1" dirty="0">
                <a:solidFill>
                  <a:srgbClr val="FFFF00"/>
                </a:solidFill>
              </a:rPr>
              <a:t>даёт </a:t>
            </a:r>
            <a:r>
              <a:rPr lang="ru-RU" sz="1500" b="1" dirty="0" smtClean="0">
                <a:solidFill>
                  <a:srgbClr val="FFFF00"/>
                </a:solidFill>
              </a:rPr>
              <a:t>СИ</a:t>
            </a:r>
            <a:endParaRPr lang="ru-RU" sz="1500" b="1" dirty="0">
              <a:solidFill>
                <a:srgbClr val="FFFF00"/>
              </a:solidFill>
            </a:endParaRPr>
          </a:p>
          <a:p>
            <a:r>
              <a:rPr lang="ru-RU" sz="1500" dirty="0">
                <a:solidFill>
                  <a:schemeClr val="bg1"/>
                </a:solidFill>
              </a:rPr>
              <a:t>- Исследование образцов в экстремальных условиях.</a:t>
            </a:r>
          </a:p>
          <a:p>
            <a:r>
              <a:rPr lang="ru-RU" sz="1500" dirty="0">
                <a:solidFill>
                  <a:schemeClr val="bg1"/>
                </a:solidFill>
              </a:rPr>
              <a:t>- Картирование с высоким пространственным разрешением.</a:t>
            </a:r>
          </a:p>
          <a:p>
            <a:r>
              <a:rPr lang="ru-RU" sz="1500" dirty="0">
                <a:solidFill>
                  <a:schemeClr val="bg1"/>
                </a:solidFill>
              </a:rPr>
              <a:t>- Мониторинг динамических процессов в реальном времени.</a:t>
            </a:r>
          </a:p>
          <a:p>
            <a:r>
              <a:rPr lang="ru-RU" sz="1500" dirty="0">
                <a:solidFill>
                  <a:schemeClr val="bg1"/>
                </a:solidFill>
              </a:rPr>
              <a:t> </a:t>
            </a: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779401" y="825500"/>
            <a:ext cx="5981700" cy="800100"/>
          </a:xfrm>
          <a:prstGeom prst="roundRect">
            <a:avLst/>
          </a:prstGeom>
          <a:solidFill>
            <a:schemeClr val="bg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Заголовок 1"/>
          <p:cNvSpPr txBox="1">
            <a:spLocks/>
          </p:cNvSpPr>
          <p:nvPr/>
        </p:nvSpPr>
        <p:spPr>
          <a:xfrm>
            <a:off x="779401" y="838202"/>
            <a:ext cx="6061665" cy="78739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400" dirty="0" smtClean="0">
                <a:solidFill>
                  <a:schemeClr val="bg1"/>
                </a:solidFill>
              </a:rPr>
              <a:t>§</a:t>
            </a:r>
            <a:r>
              <a:rPr lang="ru-RU" sz="2400" dirty="0">
                <a:solidFill>
                  <a:schemeClr val="bg1"/>
                </a:solidFill>
              </a:rPr>
              <a:t>4. Экспериментальные станции – как проводят </a:t>
            </a:r>
            <a:r>
              <a:rPr lang="ru-RU" sz="2400" dirty="0" smtClean="0">
                <a:solidFill>
                  <a:schemeClr val="bg1"/>
                </a:solidFill>
              </a:rPr>
              <a:t>исследования</a:t>
            </a:r>
            <a:endParaRPr lang="ru-RU" sz="2400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6146" name="Picture 2" descr="Picture background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57440" y="2048933"/>
            <a:ext cx="4648052" cy="26054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219598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443D0858-A464-4B4F-B098-325B4AD418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62292" y="6025760"/>
            <a:ext cx="2743200" cy="365125"/>
          </a:xfrm>
        </p:spPr>
        <p:txBody>
          <a:bodyPr/>
          <a:lstStyle/>
          <a:p>
            <a:fld id="{97411C62-4DD0-47D9-99AB-27AF4FE82546}" type="slidenum">
              <a:rPr lang="ru-RU" sz="140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12</a:t>
            </a:fld>
            <a:endParaRPr lang="ru-RU" sz="1400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779400" y="534681"/>
            <a:ext cx="86694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/>
              <a:t>§</a:t>
            </a:r>
            <a:r>
              <a:rPr lang="ru-RU" sz="2800" dirty="0"/>
              <a:t>5. </a:t>
            </a:r>
            <a:r>
              <a:rPr lang="ru-RU" sz="2800" dirty="0" err="1"/>
              <a:t>Междисциплинарность</a:t>
            </a:r>
            <a:r>
              <a:rPr lang="ru-RU" sz="2800" dirty="0"/>
              <a:t> синхротронных </a:t>
            </a:r>
            <a:r>
              <a:rPr lang="ru-RU" sz="2800" dirty="0" smtClean="0"/>
              <a:t>методов</a:t>
            </a:r>
            <a:endParaRPr lang="ru-RU" sz="2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779400" y="1447800"/>
            <a:ext cx="10663299" cy="4943085"/>
          </a:xfrm>
          <a:prstGeom prst="roundRect">
            <a:avLst>
              <a:gd name="adj" fmla="val 6250"/>
            </a:avLst>
          </a:prstGeom>
          <a:solidFill>
            <a:srgbClr val="5E40A2">
              <a:alpha val="1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Физика</a:t>
            </a:r>
            <a:r>
              <a:rPr lang="ru-RU" dirty="0" smtClean="0">
                <a:solidFill>
                  <a:schemeClr val="tx1"/>
                </a:solidFill>
              </a:rPr>
              <a:t>   </a:t>
            </a:r>
            <a:r>
              <a:rPr lang="ru-RU" dirty="0">
                <a:solidFill>
                  <a:schemeClr val="tx1"/>
                </a:solidFill>
              </a:rPr>
              <a:t>– структура материалов (дифракция, SAXS, PDF).</a:t>
            </a:r>
          </a:p>
          <a:p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Химия</a:t>
            </a:r>
            <a:r>
              <a:rPr lang="ru-RU" dirty="0" smtClean="0">
                <a:solidFill>
                  <a:schemeClr val="tx1"/>
                </a:solidFill>
              </a:rPr>
              <a:t>   </a:t>
            </a:r>
            <a:r>
              <a:rPr lang="ru-RU" dirty="0">
                <a:solidFill>
                  <a:schemeClr val="tx1"/>
                </a:solidFill>
              </a:rPr>
              <a:t>– состав и химические связи (XAFS/XANES).</a:t>
            </a:r>
          </a:p>
          <a:p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Биология 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и медицина   </a:t>
            </a:r>
            <a:r>
              <a:rPr lang="ru-RU" dirty="0">
                <a:solidFill>
                  <a:schemeClr val="tx1"/>
                </a:solidFill>
              </a:rPr>
              <a:t>– структура белков, томография клеток</a:t>
            </a:r>
            <a:r>
              <a:rPr lang="ru-RU" dirty="0" smtClean="0">
                <a:solidFill>
                  <a:schemeClr val="tx1"/>
                </a:solidFill>
              </a:rPr>
              <a:t>,</a:t>
            </a:r>
          </a:p>
          <a:p>
            <a:r>
              <a:rPr lang="ru-RU" dirty="0" smtClean="0">
                <a:solidFill>
                  <a:schemeClr val="tx1"/>
                </a:solidFill>
              </a:rPr>
              <a:t>диагностика </a:t>
            </a:r>
            <a:r>
              <a:rPr lang="ru-RU" dirty="0">
                <a:solidFill>
                  <a:schemeClr val="tx1"/>
                </a:solidFill>
              </a:rPr>
              <a:t>и терапия.</a:t>
            </a:r>
          </a:p>
          <a:p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Геология</a:t>
            </a:r>
            <a:r>
              <a:rPr lang="ru-RU" dirty="0" smtClean="0">
                <a:solidFill>
                  <a:schemeClr val="tx1"/>
                </a:solidFill>
              </a:rPr>
              <a:t>   </a:t>
            </a:r>
            <a:r>
              <a:rPr lang="ru-RU" dirty="0">
                <a:solidFill>
                  <a:schemeClr val="tx1"/>
                </a:solidFill>
              </a:rPr>
              <a:t>– минералы, условия высоких давлений</a:t>
            </a:r>
            <a:r>
              <a:rPr lang="ru-RU" dirty="0" smtClean="0">
                <a:solidFill>
                  <a:schemeClr val="tx1"/>
                </a:solidFill>
              </a:rPr>
              <a:t>,</a:t>
            </a:r>
          </a:p>
          <a:p>
            <a:r>
              <a:rPr lang="ru-RU" dirty="0" smtClean="0">
                <a:solidFill>
                  <a:schemeClr val="tx1"/>
                </a:solidFill>
              </a:rPr>
              <a:t>поиск </a:t>
            </a:r>
            <a:r>
              <a:rPr lang="ru-RU" dirty="0">
                <a:solidFill>
                  <a:schemeClr val="tx1"/>
                </a:solidFill>
              </a:rPr>
              <a:t>полезных ископаемых.</a:t>
            </a:r>
          </a:p>
          <a:p>
            <a:r>
              <a:rPr lang="ru-RU" dirty="0">
                <a:solidFill>
                  <a:schemeClr val="tx1"/>
                </a:solidFill>
              </a:rPr>
              <a:t> </a:t>
            </a:r>
          </a:p>
          <a:p>
            <a:pPr algn="ctr"/>
            <a:r>
              <a:rPr lang="ru-RU" b="1" dirty="0">
                <a:solidFill>
                  <a:srgbClr val="FF0000"/>
                </a:solidFill>
              </a:rPr>
              <a:t>  </a:t>
            </a:r>
            <a:r>
              <a:rPr lang="ru-RU" b="1" dirty="0" smtClean="0">
                <a:solidFill>
                  <a:srgbClr val="FF0000"/>
                </a:solidFill>
              </a:rPr>
              <a:t>Яркий </a:t>
            </a:r>
            <a:r>
              <a:rPr lang="ru-RU" b="1" dirty="0">
                <a:solidFill>
                  <a:srgbClr val="FF0000"/>
                </a:solidFill>
              </a:rPr>
              <a:t>факт:    </a:t>
            </a:r>
          </a:p>
          <a:p>
            <a:r>
              <a:rPr lang="ru-RU" dirty="0">
                <a:solidFill>
                  <a:schemeClr val="tx1"/>
                </a:solidFill>
              </a:rPr>
              <a:t>За последние 30 лет   15 Нобелевских </a:t>
            </a:r>
            <a:r>
              <a:rPr lang="ru-RU" dirty="0" smtClean="0">
                <a:solidFill>
                  <a:schemeClr val="tx1"/>
                </a:solidFill>
              </a:rPr>
              <a:t>премий</a:t>
            </a:r>
          </a:p>
          <a:p>
            <a:r>
              <a:rPr lang="ru-RU" dirty="0" smtClean="0">
                <a:solidFill>
                  <a:schemeClr val="tx1"/>
                </a:solidFill>
              </a:rPr>
              <a:t>получено </a:t>
            </a:r>
            <a:r>
              <a:rPr lang="ru-RU" dirty="0">
                <a:solidFill>
                  <a:schemeClr val="tx1"/>
                </a:solidFill>
              </a:rPr>
              <a:t>с применением синхротронных </a:t>
            </a:r>
            <a:r>
              <a:rPr lang="ru-RU" dirty="0" smtClean="0">
                <a:solidFill>
                  <a:schemeClr val="tx1"/>
                </a:solidFill>
              </a:rPr>
              <a:t>методов</a:t>
            </a:r>
          </a:p>
          <a:p>
            <a:r>
              <a:rPr lang="ru-RU" dirty="0" smtClean="0">
                <a:solidFill>
                  <a:schemeClr val="tx1"/>
                </a:solidFill>
              </a:rPr>
              <a:t>(</a:t>
            </a:r>
            <a:r>
              <a:rPr lang="ru-RU" dirty="0">
                <a:solidFill>
                  <a:schemeClr val="tx1"/>
                </a:solidFill>
              </a:rPr>
              <a:t>структура рибосомы, </a:t>
            </a:r>
            <a:r>
              <a:rPr lang="ru-RU" dirty="0" err="1">
                <a:solidFill>
                  <a:schemeClr val="tx1"/>
                </a:solidFill>
              </a:rPr>
              <a:t>графен</a:t>
            </a:r>
            <a:r>
              <a:rPr lang="ru-RU" dirty="0">
                <a:solidFill>
                  <a:schemeClr val="tx1"/>
                </a:solidFill>
              </a:rPr>
              <a:t> и др.).</a:t>
            </a:r>
          </a:p>
          <a:p>
            <a:r>
              <a:rPr lang="ru-RU" dirty="0"/>
              <a:t> </a:t>
            </a:r>
          </a:p>
          <a:p>
            <a:r>
              <a:rPr lang="ru-RU" dirty="0"/>
              <a:t> 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4" name="Заголовок 1"/>
          <p:cNvSpPr txBox="1">
            <a:spLocks/>
          </p:cNvSpPr>
          <p:nvPr/>
        </p:nvSpPr>
        <p:spPr>
          <a:xfrm>
            <a:off x="1079499" y="1812182"/>
            <a:ext cx="9576593" cy="415886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2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86094" y="283152"/>
            <a:ext cx="2648052" cy="888423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27494" y="1755286"/>
            <a:ext cx="3164306" cy="2118182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33733" y="4000983"/>
            <a:ext cx="3222359" cy="21499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55578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443D0858-A464-4B4F-B098-325B4AD418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62292" y="6025760"/>
            <a:ext cx="2743200" cy="365125"/>
          </a:xfrm>
        </p:spPr>
        <p:txBody>
          <a:bodyPr/>
          <a:lstStyle/>
          <a:p>
            <a:fld id="{97411C62-4DD0-47D9-99AB-27AF4FE82546}" type="slidenum">
              <a:rPr lang="ru-RU" sz="140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13</a:t>
            </a:fld>
            <a:endParaRPr lang="ru-RU" sz="1400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779400" y="534681"/>
            <a:ext cx="86694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/>
              <a:t>§6 </a:t>
            </a:r>
            <a:r>
              <a:rPr lang="ru-RU" sz="2800" dirty="0"/>
              <a:t>и §</a:t>
            </a:r>
            <a:r>
              <a:rPr lang="ru-RU" sz="2800" dirty="0" smtClean="0"/>
              <a:t>7. </a:t>
            </a:r>
            <a:r>
              <a:rPr lang="ru-RU" sz="2800" dirty="0"/>
              <a:t>Российские </a:t>
            </a:r>
            <a:r>
              <a:rPr lang="ru-RU" sz="2800" dirty="0" err="1"/>
              <a:t>мегасайенс</a:t>
            </a:r>
            <a:r>
              <a:rPr lang="ru-RU" sz="2800" dirty="0"/>
              <a:t>-проекты и другие инструменты </a:t>
            </a:r>
            <a:r>
              <a:rPr lang="ru-RU" sz="2800" dirty="0" smtClean="0"/>
              <a:t>познания</a:t>
            </a:r>
            <a:endParaRPr lang="ru-RU" sz="2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779400" y="1539141"/>
            <a:ext cx="10252667" cy="2997154"/>
          </a:xfrm>
          <a:prstGeom prst="roundRect">
            <a:avLst>
              <a:gd name="adj" fmla="val 6250"/>
            </a:avLst>
          </a:prstGeom>
          <a:solidFill>
            <a:srgbClr val="5E40A2">
              <a:alpha val="1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dirty="0" smtClean="0">
              <a:solidFill>
                <a:schemeClr val="tx1"/>
              </a:solidFill>
            </a:endParaRPr>
          </a:p>
          <a:p>
            <a:endParaRPr lang="ru-RU" dirty="0">
              <a:solidFill>
                <a:schemeClr val="tx1"/>
              </a:solidFill>
            </a:endParaRPr>
          </a:p>
          <a:p>
            <a:endParaRPr lang="ru-RU" dirty="0" smtClean="0">
              <a:solidFill>
                <a:schemeClr val="tx1"/>
              </a:solidFill>
            </a:endParaRPr>
          </a:p>
          <a:p>
            <a:r>
              <a:rPr lang="ru-RU" dirty="0" smtClean="0">
                <a:solidFill>
                  <a:schemeClr val="tx1"/>
                </a:solidFill>
              </a:rPr>
              <a:t>§6. Сеть </a:t>
            </a:r>
            <a:r>
              <a:rPr lang="ru-RU" dirty="0" err="1">
                <a:solidFill>
                  <a:schemeClr val="tx1"/>
                </a:solidFill>
              </a:rPr>
              <a:t>мегасайенс</a:t>
            </a:r>
            <a:r>
              <a:rPr lang="ru-RU" dirty="0">
                <a:solidFill>
                  <a:schemeClr val="tx1"/>
                </a:solidFill>
              </a:rPr>
              <a:t>-установок в </a:t>
            </a:r>
            <a:r>
              <a:rPr lang="ru-RU" dirty="0" smtClean="0">
                <a:solidFill>
                  <a:schemeClr val="tx1"/>
                </a:solidFill>
              </a:rPr>
              <a:t>России и их будущее:  </a:t>
            </a:r>
            <a:endParaRPr lang="ru-RU" dirty="0">
              <a:solidFill>
                <a:schemeClr val="tx1"/>
              </a:solidFill>
            </a:endParaRPr>
          </a:p>
          <a:p>
            <a:r>
              <a:rPr lang="ru-RU" dirty="0" smtClean="0">
                <a:solidFill>
                  <a:schemeClr val="tx1"/>
                </a:solidFill>
              </a:rPr>
              <a:t>-   </a:t>
            </a:r>
            <a:r>
              <a:rPr lang="ru-RU" dirty="0">
                <a:solidFill>
                  <a:schemeClr val="tx1"/>
                </a:solidFill>
              </a:rPr>
              <a:t>СКИФ   (Кольцово) – флагман, 4+ </a:t>
            </a:r>
            <a:r>
              <a:rPr lang="ru-RU" dirty="0" smtClean="0">
                <a:solidFill>
                  <a:schemeClr val="tx1"/>
                </a:solidFill>
              </a:rPr>
              <a:t>поколение;</a:t>
            </a:r>
            <a:endParaRPr lang="ru-RU" dirty="0">
              <a:solidFill>
                <a:schemeClr val="tx1"/>
              </a:solidFill>
            </a:endParaRPr>
          </a:p>
          <a:p>
            <a:r>
              <a:rPr lang="ru-RU" dirty="0">
                <a:solidFill>
                  <a:schemeClr val="tx1"/>
                </a:solidFill>
              </a:rPr>
              <a:t>-   </a:t>
            </a:r>
            <a:r>
              <a:rPr lang="ru-RU" dirty="0" err="1">
                <a:solidFill>
                  <a:schemeClr val="tx1"/>
                </a:solidFill>
              </a:rPr>
              <a:t>СиЛа</a:t>
            </a:r>
            <a:r>
              <a:rPr lang="ru-RU" dirty="0">
                <a:solidFill>
                  <a:schemeClr val="tx1"/>
                </a:solidFill>
              </a:rPr>
              <a:t>   (Протвино) – СИ + лазер на свободных </a:t>
            </a:r>
            <a:r>
              <a:rPr lang="ru-RU" dirty="0" smtClean="0">
                <a:solidFill>
                  <a:schemeClr val="tx1"/>
                </a:solidFill>
              </a:rPr>
              <a:t>электронах;</a:t>
            </a:r>
            <a:endParaRPr lang="ru-RU" dirty="0">
              <a:solidFill>
                <a:schemeClr val="tx1"/>
              </a:solidFill>
            </a:endParaRPr>
          </a:p>
          <a:p>
            <a:r>
              <a:rPr lang="ru-RU" dirty="0">
                <a:solidFill>
                  <a:schemeClr val="tx1"/>
                </a:solidFill>
              </a:rPr>
              <a:t>-   РИФ   (о. Русский</a:t>
            </a:r>
            <a:r>
              <a:rPr lang="ru-RU" dirty="0" smtClean="0">
                <a:solidFill>
                  <a:schemeClr val="tx1"/>
                </a:solidFill>
              </a:rPr>
              <a:t>);</a:t>
            </a:r>
            <a:endParaRPr lang="ru-RU" dirty="0">
              <a:solidFill>
                <a:schemeClr val="tx1"/>
              </a:solidFill>
            </a:endParaRPr>
          </a:p>
          <a:p>
            <a:r>
              <a:rPr lang="ru-RU" dirty="0">
                <a:solidFill>
                  <a:schemeClr val="tx1"/>
                </a:solidFill>
              </a:rPr>
              <a:t>-   ПИК   (Гатчина) – нейтронный </a:t>
            </a:r>
            <a:r>
              <a:rPr lang="ru-RU" dirty="0" smtClean="0">
                <a:solidFill>
                  <a:schemeClr val="tx1"/>
                </a:solidFill>
              </a:rPr>
              <a:t>источник;</a:t>
            </a:r>
            <a:endParaRPr lang="ru-RU" dirty="0">
              <a:solidFill>
                <a:schemeClr val="tx1"/>
              </a:solidFill>
            </a:endParaRPr>
          </a:p>
          <a:p>
            <a:pPr marL="285750" indent="-285750">
              <a:buFontTx/>
              <a:buChar char="-"/>
            </a:pPr>
            <a:r>
              <a:rPr lang="ru-RU" dirty="0" smtClean="0">
                <a:solidFill>
                  <a:schemeClr val="tx1"/>
                </a:solidFill>
              </a:rPr>
              <a:t>КИСИ-Курчатов </a:t>
            </a:r>
            <a:r>
              <a:rPr lang="ru-RU" dirty="0">
                <a:solidFill>
                  <a:schemeClr val="tx1"/>
                </a:solidFill>
              </a:rPr>
              <a:t>(Москва</a:t>
            </a:r>
            <a:r>
              <a:rPr lang="ru-RU" dirty="0" smtClean="0">
                <a:solidFill>
                  <a:schemeClr val="tx1"/>
                </a:solidFill>
              </a:rPr>
              <a:t>).</a:t>
            </a:r>
          </a:p>
          <a:p>
            <a:r>
              <a:rPr lang="ru-RU" dirty="0" smtClean="0">
                <a:solidFill>
                  <a:schemeClr val="tx1"/>
                </a:solidFill>
              </a:rPr>
              <a:t>§7. Синхротрон</a:t>
            </a:r>
            <a:r>
              <a:rPr lang="ru-RU" dirty="0">
                <a:solidFill>
                  <a:schemeClr val="tx1"/>
                </a:solidFill>
              </a:rPr>
              <a:t>, </a:t>
            </a:r>
            <a:r>
              <a:rPr lang="ru-RU" dirty="0" smtClean="0">
                <a:solidFill>
                  <a:schemeClr val="tx1"/>
                </a:solidFill>
              </a:rPr>
              <a:t>нейтроны, </a:t>
            </a:r>
            <a:r>
              <a:rPr lang="ru-RU" dirty="0" err="1" smtClean="0">
                <a:solidFill>
                  <a:schemeClr val="tx1"/>
                </a:solidFill>
              </a:rPr>
              <a:t>геометоды</a:t>
            </a:r>
            <a:r>
              <a:rPr lang="ru-RU" dirty="0" smtClean="0">
                <a:solidFill>
                  <a:schemeClr val="tx1"/>
                </a:solidFill>
              </a:rPr>
              <a:t> </a:t>
            </a:r>
            <a:r>
              <a:rPr lang="ru-RU" dirty="0">
                <a:solidFill>
                  <a:schemeClr val="tx1"/>
                </a:solidFill>
              </a:rPr>
              <a:t>и большие данные  </a:t>
            </a:r>
            <a:r>
              <a:rPr lang="ru-RU" dirty="0" smtClean="0">
                <a:solidFill>
                  <a:schemeClr val="tx1"/>
                </a:solidFill>
              </a:rPr>
              <a:t>(</a:t>
            </a:r>
            <a:r>
              <a:rPr lang="ru-RU" b="1" dirty="0" smtClean="0">
                <a:solidFill>
                  <a:srgbClr val="FF0000"/>
                </a:solidFill>
              </a:rPr>
              <a:t>СИ и </a:t>
            </a:r>
            <a:r>
              <a:rPr lang="ru-RU" b="1" dirty="0" err="1" smtClean="0">
                <a:solidFill>
                  <a:srgbClr val="FF0000"/>
                </a:solidFill>
              </a:rPr>
              <a:t>метапредметность</a:t>
            </a:r>
            <a:r>
              <a:rPr lang="ru-RU" dirty="0" smtClean="0">
                <a:solidFill>
                  <a:schemeClr val="tx1"/>
                </a:solidFill>
              </a:rPr>
              <a:t>)</a:t>
            </a:r>
            <a:endParaRPr lang="ru-RU" dirty="0">
              <a:solidFill>
                <a:schemeClr val="tx1"/>
              </a:solidFill>
            </a:endParaRPr>
          </a:p>
          <a:p>
            <a:r>
              <a:rPr lang="ru-RU" dirty="0">
                <a:solidFill>
                  <a:schemeClr val="tx1"/>
                </a:solidFill>
              </a:rPr>
              <a:t>- Нейтроны дополняют рентген: видят лёгкие атомы и магнитные структуры.</a:t>
            </a:r>
          </a:p>
          <a:p>
            <a:r>
              <a:rPr lang="ru-RU" dirty="0">
                <a:solidFill>
                  <a:schemeClr val="tx1"/>
                </a:solidFill>
              </a:rPr>
              <a:t>- DATA-центры и ИИ – обработка терабайтов данных, </a:t>
            </a:r>
            <a:r>
              <a:rPr lang="ru-RU" dirty="0" err="1">
                <a:solidFill>
                  <a:schemeClr val="tx1"/>
                </a:solidFill>
              </a:rPr>
              <a:t>нейросетевая</a:t>
            </a:r>
            <a:r>
              <a:rPr lang="ru-RU" dirty="0">
                <a:solidFill>
                  <a:schemeClr val="tx1"/>
                </a:solidFill>
              </a:rPr>
              <a:t> реконструкция изображений.</a:t>
            </a:r>
          </a:p>
          <a:p>
            <a:r>
              <a:rPr lang="ru-RU" sz="2000" dirty="0">
                <a:solidFill>
                  <a:schemeClr val="tx1"/>
                </a:solidFill>
              </a:rPr>
              <a:t> </a:t>
            </a:r>
          </a:p>
          <a:p>
            <a:r>
              <a:rPr lang="ru-RU" sz="2000" dirty="0">
                <a:solidFill>
                  <a:schemeClr val="tx1"/>
                </a:solidFill>
              </a:rPr>
              <a:t> </a:t>
            </a:r>
          </a:p>
          <a:p>
            <a:r>
              <a:rPr lang="ru-RU" dirty="0">
                <a:solidFill>
                  <a:schemeClr val="tx1"/>
                </a:solidFill>
              </a:rPr>
              <a:t>  </a:t>
            </a:r>
          </a:p>
        </p:txBody>
      </p:sp>
      <p:sp>
        <p:nvSpPr>
          <p:cNvPr id="14" name="Заголовок 1"/>
          <p:cNvSpPr txBox="1">
            <a:spLocks/>
          </p:cNvSpPr>
          <p:nvPr/>
        </p:nvSpPr>
        <p:spPr>
          <a:xfrm>
            <a:off x="1079499" y="1812182"/>
            <a:ext cx="9576593" cy="415886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2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86094" y="283152"/>
            <a:ext cx="2648052" cy="888423"/>
          </a:xfrm>
          <a:prstGeom prst="rect">
            <a:avLst/>
          </a:prstGeom>
        </p:spPr>
      </p:pic>
      <p:pic>
        <p:nvPicPr>
          <p:cNvPr id="7" name="Picture 2" descr="https://xn--80abjea3cthjfb6e7a.xn--p1ai/upload/resize_cache/iblock/981/264_211_0/yuetk2suuro7b9642y2g6k80xcmatszk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5823" y="4625390"/>
            <a:ext cx="2514600" cy="1676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4" descr="https://xn--80abjea3cthjfb6e7a.xn--p1ai/upload/resize_cache/iblock/8a3/264_211_0/3giw7qji4kmtfgum1p0jddmp872dhv36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85457" y="4627583"/>
            <a:ext cx="1674206" cy="16742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6" descr="https://xn--80abjea3cthjfb6e7a.xn--p1ai/upload/resize_cache/iblock/37c/264_211_0/dum3m1t338kfzrx7tqlkzh3bkb8b1fne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84698" y="4625390"/>
            <a:ext cx="2514600" cy="1676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Прямоугольник 12"/>
          <p:cNvSpPr/>
          <p:nvPr/>
        </p:nvSpPr>
        <p:spPr>
          <a:xfrm>
            <a:off x="1731867" y="6334842"/>
            <a:ext cx="74251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prstClr val="black"/>
                </a:solidFill>
              </a:rPr>
              <a:t>СИЛА</a:t>
            </a:r>
            <a:endParaRPr lang="ru-RU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5508287" y="6334842"/>
            <a:ext cx="75373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prstClr val="black"/>
                </a:solidFill>
              </a:rPr>
              <a:t>СКИФ</a:t>
            </a:r>
            <a:endParaRPr lang="ru-RU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9229252" y="6352143"/>
            <a:ext cx="62549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prstClr val="black"/>
                </a:solidFill>
              </a:rPr>
              <a:t>РИФ</a:t>
            </a:r>
            <a:endParaRPr lang="ru-RU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278322" y="1740120"/>
            <a:ext cx="1611446" cy="2140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43872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443D0858-A464-4B4F-B098-325B4AD418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62292" y="6025760"/>
            <a:ext cx="2743200" cy="365125"/>
          </a:xfrm>
        </p:spPr>
        <p:txBody>
          <a:bodyPr/>
          <a:lstStyle/>
          <a:p>
            <a:fld id="{97411C62-4DD0-47D9-99AB-27AF4FE82546}" type="slidenum">
              <a:rPr lang="ru-RU" sz="140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14</a:t>
            </a:fld>
            <a:endParaRPr lang="ru-RU" sz="1400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079497" y="534681"/>
            <a:ext cx="599016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Заключение</a:t>
            </a:r>
            <a:endParaRPr lang="ru-RU" sz="3200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779400" y="1447800"/>
            <a:ext cx="10663299" cy="4943085"/>
          </a:xfrm>
          <a:prstGeom prst="roundRect">
            <a:avLst>
              <a:gd name="adj" fmla="val 6250"/>
            </a:avLst>
          </a:prstGeom>
          <a:solidFill>
            <a:schemeClr val="bg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Заголовок 1"/>
          <p:cNvSpPr txBox="1">
            <a:spLocks/>
          </p:cNvSpPr>
          <p:nvPr/>
        </p:nvSpPr>
        <p:spPr>
          <a:xfrm>
            <a:off x="1079498" y="2049461"/>
            <a:ext cx="9576593" cy="415886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400" dirty="0"/>
              <a:t> </a:t>
            </a:r>
            <a:r>
              <a:rPr lang="ru-RU" sz="2400" dirty="0" smtClean="0">
                <a:solidFill>
                  <a:schemeClr val="bg1"/>
                </a:solidFill>
              </a:rPr>
              <a:t>СИ </a:t>
            </a:r>
            <a:r>
              <a:rPr lang="ru-RU" sz="2400" dirty="0">
                <a:solidFill>
                  <a:schemeClr val="bg1"/>
                </a:solidFill>
              </a:rPr>
              <a:t>– один из самых мощных инструментов </a:t>
            </a:r>
            <a:r>
              <a:rPr lang="ru-RU" sz="2400" dirty="0" smtClean="0">
                <a:solidFill>
                  <a:schemeClr val="bg1"/>
                </a:solidFill>
              </a:rPr>
              <a:t>познания</a:t>
            </a:r>
          </a:p>
          <a:p>
            <a:r>
              <a:rPr lang="ru-RU" sz="2400" dirty="0">
                <a:solidFill>
                  <a:schemeClr val="bg1"/>
                </a:solidFill>
              </a:rPr>
              <a:t> </a:t>
            </a:r>
            <a:r>
              <a:rPr lang="ru-RU" sz="2400" b="1" dirty="0" smtClean="0">
                <a:solidFill>
                  <a:srgbClr val="FFFF00"/>
                </a:solidFill>
              </a:rPr>
              <a:t>  </a:t>
            </a:r>
            <a:r>
              <a:rPr lang="ru-RU" sz="2000" b="1" dirty="0">
                <a:solidFill>
                  <a:srgbClr val="FFFF00"/>
                </a:solidFill>
              </a:rPr>
              <a:t>Что </a:t>
            </a:r>
            <a:r>
              <a:rPr lang="ru-RU" sz="2000" b="1" dirty="0" smtClean="0">
                <a:solidFill>
                  <a:srgbClr val="FFFF00"/>
                </a:solidFill>
              </a:rPr>
              <a:t>даст это пособие для читателя:  </a:t>
            </a:r>
            <a:endParaRPr lang="ru-RU" sz="2000" b="1" dirty="0">
              <a:solidFill>
                <a:srgbClr val="FFFF00"/>
              </a:solidFill>
            </a:endParaRPr>
          </a:p>
          <a:p>
            <a:r>
              <a:rPr lang="ru-RU" sz="2000" dirty="0">
                <a:solidFill>
                  <a:schemeClr val="bg1"/>
                </a:solidFill>
              </a:rPr>
              <a:t>- Понимание природы СИ и его места в спектре ЭМВ.</a:t>
            </a:r>
          </a:p>
          <a:p>
            <a:r>
              <a:rPr lang="ru-RU" sz="2000" dirty="0">
                <a:solidFill>
                  <a:schemeClr val="bg1"/>
                </a:solidFill>
              </a:rPr>
              <a:t>- Знание устройства синхротронного центра – от инжектора до станции.</a:t>
            </a:r>
          </a:p>
          <a:p>
            <a:r>
              <a:rPr lang="ru-RU" sz="2000" dirty="0">
                <a:solidFill>
                  <a:schemeClr val="bg1"/>
                </a:solidFill>
              </a:rPr>
              <a:t>- Представление о задачах, решаемых с помощью СИ в разных науках.</a:t>
            </a:r>
          </a:p>
          <a:p>
            <a:r>
              <a:rPr lang="ru-RU" sz="2000" dirty="0">
                <a:solidFill>
                  <a:schemeClr val="bg1"/>
                </a:solidFill>
              </a:rPr>
              <a:t>- Осознание связи школьной физики с передовыми технологиями.</a:t>
            </a:r>
          </a:p>
          <a:p>
            <a:r>
              <a:rPr lang="ru-RU" sz="2000" dirty="0">
                <a:solidFill>
                  <a:schemeClr val="bg1"/>
                </a:solidFill>
              </a:rPr>
              <a:t>- Ориентацию на выбор профессии в науке и высоких технологиях.</a:t>
            </a:r>
          </a:p>
          <a:p>
            <a:r>
              <a:rPr lang="ru-RU" sz="2400" dirty="0">
                <a:solidFill>
                  <a:schemeClr val="bg1"/>
                </a:solidFill>
              </a:rPr>
              <a:t> </a:t>
            </a:r>
          </a:p>
          <a:p>
            <a:pPr indent="719138" algn="just"/>
            <a:r>
              <a:rPr lang="ru-RU" sz="2800" b="1" dirty="0" smtClean="0">
                <a:solidFill>
                  <a:srgbClr val="FFFF00"/>
                </a:solidFill>
              </a:rPr>
              <a:t>Источники </a:t>
            </a:r>
            <a:r>
              <a:rPr lang="ru-RU" sz="2800" b="1" dirty="0">
                <a:solidFill>
                  <a:srgbClr val="FFFF00"/>
                </a:solidFill>
              </a:rPr>
              <a:t>СИ (вместе с освоением космоса и ядерной энергетикой) характеризуют уровень индустриального развития страны: прогресс в таких высокотехнологических областях, как производство лекарств, катализаторы, микробиология, материаловедение и т.д. невозможны без исследований с использованием </a:t>
            </a:r>
            <a:r>
              <a:rPr lang="ru-RU" sz="2800" b="1" dirty="0" smtClean="0">
                <a:solidFill>
                  <a:srgbClr val="FFFF00"/>
                </a:solidFill>
              </a:rPr>
              <a:t>СИ!</a:t>
            </a:r>
            <a:endParaRPr lang="ru-RU" sz="2800" b="1" dirty="0">
              <a:solidFill>
                <a:srgbClr val="FFFF00"/>
              </a:solidFill>
            </a:endParaRPr>
          </a:p>
          <a:p>
            <a:endParaRPr lang="ru-RU" sz="2400" dirty="0"/>
          </a:p>
          <a:p>
            <a:r>
              <a:rPr lang="ru-RU" sz="2400" dirty="0"/>
              <a:t>  </a:t>
            </a:r>
            <a:endParaRPr lang="ru-RU" sz="2400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07007" y="285750"/>
            <a:ext cx="2627139" cy="885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16305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443D0858-A464-4B4F-B098-325B4AD418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62292" y="6025760"/>
            <a:ext cx="2743200" cy="365125"/>
          </a:xfrm>
        </p:spPr>
        <p:txBody>
          <a:bodyPr/>
          <a:lstStyle/>
          <a:p>
            <a:fld id="{97411C62-4DD0-47D9-99AB-27AF4FE82546}" type="slidenum">
              <a:rPr lang="ru-RU" sz="140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15</a:t>
            </a:fld>
            <a:endParaRPr lang="ru-RU" sz="1400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779400" y="1447800"/>
            <a:ext cx="7035333" cy="4943085"/>
          </a:xfrm>
          <a:prstGeom prst="roundRect">
            <a:avLst>
              <a:gd name="adj" fmla="val 6250"/>
            </a:avLst>
          </a:prstGeom>
          <a:solidFill>
            <a:schemeClr val="bg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sz="1400" dirty="0"/>
          </a:p>
        </p:txBody>
      </p:sp>
      <p:sp>
        <p:nvSpPr>
          <p:cNvPr id="14" name="Заголовок 1"/>
          <p:cNvSpPr txBox="1">
            <a:spLocks/>
          </p:cNvSpPr>
          <p:nvPr/>
        </p:nvSpPr>
        <p:spPr>
          <a:xfrm>
            <a:off x="1079499" y="1812182"/>
            <a:ext cx="9576593" cy="415886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400" dirty="0" smtClean="0">
                <a:solidFill>
                  <a:srgbClr val="FFFF00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Благодарю за внимание</a:t>
            </a:r>
            <a:r>
              <a:rPr lang="en-US" sz="2400" dirty="0" smtClean="0">
                <a:solidFill>
                  <a:srgbClr val="FFFF00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!</a:t>
            </a:r>
            <a:endParaRPr lang="ru-RU" sz="2400" dirty="0">
              <a:solidFill>
                <a:srgbClr val="FFFF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07007" y="285750"/>
            <a:ext cx="2627139" cy="885825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5660292" y="2722822"/>
            <a:ext cx="6096000" cy="2308324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just"/>
            <a:r>
              <a:rPr lang="ru-RU" b="1" i="1" dirty="0" smtClean="0">
                <a:solidFill>
                  <a:prstClr val="white"/>
                </a:solidFill>
              </a:rPr>
              <a:t>Задание </a:t>
            </a:r>
            <a:r>
              <a:rPr lang="ru-RU" b="1" i="1" dirty="0">
                <a:solidFill>
                  <a:prstClr val="white"/>
                </a:solidFill>
              </a:rPr>
              <a:t>1. </a:t>
            </a:r>
            <a:r>
              <a:rPr lang="ru-RU" dirty="0">
                <a:solidFill>
                  <a:prstClr val="white"/>
                </a:solidFill>
              </a:rPr>
              <a:t>Какую разность потенциалов нужно создать на прямолинейном участке ускорителя, для разгона заряженной частицы (электрон, протон) до 200 МэВ (в линейном ускорителе) и 3 ГэВ (в бустере и накопителе).</a:t>
            </a:r>
          </a:p>
          <a:p>
            <a:pPr lvl="0" algn="just"/>
            <a:r>
              <a:rPr lang="ru-RU" b="1" i="1" dirty="0">
                <a:solidFill>
                  <a:prstClr val="white"/>
                </a:solidFill>
              </a:rPr>
              <a:t>Задание 2. </a:t>
            </a:r>
            <a:r>
              <a:rPr lang="ru-RU" dirty="0">
                <a:solidFill>
                  <a:prstClr val="white"/>
                </a:solidFill>
              </a:rPr>
              <a:t>Определить радиус кривизны траектории заряженной частицы, зная ее энергию и величину магнитного поля. В </a:t>
            </a:r>
            <a:r>
              <a:rPr lang="ru-RU" dirty="0" err="1">
                <a:solidFill>
                  <a:prstClr val="white"/>
                </a:solidFill>
              </a:rPr>
              <a:t>вигглерах</a:t>
            </a:r>
            <a:r>
              <a:rPr lang="ru-RU" dirty="0">
                <a:solidFill>
                  <a:prstClr val="white"/>
                </a:solidFill>
              </a:rPr>
              <a:t> (устройствах для генерации излучения) поля достигают 2.7–3.5 Тл.</a:t>
            </a:r>
          </a:p>
        </p:txBody>
      </p:sp>
    </p:spTree>
    <p:extLst>
      <p:ext uri="{BB962C8B-B14F-4D97-AF65-F5344CB8AC3E}">
        <p14:creationId xmlns:p14="http://schemas.microsoft.com/office/powerpoint/2010/main" val="39086404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443D0858-A464-4B4F-B098-325B4AD418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62292" y="6025760"/>
            <a:ext cx="2743200" cy="365125"/>
          </a:xfrm>
        </p:spPr>
        <p:txBody>
          <a:bodyPr/>
          <a:lstStyle/>
          <a:p>
            <a:fld id="{97411C62-4DD0-47D9-99AB-27AF4FE82546}" type="slidenum">
              <a:rPr lang="ru-RU" sz="140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</a:t>
            </a:fld>
            <a:endParaRPr lang="ru-RU" sz="1400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779400" y="534681"/>
            <a:ext cx="86694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chemeClr val="bg1"/>
                </a:solidFill>
              </a:rPr>
              <a:t>Общая </a:t>
            </a:r>
            <a:r>
              <a:rPr lang="ru-RU" sz="2800" b="1" dirty="0">
                <a:solidFill>
                  <a:schemeClr val="bg1"/>
                </a:solidFill>
              </a:rPr>
              <a:t>характеристика </a:t>
            </a:r>
            <a:r>
              <a:rPr lang="ru-RU" sz="2800" b="1" dirty="0" smtClean="0">
                <a:solidFill>
                  <a:schemeClr val="bg1"/>
                </a:solidFill>
              </a:rPr>
              <a:t>пособия</a:t>
            </a:r>
            <a:endParaRPr lang="ru-RU" sz="2800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779400" y="1447800"/>
            <a:ext cx="10663299" cy="4943085"/>
          </a:xfrm>
          <a:prstGeom prst="roundRect">
            <a:avLst>
              <a:gd name="adj" fmla="val 6250"/>
            </a:avLst>
          </a:prstGeom>
          <a:solidFill>
            <a:srgbClr val="5E40A2">
              <a:alpha val="1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/>
              <a:t> 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4" name="Заголовок 1"/>
          <p:cNvSpPr txBox="1">
            <a:spLocks/>
          </p:cNvSpPr>
          <p:nvPr/>
        </p:nvSpPr>
        <p:spPr>
          <a:xfrm>
            <a:off x="1079499" y="1812182"/>
            <a:ext cx="9576593" cy="415886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2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86094" y="283152"/>
            <a:ext cx="2648052" cy="888423"/>
          </a:xfrm>
          <a:prstGeom prst="rect">
            <a:avLst/>
          </a:prstGeom>
        </p:spPr>
      </p:pic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10743556"/>
              </p:ext>
            </p:extLst>
          </p:nvPr>
        </p:nvGraphicFramePr>
        <p:xfrm>
          <a:off x="1989667" y="1057901"/>
          <a:ext cx="7340600" cy="5708904"/>
        </p:xfrm>
        <a:graphic>
          <a:graphicData uri="http://schemas.openxmlformats.org/drawingml/2006/table">
            <a:tbl>
              <a:tblPr firstRow="1" firstCol="1" bandRow="1"/>
              <a:tblGrid>
                <a:gridCol w="163558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70501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0881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Параметр</a:t>
                      </a:r>
                      <a:endParaRPr lang="ru-RU" sz="2000" b="1" dirty="0">
                        <a:solidFill>
                          <a:srgbClr val="FFFF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152400" marT="95250" marB="9525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Описание</a:t>
                      </a:r>
                      <a:endParaRPr lang="ru-RU" sz="2000" b="1" dirty="0">
                        <a:solidFill>
                          <a:srgbClr val="FFFF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2400" marR="152400" marT="95250" marB="9525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7883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Целевая аудитория</a:t>
                      </a:r>
                      <a:endParaRPr lang="ru-RU" sz="20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152400" marT="95250" marB="9525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Ученики 10–11 классов, студенты 1–2 курсов нефизических специальностей, учителя естественно-научных дисциплин</a:t>
                      </a:r>
                      <a:endParaRPr lang="ru-RU" sz="20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2400" marR="0" marT="95250" marB="9525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0881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Объем</a:t>
                      </a:r>
                      <a:endParaRPr lang="ru-RU" sz="20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152400" marT="95250" marB="9525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4–6 печатных листов (≈ 96–144 страницы)</a:t>
                      </a:r>
                      <a:endParaRPr lang="ru-RU" sz="20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2400" marR="0" marT="95250" marB="9525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9382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Жанр</a:t>
                      </a:r>
                      <a:endParaRPr lang="ru-RU" sz="20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152400" marT="95250" marB="9525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Научно-популярное учебное пособие с элементами практикума</a:t>
                      </a:r>
                      <a:endParaRPr lang="ru-RU" sz="20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2400" marR="0" marT="95250" marB="9525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36384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Принципы</a:t>
                      </a:r>
                      <a:endParaRPr lang="ru-RU" sz="20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152400" marT="95250" marB="9525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Максимальная простота изложения при сохранении научной строгости; занимательность; качественные цветные иллюстрации; убедительные исторические примеры</a:t>
                      </a:r>
                      <a:endParaRPr lang="ru-RU" sz="20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2400" marR="0" marT="95250" marB="9525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07883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Статус</a:t>
                      </a:r>
                      <a:endParaRPr lang="ru-RU" sz="20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152400" marT="95250" marB="9525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Пособие дополнительного образования (в школьных учебниках физики теме СИ отводится менее половины страницы)</a:t>
                      </a:r>
                      <a:endParaRPr lang="ru-RU" sz="20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2400" marR="0" marT="95250" marB="9525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974094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443D0858-A464-4B4F-B098-325B4AD418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62292" y="6025760"/>
            <a:ext cx="2743200" cy="365125"/>
          </a:xfrm>
        </p:spPr>
        <p:txBody>
          <a:bodyPr/>
          <a:lstStyle/>
          <a:p>
            <a:fld id="{97411C62-4DD0-47D9-99AB-27AF4FE82546}" type="slidenum">
              <a:rPr lang="ru-RU" sz="140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</a:t>
            </a:fld>
            <a:endParaRPr lang="ru-RU" sz="1400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779400" y="534681"/>
            <a:ext cx="86694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chemeClr val="bg1"/>
                </a:solidFill>
              </a:rPr>
              <a:t>План-проспект</a:t>
            </a:r>
            <a:endParaRPr lang="ru-RU" sz="2800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443720" y="1226292"/>
            <a:ext cx="10066400" cy="4047067"/>
          </a:xfrm>
          <a:prstGeom prst="roundRect">
            <a:avLst>
              <a:gd name="adj" fmla="val 6250"/>
            </a:avLst>
          </a:prstGeom>
          <a:solidFill>
            <a:srgbClr val="5E40A2">
              <a:alpha val="1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i="1" dirty="0" smtClean="0"/>
          </a:p>
          <a:p>
            <a:r>
              <a:rPr lang="ru-RU" sz="2000" i="1" dirty="0" smtClean="0"/>
              <a:t>Составлен </a:t>
            </a:r>
            <a:r>
              <a:rPr lang="ru-RU" sz="2000" i="1" dirty="0"/>
              <a:t>с учётом всех предоставленных материалов и требований</a:t>
            </a:r>
            <a:r>
              <a:rPr lang="ru-RU" sz="2000" i="1" dirty="0" smtClean="0"/>
              <a:t>.</a:t>
            </a:r>
          </a:p>
          <a:p>
            <a:endParaRPr lang="ru-RU" sz="2000" i="1" dirty="0" smtClean="0"/>
          </a:p>
          <a:p>
            <a:r>
              <a:rPr lang="ru-RU" sz="2000" i="1" dirty="0" smtClean="0"/>
              <a:t>Рекомендуемый </a:t>
            </a:r>
            <a:r>
              <a:rPr lang="ru-RU" sz="2000" i="1" dirty="0"/>
              <a:t>объём – 4–6 печатных листов (≈ 96–144 страницы</a:t>
            </a:r>
            <a:r>
              <a:rPr lang="ru-RU" sz="2000" i="1" dirty="0" smtClean="0"/>
              <a:t>).</a:t>
            </a:r>
          </a:p>
          <a:p>
            <a:endParaRPr lang="ru-RU" sz="2000" i="1" dirty="0" smtClean="0"/>
          </a:p>
          <a:p>
            <a:r>
              <a:rPr lang="ru-RU" sz="2000" b="1" i="1" dirty="0" smtClean="0"/>
              <a:t>Авторский </a:t>
            </a:r>
            <a:r>
              <a:rPr lang="ru-RU" sz="2000" b="1" i="1" dirty="0"/>
              <a:t>коллектив</a:t>
            </a:r>
            <a:r>
              <a:rPr lang="ru-RU" sz="2000" b="1" i="1" dirty="0" smtClean="0"/>
              <a:t>:</a:t>
            </a:r>
          </a:p>
          <a:p>
            <a:r>
              <a:rPr lang="ru-RU" sz="2000" i="1" dirty="0" err="1" smtClean="0">
                <a:solidFill>
                  <a:srgbClr val="FFFF00"/>
                </a:solidFill>
              </a:rPr>
              <a:t>Батаев</a:t>
            </a:r>
            <a:r>
              <a:rPr lang="ru-RU" sz="2000" i="1" dirty="0" smtClean="0">
                <a:solidFill>
                  <a:srgbClr val="FFFF00"/>
                </a:solidFill>
              </a:rPr>
              <a:t> А.А</a:t>
            </a:r>
            <a:r>
              <a:rPr lang="ru-RU" sz="2000" i="1" dirty="0">
                <a:solidFill>
                  <a:srgbClr val="FFFF00"/>
                </a:solidFill>
              </a:rPr>
              <a:t>.</a:t>
            </a:r>
            <a:r>
              <a:rPr lang="ru-RU" sz="2000" i="1" dirty="0" smtClean="0">
                <a:solidFill>
                  <a:srgbClr val="FFFF00"/>
                </a:solidFill>
              </a:rPr>
              <a:t>, </a:t>
            </a:r>
            <a:r>
              <a:rPr lang="ru-RU" sz="2000" i="1" dirty="0" err="1" smtClean="0">
                <a:solidFill>
                  <a:srgbClr val="FFFF00"/>
                </a:solidFill>
              </a:rPr>
              <a:t>Зубавичус</a:t>
            </a:r>
            <a:r>
              <a:rPr lang="ru-RU" sz="2000" i="1" dirty="0" smtClean="0">
                <a:solidFill>
                  <a:srgbClr val="FFFF00"/>
                </a:solidFill>
              </a:rPr>
              <a:t> Я.В</a:t>
            </a:r>
            <a:r>
              <a:rPr lang="ru-RU" sz="2000" i="1" dirty="0">
                <a:solidFill>
                  <a:srgbClr val="FFFF00"/>
                </a:solidFill>
              </a:rPr>
              <a:t>.</a:t>
            </a:r>
            <a:r>
              <a:rPr lang="ru-RU" sz="2000" i="1" dirty="0" smtClean="0">
                <a:solidFill>
                  <a:srgbClr val="FFFF00"/>
                </a:solidFill>
              </a:rPr>
              <a:t>, Колесова О.В</a:t>
            </a:r>
            <a:r>
              <a:rPr lang="ru-RU" sz="2000" i="1" dirty="0">
                <a:solidFill>
                  <a:srgbClr val="FFFF00"/>
                </a:solidFill>
              </a:rPr>
              <a:t>. </a:t>
            </a:r>
            <a:r>
              <a:rPr lang="ru-RU" sz="2000" i="1" dirty="0" smtClean="0">
                <a:solidFill>
                  <a:srgbClr val="FFFF00"/>
                </a:solidFill>
              </a:rPr>
              <a:t> </a:t>
            </a:r>
            <a:r>
              <a:rPr lang="ru-RU" sz="2000" i="1" dirty="0"/>
              <a:t>(введение</a:t>
            </a:r>
            <a:r>
              <a:rPr lang="ru-RU" sz="2000" i="1" dirty="0" smtClean="0"/>
              <a:t>),</a:t>
            </a:r>
          </a:p>
          <a:p>
            <a:r>
              <a:rPr lang="ru-RU" sz="2000" i="1" dirty="0" smtClean="0">
                <a:solidFill>
                  <a:srgbClr val="FFFF00"/>
                </a:solidFill>
              </a:rPr>
              <a:t>Аржаник А.Р</a:t>
            </a:r>
            <a:r>
              <a:rPr lang="ru-RU" sz="2000" i="1" dirty="0">
                <a:solidFill>
                  <a:srgbClr val="FFFF00"/>
                </a:solidFill>
              </a:rPr>
              <a:t>.</a:t>
            </a:r>
            <a:r>
              <a:rPr lang="ru-RU" sz="2000" i="1" dirty="0" smtClean="0">
                <a:solidFill>
                  <a:srgbClr val="FFFF00"/>
                </a:solidFill>
              </a:rPr>
              <a:t>, Червонный М.А</a:t>
            </a:r>
            <a:r>
              <a:rPr lang="ru-RU" sz="2000" i="1" dirty="0">
                <a:solidFill>
                  <a:srgbClr val="FFFF00"/>
                </a:solidFill>
              </a:rPr>
              <a:t>.</a:t>
            </a:r>
            <a:r>
              <a:rPr lang="ru-RU" sz="2000" i="1" dirty="0" smtClean="0">
                <a:solidFill>
                  <a:srgbClr val="FFFF00"/>
                </a:solidFill>
              </a:rPr>
              <a:t>, </a:t>
            </a:r>
            <a:r>
              <a:rPr lang="ru-RU" sz="2000" i="1" dirty="0" smtClean="0"/>
              <a:t>(</a:t>
            </a:r>
            <a:r>
              <a:rPr lang="ru-RU" sz="2000" dirty="0" smtClean="0"/>
              <a:t>§</a:t>
            </a:r>
            <a:r>
              <a:rPr lang="ru-RU" sz="2000" i="1" dirty="0" smtClean="0"/>
              <a:t> </a:t>
            </a:r>
            <a:r>
              <a:rPr lang="ru-RU" sz="2000" i="1" dirty="0"/>
              <a:t>2</a:t>
            </a:r>
            <a:r>
              <a:rPr lang="ru-RU" sz="2000" i="1" dirty="0" smtClean="0"/>
              <a:t>) – школьная физика синхротронов,</a:t>
            </a:r>
          </a:p>
          <a:p>
            <a:r>
              <a:rPr lang="ru-RU" sz="2000" i="1" dirty="0" err="1">
                <a:solidFill>
                  <a:srgbClr val="FFFF00"/>
                </a:solidFill>
              </a:rPr>
              <a:t>Батаев</a:t>
            </a:r>
            <a:r>
              <a:rPr lang="ru-RU" sz="2000" i="1" dirty="0">
                <a:solidFill>
                  <a:srgbClr val="FFFF00"/>
                </a:solidFill>
              </a:rPr>
              <a:t> И.А., Рубцов И.А</a:t>
            </a:r>
            <a:r>
              <a:rPr lang="ru-RU" sz="2000" i="1" dirty="0" smtClean="0">
                <a:solidFill>
                  <a:srgbClr val="FFFF00"/>
                </a:solidFill>
              </a:rPr>
              <a:t>. </a:t>
            </a:r>
            <a:r>
              <a:rPr lang="ru-RU" sz="2000" i="1" dirty="0"/>
              <a:t>– </a:t>
            </a:r>
            <a:r>
              <a:rPr lang="ru-RU" sz="2000" i="1" dirty="0" smtClean="0"/>
              <a:t>специалисты по методам (</a:t>
            </a:r>
            <a:r>
              <a:rPr lang="ru-RU" sz="2000" dirty="0" smtClean="0"/>
              <a:t>§ § </a:t>
            </a:r>
            <a:r>
              <a:rPr lang="ru-RU" sz="2000" i="1" dirty="0" smtClean="0"/>
              <a:t> 3–5),</a:t>
            </a:r>
          </a:p>
          <a:p>
            <a:r>
              <a:rPr lang="ru-RU" sz="2000" i="1" dirty="0" err="1" smtClean="0">
                <a:solidFill>
                  <a:srgbClr val="FFFF00"/>
                </a:solidFill>
              </a:rPr>
              <a:t>Батаев</a:t>
            </a:r>
            <a:r>
              <a:rPr lang="ru-RU" sz="2000" i="1" dirty="0" smtClean="0">
                <a:solidFill>
                  <a:srgbClr val="FFFF00"/>
                </a:solidFill>
              </a:rPr>
              <a:t> А.А., </a:t>
            </a:r>
            <a:r>
              <a:rPr lang="ru-RU" sz="2000" i="1" dirty="0" err="1" smtClean="0">
                <a:solidFill>
                  <a:srgbClr val="FFFF00"/>
                </a:solidFill>
              </a:rPr>
              <a:t>Зубавичус</a:t>
            </a:r>
            <a:r>
              <a:rPr lang="ru-RU" sz="2000" i="1" dirty="0" smtClean="0">
                <a:solidFill>
                  <a:srgbClr val="FFFF00"/>
                </a:solidFill>
              </a:rPr>
              <a:t> Я.В. </a:t>
            </a:r>
            <a:r>
              <a:rPr lang="ru-RU" sz="2000" i="1" dirty="0" smtClean="0"/>
              <a:t>(§ 6.) </a:t>
            </a:r>
            <a:r>
              <a:rPr lang="ru-RU" sz="2000" i="1" dirty="0"/>
              <a:t>– </a:t>
            </a:r>
            <a:r>
              <a:rPr lang="ru-RU" sz="2000" i="1" dirty="0" err="1" smtClean="0"/>
              <a:t>мегасайенс</a:t>
            </a:r>
            <a:r>
              <a:rPr lang="ru-RU" sz="2000" i="1" dirty="0" smtClean="0"/>
              <a:t>-проекты и их будущее,</a:t>
            </a:r>
          </a:p>
          <a:p>
            <a:r>
              <a:rPr lang="ru-RU" sz="2000" dirty="0" err="1" smtClean="0">
                <a:solidFill>
                  <a:srgbClr val="FFFF00"/>
                </a:solidFill>
              </a:rPr>
              <a:t>Алтынбаев</a:t>
            </a:r>
            <a:r>
              <a:rPr lang="ru-RU" sz="2000" dirty="0" smtClean="0">
                <a:solidFill>
                  <a:srgbClr val="FFFF00"/>
                </a:solidFill>
              </a:rPr>
              <a:t> Е.В., С.Г. Катаев, </a:t>
            </a:r>
            <a:r>
              <a:rPr lang="ru-RU" sz="2000" dirty="0" err="1" smtClean="0">
                <a:solidFill>
                  <a:srgbClr val="FFFF00"/>
                </a:solidFill>
              </a:rPr>
              <a:t>М.А.Червонный</a:t>
            </a:r>
            <a:r>
              <a:rPr lang="ru-RU" sz="2000" dirty="0" smtClean="0">
                <a:solidFill>
                  <a:srgbClr val="FFFF00"/>
                </a:solidFill>
              </a:rPr>
              <a:t> </a:t>
            </a:r>
            <a:r>
              <a:rPr lang="ru-RU" sz="2000" dirty="0" smtClean="0"/>
              <a:t>(§ </a:t>
            </a:r>
            <a:r>
              <a:rPr lang="ru-RU" sz="2000" i="1" dirty="0" smtClean="0"/>
              <a:t> 7)</a:t>
            </a:r>
            <a:r>
              <a:rPr lang="ru-RU" sz="2000" dirty="0"/>
              <a:t> </a:t>
            </a:r>
            <a:r>
              <a:rPr lang="ru-RU" sz="2000" i="1" dirty="0" smtClean="0"/>
              <a:t>– </a:t>
            </a:r>
            <a:r>
              <a:rPr lang="ru-RU" sz="2000" dirty="0" smtClean="0"/>
              <a:t>«</a:t>
            </a:r>
            <a:r>
              <a:rPr lang="ru-RU" sz="2000" dirty="0" err="1"/>
              <a:t>Метапредметность</a:t>
            </a:r>
            <a:r>
              <a:rPr lang="ru-RU" sz="2000" dirty="0" smtClean="0"/>
              <a:t>». </a:t>
            </a:r>
            <a:r>
              <a:rPr lang="ru-RU" sz="2000" i="1" dirty="0" smtClean="0"/>
              <a:t> </a:t>
            </a:r>
            <a:endParaRPr lang="ru-RU" sz="2000" dirty="0"/>
          </a:p>
        </p:txBody>
      </p:sp>
      <p:sp>
        <p:nvSpPr>
          <p:cNvPr id="14" name="Заголовок 1"/>
          <p:cNvSpPr txBox="1">
            <a:spLocks/>
          </p:cNvSpPr>
          <p:nvPr/>
        </p:nvSpPr>
        <p:spPr>
          <a:xfrm>
            <a:off x="1079499" y="1812182"/>
            <a:ext cx="9576593" cy="415886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2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86094" y="283152"/>
            <a:ext cx="2648052" cy="8884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41182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Скругленный прямоугольник 10"/>
          <p:cNvSpPr/>
          <p:nvPr/>
        </p:nvSpPr>
        <p:spPr>
          <a:xfrm>
            <a:off x="779401" y="1935492"/>
            <a:ext cx="5981700" cy="3169907"/>
          </a:xfrm>
          <a:prstGeom prst="roundRect">
            <a:avLst>
              <a:gd name="adj" fmla="val 6250"/>
            </a:avLst>
          </a:prstGeom>
          <a:solidFill>
            <a:schemeClr val="bg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443D0858-A464-4B4F-B098-325B4AD418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62292" y="6025760"/>
            <a:ext cx="2743200" cy="365125"/>
          </a:xfrm>
        </p:spPr>
        <p:txBody>
          <a:bodyPr/>
          <a:lstStyle/>
          <a:p>
            <a:fld id="{97411C62-4DD0-47D9-99AB-27AF4FE82546}" type="slidenum">
              <a:rPr lang="ru-RU" sz="140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4</a:t>
            </a:fld>
            <a:endParaRPr lang="ru-RU" sz="1400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7402507" y="2916663"/>
            <a:ext cx="3776133" cy="43275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500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ТРАЕКТОРИЯ СИ НА СКИФ</a:t>
            </a:r>
            <a:endParaRPr lang="ru-RU" sz="1500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870417" y="1999092"/>
            <a:ext cx="5799668" cy="266699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400" dirty="0">
                <a:solidFill>
                  <a:schemeClr val="bg1"/>
                </a:solidFill>
              </a:rPr>
              <a:t> </a:t>
            </a:r>
          </a:p>
          <a:p>
            <a:r>
              <a:rPr lang="ru-RU" sz="1800" dirty="0">
                <a:solidFill>
                  <a:schemeClr val="bg1"/>
                </a:solidFill>
              </a:rPr>
              <a:t>- Это   свет   широчайшего спектрального диапазона: от инфракрасного до жёсткого рентгена.</a:t>
            </a:r>
          </a:p>
          <a:p>
            <a:r>
              <a:rPr lang="ru-RU" sz="1800" dirty="0">
                <a:solidFill>
                  <a:schemeClr val="bg1"/>
                </a:solidFill>
              </a:rPr>
              <a:t>- Отличается   узкой </a:t>
            </a:r>
            <a:r>
              <a:rPr lang="ru-RU" sz="1800" dirty="0" smtClean="0">
                <a:solidFill>
                  <a:schemeClr val="bg1"/>
                </a:solidFill>
              </a:rPr>
              <a:t>направленностью</a:t>
            </a:r>
            <a:r>
              <a:rPr lang="en-US" sz="1800" dirty="0" smtClean="0">
                <a:solidFill>
                  <a:schemeClr val="bg1"/>
                </a:solidFill>
              </a:rPr>
              <a:t> </a:t>
            </a:r>
            <a:r>
              <a:rPr lang="ru-RU" sz="1800" dirty="0" smtClean="0">
                <a:solidFill>
                  <a:schemeClr val="bg1"/>
                </a:solidFill>
              </a:rPr>
              <a:t>(луч </a:t>
            </a:r>
            <a:r>
              <a:rPr lang="ru-RU" sz="1800" dirty="0">
                <a:solidFill>
                  <a:schemeClr val="bg1"/>
                </a:solidFill>
              </a:rPr>
              <a:t>прожектора),   высокой интенсивностью   и   </a:t>
            </a:r>
            <a:r>
              <a:rPr lang="ru-RU" sz="1800" dirty="0" smtClean="0">
                <a:solidFill>
                  <a:schemeClr val="bg1"/>
                </a:solidFill>
              </a:rPr>
              <a:t>поляризацией.</a:t>
            </a:r>
            <a:endParaRPr lang="ru-RU" sz="1800" dirty="0">
              <a:solidFill>
                <a:schemeClr val="bg1"/>
              </a:solidFill>
            </a:endParaRPr>
          </a:p>
          <a:p>
            <a:pPr>
              <a:buFontTx/>
              <a:buChar char="-"/>
            </a:pPr>
            <a:r>
              <a:rPr lang="ru-RU" sz="1800" dirty="0" smtClean="0">
                <a:solidFill>
                  <a:schemeClr val="bg1"/>
                </a:solidFill>
              </a:rPr>
              <a:t> Возникает </a:t>
            </a:r>
            <a:r>
              <a:rPr lang="ru-RU" sz="1800" dirty="0">
                <a:solidFill>
                  <a:schemeClr val="bg1"/>
                </a:solidFill>
              </a:rPr>
              <a:t>при движении релятивистских электронов в магнитном поле – «магнитотормозное» излучение</a:t>
            </a:r>
            <a:r>
              <a:rPr lang="ru-RU" sz="1800" dirty="0" smtClean="0">
                <a:solidFill>
                  <a:schemeClr val="bg1"/>
                </a:solidFill>
              </a:rPr>
              <a:t>.</a:t>
            </a:r>
          </a:p>
          <a:p>
            <a:endParaRPr lang="ru-RU" sz="1800" dirty="0" smtClean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ru-RU" sz="1800" dirty="0" smtClean="0">
                <a:solidFill>
                  <a:srgbClr val="FFFF00"/>
                </a:solidFill>
              </a:rPr>
              <a:t>Электрон </a:t>
            </a:r>
            <a:r>
              <a:rPr lang="ru-RU" sz="1800" dirty="0">
                <a:solidFill>
                  <a:srgbClr val="FFFF00"/>
                </a:solidFill>
              </a:rPr>
              <a:t>окружён «шубой» из электрических полей. На повороте дальние «ворсинки» отрываются и превращаются в электромагнитные волны.</a:t>
            </a:r>
            <a:endParaRPr lang="ru-RU" sz="1800" dirty="0">
              <a:solidFill>
                <a:srgbClr val="FFFF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779401" y="825500"/>
            <a:ext cx="5981700" cy="800100"/>
          </a:xfrm>
          <a:prstGeom prst="roundRect">
            <a:avLst/>
          </a:prstGeom>
          <a:solidFill>
            <a:schemeClr val="bg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Заголовок 1"/>
          <p:cNvSpPr txBox="1">
            <a:spLocks/>
          </p:cNvSpPr>
          <p:nvPr/>
        </p:nvSpPr>
        <p:spPr>
          <a:xfrm>
            <a:off x="863599" y="838202"/>
            <a:ext cx="5897501" cy="78739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400" dirty="0" smtClean="0">
                <a:solidFill>
                  <a:schemeClr val="bg1"/>
                </a:solidFill>
              </a:rPr>
              <a:t>Введение: что такое синхротронное</a:t>
            </a:r>
            <a:r>
              <a:rPr lang="en-US" sz="2400" dirty="0" smtClean="0">
                <a:solidFill>
                  <a:schemeClr val="bg1"/>
                </a:solidFill>
              </a:rPr>
              <a:t> </a:t>
            </a:r>
            <a:r>
              <a:rPr lang="ru-RU" sz="2400" dirty="0" smtClean="0">
                <a:solidFill>
                  <a:schemeClr val="bg1"/>
                </a:solidFill>
              </a:rPr>
              <a:t>излучение?  </a:t>
            </a:r>
            <a:endParaRPr lang="ru-RU" sz="2400" dirty="0">
              <a:solidFill>
                <a:schemeClr val="bg1"/>
              </a:solidFill>
            </a:endParaRPr>
          </a:p>
        </p:txBody>
      </p:sp>
      <p:pic>
        <p:nvPicPr>
          <p:cNvPr id="1028" name="Picture 4" descr="https://www.nsktv.ru/upload/resize_cache/iblock/b24/630_420_1/3vi0fs114s7zpb26h8yovyus1du6n1by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78390" y="735233"/>
            <a:ext cx="4024366" cy="22676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50575" y="3435689"/>
            <a:ext cx="1980359" cy="1944059"/>
          </a:xfrm>
          <a:prstGeom prst="rect">
            <a:avLst/>
          </a:prstGeom>
        </p:spPr>
      </p:pic>
      <p:sp>
        <p:nvSpPr>
          <p:cNvPr id="14" name="Заголовок 1"/>
          <p:cNvSpPr txBox="1">
            <a:spLocks/>
          </p:cNvSpPr>
          <p:nvPr/>
        </p:nvSpPr>
        <p:spPr>
          <a:xfrm>
            <a:off x="6104467" y="5379748"/>
            <a:ext cx="6038075" cy="432758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850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 1953 г. В СОСТАВЕ КРАБОВИДНОЙ ТУМАННОСТИ ОТКРЫЛИ СИ</a:t>
            </a:r>
            <a:endParaRPr lang="ru-RU" sz="1800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30283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Скругленный прямоугольник 10"/>
          <p:cNvSpPr/>
          <p:nvPr/>
        </p:nvSpPr>
        <p:spPr>
          <a:xfrm>
            <a:off x="779401" y="1935492"/>
            <a:ext cx="5981700" cy="3169907"/>
          </a:xfrm>
          <a:prstGeom prst="roundRect">
            <a:avLst>
              <a:gd name="adj" fmla="val 6250"/>
            </a:avLst>
          </a:prstGeom>
          <a:solidFill>
            <a:schemeClr val="bg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443D0858-A464-4B4F-B098-325B4AD418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62292" y="6025760"/>
            <a:ext cx="2743200" cy="365125"/>
          </a:xfrm>
        </p:spPr>
        <p:txBody>
          <a:bodyPr/>
          <a:lstStyle/>
          <a:p>
            <a:fld id="{97411C62-4DD0-47D9-99AB-27AF4FE82546}" type="slidenum">
              <a:rPr lang="ru-RU" sz="140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5</a:t>
            </a:fld>
            <a:endParaRPr lang="ru-RU" sz="1400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7360708" y="3759200"/>
            <a:ext cx="2026130" cy="43275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И.Я</a:t>
            </a:r>
            <a:r>
              <a:rPr lang="ru-RU" sz="1800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 </a:t>
            </a:r>
            <a:r>
              <a:rPr lang="ru-RU" sz="1800" dirty="0" err="1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Померанчук</a:t>
            </a:r>
            <a:endParaRPr lang="ru-RU" sz="1800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732601" y="1935491"/>
            <a:ext cx="6075299" cy="266699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400" dirty="0">
                <a:solidFill>
                  <a:schemeClr val="bg1"/>
                </a:solidFill>
              </a:rPr>
              <a:t> </a:t>
            </a:r>
          </a:p>
          <a:p>
            <a:pPr marL="285750" indent="-285750" algn="just">
              <a:buFontTx/>
              <a:buChar char="-"/>
            </a:pPr>
            <a:r>
              <a:rPr lang="ru-RU" sz="1800" dirty="0" smtClean="0">
                <a:solidFill>
                  <a:schemeClr val="bg1"/>
                </a:solidFill>
              </a:rPr>
              <a:t>1944 г.   </a:t>
            </a:r>
            <a:r>
              <a:rPr lang="ru-RU" sz="1800" dirty="0">
                <a:solidFill>
                  <a:schemeClr val="bg1"/>
                </a:solidFill>
              </a:rPr>
              <a:t>– теоретическое предсказание: Д</a:t>
            </a:r>
            <a:r>
              <a:rPr lang="ru-RU" sz="1800" dirty="0" smtClean="0">
                <a:solidFill>
                  <a:schemeClr val="bg1"/>
                </a:solidFill>
              </a:rPr>
              <a:t>. Д</a:t>
            </a:r>
            <a:r>
              <a:rPr lang="ru-RU" sz="1800" dirty="0">
                <a:solidFill>
                  <a:schemeClr val="bg1"/>
                </a:solidFill>
              </a:rPr>
              <a:t>. Иваненко и </a:t>
            </a:r>
            <a:r>
              <a:rPr lang="ru-RU" sz="1800" dirty="0" smtClean="0">
                <a:solidFill>
                  <a:schemeClr val="bg1"/>
                </a:solidFill>
              </a:rPr>
              <a:t>И.Я</a:t>
            </a:r>
            <a:r>
              <a:rPr lang="ru-RU" sz="1800" dirty="0">
                <a:solidFill>
                  <a:schemeClr val="bg1"/>
                </a:solidFill>
              </a:rPr>
              <a:t>. </a:t>
            </a:r>
            <a:r>
              <a:rPr lang="ru-RU" sz="1800" dirty="0" err="1">
                <a:solidFill>
                  <a:schemeClr val="bg1"/>
                </a:solidFill>
              </a:rPr>
              <a:t>Померанчук</a:t>
            </a:r>
            <a:r>
              <a:rPr lang="ru-RU" sz="1800" dirty="0">
                <a:solidFill>
                  <a:schemeClr val="bg1"/>
                </a:solidFill>
              </a:rPr>
              <a:t> </a:t>
            </a:r>
            <a:r>
              <a:rPr lang="ru-RU" sz="1800" dirty="0" smtClean="0">
                <a:solidFill>
                  <a:schemeClr val="bg1"/>
                </a:solidFill>
              </a:rPr>
              <a:t>показали</a:t>
            </a:r>
            <a:r>
              <a:rPr lang="ru-RU" sz="1800" dirty="0">
                <a:solidFill>
                  <a:schemeClr val="bg1"/>
                </a:solidFill>
              </a:rPr>
              <a:t>, что электроны </a:t>
            </a:r>
            <a:r>
              <a:rPr lang="ru-RU" sz="1800" dirty="0" smtClean="0">
                <a:solidFill>
                  <a:schemeClr val="bg1"/>
                </a:solidFill>
              </a:rPr>
              <a:t>в </a:t>
            </a:r>
            <a:r>
              <a:rPr lang="ru-RU" sz="1800" dirty="0">
                <a:solidFill>
                  <a:schemeClr val="bg1"/>
                </a:solidFill>
              </a:rPr>
              <a:t>бетатроне теряют энергию на излучение.</a:t>
            </a:r>
          </a:p>
          <a:p>
            <a:pPr marL="285750" indent="-285750"/>
            <a:r>
              <a:rPr lang="ru-RU" sz="1800" dirty="0">
                <a:solidFill>
                  <a:schemeClr val="bg1"/>
                </a:solidFill>
              </a:rPr>
              <a:t>-   24 апреля 1947 года   – первое наблюдение: группа учёных </a:t>
            </a:r>
            <a:r>
              <a:rPr lang="ru-RU" sz="1800" dirty="0" smtClean="0">
                <a:solidFill>
                  <a:schemeClr val="bg1"/>
                </a:solidFill>
              </a:rPr>
              <a:t>(</a:t>
            </a:r>
            <a:r>
              <a:rPr lang="ru-RU" sz="1800" dirty="0" err="1" smtClean="0">
                <a:solidFill>
                  <a:schemeClr val="bg1"/>
                </a:solidFill>
              </a:rPr>
              <a:t>Г.Поллок</a:t>
            </a:r>
            <a:r>
              <a:rPr lang="ru-RU" sz="1800" dirty="0" smtClean="0">
                <a:solidFill>
                  <a:schemeClr val="bg1"/>
                </a:solidFill>
              </a:rPr>
              <a:t>, Р. </a:t>
            </a:r>
            <a:r>
              <a:rPr lang="ru-RU" sz="1800" dirty="0" err="1">
                <a:solidFill>
                  <a:schemeClr val="bg1"/>
                </a:solidFill>
              </a:rPr>
              <a:t>Лэнгмюр</a:t>
            </a:r>
            <a:r>
              <a:rPr lang="ru-RU" sz="1800" dirty="0">
                <a:solidFill>
                  <a:schemeClr val="bg1"/>
                </a:solidFill>
              </a:rPr>
              <a:t>, </a:t>
            </a:r>
            <a:r>
              <a:rPr lang="ru-RU" sz="1800" dirty="0" err="1" smtClean="0">
                <a:solidFill>
                  <a:schemeClr val="bg1"/>
                </a:solidFill>
              </a:rPr>
              <a:t>Ф.Элдер</a:t>
            </a:r>
            <a:r>
              <a:rPr lang="ru-RU" sz="1800" dirty="0">
                <a:solidFill>
                  <a:schemeClr val="bg1"/>
                </a:solidFill>
              </a:rPr>
              <a:t>, </a:t>
            </a:r>
            <a:r>
              <a:rPr lang="ru-RU" sz="1800" dirty="0" err="1" smtClean="0">
                <a:solidFill>
                  <a:schemeClr val="bg1"/>
                </a:solidFill>
              </a:rPr>
              <a:t>А.Гуревич</a:t>
            </a:r>
            <a:r>
              <a:rPr lang="ru-RU" sz="1800" dirty="0">
                <a:solidFill>
                  <a:schemeClr val="bg1"/>
                </a:solidFill>
              </a:rPr>
              <a:t>) в лаборатории   </a:t>
            </a:r>
            <a:r>
              <a:rPr lang="ru-RU" sz="1800" dirty="0" err="1">
                <a:solidFill>
                  <a:schemeClr val="bg1"/>
                </a:solidFill>
              </a:rPr>
              <a:t>General</a:t>
            </a:r>
            <a:r>
              <a:rPr lang="ru-RU" sz="1800" dirty="0">
                <a:solidFill>
                  <a:schemeClr val="bg1"/>
                </a:solidFill>
              </a:rPr>
              <a:t> </a:t>
            </a:r>
            <a:r>
              <a:rPr lang="ru-RU" sz="1800" dirty="0" err="1">
                <a:solidFill>
                  <a:schemeClr val="bg1"/>
                </a:solidFill>
              </a:rPr>
              <a:t>Electric</a:t>
            </a:r>
            <a:r>
              <a:rPr lang="ru-RU" sz="1800" dirty="0">
                <a:solidFill>
                  <a:schemeClr val="bg1"/>
                </a:solidFill>
              </a:rPr>
              <a:t>   увидела свечение из вакуумной камеры </a:t>
            </a:r>
            <a:r>
              <a:rPr lang="ru-RU" sz="1800" dirty="0" smtClean="0">
                <a:solidFill>
                  <a:schemeClr val="bg1"/>
                </a:solidFill>
              </a:rPr>
              <a:t>синхротрона. Излучение </a:t>
            </a:r>
            <a:r>
              <a:rPr lang="ru-RU" sz="1800" dirty="0">
                <a:solidFill>
                  <a:schemeClr val="bg1"/>
                </a:solidFill>
              </a:rPr>
              <a:t>назвали   синхротронным   – по имени ускорителя, где его впервые зафиксировали</a:t>
            </a:r>
            <a:r>
              <a:rPr lang="ru-RU" sz="1800" dirty="0" smtClean="0">
                <a:solidFill>
                  <a:schemeClr val="bg1"/>
                </a:solidFill>
              </a:rPr>
              <a:t>.</a:t>
            </a: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779401" y="825500"/>
            <a:ext cx="5981700" cy="800100"/>
          </a:xfrm>
          <a:prstGeom prst="roundRect">
            <a:avLst/>
          </a:prstGeom>
          <a:solidFill>
            <a:schemeClr val="bg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Заголовок 1"/>
          <p:cNvSpPr txBox="1">
            <a:spLocks/>
          </p:cNvSpPr>
          <p:nvPr/>
        </p:nvSpPr>
        <p:spPr>
          <a:xfrm>
            <a:off x="863599" y="838202"/>
            <a:ext cx="5897501" cy="78739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400" dirty="0" smtClean="0">
                <a:solidFill>
                  <a:schemeClr val="bg1"/>
                </a:solidFill>
              </a:rPr>
              <a:t>Введение: История открытия  </a:t>
            </a:r>
            <a:endParaRPr lang="ru-RU" sz="2400" dirty="0">
              <a:solidFill>
                <a:schemeClr val="bg1"/>
              </a:solidFill>
            </a:endParaRPr>
          </a:p>
        </p:txBody>
      </p:sp>
      <p:pic>
        <p:nvPicPr>
          <p:cNvPr id="2050" name="Picture 2" descr="Picture background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60708" y="843562"/>
            <a:ext cx="1969558" cy="28407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Picture background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67405" y="838201"/>
            <a:ext cx="1798715" cy="28460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Заголовок 1"/>
          <p:cNvSpPr txBox="1">
            <a:spLocks/>
          </p:cNvSpPr>
          <p:nvPr/>
        </p:nvSpPr>
        <p:spPr>
          <a:xfrm>
            <a:off x="9553697" y="3759200"/>
            <a:ext cx="2026130" cy="43275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Д.Д. Иваненко</a:t>
            </a:r>
            <a:endParaRPr lang="ru-RU" sz="1800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226518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Скругленный прямоугольник 10"/>
          <p:cNvSpPr/>
          <p:nvPr/>
        </p:nvSpPr>
        <p:spPr>
          <a:xfrm>
            <a:off x="338667" y="1935492"/>
            <a:ext cx="6422433" cy="3263041"/>
          </a:xfrm>
          <a:prstGeom prst="roundRect">
            <a:avLst>
              <a:gd name="adj" fmla="val 6250"/>
            </a:avLst>
          </a:prstGeom>
          <a:solidFill>
            <a:schemeClr val="bg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443D0858-A464-4B4F-B098-325B4AD418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62292" y="6025760"/>
            <a:ext cx="2743200" cy="365125"/>
          </a:xfrm>
        </p:spPr>
        <p:txBody>
          <a:bodyPr/>
          <a:lstStyle/>
          <a:p>
            <a:fld id="{97411C62-4DD0-47D9-99AB-27AF4FE82546}" type="slidenum">
              <a:rPr lang="ru-RU" sz="140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6</a:t>
            </a:fld>
            <a:endParaRPr lang="ru-RU" sz="1400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338667" y="1935491"/>
            <a:ext cx="6527800" cy="316990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ru-RU" sz="1600" dirty="0" smtClean="0">
                <a:solidFill>
                  <a:schemeClr val="bg1"/>
                </a:solidFill>
              </a:rPr>
              <a:t>I </a:t>
            </a:r>
            <a:r>
              <a:rPr lang="ru-RU" sz="1600" dirty="0">
                <a:solidFill>
                  <a:schemeClr val="bg1"/>
                </a:solidFill>
              </a:rPr>
              <a:t>поколение   – неспециализированные </a:t>
            </a:r>
            <a:r>
              <a:rPr lang="ru-RU" sz="1600" dirty="0" err="1">
                <a:solidFill>
                  <a:schemeClr val="bg1"/>
                </a:solidFill>
              </a:rPr>
              <a:t>коллайдеры</a:t>
            </a:r>
            <a:r>
              <a:rPr lang="ru-RU" sz="1600" dirty="0">
                <a:solidFill>
                  <a:schemeClr val="bg1"/>
                </a:solidFill>
              </a:rPr>
              <a:t> (ВЭПП-3, ВЭПП-4).</a:t>
            </a:r>
          </a:p>
          <a:p>
            <a:pPr algn="just"/>
            <a:r>
              <a:rPr lang="ru-RU" sz="1600" dirty="0" smtClean="0">
                <a:solidFill>
                  <a:schemeClr val="bg1"/>
                </a:solidFill>
              </a:rPr>
              <a:t>II </a:t>
            </a:r>
            <a:r>
              <a:rPr lang="ru-RU" sz="1600" dirty="0">
                <a:solidFill>
                  <a:schemeClr val="bg1"/>
                </a:solidFill>
              </a:rPr>
              <a:t>поколение   – специализированные накопители (КИСИ, CAMD).</a:t>
            </a:r>
          </a:p>
          <a:p>
            <a:pPr algn="just"/>
            <a:r>
              <a:rPr lang="ru-RU" sz="1600" dirty="0" smtClean="0">
                <a:solidFill>
                  <a:schemeClr val="bg1"/>
                </a:solidFill>
              </a:rPr>
              <a:t>III </a:t>
            </a:r>
            <a:r>
              <a:rPr lang="ru-RU" sz="1600" dirty="0">
                <a:solidFill>
                  <a:schemeClr val="bg1"/>
                </a:solidFill>
              </a:rPr>
              <a:t>поколение   – оптимизированный </a:t>
            </a:r>
            <a:r>
              <a:rPr lang="ru-RU" sz="1600" dirty="0" err="1">
                <a:solidFill>
                  <a:schemeClr val="bg1"/>
                </a:solidFill>
              </a:rPr>
              <a:t>эмиттанс</a:t>
            </a:r>
            <a:r>
              <a:rPr lang="ru-RU" sz="1600" dirty="0">
                <a:solidFill>
                  <a:schemeClr val="bg1"/>
                </a:solidFill>
              </a:rPr>
              <a:t>, ондуляторы (ESRF, DIAMOND).</a:t>
            </a:r>
          </a:p>
          <a:p>
            <a:pPr algn="just"/>
            <a:r>
              <a:rPr lang="ru-RU" sz="1600" dirty="0" smtClean="0">
                <a:solidFill>
                  <a:schemeClr val="bg1"/>
                </a:solidFill>
              </a:rPr>
              <a:t>IV </a:t>
            </a:r>
            <a:r>
              <a:rPr lang="ru-RU" sz="1600" dirty="0">
                <a:solidFill>
                  <a:schemeClr val="bg1"/>
                </a:solidFill>
              </a:rPr>
              <a:t>поколение   – сверхмалый </a:t>
            </a:r>
            <a:r>
              <a:rPr lang="ru-RU" sz="1600" dirty="0" err="1">
                <a:solidFill>
                  <a:schemeClr val="bg1"/>
                </a:solidFill>
              </a:rPr>
              <a:t>эмиттанс</a:t>
            </a:r>
            <a:r>
              <a:rPr lang="ru-RU" sz="1600" dirty="0">
                <a:solidFill>
                  <a:schemeClr val="bg1"/>
                </a:solidFill>
              </a:rPr>
              <a:t> (MAX IV, </a:t>
            </a:r>
            <a:r>
              <a:rPr lang="ru-RU" sz="1600" dirty="0" err="1">
                <a:solidFill>
                  <a:schemeClr val="bg1"/>
                </a:solidFill>
              </a:rPr>
              <a:t>Sirius</a:t>
            </a:r>
            <a:r>
              <a:rPr lang="ru-RU" sz="1600" dirty="0">
                <a:solidFill>
                  <a:schemeClr val="bg1"/>
                </a:solidFill>
              </a:rPr>
              <a:t>, ESRF-EBS).</a:t>
            </a:r>
          </a:p>
          <a:p>
            <a:pPr algn="just"/>
            <a:r>
              <a:rPr lang="ru-RU" sz="1600" dirty="0">
                <a:solidFill>
                  <a:schemeClr val="bg1"/>
                </a:solidFill>
              </a:rPr>
              <a:t> </a:t>
            </a:r>
          </a:p>
          <a:p>
            <a:pPr algn="just"/>
            <a:r>
              <a:rPr lang="ru-RU" sz="1600" dirty="0">
                <a:solidFill>
                  <a:schemeClr val="bg1"/>
                </a:solidFill>
              </a:rPr>
              <a:t> </a:t>
            </a:r>
            <a:r>
              <a:rPr lang="ru-RU" sz="1600" dirty="0" smtClean="0">
                <a:solidFill>
                  <a:schemeClr val="bg1"/>
                </a:solidFill>
              </a:rPr>
              <a:t>      </a:t>
            </a:r>
            <a:r>
              <a:rPr lang="ru-RU" sz="2000" dirty="0">
                <a:solidFill>
                  <a:srgbClr val="FFFF00"/>
                </a:solidFill>
              </a:rPr>
              <a:t>СКИФ   – источник   4+ </a:t>
            </a:r>
            <a:r>
              <a:rPr lang="ru-RU" sz="2000" dirty="0" smtClean="0">
                <a:solidFill>
                  <a:srgbClr val="FFFF00"/>
                </a:solidFill>
              </a:rPr>
              <a:t>поколения:</a:t>
            </a:r>
          </a:p>
          <a:p>
            <a:pPr algn="just"/>
            <a:r>
              <a:rPr lang="ru-RU" sz="2000" dirty="0" err="1" smtClean="0">
                <a:solidFill>
                  <a:srgbClr val="FFFF00"/>
                </a:solidFill>
              </a:rPr>
              <a:t>эмиттанс</a:t>
            </a:r>
            <a:r>
              <a:rPr lang="ru-RU" sz="2000" dirty="0" smtClean="0">
                <a:solidFill>
                  <a:srgbClr val="FFFF00"/>
                </a:solidFill>
              </a:rPr>
              <a:t> </a:t>
            </a:r>
            <a:r>
              <a:rPr lang="ru-RU" sz="2000" dirty="0">
                <a:solidFill>
                  <a:srgbClr val="FFFF00"/>
                </a:solidFill>
              </a:rPr>
              <a:t>75 </a:t>
            </a:r>
            <a:r>
              <a:rPr lang="ru-RU" sz="2000" dirty="0" err="1" smtClean="0">
                <a:solidFill>
                  <a:srgbClr val="FFFF00"/>
                </a:solidFill>
              </a:rPr>
              <a:t>пм·рад</a:t>
            </a:r>
            <a:r>
              <a:rPr lang="ru-RU" sz="2000" dirty="0" smtClean="0">
                <a:solidFill>
                  <a:srgbClr val="FFFF00"/>
                </a:solidFill>
              </a:rPr>
              <a:t>, </a:t>
            </a:r>
            <a:r>
              <a:rPr lang="ru-RU" sz="2000" dirty="0">
                <a:solidFill>
                  <a:srgbClr val="FFFF00"/>
                </a:solidFill>
              </a:rPr>
              <a:t>лучший в мире в классе 3 ГэВ</a:t>
            </a:r>
            <a:r>
              <a:rPr lang="ru-RU" sz="2000" dirty="0" smtClean="0">
                <a:solidFill>
                  <a:srgbClr val="FFFF00"/>
                </a:solidFill>
              </a:rPr>
              <a:t>.</a:t>
            </a:r>
          </a:p>
          <a:p>
            <a:pPr algn="just"/>
            <a:endParaRPr lang="ru-RU" sz="2000" dirty="0" smtClean="0">
              <a:solidFill>
                <a:srgbClr val="FFFF00"/>
              </a:solidFill>
            </a:endParaRPr>
          </a:p>
          <a:p>
            <a:pPr algn="just"/>
            <a:r>
              <a:rPr lang="ru-RU" sz="2000" dirty="0" smtClean="0">
                <a:solidFill>
                  <a:srgbClr val="FFFF00"/>
                </a:solidFill>
              </a:rPr>
              <a:t>Открыт </a:t>
            </a:r>
            <a:r>
              <a:rPr lang="ru-RU" sz="2000" dirty="0">
                <a:solidFill>
                  <a:srgbClr val="FFFF00"/>
                </a:solidFill>
              </a:rPr>
              <a:t>в 2026 </a:t>
            </a:r>
            <a:r>
              <a:rPr lang="ru-RU" sz="2000" dirty="0" smtClean="0">
                <a:solidFill>
                  <a:srgbClr val="FFFF00"/>
                </a:solidFill>
              </a:rPr>
              <a:t>году в </a:t>
            </a:r>
            <a:r>
              <a:rPr lang="ru-RU" sz="2000" dirty="0">
                <a:solidFill>
                  <a:srgbClr val="FFFF00"/>
                </a:solidFill>
              </a:rPr>
              <a:t>Кольцово (Новосибирская область).</a:t>
            </a: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779401" y="825500"/>
            <a:ext cx="5981700" cy="800100"/>
          </a:xfrm>
          <a:prstGeom prst="roundRect">
            <a:avLst/>
          </a:prstGeom>
          <a:solidFill>
            <a:schemeClr val="bg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Заголовок 1"/>
          <p:cNvSpPr txBox="1">
            <a:spLocks/>
          </p:cNvSpPr>
          <p:nvPr/>
        </p:nvSpPr>
        <p:spPr>
          <a:xfrm>
            <a:off x="779401" y="838202"/>
            <a:ext cx="5981699" cy="78739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000" dirty="0" smtClean="0">
                <a:solidFill>
                  <a:schemeClr val="bg1"/>
                </a:solidFill>
              </a:rPr>
              <a:t>Введение: Поколения </a:t>
            </a:r>
            <a:r>
              <a:rPr lang="ru-RU" sz="2000" dirty="0">
                <a:solidFill>
                  <a:schemeClr val="bg1"/>
                </a:solidFill>
              </a:rPr>
              <a:t>источников СИ и место </a:t>
            </a:r>
            <a:r>
              <a:rPr lang="ru-RU" sz="2000" dirty="0" smtClean="0">
                <a:solidFill>
                  <a:schemeClr val="bg1"/>
                </a:solidFill>
              </a:rPr>
              <a:t>СКИФ  </a:t>
            </a:r>
            <a:endParaRPr lang="ru-RU" sz="2000" dirty="0">
              <a:solidFill>
                <a:schemeClr val="bg1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85196" y="3725825"/>
            <a:ext cx="4720296" cy="2045557"/>
          </a:xfrm>
          <a:prstGeom prst="rect">
            <a:avLst/>
          </a:prstGeom>
        </p:spPr>
      </p:pic>
      <p:pic>
        <p:nvPicPr>
          <p:cNvPr id="3074" name="Picture 2" descr="https://cf2.ppt-online.org/files2/slide/c/CYKH7PGiEeaboNWR20BFU5StIk9dxz3Ogch4Am/slide-1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5196" y="825500"/>
            <a:ext cx="4720296" cy="26459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796504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Скругленный прямоугольник 10"/>
          <p:cNvSpPr/>
          <p:nvPr/>
        </p:nvSpPr>
        <p:spPr>
          <a:xfrm>
            <a:off x="779401" y="1935492"/>
            <a:ext cx="5981700" cy="3169907"/>
          </a:xfrm>
          <a:prstGeom prst="roundRect">
            <a:avLst>
              <a:gd name="adj" fmla="val 6250"/>
            </a:avLst>
          </a:prstGeom>
          <a:solidFill>
            <a:schemeClr val="bg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443D0858-A464-4B4F-B098-325B4AD418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62292" y="6025760"/>
            <a:ext cx="2743200" cy="365125"/>
          </a:xfrm>
        </p:spPr>
        <p:txBody>
          <a:bodyPr/>
          <a:lstStyle/>
          <a:p>
            <a:fld id="{97411C62-4DD0-47D9-99AB-27AF4FE82546}" type="slidenum">
              <a:rPr lang="ru-RU" sz="140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7</a:t>
            </a:fld>
            <a:endParaRPr lang="ru-RU" sz="1400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779401" y="2222501"/>
            <a:ext cx="5981699" cy="266699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600" dirty="0" smtClean="0">
                <a:solidFill>
                  <a:schemeClr val="bg1"/>
                </a:solidFill>
              </a:rPr>
              <a:t>Место </a:t>
            </a:r>
            <a:r>
              <a:rPr lang="ru-RU" sz="1600" dirty="0">
                <a:solidFill>
                  <a:schemeClr val="bg1"/>
                </a:solidFill>
              </a:rPr>
              <a:t>СИ в электромагнитном спектре  </a:t>
            </a:r>
          </a:p>
          <a:p>
            <a:r>
              <a:rPr lang="ru-RU" sz="1600" dirty="0">
                <a:solidFill>
                  <a:schemeClr val="bg1"/>
                </a:solidFill>
              </a:rPr>
              <a:t> </a:t>
            </a:r>
            <a:r>
              <a:rPr lang="ru-RU" sz="1600" dirty="0" smtClean="0">
                <a:solidFill>
                  <a:schemeClr val="bg1"/>
                </a:solidFill>
              </a:rPr>
              <a:t>- </a:t>
            </a:r>
            <a:r>
              <a:rPr lang="ru-RU" sz="1600" dirty="0">
                <a:solidFill>
                  <a:schemeClr val="bg1"/>
                </a:solidFill>
              </a:rPr>
              <a:t>СИ перекрывает диапазон   от инфракрасного до жёсткого </a:t>
            </a:r>
            <a:r>
              <a:rPr lang="ru-RU" sz="1600" dirty="0" smtClean="0">
                <a:solidFill>
                  <a:schemeClr val="bg1"/>
                </a:solidFill>
              </a:rPr>
              <a:t>рентгена </a:t>
            </a:r>
            <a:r>
              <a:rPr lang="ru-RU" sz="1600" dirty="0">
                <a:solidFill>
                  <a:schemeClr val="bg1"/>
                </a:solidFill>
              </a:rPr>
              <a:t>.</a:t>
            </a:r>
          </a:p>
          <a:p>
            <a:pPr algn="just"/>
            <a:r>
              <a:rPr lang="ru-RU" sz="1600" dirty="0">
                <a:solidFill>
                  <a:schemeClr val="bg1"/>
                </a:solidFill>
              </a:rPr>
              <a:t>- В отличие от рентгеновской трубки, даёт   непрерывный   спектр, который можно точно настраивать.</a:t>
            </a:r>
          </a:p>
          <a:p>
            <a:pPr algn="just"/>
            <a:r>
              <a:rPr lang="ru-RU" sz="1600" dirty="0">
                <a:solidFill>
                  <a:schemeClr val="bg1"/>
                </a:solidFill>
              </a:rPr>
              <a:t> </a:t>
            </a:r>
          </a:p>
          <a:p>
            <a:pPr algn="ctr"/>
            <a:r>
              <a:rPr lang="ru-RU" sz="1600" dirty="0">
                <a:solidFill>
                  <a:schemeClr val="bg1"/>
                </a:solidFill>
              </a:rPr>
              <a:t>  Уникальные свойства СИ:  </a:t>
            </a:r>
          </a:p>
          <a:p>
            <a:pPr algn="just"/>
            <a:r>
              <a:rPr lang="ru-RU" sz="1600" dirty="0">
                <a:solidFill>
                  <a:schemeClr val="bg1"/>
                </a:solidFill>
              </a:rPr>
              <a:t>- Высокая яркость (в миллиарды раз ярче лабораторных источников).</a:t>
            </a:r>
          </a:p>
          <a:p>
            <a:pPr algn="just"/>
            <a:r>
              <a:rPr lang="ru-RU" sz="1600" dirty="0">
                <a:solidFill>
                  <a:schemeClr val="bg1"/>
                </a:solidFill>
              </a:rPr>
              <a:t>- Малая расходимость пучка.</a:t>
            </a:r>
          </a:p>
          <a:p>
            <a:pPr algn="just"/>
            <a:r>
              <a:rPr lang="ru-RU" sz="1600" dirty="0">
                <a:solidFill>
                  <a:schemeClr val="bg1"/>
                </a:solidFill>
              </a:rPr>
              <a:t>- Линейная и круговая поляризация.</a:t>
            </a:r>
          </a:p>
          <a:p>
            <a:pPr algn="just"/>
            <a:r>
              <a:rPr lang="ru-RU" sz="1600" dirty="0">
                <a:solidFill>
                  <a:schemeClr val="bg1"/>
                </a:solidFill>
              </a:rPr>
              <a:t>- Пикосекундные импульсы – возможность изучать сверхбыстрые процессы</a:t>
            </a:r>
            <a:r>
              <a:rPr lang="ru-RU" sz="1600" dirty="0" smtClean="0">
                <a:solidFill>
                  <a:schemeClr val="bg1"/>
                </a:solidFill>
              </a:rPr>
              <a:t>.</a:t>
            </a:r>
            <a:endParaRPr lang="ru-RU" sz="1600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779401" y="825500"/>
            <a:ext cx="5981700" cy="800100"/>
          </a:xfrm>
          <a:prstGeom prst="roundRect">
            <a:avLst/>
          </a:prstGeom>
          <a:solidFill>
            <a:schemeClr val="bg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Заголовок 1"/>
          <p:cNvSpPr txBox="1">
            <a:spLocks/>
          </p:cNvSpPr>
          <p:nvPr/>
        </p:nvSpPr>
        <p:spPr>
          <a:xfrm>
            <a:off x="779401" y="838202"/>
            <a:ext cx="6061665" cy="78739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800" dirty="0" smtClean="0">
                <a:solidFill>
                  <a:schemeClr val="bg1"/>
                </a:solidFill>
              </a:rPr>
              <a:t>§1.</a:t>
            </a:r>
            <a:r>
              <a:rPr lang="ru-RU" sz="2800" dirty="0" smtClean="0"/>
              <a:t> </a:t>
            </a:r>
            <a:r>
              <a:rPr lang="ru-RU" sz="2800" dirty="0" smtClean="0">
                <a:solidFill>
                  <a:schemeClr val="bg1"/>
                </a:solidFill>
              </a:rPr>
              <a:t>Синхротронное </a:t>
            </a:r>
            <a:r>
              <a:rPr lang="ru-RU" sz="2800" dirty="0">
                <a:solidFill>
                  <a:schemeClr val="bg1"/>
                </a:solidFill>
              </a:rPr>
              <a:t>излучение в спектре электромагнитных </a:t>
            </a:r>
            <a:r>
              <a:rPr lang="ru-RU" sz="2800" dirty="0" smtClean="0">
                <a:solidFill>
                  <a:schemeClr val="bg1"/>
                </a:solidFill>
              </a:rPr>
              <a:t>волн</a:t>
            </a:r>
            <a:endParaRPr lang="ru-RU" sz="2800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4098" name="Picture 2" descr="Picture background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89800" y="477000"/>
            <a:ext cx="4606176" cy="1458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https://cdn.gufo.me/images/physics/cd602c47680aafa77042c1c03176a9bc791e643b-n2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89800" y="2053109"/>
            <a:ext cx="4606176" cy="14087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89800" y="3556000"/>
            <a:ext cx="1982258" cy="3083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37316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Скругленный прямоугольник 10"/>
          <p:cNvSpPr/>
          <p:nvPr/>
        </p:nvSpPr>
        <p:spPr>
          <a:xfrm>
            <a:off x="779401" y="1935492"/>
            <a:ext cx="5981700" cy="3169907"/>
          </a:xfrm>
          <a:prstGeom prst="roundRect">
            <a:avLst>
              <a:gd name="adj" fmla="val 6250"/>
            </a:avLst>
          </a:prstGeom>
          <a:solidFill>
            <a:schemeClr val="bg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443D0858-A464-4B4F-B098-325B4AD418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62292" y="6025760"/>
            <a:ext cx="2743200" cy="365125"/>
          </a:xfrm>
        </p:spPr>
        <p:txBody>
          <a:bodyPr/>
          <a:lstStyle/>
          <a:p>
            <a:fld id="{97411C62-4DD0-47D9-99AB-27AF4FE82546}" type="slidenum">
              <a:rPr lang="ru-RU" sz="140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8</a:t>
            </a:fld>
            <a:endParaRPr lang="ru-RU" sz="1400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Заголовок 1"/>
              <p:cNvSpPr txBox="1">
                <a:spLocks/>
              </p:cNvSpPr>
              <p:nvPr/>
            </p:nvSpPr>
            <p:spPr>
              <a:xfrm>
                <a:off x="779401" y="2222501"/>
                <a:ext cx="5981699" cy="2666999"/>
              </a:xfrm>
              <a:prstGeom prst="rect">
                <a:avLst/>
              </a:prstGeom>
            </p:spPr>
            <p:txBody>
              <a:bodyPr vert="horz" lIns="91440" tIns="45720" rIns="91440" bIns="45720" rtlCol="0" anchor="ctr">
                <a:noAutofit/>
              </a:bodyPr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440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:pPr algn="ctr"/>
                <a:r>
                  <a:rPr lang="ru-RU" sz="1600" b="1" dirty="0" smtClean="0">
                    <a:solidFill>
                      <a:schemeClr val="bg1"/>
                    </a:solidFill>
                  </a:rPr>
                  <a:t>Механика</a:t>
                </a:r>
                <a:r>
                  <a:rPr lang="ru-RU" sz="1600" b="1" dirty="0">
                    <a:solidFill>
                      <a:schemeClr val="bg1"/>
                    </a:solidFill>
                  </a:rPr>
                  <a:t>, электричество и магнетизм </a:t>
                </a:r>
                <a:r>
                  <a:rPr lang="ru-RU" sz="1600" b="1" dirty="0" smtClean="0">
                    <a:solidFill>
                      <a:schemeClr val="bg1"/>
                    </a:solidFill>
                  </a:rPr>
                  <a:t>–</a:t>
                </a:r>
              </a:p>
              <a:p>
                <a:pPr algn="ctr"/>
                <a:r>
                  <a:rPr lang="ru-RU" sz="1600" b="1" dirty="0" smtClean="0">
                    <a:solidFill>
                      <a:schemeClr val="bg1"/>
                    </a:solidFill>
                  </a:rPr>
                  <a:t> </a:t>
                </a:r>
                <a:r>
                  <a:rPr lang="ru-RU" sz="1600" b="1" dirty="0">
                    <a:solidFill>
                      <a:schemeClr val="bg1"/>
                    </a:solidFill>
                  </a:rPr>
                  <a:t>главные «действующие лица»  </a:t>
                </a:r>
              </a:p>
              <a:p>
                <a:r>
                  <a:rPr lang="ru-RU" sz="1600" dirty="0" smtClean="0">
                    <a:solidFill>
                      <a:schemeClr val="bg1"/>
                    </a:solidFill>
                  </a:rPr>
                  <a:t>Движение </a:t>
                </a:r>
                <a:r>
                  <a:rPr lang="ru-RU" sz="1600" dirty="0">
                    <a:solidFill>
                      <a:schemeClr val="bg1"/>
                    </a:solidFill>
                  </a:rPr>
                  <a:t>по окружности   – центростремительное </a:t>
                </a:r>
                <a:r>
                  <a:rPr lang="ru-RU" sz="1600" dirty="0" smtClean="0">
                    <a:solidFill>
                      <a:schemeClr val="bg1"/>
                    </a:solidFill>
                  </a:rPr>
                  <a:t>ускорение </a:t>
                </a:r>
                <a14:m>
                  <m:oMath xmlns:m="http://schemas.openxmlformats.org/officeDocument/2006/math">
                    <m:r>
                      <a:rPr lang="ru-RU" sz="1600" i="1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𝑎</m:t>
                    </m:r>
                    <m:r>
                      <a:rPr lang="ru-RU" sz="1600" i="1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ru-RU" sz="1600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ru-RU" sz="1600" i="1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ru-RU" sz="1600" i="1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𝑣</m:t>
                            </m:r>
                          </m:e>
                          <m:sup>
                            <m:r>
                              <a:rPr lang="ru-RU" sz="1600" i="1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lang="ru-RU" sz="1600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𝑟</m:t>
                        </m:r>
                      </m:den>
                    </m:f>
                    <m:r>
                      <a:rPr lang="ru-RU" sz="1600" i="1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ru-RU" sz="1600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ru-RU" sz="1600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ῳ</m:t>
                        </m:r>
                      </m:e>
                      <m:sup>
                        <m:r>
                          <a:rPr lang="ru-RU" sz="1600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ru-RU" sz="1600" i="1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𝑟</m:t>
                    </m:r>
                  </m:oMath>
                </a14:m>
                <a:r>
                  <a:rPr lang="ru-RU" sz="1600" dirty="0" smtClean="0">
                    <a:solidFill>
                      <a:schemeClr val="bg1"/>
                    </a:solidFill>
                  </a:rPr>
                  <a:t>.</a:t>
                </a:r>
                <a:endParaRPr lang="ru-RU" sz="1600" dirty="0">
                  <a:solidFill>
                    <a:schemeClr val="bg1"/>
                  </a:solidFill>
                </a:endParaRPr>
              </a:p>
              <a:p>
                <a:r>
                  <a:rPr lang="ru-RU" sz="1600" dirty="0" smtClean="0">
                    <a:solidFill>
                      <a:schemeClr val="bg1"/>
                    </a:solidFill>
                  </a:rPr>
                  <a:t>Сила Лоренца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1600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acc>
                          <m:accPr>
                            <m:chr m:val="⃗"/>
                            <m:ctrlPr>
                              <a:rPr lang="ru-RU" sz="1600" i="1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ru-RU" sz="1600" i="1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𝐹</m:t>
                            </m:r>
                          </m:e>
                        </m:acc>
                      </m:e>
                      <m:sub>
                        <m:r>
                          <a:rPr lang="ru-RU" sz="1600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𝐿</m:t>
                        </m:r>
                      </m:sub>
                    </m:sSub>
                    <m:r>
                      <a:rPr lang="ru-RU" sz="1600" i="1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1600" i="1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𝑞</m:t>
                    </m:r>
                    <m:r>
                      <a:rPr lang="ru-RU" sz="1600" i="1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[</m:t>
                    </m:r>
                    <m:acc>
                      <m:accPr>
                        <m:chr m:val="⃗"/>
                        <m:ctrlPr>
                          <a:rPr lang="ru-RU" sz="1600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1600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</m:acc>
                    <m:acc>
                      <m:accPr>
                        <m:chr m:val="⃗"/>
                        <m:ctrlPr>
                          <a:rPr lang="ru-RU" sz="1600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1600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𝐵</m:t>
                        </m:r>
                      </m:e>
                    </m:acc>
                    <m:r>
                      <a:rPr lang="ru-RU" sz="1600" i="1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]</m:t>
                    </m:r>
                  </m:oMath>
                </a14:m>
                <a:r>
                  <a:rPr lang="ru-RU" sz="1600" dirty="0" smtClean="0">
                    <a:solidFill>
                      <a:schemeClr val="bg1"/>
                    </a:solidFill>
                  </a:rPr>
                  <a:t> – </a:t>
                </a:r>
                <a:r>
                  <a:rPr lang="ru-RU" sz="1600" dirty="0">
                    <a:solidFill>
                      <a:schemeClr val="bg1"/>
                    </a:solidFill>
                  </a:rPr>
                  <a:t>заставляет электрон двигаться по кругу в магнитном поле.</a:t>
                </a:r>
              </a:p>
              <a:p>
                <a:r>
                  <a:rPr lang="ru-RU" sz="1600" dirty="0" smtClean="0">
                    <a:solidFill>
                      <a:schemeClr val="bg1"/>
                    </a:solidFill>
                  </a:rPr>
                  <a:t>Ускорение </a:t>
                </a:r>
                <a:r>
                  <a:rPr lang="ru-RU" sz="1600" dirty="0">
                    <a:solidFill>
                      <a:schemeClr val="bg1"/>
                    </a:solidFill>
                  </a:rPr>
                  <a:t>в электрическом поле   – работа идёт на увеличение кинетической </a:t>
                </a:r>
                <a:r>
                  <a:rPr lang="ru-RU" sz="1600" dirty="0" smtClean="0">
                    <a:solidFill>
                      <a:schemeClr val="bg1"/>
                    </a:solidFill>
                  </a:rPr>
                  <a:t>энергии: </a:t>
                </a:r>
                <a14:m>
                  <m:oMath xmlns:m="http://schemas.openxmlformats.org/officeDocument/2006/math">
                    <m:r>
                      <a:rPr lang="ru-RU" sz="1600" i="1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𝑞</m:t>
                    </m:r>
                    <m:r>
                      <a:rPr lang="ru-RU" sz="1600" i="1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∆</m:t>
                    </m:r>
                    <m:r>
                      <a:rPr lang="en-US" sz="1600" i="1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𝜑</m:t>
                    </m:r>
                    <m:r>
                      <a:rPr lang="en-US" sz="1600" i="1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=∆(</m:t>
                    </m:r>
                    <m:f>
                      <m:fPr>
                        <m:ctrlPr>
                          <a:rPr lang="ru-RU" sz="1600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1600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𝑚</m:t>
                        </m:r>
                        <m:sSup>
                          <m:sSupPr>
                            <m:ctrlPr>
                              <a:rPr lang="ru-RU" sz="1600" i="1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1600" i="1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𝑣</m:t>
                            </m:r>
                          </m:e>
                          <m:sup>
                            <m:r>
                              <a:rPr lang="en-US" sz="1600" i="1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lang="en-US" sz="1600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en-US" sz="1600" i="1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ru-RU" sz="1600" dirty="0" smtClean="0">
                    <a:solidFill>
                      <a:schemeClr val="bg1"/>
                    </a:solidFill>
                  </a:rPr>
                  <a:t>.</a:t>
                </a:r>
                <a:endParaRPr lang="ru-RU" sz="1600" dirty="0">
                  <a:solidFill>
                    <a:schemeClr val="bg1"/>
                  </a:solidFill>
                </a:endParaRPr>
              </a:p>
              <a:p>
                <a:r>
                  <a:rPr lang="ru-RU" sz="1600" dirty="0" smtClean="0"/>
                  <a:t> </a:t>
                </a:r>
                <a:r>
                  <a:rPr lang="ru-RU" sz="1600" dirty="0"/>
                  <a:t> </a:t>
                </a:r>
              </a:p>
              <a:p>
                <a:r>
                  <a:rPr lang="ru-RU" sz="1600" dirty="0"/>
                  <a:t>  </a:t>
                </a:r>
                <a:r>
                  <a:rPr lang="ru-RU" sz="1600" b="1" dirty="0">
                    <a:solidFill>
                      <a:srgbClr val="FFFF00"/>
                    </a:solidFill>
                  </a:rPr>
                  <a:t>Ключевая идея:    </a:t>
                </a:r>
              </a:p>
              <a:p>
                <a:r>
                  <a:rPr lang="ru-RU" sz="1600" b="1" dirty="0">
                    <a:solidFill>
                      <a:srgbClr val="FFFF00"/>
                    </a:solidFill>
                  </a:rPr>
                  <a:t>Электрон разгоняется электрическим полем, а магнитное поле искривляет траекторию – так возникает </a:t>
                </a:r>
                <a:r>
                  <a:rPr lang="ru-RU" sz="1600" b="1" dirty="0" smtClean="0">
                    <a:solidFill>
                      <a:srgbClr val="FFFF00"/>
                    </a:solidFill>
                  </a:rPr>
                  <a:t>излучение.</a:t>
                </a:r>
                <a:endParaRPr lang="ru-RU" sz="1600" b="1" dirty="0">
                  <a:solidFill>
                    <a:srgbClr val="FFFF0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8" name="Заголовок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9401" y="2222501"/>
                <a:ext cx="5981699" cy="2666999"/>
              </a:xfrm>
              <a:prstGeom prst="rect">
                <a:avLst/>
              </a:prstGeom>
              <a:blipFill rotWithShape="0">
                <a:blip r:embed="rId3"/>
                <a:stretch>
                  <a:fillRect l="-612" t="-8238" r="-1019" b="-938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Скругленный прямоугольник 9"/>
          <p:cNvSpPr/>
          <p:nvPr/>
        </p:nvSpPr>
        <p:spPr>
          <a:xfrm>
            <a:off x="779401" y="825500"/>
            <a:ext cx="5981700" cy="800100"/>
          </a:xfrm>
          <a:prstGeom prst="roundRect">
            <a:avLst/>
          </a:prstGeom>
          <a:solidFill>
            <a:schemeClr val="bg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Заголовок 1"/>
          <p:cNvSpPr txBox="1">
            <a:spLocks/>
          </p:cNvSpPr>
          <p:nvPr/>
        </p:nvSpPr>
        <p:spPr>
          <a:xfrm>
            <a:off x="779401" y="838202"/>
            <a:ext cx="6061665" cy="78739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400" b="1" dirty="0" smtClean="0">
                <a:solidFill>
                  <a:schemeClr val="bg1"/>
                </a:solidFill>
              </a:rPr>
              <a:t>§</a:t>
            </a:r>
            <a:r>
              <a:rPr lang="ru-RU" sz="2400" b="1" dirty="0">
                <a:solidFill>
                  <a:schemeClr val="bg1"/>
                </a:solidFill>
              </a:rPr>
              <a:t>2. </a:t>
            </a:r>
            <a:r>
              <a:rPr lang="ru-RU" sz="2400" dirty="0" smtClean="0">
                <a:solidFill>
                  <a:schemeClr val="bg1"/>
                </a:solidFill>
              </a:rPr>
              <a:t>Что </a:t>
            </a:r>
            <a:r>
              <a:rPr lang="ru-RU" sz="2400" dirty="0">
                <a:solidFill>
                  <a:schemeClr val="bg1"/>
                </a:solidFill>
              </a:rPr>
              <a:t>нужно знать из школьной </a:t>
            </a:r>
            <a:r>
              <a:rPr lang="ru-RU" sz="2400" dirty="0" smtClean="0">
                <a:solidFill>
                  <a:schemeClr val="bg1"/>
                </a:solidFill>
              </a:rPr>
              <a:t>физики? Ч.1</a:t>
            </a:r>
            <a:endParaRPr lang="ru-RU" sz="2400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5122" name="Picture 2" descr="https://fs1.ppt4web.ru/images/2966/51824/640/img7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7252" y="1448857"/>
            <a:ext cx="4875389" cy="36565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42163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Скругленный прямоугольник 10"/>
          <p:cNvSpPr/>
          <p:nvPr/>
        </p:nvSpPr>
        <p:spPr>
          <a:xfrm>
            <a:off x="779401" y="1935492"/>
            <a:ext cx="5981700" cy="3169907"/>
          </a:xfrm>
          <a:prstGeom prst="roundRect">
            <a:avLst>
              <a:gd name="adj" fmla="val 6250"/>
            </a:avLst>
          </a:prstGeom>
          <a:solidFill>
            <a:schemeClr val="bg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443D0858-A464-4B4F-B098-325B4AD418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62292" y="6025760"/>
            <a:ext cx="2743200" cy="365125"/>
          </a:xfrm>
        </p:spPr>
        <p:txBody>
          <a:bodyPr/>
          <a:lstStyle/>
          <a:p>
            <a:fld id="{97411C62-4DD0-47D9-99AB-27AF4FE82546}" type="slidenum">
              <a:rPr lang="ru-RU" sz="140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9</a:t>
            </a:fld>
            <a:endParaRPr lang="ru-RU" sz="1400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779401" y="2048933"/>
            <a:ext cx="5981699" cy="284056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600" b="1" dirty="0">
                <a:solidFill>
                  <a:schemeClr val="bg1"/>
                </a:solidFill>
              </a:rPr>
              <a:t>Теория относительности и оптика на синхротроне  </a:t>
            </a:r>
          </a:p>
          <a:p>
            <a:pPr algn="just"/>
            <a:r>
              <a:rPr lang="ru-RU" sz="1600" dirty="0">
                <a:solidFill>
                  <a:schemeClr val="bg1"/>
                </a:solidFill>
              </a:rPr>
              <a:t> </a:t>
            </a:r>
            <a:r>
              <a:rPr lang="ru-RU" sz="1600" dirty="0" smtClean="0">
                <a:solidFill>
                  <a:schemeClr val="bg1"/>
                </a:solidFill>
              </a:rPr>
              <a:t>- </a:t>
            </a:r>
            <a:r>
              <a:rPr lang="ru-RU" sz="1600" dirty="0">
                <a:solidFill>
                  <a:schemeClr val="bg1"/>
                </a:solidFill>
              </a:rPr>
              <a:t>Электроны в </a:t>
            </a:r>
            <a:r>
              <a:rPr lang="ru-RU" sz="1600" dirty="0" err="1">
                <a:solidFill>
                  <a:schemeClr val="bg1"/>
                </a:solidFill>
              </a:rPr>
              <a:t>СКИФе</a:t>
            </a:r>
            <a:r>
              <a:rPr lang="ru-RU" sz="1600" dirty="0">
                <a:solidFill>
                  <a:schemeClr val="bg1"/>
                </a:solidFill>
              </a:rPr>
              <a:t> имеют энергию   3 ГэВ   – в 6000 раз больше энергии покоя.</a:t>
            </a:r>
          </a:p>
          <a:p>
            <a:pPr algn="just"/>
            <a:r>
              <a:rPr lang="ru-RU" sz="1600" dirty="0">
                <a:solidFill>
                  <a:schemeClr val="bg1"/>
                </a:solidFill>
              </a:rPr>
              <a:t>-   «Прожекторный» </a:t>
            </a:r>
            <a:r>
              <a:rPr lang="ru-RU" sz="1600" dirty="0" smtClean="0">
                <a:solidFill>
                  <a:schemeClr val="bg1"/>
                </a:solidFill>
              </a:rPr>
              <a:t>эффект </a:t>
            </a:r>
            <a:r>
              <a:rPr lang="ru-RU" sz="1600" dirty="0">
                <a:solidFill>
                  <a:schemeClr val="bg1"/>
                </a:solidFill>
              </a:rPr>
              <a:t>: излучение собирается в узкий конус вдоль движения.</a:t>
            </a:r>
          </a:p>
          <a:p>
            <a:pPr algn="just"/>
            <a:r>
              <a:rPr lang="en-US" sz="1600" dirty="0">
                <a:solidFill>
                  <a:schemeClr val="bg1"/>
                </a:solidFill>
              </a:rPr>
              <a:t>- </a:t>
            </a:r>
            <a:r>
              <a:rPr lang="ru-RU" sz="1600" dirty="0">
                <a:solidFill>
                  <a:schemeClr val="bg1"/>
                </a:solidFill>
              </a:rPr>
              <a:t>Угол конуса</a:t>
            </a:r>
            <a:r>
              <a:rPr lang="en-US" sz="1600" dirty="0">
                <a:solidFill>
                  <a:schemeClr val="bg1"/>
                </a:solidFill>
              </a:rPr>
              <a:t>: </a:t>
            </a:r>
            <a:r>
              <a:rPr lang="ru-RU" sz="1600" dirty="0">
                <a:solidFill>
                  <a:schemeClr val="bg1"/>
                </a:solidFill>
              </a:rPr>
              <a:t>Δ</a:t>
            </a:r>
            <a:r>
              <a:rPr lang="ru-RU" sz="1600" i="1" dirty="0">
                <a:solidFill>
                  <a:schemeClr val="bg1"/>
                </a:solidFill>
              </a:rPr>
              <a:t>θ</a:t>
            </a:r>
            <a:r>
              <a:rPr lang="ru-RU" sz="1600" dirty="0">
                <a:solidFill>
                  <a:schemeClr val="bg1"/>
                </a:solidFill>
              </a:rPr>
              <a:t>≈</a:t>
            </a:r>
            <a:r>
              <a:rPr lang="ru-RU" sz="1600" i="1" dirty="0">
                <a:solidFill>
                  <a:schemeClr val="bg1"/>
                </a:solidFill>
              </a:rPr>
              <a:t>mc</a:t>
            </a:r>
            <a:r>
              <a:rPr lang="ru-RU" sz="1600" baseline="30000" dirty="0">
                <a:solidFill>
                  <a:schemeClr val="bg1"/>
                </a:solidFill>
              </a:rPr>
              <a:t>2</a:t>
            </a:r>
            <a:r>
              <a:rPr lang="ru-RU" sz="1600" i="1" dirty="0">
                <a:solidFill>
                  <a:schemeClr val="bg1"/>
                </a:solidFill>
              </a:rPr>
              <a:t>/ </a:t>
            </a:r>
            <a:r>
              <a:rPr lang="ru-RU" sz="1600" i="1" dirty="0" smtClean="0">
                <a:solidFill>
                  <a:schemeClr val="bg1"/>
                </a:solidFill>
              </a:rPr>
              <a:t>E. </a:t>
            </a:r>
            <a:r>
              <a:rPr lang="en-US" sz="1600" dirty="0" smtClean="0">
                <a:solidFill>
                  <a:schemeClr val="bg1"/>
                </a:solidFill>
              </a:rPr>
              <a:t> </a:t>
            </a:r>
            <a:r>
              <a:rPr lang="ru-RU" sz="1600" dirty="0">
                <a:solidFill>
                  <a:schemeClr val="bg1"/>
                </a:solidFill>
              </a:rPr>
              <a:t>Для 3 ГэВ – всего   0,17 </a:t>
            </a:r>
            <a:r>
              <a:rPr lang="ru-RU" sz="1600" dirty="0" err="1" smtClean="0">
                <a:solidFill>
                  <a:schemeClr val="bg1"/>
                </a:solidFill>
              </a:rPr>
              <a:t>миллирадиана</a:t>
            </a:r>
            <a:r>
              <a:rPr lang="ru-RU" sz="1600" dirty="0" smtClean="0">
                <a:solidFill>
                  <a:schemeClr val="bg1"/>
                </a:solidFill>
              </a:rPr>
              <a:t> </a:t>
            </a:r>
            <a:r>
              <a:rPr lang="ru-RU" sz="1600" dirty="0">
                <a:solidFill>
                  <a:schemeClr val="bg1"/>
                </a:solidFill>
              </a:rPr>
              <a:t>.</a:t>
            </a:r>
          </a:p>
          <a:p>
            <a:pPr algn="just"/>
            <a:r>
              <a:rPr lang="ru-RU" sz="1600" dirty="0">
                <a:solidFill>
                  <a:schemeClr val="bg1"/>
                </a:solidFill>
              </a:rPr>
              <a:t> </a:t>
            </a:r>
          </a:p>
          <a:p>
            <a:pPr algn="ctr"/>
            <a:r>
              <a:rPr lang="ru-RU" sz="1600" b="1" dirty="0">
                <a:solidFill>
                  <a:schemeClr val="bg1"/>
                </a:solidFill>
              </a:rPr>
              <a:t>  Оптика СИ:  </a:t>
            </a:r>
          </a:p>
          <a:p>
            <a:pPr algn="just"/>
            <a:r>
              <a:rPr lang="ru-RU" sz="1600" dirty="0">
                <a:solidFill>
                  <a:schemeClr val="bg1"/>
                </a:solidFill>
              </a:rPr>
              <a:t>-   Монохроматор   выделяет нужную длину волны (аналог точного цветового фильтра).</a:t>
            </a:r>
          </a:p>
          <a:p>
            <a:pPr algn="just"/>
            <a:r>
              <a:rPr lang="ru-RU" sz="1600" dirty="0">
                <a:solidFill>
                  <a:schemeClr val="bg1"/>
                </a:solidFill>
              </a:rPr>
              <a:t>-   Фокусирующие зеркала   собирают пучок в пятно микронных размеров</a:t>
            </a:r>
            <a:r>
              <a:rPr lang="ru-RU" sz="1600" dirty="0" smtClean="0">
                <a:solidFill>
                  <a:schemeClr val="bg1"/>
                </a:solidFill>
              </a:rPr>
              <a:t>.</a:t>
            </a:r>
            <a:r>
              <a:rPr lang="ru-RU" sz="1600" dirty="0">
                <a:solidFill>
                  <a:schemeClr val="bg1"/>
                </a:solidFill>
              </a:rPr>
              <a:t> </a:t>
            </a: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779401" y="825500"/>
            <a:ext cx="5981700" cy="800100"/>
          </a:xfrm>
          <a:prstGeom prst="roundRect">
            <a:avLst/>
          </a:prstGeom>
          <a:solidFill>
            <a:schemeClr val="bg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Заголовок 1"/>
          <p:cNvSpPr txBox="1">
            <a:spLocks/>
          </p:cNvSpPr>
          <p:nvPr/>
        </p:nvSpPr>
        <p:spPr>
          <a:xfrm>
            <a:off x="779401" y="838202"/>
            <a:ext cx="6061665" cy="78739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400" b="1" dirty="0" smtClean="0">
                <a:solidFill>
                  <a:schemeClr val="bg1"/>
                </a:solidFill>
              </a:rPr>
              <a:t>§</a:t>
            </a:r>
            <a:r>
              <a:rPr lang="ru-RU" sz="2400" b="1" dirty="0">
                <a:solidFill>
                  <a:schemeClr val="bg1"/>
                </a:solidFill>
              </a:rPr>
              <a:t>2. </a:t>
            </a:r>
            <a:r>
              <a:rPr lang="ru-RU" sz="2400" dirty="0" smtClean="0">
                <a:solidFill>
                  <a:schemeClr val="bg1"/>
                </a:solidFill>
              </a:rPr>
              <a:t>Что </a:t>
            </a:r>
            <a:r>
              <a:rPr lang="ru-RU" sz="2400" dirty="0">
                <a:solidFill>
                  <a:schemeClr val="bg1"/>
                </a:solidFill>
              </a:rPr>
              <a:t>нужно знать из школьной </a:t>
            </a:r>
            <a:r>
              <a:rPr lang="ru-RU" sz="2400" dirty="0" smtClean="0">
                <a:solidFill>
                  <a:schemeClr val="bg1"/>
                </a:solidFill>
              </a:rPr>
              <a:t>физики? Ч.2</a:t>
            </a:r>
            <a:endParaRPr lang="ru-RU" sz="2400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7169314" y="1625600"/>
            <a:ext cx="437922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1400" b="1" dirty="0">
                <a:solidFill>
                  <a:srgbClr val="FFFF00"/>
                </a:solidFill>
              </a:rPr>
              <a:t>Контрольные вопросы </a:t>
            </a:r>
            <a:endParaRPr lang="ru-RU" sz="1400" dirty="0">
              <a:solidFill>
                <a:srgbClr val="FFFF00"/>
              </a:solidFill>
            </a:endParaRPr>
          </a:p>
          <a:p>
            <a:pPr lvl="0" indent="449263" algn="just"/>
            <a:r>
              <a:rPr lang="ru-RU" sz="1400" dirty="0">
                <a:solidFill>
                  <a:prstClr val="white"/>
                </a:solidFill>
              </a:rPr>
              <a:t>1. Почему синхротронное излучение называют «белым» и зачем его нужно «окрашивать» с помощью монохроматора?</a:t>
            </a:r>
          </a:p>
          <a:p>
            <a:pPr lvl="0" indent="449263" algn="just"/>
            <a:r>
              <a:rPr lang="ru-RU" sz="1400" dirty="0">
                <a:solidFill>
                  <a:prstClr val="white"/>
                </a:solidFill>
              </a:rPr>
              <a:t>2. Объясните «прожекторный эффект» синхротронного излучения. Почему при релятивистских скоростях излучение собирается в узкий конус, а не разлетается во все стороны?</a:t>
            </a:r>
          </a:p>
          <a:p>
            <a:pPr lvl="0" indent="449263" algn="just"/>
            <a:r>
              <a:rPr lang="ru-RU" sz="1400" dirty="0">
                <a:solidFill>
                  <a:prstClr val="white"/>
                </a:solidFill>
              </a:rPr>
              <a:t>3. Почему потери энергии электрона в синхротроне пропорциональны четвёртой степени его энергии (</a:t>
            </a:r>
            <a:r>
              <a:rPr lang="ru-RU" sz="1400" i="1" dirty="0">
                <a:solidFill>
                  <a:prstClr val="white"/>
                </a:solidFill>
              </a:rPr>
              <a:t>E</a:t>
            </a:r>
            <a:r>
              <a:rPr lang="ru-RU" sz="1400" i="1" baseline="30000" dirty="0">
                <a:solidFill>
                  <a:prstClr val="white"/>
                </a:solidFill>
              </a:rPr>
              <a:t>4</a:t>
            </a:r>
            <a:r>
              <a:rPr lang="ru-RU" sz="1400" dirty="0">
                <a:solidFill>
                  <a:prstClr val="white"/>
                </a:solidFill>
              </a:rPr>
              <a:t>)? Как это влияет на конструкцию ускорителя?</a:t>
            </a:r>
          </a:p>
          <a:p>
            <a:pPr lvl="0" indent="449263" algn="just"/>
            <a:r>
              <a:rPr lang="ru-RU" sz="1400" dirty="0">
                <a:solidFill>
                  <a:prstClr val="white"/>
                </a:solidFill>
              </a:rPr>
              <a:t>4. Какие три Нобелевские премии, связанные с рентгеновскими лучами, были присуждены в 1901, 1914 и 1915 годах? За какие именно открытия?</a:t>
            </a:r>
          </a:p>
          <a:p>
            <a:pPr lvl="0" indent="449263" algn="just"/>
            <a:r>
              <a:rPr lang="ru-RU" sz="1400" dirty="0">
                <a:solidFill>
                  <a:prstClr val="white"/>
                </a:solidFill>
              </a:rPr>
              <a:t>5. Как связаны дифракция рентгеновских лучей на кристалле (опыт фон Лауэ) и работа кристаллического монохроматора на синхротроне</a:t>
            </a:r>
            <a:r>
              <a:rPr lang="ru-RU" sz="1400" dirty="0" smtClean="0">
                <a:solidFill>
                  <a:prstClr val="white"/>
                </a:solidFill>
              </a:rPr>
              <a:t>?</a:t>
            </a:r>
            <a:r>
              <a:rPr lang="ru-RU" sz="1400" dirty="0">
                <a:solidFill>
                  <a:prstClr val="white"/>
                </a:solidFill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17111591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5575</TotalTime>
  <Words>736</Words>
  <Application>Microsoft Office PowerPoint</Application>
  <PresentationFormat>Широкоэкранный</PresentationFormat>
  <Paragraphs>173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3" baseType="lpstr">
      <vt:lpstr>Arial</vt:lpstr>
      <vt:lpstr>Calibri</vt:lpstr>
      <vt:lpstr>Calibri Light</vt:lpstr>
      <vt:lpstr>Cambria Math</vt:lpstr>
      <vt:lpstr>Gilroy-Bold</vt:lpstr>
      <vt:lpstr>Tahoma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Фонд</dc:creator>
  <cp:lastModifiedBy>Учитель</cp:lastModifiedBy>
  <cp:revision>52</cp:revision>
  <dcterms:created xsi:type="dcterms:W3CDTF">2025-07-21T16:42:20Z</dcterms:created>
  <dcterms:modified xsi:type="dcterms:W3CDTF">2026-08-25T05:48:21Z</dcterms:modified>
</cp:coreProperties>
</file>