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9"/>
  </p:notesMasterIdLst>
  <p:sldIdLst>
    <p:sldId id="268" r:id="rId2"/>
    <p:sldId id="269" r:id="rId3"/>
    <p:sldId id="691" r:id="rId4"/>
    <p:sldId id="261" r:id="rId5"/>
    <p:sldId id="272" r:id="rId6"/>
    <p:sldId id="692" r:id="rId7"/>
    <p:sldId id="693" r:id="rId8"/>
    <p:sldId id="694" r:id="rId9"/>
    <p:sldId id="695" r:id="rId10"/>
    <p:sldId id="277" r:id="rId11"/>
    <p:sldId id="696" r:id="rId12"/>
    <p:sldId id="697" r:id="rId13"/>
    <p:sldId id="698" r:id="rId14"/>
    <p:sldId id="699" r:id="rId15"/>
    <p:sldId id="700" r:id="rId16"/>
    <p:sldId id="701" r:id="rId17"/>
    <p:sldId id="702" r:id="rId18"/>
    <p:sldId id="703" r:id="rId19"/>
    <p:sldId id="704" r:id="rId20"/>
    <p:sldId id="705" r:id="rId21"/>
    <p:sldId id="706" r:id="rId22"/>
    <p:sldId id="709" r:id="rId23"/>
    <p:sldId id="708" r:id="rId24"/>
    <p:sldId id="707" r:id="rId25"/>
    <p:sldId id="710" r:id="rId26"/>
    <p:sldId id="711" r:id="rId27"/>
    <p:sldId id="712" r:id="rId28"/>
    <p:sldId id="713" r:id="rId29"/>
    <p:sldId id="757" r:id="rId30"/>
    <p:sldId id="714" r:id="rId31"/>
    <p:sldId id="742" r:id="rId32"/>
    <p:sldId id="743" r:id="rId33"/>
    <p:sldId id="744" r:id="rId34"/>
    <p:sldId id="732" r:id="rId35"/>
    <p:sldId id="745" r:id="rId36"/>
    <p:sldId id="746" r:id="rId37"/>
    <p:sldId id="733" r:id="rId38"/>
    <p:sldId id="747" r:id="rId39"/>
    <p:sldId id="748" r:id="rId40"/>
    <p:sldId id="749" r:id="rId41"/>
    <p:sldId id="723" r:id="rId42"/>
    <p:sldId id="721" r:id="rId43"/>
    <p:sldId id="751" r:id="rId44"/>
    <p:sldId id="570" r:id="rId45"/>
    <p:sldId id="724" r:id="rId46"/>
    <p:sldId id="725" r:id="rId47"/>
    <p:sldId id="752" r:id="rId48"/>
    <p:sldId id="753" r:id="rId49"/>
    <p:sldId id="754" r:id="rId50"/>
    <p:sldId id="755" r:id="rId51"/>
    <p:sldId id="756" r:id="rId52"/>
    <p:sldId id="690" r:id="rId53"/>
    <p:sldId id="512" r:id="rId54"/>
    <p:sldId id="262" r:id="rId55"/>
    <p:sldId id="264" r:id="rId56"/>
    <p:sldId id="263" r:id="rId57"/>
    <p:sldId id="270" r:id="rId58"/>
  </p:sldIdLst>
  <p:sldSz cx="12192000" cy="6858000"/>
  <p:notesSz cx="6858000" cy="9144000"/>
  <p:embeddedFontLst>
    <p:embeddedFont>
      <p:font typeface="Montserrat" pitchFamily="2" charset="0"/>
      <p:regular r:id="rId60"/>
      <p:bold r:id="rId61"/>
      <p:italic r:id="rId62"/>
      <p:boldItalic r:id="rId63"/>
    </p:embeddedFont>
    <p:embeddedFont>
      <p:font typeface="Raleway Black" pitchFamily="2" charset="0"/>
      <p:bold r:id="rId64"/>
      <p:italic r:id="rId65"/>
      <p:boldItalic r:id="rId66"/>
    </p:embeddedFont>
    <p:embeddedFont>
      <p:font typeface="TomskObl2104"/>
      <p:regular r:id="rId6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A9F"/>
    <a:srgbClr val="121316"/>
    <a:srgbClr val="FFFFFF"/>
    <a:srgbClr val="FD5E15"/>
    <a:srgbClr val="00881B"/>
    <a:srgbClr val="005AA3"/>
    <a:srgbClr val="F54A02"/>
    <a:srgbClr val="BA4318"/>
    <a:srgbClr val="FE8455"/>
    <a:srgbClr val="378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3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36" y="200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4.fntdata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78BCB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9E-4A61-B12A-F78EBE583C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881B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9E-4A61-B12A-F78EBE583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4131487"/>
        <c:axId val="592261439"/>
        <c:axId val="0"/>
      </c:bar3DChart>
      <c:catAx>
        <c:axId val="1834131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2261439"/>
        <c:crosses val="autoZero"/>
        <c:auto val="1"/>
        <c:lblAlgn val="ctr"/>
        <c:lblOffset val="100"/>
        <c:noMultiLvlLbl val="0"/>
      </c:catAx>
      <c:valAx>
        <c:axId val="592261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413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37B3C-CDDB-4586-BA55-649716826E59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81CC9-07C0-422F-A881-8EC1CD10A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536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F98F4-FC13-AD7F-9355-0ADE60EE8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1876275-76DA-1587-C1D8-A6C530D633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F992497-C388-6EE1-A4BD-8C96D7526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C274B0-FA93-08DA-4FD3-4CDC2C407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4AD07-7458-7C4B-A847-B256C10B4EC9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641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>
          <a:extLst>
            <a:ext uri="{FF2B5EF4-FFF2-40B4-BE49-F238E27FC236}">
              <a16:creationId xmlns:a16="http://schemas.microsoft.com/office/drawing/2014/main" id="{02EC1995-7493-C387-22AD-6F4B6252B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f5716de34d_0_406:notes">
            <a:extLst>
              <a:ext uri="{FF2B5EF4-FFF2-40B4-BE49-F238E27FC236}">
                <a16:creationId xmlns:a16="http://schemas.microsoft.com/office/drawing/2014/main" id="{EB0A5552-4EB5-6F80-15AA-EF1FE4EDE9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g2f5716de34d_0_406:notes">
            <a:extLst>
              <a:ext uri="{FF2B5EF4-FFF2-40B4-BE49-F238E27FC236}">
                <a16:creationId xmlns:a16="http://schemas.microsoft.com/office/drawing/2014/main" id="{86ADA098-9DDD-960F-840A-D634874104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1410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>
          <a:extLst>
            <a:ext uri="{FF2B5EF4-FFF2-40B4-BE49-F238E27FC236}">
              <a16:creationId xmlns:a16="http://schemas.microsoft.com/office/drawing/2014/main" id="{E3F430E3-1FE8-1DFE-FBD8-8615DF68C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f5716de34d_0_406:notes">
            <a:extLst>
              <a:ext uri="{FF2B5EF4-FFF2-40B4-BE49-F238E27FC236}">
                <a16:creationId xmlns:a16="http://schemas.microsoft.com/office/drawing/2014/main" id="{C4CDB434-9BE1-24E7-4217-6C95BF48FA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g2f5716de34d_0_406:notes">
            <a:extLst>
              <a:ext uri="{FF2B5EF4-FFF2-40B4-BE49-F238E27FC236}">
                <a16:creationId xmlns:a16="http://schemas.microsoft.com/office/drawing/2014/main" id="{9AD8FD87-C014-15A8-A907-4F7221B4CF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6601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B0CFC-E435-C70E-D6CE-D8E232E9D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ED54590-0786-D840-B671-BFED2C7D2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0A9FB5B-6301-B10E-F5D8-908B28DB4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111DD0-C3ED-C180-79B3-A658F1CA1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4AD07-7458-7C4B-A847-B256C10B4EC9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598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>
          <a:extLst>
            <a:ext uri="{FF2B5EF4-FFF2-40B4-BE49-F238E27FC236}">
              <a16:creationId xmlns:a16="http://schemas.microsoft.com/office/drawing/2014/main" id="{9C20BEAB-D042-DB24-DD8A-141FFD328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f5716de34d_0_406:notes">
            <a:extLst>
              <a:ext uri="{FF2B5EF4-FFF2-40B4-BE49-F238E27FC236}">
                <a16:creationId xmlns:a16="http://schemas.microsoft.com/office/drawing/2014/main" id="{2523478D-0B23-2EFC-E8D8-FCFFF53D02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g2f5716de34d_0_406:notes">
            <a:extLst>
              <a:ext uri="{FF2B5EF4-FFF2-40B4-BE49-F238E27FC236}">
                <a16:creationId xmlns:a16="http://schemas.microsoft.com/office/drawing/2014/main" id="{E02CB208-DB5F-3E2E-7C04-2036C26315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388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chart" Target="../charts/char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4.png"/><Relationship Id="rId4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3048000"/>
            <a:ext cx="4943474" cy="1200150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4800" dirty="0">
                <a:solidFill>
                  <a:schemeClr val="bg1"/>
                </a:solidFill>
                <a:latin typeface="TomskObl2104" pitchFamily="50" charset="0"/>
              </a:rPr>
              <a:t>Сторителлинг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4812668" cy="733425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Новиков Владислав Игоревич, федеральный тренер АТ РСМ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7" name="Рисунок 6" descr="Изображение пина-истории">
            <a:extLst>
              <a:ext uri="{FF2B5EF4-FFF2-40B4-BE49-F238E27FC236}">
                <a16:creationId xmlns:a16="http://schemas.microsoft.com/office/drawing/2014/main" id="{05EB4729-23A3-BB07-F80A-36DE3E0C6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638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07782-02B1-711B-283E-C046BBD3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73BB8-9A77-426F-3DE0-F3A416EB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818" y="2766218"/>
            <a:ext cx="10044363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Как учителям </a:t>
            </a:r>
            <a:br>
              <a:rPr lang="ru-RU" sz="6000" dirty="0">
                <a:solidFill>
                  <a:srgbClr val="00881B"/>
                </a:solidFill>
                <a:latin typeface="TomskObl2104" pitchFamily="50" charset="0"/>
              </a:rPr>
            </a:br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помогает сторителлинг?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221A1D-D40E-BE3B-03ED-7B58F0B34CF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60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951270" y="382096"/>
            <a:ext cx="65885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Владислав Новиков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941717" y="2321088"/>
            <a:ext cx="68627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Федеральный тренер АТ РСМ</a:t>
            </a:r>
            <a:b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</a:br>
            <a:b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</a:br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Тренер по публичным выступлениям </a:t>
            </a:r>
          </a:p>
          <a:p>
            <a:endParaRPr lang="ru-RU" sz="32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Педагог</a:t>
            </a:r>
          </a:p>
          <a:p>
            <a:endParaRPr lang="ru-RU" sz="3200" spc="-10" dirty="0">
              <a:solidFill>
                <a:schemeClr val="tx1">
                  <a:lumMod val="85000"/>
                  <a:lumOff val="15000"/>
                </a:schemeClr>
              </a:solidFill>
              <a:latin typeface="Montserrat" pitchFamily="2" charset="0"/>
            </a:endParaRPr>
          </a:p>
          <a:p>
            <a:r>
              <a:rPr lang="ru-RU" sz="32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Сценарист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" name="Рисунок 1" descr="Изображение выглядит как одежда, человек, Человеческое лицо, Футболка&#10;&#10;Автоматически созданное описание">
            <a:extLst>
              <a:ext uri="{FF2B5EF4-FFF2-40B4-BE49-F238E27FC236}">
                <a16:creationId xmlns:a16="http://schemas.microsoft.com/office/drawing/2014/main" id="{6B136061-1FC3-6326-7367-1CBF246B6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05" y="631099"/>
            <a:ext cx="4151650" cy="622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E91E-D23C-1A12-1F9A-1E7668D96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6A071A-DC0B-4133-2B00-942ABF220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A7670E-6270-9F7B-0F69-85445FCFF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 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34F725-F156-408D-8E11-9F47B437A54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53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4C07E-1D4E-8743-BD63-E8F65FCD9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B1B57-F221-788B-E20A-F1081C82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050652-86A3-83AB-B2E7-67AE3445E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задавать вопросы – если вы не добыли знание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</a:rPr>
              <a:t>и не встроили в свою систему, оно забывается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F57445-8096-7471-4189-4838EC0DCA4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34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7AC35-9742-9A9D-5251-9AEE6BF93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702B7-B82E-0247-38B3-53E771336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B88F99-D44A-DC9D-62F3-F7AD9B38A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задавать вопросы – если вы не добыли знание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</a:rPr>
              <a:t>и не встроили в свою систему, оно забывается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не знать, ошибаться, забыть – мы не роботы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23336A-9D5D-BE26-8E35-1929CA80E20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3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CED18-C7DD-390D-B6FA-AE6C51D25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C07BC-8C8D-9DDE-FD63-75FB1969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1F4074-0202-E81A-E1E3-53205CD8B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задавать вопросы – если вы не добыли знание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</a:rPr>
              <a:t>и не встроили в свою систему, оно забывается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не знать, ошибаться, забыть – мы не роботы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  <a:r>
              <a:rPr lang="ru-RU" dirty="0">
                <a:latin typeface="Montserrat" pitchFamily="2" charset="0"/>
              </a:rPr>
              <a:t>уважать друг друга – мы учимся, а не оцениваем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1F9E3B-86DD-9E3C-C263-F573545502C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04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0C4C-F75E-81BF-41FA-09B72CBB9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A53EE-7415-F9A2-67A4-B3F4FCD1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2F0F30-E262-B70B-14C6-D6229953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задавать вопросы – если вы не добыли знание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</a:rPr>
              <a:t>и не встроили в свою систему, оно забывается</a:t>
            </a: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МОЖНО </a:t>
            </a:r>
            <a:r>
              <a:rPr lang="ru-RU" dirty="0">
                <a:latin typeface="Montserrat" pitchFamily="2" charset="0"/>
              </a:rPr>
              <a:t>не знать, ошибаться, забыть – мы не роботы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  <a:r>
              <a:rPr lang="ru-RU" dirty="0">
                <a:latin typeface="Montserrat" pitchFamily="2" charset="0"/>
              </a:rPr>
              <a:t>уважать друг друга – мы учимся, а не оцениваем</a:t>
            </a: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endParaRPr lang="ru-RU" b="1" dirty="0">
              <a:latin typeface="Montserrat" pitchFamily="2" charset="0"/>
            </a:endParaRPr>
          </a:p>
          <a:p>
            <a:pPr marL="0" indent="0">
              <a:buNone/>
            </a:pPr>
            <a:r>
              <a:rPr lang="ru-RU" b="1" dirty="0">
                <a:latin typeface="Montserrat" pitchFamily="2" charset="0"/>
              </a:rPr>
              <a:t>НУЖНО </a:t>
            </a:r>
            <a:r>
              <a:rPr lang="ru-RU" dirty="0">
                <a:latin typeface="Montserrat" pitchFamily="2" charset="0"/>
              </a:rPr>
              <a:t>быть участником, а не слушателем – этот блок почти бесполезно слушать в состоянии праздного интереса</a:t>
            </a:r>
            <a:r>
              <a:rPr lang="ru-RU" b="1" dirty="0">
                <a:latin typeface="Montserrat" pitchFamily="2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F46334-4482-E8F2-9ACB-44FAAE81C33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66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9FF1C-C699-8D1C-0499-16ACE7F3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A0B79A-0AD9-59FB-57C2-1B9592E6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15000" dirty="0">
                <a:solidFill>
                  <a:srgbClr val="00881B"/>
                </a:solidFill>
                <a:latin typeface="TomskObl2104" pitchFamily="50" charset="0"/>
              </a:rPr>
              <a:t>Точка «а»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E15750-D5C0-F407-D2BC-9D1293B567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1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16B9F-A21D-E543-139A-5484F33F9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A095A54-332C-52F3-8C6E-81AF37248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68" y="1087687"/>
            <a:ext cx="112292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 – это история героя</a:t>
            </a: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Главное – не «что хотел сказать автор», а что «услышал читатель».</a:t>
            </a: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b="1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42DABE-62BA-F767-4B75-BEEA78C17B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76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C6F8-4519-D1DE-68BC-B29F0AC2D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B2A5929-2652-62F1-6AC8-C5DBA2EA0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68" y="1087687"/>
            <a:ext cx="112292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 – это история героя</a:t>
            </a: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Главное – не «что хотел сказать автор», а что «услышал читатель».</a:t>
            </a: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Вас сформировали истории. Хорошо бы понимать, какие именно и почему.</a:t>
            </a: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b="1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D0529F-6619-A5C7-D7BA-478C044BA66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2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7A930-3681-1DD6-84E3-137A1E201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7F9635-D691-8074-B525-2EB406E68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68" y="1087687"/>
            <a:ext cx="112292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Литература – это история героя</a:t>
            </a: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Главное – не «что хотел сказать автор», а что «услышал читатель».</a:t>
            </a: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Вас сформировали истории. Хорошо бы понимать, какие именно и почему.</a:t>
            </a: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kern="100" dirty="0"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Декорации меняются, сюжеты остаются</a:t>
            </a: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b="1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E4A817-FD2F-D635-2FF4-A45487CFFDD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2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C6A59-6E44-9998-633E-29F1110C5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465FE-20CE-D07F-1894-63D4F2AED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15000" dirty="0">
                <a:solidFill>
                  <a:srgbClr val="00881B"/>
                </a:solidFill>
                <a:latin typeface="TomskObl2104" pitchFamily="50" charset="0"/>
              </a:rPr>
              <a:t>Готовы?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E35134-5B76-75A3-0326-BA3E85818B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03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5D24B-3C87-915C-6A3A-554C8E2EA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0D108-3C15-3134-B4D3-ACB61FE7E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20000" dirty="0" err="1">
                <a:solidFill>
                  <a:srgbClr val="00881B"/>
                </a:solidFill>
                <a:latin typeface="TomskObl2104" pitchFamily="50" charset="0"/>
              </a:rPr>
              <a:t>кмс</a:t>
            </a:r>
            <a:endParaRPr lang="ru-RU" sz="20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844710-C77F-B763-B3BB-0688736B89D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32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DBD03-4CE2-8BE9-D2E0-8CCAA6B04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1BF98-0CA7-9CAF-A66F-95C405A76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15000" dirty="0">
                <a:solidFill>
                  <a:srgbClr val="00881B"/>
                </a:solidFill>
                <a:latin typeface="TomskObl2104" pitchFamily="50" charset="0"/>
              </a:rPr>
              <a:t>конфликт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CF2020-9F56-446D-7EA9-9C9E7B0F5C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84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543F2-E312-6BFF-B087-A1FDCFD2A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72503A-4BAA-1D40-ECF1-5D8649C8E4C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A3684BA0-8BE8-E475-62AC-C9870386A011}"/>
              </a:ext>
            </a:extLst>
          </p:cNvPr>
          <p:cNvSpPr/>
          <p:nvPr/>
        </p:nvSpPr>
        <p:spPr>
          <a:xfrm>
            <a:off x="826415" y="3018115"/>
            <a:ext cx="1671458" cy="821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>
                <a:solidFill>
                  <a:srgbClr val="00881B"/>
                </a:solidFill>
                <a:latin typeface="Montserrat" pitchFamily="2" charset="0"/>
                <a:ea typeface="Mont Bold" pitchFamily="34" charset="-122"/>
                <a:cs typeface="Mont Bold" pitchFamily="34" charset="-120"/>
              </a:rPr>
              <a:t>Д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  <a:ea typeface="Mont Bold" pitchFamily="34" charset="-122"/>
              <a:cs typeface="Mont Bold" pitchFamily="34" charset="-12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8C0B4678-83A6-4FDA-BDD4-21A6F0643BB6}"/>
              </a:ext>
            </a:extLst>
          </p:cNvPr>
          <p:cNvSpPr/>
          <p:nvPr/>
        </p:nvSpPr>
        <p:spPr>
          <a:xfrm>
            <a:off x="8784669" y="1556732"/>
            <a:ext cx="1299751" cy="821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881B"/>
                </a:solidFill>
                <a:effectLst/>
                <a:uLnTx/>
                <a:uFillTx/>
                <a:latin typeface="Montserrat" pitchFamily="2" charset="0"/>
                <a:ea typeface="Mont Bold" pitchFamily="34" charset="-122"/>
                <a:cs typeface="Mont Bold" pitchFamily="34" charset="-120"/>
              </a:rPr>
              <a:t>Ж</a:t>
            </a: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5CAF445B-C16D-4BA0-0AAE-4C5DE14F85A5}"/>
              </a:ext>
            </a:extLst>
          </p:cNvPr>
          <p:cNvSpPr/>
          <p:nvPr/>
        </p:nvSpPr>
        <p:spPr>
          <a:xfrm>
            <a:off x="8784669" y="4479499"/>
            <a:ext cx="1299751" cy="821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>
                <a:solidFill>
                  <a:srgbClr val="00881B"/>
                </a:solidFill>
                <a:latin typeface="Montserrat" pitchFamily="2" charset="0"/>
                <a:ea typeface="Mont Bold" pitchFamily="34" charset="-122"/>
                <a:cs typeface="Mont Bold" pitchFamily="34" charset="-120"/>
              </a:rPr>
              <a:t>В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  <a:ea typeface="Mont Bold" pitchFamily="34" charset="-122"/>
              <a:cs typeface="Mont Bold" pitchFamily="34" charset="-12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1165D9CE-4B04-1D5E-1A9E-96AD97CAE33E}"/>
              </a:ext>
            </a:extLst>
          </p:cNvPr>
          <p:cNvCxnSpPr/>
          <p:nvPr/>
        </p:nvCxnSpPr>
        <p:spPr>
          <a:xfrm flipV="1">
            <a:off x="2107580" y="1967617"/>
            <a:ext cx="7047571" cy="1461383"/>
          </a:xfrm>
          <a:prstGeom prst="straightConnector1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2DFEA443-EA07-3C9E-E47C-8DE6EE21818A}"/>
              </a:ext>
            </a:extLst>
          </p:cNvPr>
          <p:cNvCxnSpPr>
            <a:cxnSpLocks/>
          </p:cNvCxnSpPr>
          <p:nvPr/>
        </p:nvCxnSpPr>
        <p:spPr>
          <a:xfrm>
            <a:off x="2107580" y="3452158"/>
            <a:ext cx="7047571" cy="1461383"/>
          </a:xfrm>
          <a:prstGeom prst="straightConnector1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854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EA783-8574-9E9D-64B3-702259DE8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CC4BD1-FF20-1695-FFF7-A4EEF83AE13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CB5CD0BA-3DE5-408D-6CC3-3E8981D14B61}"/>
              </a:ext>
            </a:extLst>
          </p:cNvPr>
          <p:cNvSpPr/>
          <p:nvPr/>
        </p:nvSpPr>
        <p:spPr>
          <a:xfrm>
            <a:off x="826415" y="3018115"/>
            <a:ext cx="1671458" cy="821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>
                <a:solidFill>
                  <a:srgbClr val="00881B"/>
                </a:solidFill>
                <a:latin typeface="Montserrat" pitchFamily="2" charset="0"/>
                <a:ea typeface="Mont Bold" pitchFamily="34" charset="-122"/>
                <a:cs typeface="Mont Bold" pitchFamily="34" charset="-120"/>
              </a:rPr>
              <a:t>Д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  <a:ea typeface="Mont Bold" pitchFamily="34" charset="-122"/>
              <a:cs typeface="Mont Bold" pitchFamily="34" charset="-12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EDAD37B3-9F3F-DE11-D8A2-89AA774E3B92}"/>
              </a:ext>
            </a:extLst>
          </p:cNvPr>
          <p:cNvSpPr/>
          <p:nvPr/>
        </p:nvSpPr>
        <p:spPr>
          <a:xfrm>
            <a:off x="8784669" y="1556732"/>
            <a:ext cx="1299751" cy="821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rgbClr val="00881B"/>
                </a:solidFill>
                <a:effectLst/>
                <a:uLnTx/>
                <a:uFillTx/>
                <a:latin typeface="Montserrat" pitchFamily="2" charset="0"/>
                <a:ea typeface="Mont Bold" pitchFamily="34" charset="-122"/>
                <a:cs typeface="Mont Bold" pitchFamily="34" charset="-120"/>
              </a:rPr>
              <a:t>Ж</a:t>
            </a: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94EA9456-0D8E-AD07-FB9B-5DF128814DDE}"/>
              </a:ext>
            </a:extLst>
          </p:cNvPr>
          <p:cNvSpPr/>
          <p:nvPr/>
        </p:nvSpPr>
        <p:spPr>
          <a:xfrm>
            <a:off x="8784669" y="4479499"/>
            <a:ext cx="1299751" cy="821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>
                <a:solidFill>
                  <a:srgbClr val="00881B"/>
                </a:solidFill>
                <a:latin typeface="Montserrat" pitchFamily="2" charset="0"/>
                <a:ea typeface="Mont Bold" pitchFamily="34" charset="-122"/>
                <a:cs typeface="Mont Bold" pitchFamily="34" charset="-120"/>
              </a:rPr>
              <a:t>В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  <a:ea typeface="Mont Bold" pitchFamily="34" charset="-122"/>
              <a:cs typeface="Mont Bold" pitchFamily="34" charset="-120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B1D0806-CEBF-EA8B-29A1-0D8414E35492}"/>
              </a:ext>
            </a:extLst>
          </p:cNvPr>
          <p:cNvCxnSpPr/>
          <p:nvPr/>
        </p:nvCxnSpPr>
        <p:spPr>
          <a:xfrm flipV="1">
            <a:off x="2107580" y="1967617"/>
            <a:ext cx="7047571" cy="1461383"/>
          </a:xfrm>
          <a:prstGeom prst="straightConnector1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0946DC9-2966-A565-2300-526FD62C9775}"/>
              </a:ext>
            </a:extLst>
          </p:cNvPr>
          <p:cNvCxnSpPr>
            <a:cxnSpLocks/>
          </p:cNvCxnSpPr>
          <p:nvPr/>
        </p:nvCxnSpPr>
        <p:spPr>
          <a:xfrm>
            <a:off x="2107580" y="3452158"/>
            <a:ext cx="7047571" cy="1461383"/>
          </a:xfrm>
          <a:prstGeom prst="straightConnector1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0">
            <a:extLst>
              <a:ext uri="{FF2B5EF4-FFF2-40B4-BE49-F238E27FC236}">
                <a16:creationId xmlns:a16="http://schemas.microsoft.com/office/drawing/2014/main" id="{608FAA50-8193-5205-92F7-C1E52D419C4B}"/>
              </a:ext>
            </a:extLst>
          </p:cNvPr>
          <p:cNvSpPr/>
          <p:nvPr/>
        </p:nvSpPr>
        <p:spPr>
          <a:xfrm rot="20895583">
            <a:off x="2699207" y="2102019"/>
            <a:ext cx="5493834" cy="627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latin typeface="Montserrat" pitchFamily="2" charset="0"/>
                <a:ea typeface="Mont Bold" pitchFamily="34" charset="-122"/>
                <a:cs typeface="Mont Bold" pitchFamily="34" charset="-120"/>
              </a:rPr>
              <a:t>и</a:t>
            </a:r>
            <a:r>
              <a:rPr kumimoji="0" lang="ru-RU" sz="320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" pitchFamily="2" charset="0"/>
                <a:ea typeface="Mont Bold" pitchFamily="34" charset="-122"/>
                <a:cs typeface="Mont Bold" pitchFamily="34" charset="-120"/>
              </a:rPr>
              <a:t>зменение</a:t>
            </a:r>
            <a:r>
              <a:rPr kumimoji="0" lang="ru-RU" sz="3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Mont Bold" pitchFamily="34" charset="-122"/>
                <a:cs typeface="Mont Bold" pitchFamily="34" charset="-120"/>
              </a:rPr>
              <a:t> поведения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2625896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9F405-BBC6-5917-AAC1-EF6761504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B6C54-534C-497D-183C-45433726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Виды конфликтов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A3D51D-BDF9-8B7D-2390-BC628FE37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человека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природы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себя самого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общества 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механизма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судьбы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сверхъестественного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Бога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393E84-750B-2A5F-36E7-97029B1CBB1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E1C8733D-1EBD-1C5B-56A1-5A9CEAC47742}"/>
              </a:ext>
            </a:extLst>
          </p:cNvPr>
          <p:cNvSpPr/>
          <p:nvPr/>
        </p:nvSpPr>
        <p:spPr>
          <a:xfrm>
            <a:off x="176980" y="6361515"/>
            <a:ext cx="9680697" cy="4964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latin typeface="Montserrat" pitchFamily="2" charset="0"/>
              </a:rPr>
              <a:t>У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чебники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 по сценарному мастерству, а ранее немецкие философы и древние греки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320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9941B-2F1B-E397-7309-998D4BD4A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53065-8ED1-3A19-C601-5D3730521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Виды конфликтов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252EFF-CD41-BD9A-A730-5DB6CC120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 fontScale="77500" lnSpcReduction="20000"/>
          </a:bodyPr>
          <a:lstStyle/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человека («Капитанская дочка», «Шерлок Холмс»)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природы («Повесть о настоящем человеке», «Старик и море»)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себя самого («Преступление и наказание», «Бойцовский клуб»)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общества ( «Ревизор», «1984»)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механизма («Шинель», «О дивный новый мир»)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судьбы («Герой нашего времени», «Гарри Поттер»)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сверхъестественного («Вий», «Оно»)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человек против Бога («Мастер и Маргарита», «Братья Карамазовы»)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A8142B-5D5C-2454-ED35-34099016DB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3A60559F-7997-86B6-5C39-131A1DB81B90}"/>
              </a:ext>
            </a:extLst>
          </p:cNvPr>
          <p:cNvSpPr/>
          <p:nvPr/>
        </p:nvSpPr>
        <p:spPr>
          <a:xfrm>
            <a:off x="176980" y="6361515"/>
            <a:ext cx="9680697" cy="4964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latin typeface="Montserrat" pitchFamily="2" charset="0"/>
              </a:rPr>
              <a:t>У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чебники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 по сценарному мастерству, а ранее немецкие философы и древние греки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34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C4995-3580-5015-AF54-797A2E052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CD08AB-AECC-04EC-782F-D79C38E32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15000" dirty="0">
                <a:solidFill>
                  <a:srgbClr val="00881B"/>
                </a:solidFill>
                <a:latin typeface="TomskObl2104" pitchFamily="50" charset="0"/>
              </a:rPr>
              <a:t>Точка зрения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C7AC81-F03D-EB26-43ED-033E0A8ECBD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56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75C5E-6126-DBDE-3E66-F4A6D6A72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235D77-EEDE-9BCD-724E-FFA1032E1A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7" name="Цилиндр 6">
            <a:extLst>
              <a:ext uri="{FF2B5EF4-FFF2-40B4-BE49-F238E27FC236}">
                <a16:creationId xmlns:a16="http://schemas.microsoft.com/office/drawing/2014/main" id="{89987D7F-77B5-BE8A-2444-381EF32BBED9}"/>
              </a:ext>
            </a:extLst>
          </p:cNvPr>
          <p:cNvSpPr/>
          <p:nvPr/>
        </p:nvSpPr>
        <p:spPr>
          <a:xfrm rot="16200000">
            <a:off x="5148147" y="1209906"/>
            <a:ext cx="1895707" cy="4438186"/>
          </a:xfrm>
          <a:prstGeom prst="can">
            <a:avLst/>
          </a:prstGeom>
          <a:solidFill>
            <a:srgbClr val="00881B"/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552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BA9CA-0F2B-B669-A208-183ACEA25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694ADB-5D6E-34AE-A38B-5247E699C90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7" name="Цилиндр 6">
            <a:extLst>
              <a:ext uri="{FF2B5EF4-FFF2-40B4-BE49-F238E27FC236}">
                <a16:creationId xmlns:a16="http://schemas.microsoft.com/office/drawing/2014/main" id="{6D09DBF0-93D0-65FB-71EE-EE68611DEE35}"/>
              </a:ext>
            </a:extLst>
          </p:cNvPr>
          <p:cNvSpPr/>
          <p:nvPr/>
        </p:nvSpPr>
        <p:spPr>
          <a:xfrm rot="16200000">
            <a:off x="5148147" y="1209906"/>
            <a:ext cx="1895707" cy="4438186"/>
          </a:xfrm>
          <a:prstGeom prst="can">
            <a:avLst/>
          </a:prstGeom>
          <a:solidFill>
            <a:srgbClr val="00881B"/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Стрелка вправо 3">
            <a:extLst>
              <a:ext uri="{FF2B5EF4-FFF2-40B4-BE49-F238E27FC236}">
                <a16:creationId xmlns:a16="http://schemas.microsoft.com/office/drawing/2014/main" id="{D86D9988-0163-D7AC-EC5A-4CBF63C8A029}"/>
              </a:ext>
            </a:extLst>
          </p:cNvPr>
          <p:cNvSpPr/>
          <p:nvPr/>
        </p:nvSpPr>
        <p:spPr>
          <a:xfrm>
            <a:off x="1248938" y="3119683"/>
            <a:ext cx="1248936" cy="618632"/>
          </a:xfrm>
          <a:prstGeom prst="rightArrow">
            <a:avLst/>
          </a:prstGeom>
          <a:solidFill>
            <a:srgbClr val="245A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Стрелка вправо 5">
            <a:extLst>
              <a:ext uri="{FF2B5EF4-FFF2-40B4-BE49-F238E27FC236}">
                <a16:creationId xmlns:a16="http://schemas.microsoft.com/office/drawing/2014/main" id="{C2C23611-84DE-3839-F76E-C9474534EACD}"/>
              </a:ext>
            </a:extLst>
          </p:cNvPr>
          <p:cNvSpPr/>
          <p:nvPr/>
        </p:nvSpPr>
        <p:spPr>
          <a:xfrm rot="5400000">
            <a:off x="5471531" y="988921"/>
            <a:ext cx="1248938" cy="618633"/>
          </a:xfrm>
          <a:prstGeom prst="rightArrow">
            <a:avLst/>
          </a:prstGeom>
          <a:solidFill>
            <a:srgbClr val="FD5E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334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B7630-7185-47A0-D719-665E38578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FBCD2-03AC-9323-E300-BA2CBC07B66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7" name="Цилиндр 6">
            <a:extLst>
              <a:ext uri="{FF2B5EF4-FFF2-40B4-BE49-F238E27FC236}">
                <a16:creationId xmlns:a16="http://schemas.microsoft.com/office/drawing/2014/main" id="{C1ECD6E3-C54D-463F-9DEF-02B84C57F41B}"/>
              </a:ext>
            </a:extLst>
          </p:cNvPr>
          <p:cNvSpPr/>
          <p:nvPr/>
        </p:nvSpPr>
        <p:spPr>
          <a:xfrm rot="16200000">
            <a:off x="5148147" y="1209906"/>
            <a:ext cx="1895707" cy="4438186"/>
          </a:xfrm>
          <a:prstGeom prst="can">
            <a:avLst/>
          </a:prstGeom>
          <a:solidFill>
            <a:srgbClr val="00881B"/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Стрелка вправо 3">
            <a:extLst>
              <a:ext uri="{FF2B5EF4-FFF2-40B4-BE49-F238E27FC236}">
                <a16:creationId xmlns:a16="http://schemas.microsoft.com/office/drawing/2014/main" id="{CC018537-F83D-DE87-31CD-F25A2B6B7F0C}"/>
              </a:ext>
            </a:extLst>
          </p:cNvPr>
          <p:cNvSpPr/>
          <p:nvPr/>
        </p:nvSpPr>
        <p:spPr>
          <a:xfrm>
            <a:off x="1248938" y="3119683"/>
            <a:ext cx="1248936" cy="618632"/>
          </a:xfrm>
          <a:prstGeom prst="rightArrow">
            <a:avLst/>
          </a:prstGeom>
          <a:solidFill>
            <a:srgbClr val="245A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Стрелка вправо 5">
            <a:extLst>
              <a:ext uri="{FF2B5EF4-FFF2-40B4-BE49-F238E27FC236}">
                <a16:creationId xmlns:a16="http://schemas.microsoft.com/office/drawing/2014/main" id="{D94AC89A-0138-17A6-9FFE-A12545FA28FF}"/>
              </a:ext>
            </a:extLst>
          </p:cNvPr>
          <p:cNvSpPr/>
          <p:nvPr/>
        </p:nvSpPr>
        <p:spPr>
          <a:xfrm rot="5400000">
            <a:off x="5471531" y="988921"/>
            <a:ext cx="1248938" cy="618633"/>
          </a:xfrm>
          <a:prstGeom prst="rightArrow">
            <a:avLst/>
          </a:prstGeom>
          <a:solidFill>
            <a:srgbClr val="FD5E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DF62A56-CF12-879F-61F5-B68790104E2E}"/>
              </a:ext>
            </a:extLst>
          </p:cNvPr>
          <p:cNvSpPr/>
          <p:nvPr/>
        </p:nvSpPr>
        <p:spPr>
          <a:xfrm>
            <a:off x="9694127" y="2481145"/>
            <a:ext cx="1895708" cy="1895708"/>
          </a:xfrm>
          <a:prstGeom prst="ellipse">
            <a:avLst/>
          </a:prstGeom>
          <a:solidFill>
            <a:srgbClr val="245A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5F39AC8-EB58-49BC-93A0-5DD44E37B432}"/>
              </a:ext>
            </a:extLst>
          </p:cNvPr>
          <p:cNvSpPr/>
          <p:nvPr/>
        </p:nvSpPr>
        <p:spPr>
          <a:xfrm>
            <a:off x="3876908" y="4935291"/>
            <a:ext cx="4438186" cy="1427356"/>
          </a:xfrm>
          <a:prstGeom prst="rect">
            <a:avLst/>
          </a:prstGeom>
          <a:solidFill>
            <a:srgbClr val="FD5E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107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A013C-21E3-32EE-7B64-46DE3DFEF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13DEF6-E7AB-AFB9-4926-871503ED7C3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7" name="Цилиндр 6">
            <a:extLst>
              <a:ext uri="{FF2B5EF4-FFF2-40B4-BE49-F238E27FC236}">
                <a16:creationId xmlns:a16="http://schemas.microsoft.com/office/drawing/2014/main" id="{0788DCC0-6FD6-2919-BC9C-7C331A80DF9D}"/>
              </a:ext>
            </a:extLst>
          </p:cNvPr>
          <p:cNvSpPr/>
          <p:nvPr/>
        </p:nvSpPr>
        <p:spPr>
          <a:xfrm rot="16200000">
            <a:off x="5148147" y="1209906"/>
            <a:ext cx="1895707" cy="4438186"/>
          </a:xfrm>
          <a:prstGeom prst="can">
            <a:avLst/>
          </a:prstGeom>
          <a:solidFill>
            <a:srgbClr val="00881B"/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Стрелка вправо 3">
            <a:extLst>
              <a:ext uri="{FF2B5EF4-FFF2-40B4-BE49-F238E27FC236}">
                <a16:creationId xmlns:a16="http://schemas.microsoft.com/office/drawing/2014/main" id="{764DD33E-BC1B-D86D-040E-DC3403C3CEBA}"/>
              </a:ext>
            </a:extLst>
          </p:cNvPr>
          <p:cNvSpPr/>
          <p:nvPr/>
        </p:nvSpPr>
        <p:spPr>
          <a:xfrm>
            <a:off x="1248938" y="3119683"/>
            <a:ext cx="1248936" cy="618632"/>
          </a:xfrm>
          <a:prstGeom prst="rightArrow">
            <a:avLst/>
          </a:prstGeom>
          <a:solidFill>
            <a:srgbClr val="245A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Стрелка вправо 5">
            <a:extLst>
              <a:ext uri="{FF2B5EF4-FFF2-40B4-BE49-F238E27FC236}">
                <a16:creationId xmlns:a16="http://schemas.microsoft.com/office/drawing/2014/main" id="{FAB0C74A-DFD2-ADA8-2982-B864D33BC3FF}"/>
              </a:ext>
            </a:extLst>
          </p:cNvPr>
          <p:cNvSpPr/>
          <p:nvPr/>
        </p:nvSpPr>
        <p:spPr>
          <a:xfrm rot="5400000">
            <a:off x="5471531" y="988921"/>
            <a:ext cx="1248938" cy="618633"/>
          </a:xfrm>
          <a:prstGeom prst="rightArrow">
            <a:avLst/>
          </a:prstGeom>
          <a:solidFill>
            <a:srgbClr val="FD5E1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58E4212-32FC-A72B-1BC4-3C2C5959C2FD}"/>
              </a:ext>
            </a:extLst>
          </p:cNvPr>
          <p:cNvSpPr/>
          <p:nvPr/>
        </p:nvSpPr>
        <p:spPr>
          <a:xfrm>
            <a:off x="9694127" y="2481145"/>
            <a:ext cx="1895708" cy="1895708"/>
          </a:xfrm>
          <a:prstGeom prst="ellipse">
            <a:avLst/>
          </a:prstGeom>
          <a:solidFill>
            <a:srgbClr val="245A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F1FB5A-D918-9B65-BCB6-09BAFFDE2414}"/>
              </a:ext>
            </a:extLst>
          </p:cNvPr>
          <p:cNvSpPr/>
          <p:nvPr/>
        </p:nvSpPr>
        <p:spPr>
          <a:xfrm>
            <a:off x="3876908" y="4935291"/>
            <a:ext cx="4438186" cy="1427356"/>
          </a:xfrm>
          <a:prstGeom prst="rect">
            <a:avLst/>
          </a:prstGeom>
          <a:gradFill flip="none" rotWithShape="1">
            <a:gsLst>
              <a:gs pos="74000">
                <a:srgbClr val="5B5B7D"/>
              </a:gs>
              <a:gs pos="53000">
                <a:srgbClr val="915C5A"/>
              </a:gs>
              <a:gs pos="35000">
                <a:srgbClr val="FD5E15"/>
              </a:gs>
              <a:gs pos="100000">
                <a:srgbClr val="245A9F"/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655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38475-0D6E-5751-1723-83CAEDD50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Человеческое лицо, человек, одежда, свеча&#10;&#10;Автоматически созданное описание">
            <a:extLst>
              <a:ext uri="{FF2B5EF4-FFF2-40B4-BE49-F238E27FC236}">
                <a16:creationId xmlns:a16="http://schemas.microsoft.com/office/drawing/2014/main" id="{219F08AB-229B-A5CA-0AD8-D46A39725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1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29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AC217-CA3F-7AFE-D8AF-5850EDABD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A82EAF18-5942-02E0-672A-B76945D93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116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C251E-D091-7DDC-377E-B819CE5DC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1C3F8-7D0E-BD8D-08F3-2FBB621C2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15000" dirty="0">
                <a:solidFill>
                  <a:srgbClr val="00881B"/>
                </a:solidFill>
                <a:latin typeface="TomskObl2104" pitchFamily="50" charset="0"/>
              </a:rPr>
              <a:t>Отцы </a:t>
            </a:r>
            <a:br>
              <a:rPr lang="ru-RU" sz="15000" dirty="0">
                <a:solidFill>
                  <a:srgbClr val="00881B"/>
                </a:solidFill>
                <a:latin typeface="TomskObl2104" pitchFamily="50" charset="0"/>
              </a:rPr>
            </a:br>
            <a:r>
              <a:rPr lang="ru-RU" sz="15000" dirty="0">
                <a:solidFill>
                  <a:srgbClr val="00881B"/>
                </a:solidFill>
                <a:latin typeface="TomskObl2104" pitchFamily="50" charset="0"/>
              </a:rPr>
              <a:t>и дети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D9D8F0-AFFA-F1EF-C037-231858505E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805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64D92-47D6-11A9-0038-856DFD44E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CFF6A9-F232-0999-46D7-CC4F5D42AFB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CE8ECBC-114A-714E-A92A-B8D6F634C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4E6DCA-0344-74BD-FF7E-29DB8D119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266700"/>
            <a:ext cx="41783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20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5B5A1-8736-045F-4914-F42E59911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8E7B17-2DFF-8675-68EB-8C22C502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Упражнение «конфликт»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CFBE0C-D64C-8872-DE89-CBA0EC7FE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sz="3600" dirty="0">
                <a:latin typeface="Montserrat" pitchFamily="2" charset="0"/>
                <a:ea typeface="Calibri" panose="020F0502020204030204" pitchFamily="34" charset="0"/>
              </a:rPr>
              <a:t>Представьте, что вам нужно рассказать историю о своём профессиональном становлении.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ru-RU" sz="3600" dirty="0">
              <a:latin typeface="Montserrat" pitchFamily="2" charset="0"/>
              <a:ea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sz="3600" dirty="0">
                <a:latin typeface="Montserrat" pitchFamily="2" charset="0"/>
                <a:ea typeface="Arial" panose="020B0604020202020204" pitchFamily="34" charset="0"/>
              </a:rPr>
              <a:t>Какой конфликт можно заложить?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sz="3600" dirty="0">
                <a:latin typeface="Montserrat" pitchFamily="2" charset="0"/>
                <a:ea typeface="Arial" panose="020B0604020202020204" pitchFamily="34" charset="0"/>
              </a:rPr>
              <a:t>Почему он значим для вас?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8E669A-908B-F955-9F21-B4FA304014F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92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5A187-74C4-23C5-34D8-F1AF1639C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64532C3B-620F-F42E-7141-DADAE54399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53"/>
          <a:stretch>
            <a:fillRect/>
          </a:stretch>
        </p:blipFill>
        <p:spPr>
          <a:xfrm>
            <a:off x="1" y="10"/>
            <a:ext cx="6099048" cy="3428990"/>
          </a:xfrm>
          <a:prstGeom prst="rect">
            <a:avLst/>
          </a:prstGeom>
        </p:spPr>
      </p:pic>
      <p:pic>
        <p:nvPicPr>
          <p:cNvPr id="11" name="Рисунок 10" descr="Picture background">
            <a:extLst>
              <a:ext uri="{FF2B5EF4-FFF2-40B4-BE49-F238E27FC236}">
                <a16:creationId xmlns:a16="http://schemas.microsoft.com/office/drawing/2014/main" id="{0BFBB937-F775-302F-642D-AC2FE0CAE7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36" r="2" b="11939"/>
          <a:stretch>
            <a:fillRect/>
          </a:stretch>
        </p:blipFill>
        <p:spPr>
          <a:xfrm>
            <a:off x="6092952" y="10"/>
            <a:ext cx="6099048" cy="3428990"/>
          </a:xfrm>
          <a:prstGeom prst="rect">
            <a:avLst/>
          </a:prstGeom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EC31FD44-C6B9-E98E-F438-A46E194487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" b="495"/>
          <a:stretch>
            <a:fillRect/>
          </a:stretch>
        </p:blipFill>
        <p:spPr>
          <a:xfrm>
            <a:off x="1" y="3429000"/>
            <a:ext cx="6099048" cy="3429000"/>
          </a:xfrm>
          <a:prstGeom prst="rect">
            <a:avLst/>
          </a:prstGeom>
        </p:spPr>
      </p:pic>
      <p:pic>
        <p:nvPicPr>
          <p:cNvPr id="12" name="Рисунок 11" descr="Picture background">
            <a:extLst>
              <a:ext uri="{FF2B5EF4-FFF2-40B4-BE49-F238E27FC236}">
                <a16:creationId xmlns:a16="http://schemas.microsoft.com/office/drawing/2014/main" id="{8A5F1F09-E57A-5801-D4B1-1EA658E306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" b="52"/>
          <a:stretch>
            <a:fillRect/>
          </a:stretch>
        </p:blipFill>
        <p:spPr>
          <a:xfrm>
            <a:off x="6092952" y="3429000"/>
            <a:ext cx="609904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362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729C6-3286-2E1F-57DC-3CD0CD696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B855EA-4BA8-CE3D-54CE-0B061EB7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15000" dirty="0">
                <a:solidFill>
                  <a:srgbClr val="00881B"/>
                </a:solidFill>
                <a:latin typeface="TomskObl2104" pitchFamily="50" charset="0"/>
              </a:rPr>
              <a:t>мотив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E6E9C6-775A-C72C-44F4-271C3D8B0B6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459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AAD7D-29B3-A8FC-A030-7E38CEB5F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A12F4-FE2C-AAFB-97AD-A295386A2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мотивация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25B0B7-BF3E-AECA-154F-D804326FF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864516" cy="435133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  <a:defRPr/>
            </a:pPr>
            <a:r>
              <a:rPr lang="ru-RU" sz="2200" dirty="0">
                <a:latin typeface="Montserrat" pitchFamily="2" charset="0"/>
                <a:ea typeface="PT Root UI Medium" panose="020B0503020202020204" pitchFamily="34" charset="-52"/>
              </a:rPr>
              <a:t>Количество общепринятых мотивов, исходя из которых герой совершает поступки ограничено. Большинство историй можно свести к 5 причинам их появления.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  <a:defRPr/>
            </a:pPr>
            <a:r>
              <a:rPr lang="ru-RU" sz="2200" b="1" dirty="0">
                <a:latin typeface="Montserrat" pitchFamily="2" charset="0"/>
                <a:ea typeface="PT Root UI Medium" panose="020B0503020202020204" pitchFamily="34" charset="-52"/>
              </a:rPr>
              <a:t>Универсальные мотивы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defRPr/>
            </a:pPr>
            <a:r>
              <a:rPr lang="ru-RU" sz="2200" dirty="0">
                <a:latin typeface="Montserrat" pitchFamily="2" charset="0"/>
                <a:ea typeface="PT Root UI Medium" panose="020B0503020202020204" pitchFamily="34" charset="-52"/>
              </a:rPr>
              <a:t>Поиск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defRPr/>
            </a:pPr>
            <a:r>
              <a:rPr lang="ru-RU" sz="2200" dirty="0">
                <a:latin typeface="Montserrat" pitchFamily="2" charset="0"/>
                <a:ea typeface="PT Root UI Medium" panose="020B0503020202020204" pitchFamily="34" charset="-52"/>
              </a:rPr>
              <a:t>Защита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defRPr/>
            </a:pPr>
            <a:r>
              <a:rPr lang="ru-RU" sz="2200" dirty="0">
                <a:latin typeface="Montserrat" pitchFamily="2" charset="0"/>
                <a:ea typeface="PT Root UI Medium" panose="020B0503020202020204" pitchFamily="34" charset="-52"/>
              </a:rPr>
              <a:t>Любовь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defRPr/>
            </a:pPr>
            <a:r>
              <a:rPr lang="ru-RU" sz="2200" dirty="0">
                <a:latin typeface="Montserrat" pitchFamily="2" charset="0"/>
                <a:ea typeface="PT Root UI Medium" panose="020B0503020202020204" pitchFamily="34" charset="-52"/>
              </a:rPr>
              <a:t>Дар/проклятие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defRPr/>
            </a:pPr>
            <a:r>
              <a:rPr lang="ru-RU" sz="2200" dirty="0">
                <a:latin typeface="Montserrat" pitchFamily="2" charset="0"/>
                <a:ea typeface="PT Root UI Medium" panose="020B0503020202020204" pitchFamily="34" charset="-52"/>
              </a:rPr>
              <a:t>Назло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ru-RU" sz="1300" dirty="0">
              <a:latin typeface="Montserrat" pitchFamily="2" charset="0"/>
              <a:ea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CED79D-83B2-B017-AF33-5E69EBA95F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00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0A5FD-C02E-8B5E-A41B-1CB6E4C3B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C079BE5A-B743-D355-4BF2-00721A5E2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0917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EC865-70E5-460D-3092-93E09253A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0065A6-7292-785F-10F0-3D4CC37983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A31A6F21-B0CC-708B-A612-5C95D470E6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1" r="12434"/>
          <a:stretch/>
        </p:blipFill>
        <p:spPr bwMode="auto">
          <a:xfrm>
            <a:off x="-903515" y="12700"/>
            <a:ext cx="64443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490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CA513-4E80-D959-A9B9-20A22D514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50C808-3E4A-EAEE-FCE9-43A75ED8D44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61155EA5-DF73-5AD7-7283-519F21A764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1" r="12434"/>
          <a:stretch/>
        </p:blipFill>
        <p:spPr bwMode="auto">
          <a:xfrm>
            <a:off x="-903515" y="12700"/>
            <a:ext cx="64443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человек, одежда, Человеческое лицо, микрофон&#10;&#10;Автоматически созданное описание">
            <a:extLst>
              <a:ext uri="{FF2B5EF4-FFF2-40B4-BE49-F238E27FC236}">
                <a16:creationId xmlns:a16="http://schemas.microsoft.com/office/drawing/2014/main" id="{6500086A-0706-4373-4693-B122B54203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583"/>
          <a:stretch/>
        </p:blipFill>
        <p:spPr>
          <a:xfrm>
            <a:off x="5540828" y="0"/>
            <a:ext cx="6651171" cy="68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061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F9A12-B5B4-5032-440D-76CF7869D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AEA158A-DC53-3618-0368-67892CADA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4274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90D00-6F62-BC14-DCDB-CD2151D24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34FC88-5BE6-DBE0-55B8-7C6F46705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Упражнение  «мотив»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A7C965-6C0E-11DD-2AA7-68D1E098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Определите, какой мотив влияет на вас сильнее всего? </a:t>
            </a:r>
            <a:endParaRPr lang="en-US" dirty="0">
              <a:latin typeface="Montserrat" pitchFamily="2" charset="0"/>
              <a:ea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  <a:ea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Найдите те книги/фильмы/сериалы, где герой действует по тем же причинам.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Он может быть совсем на вас не похож – важен лишь мотив. Мы ищем вдохновение.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941B54-6A31-3E72-1C4B-5CB99FBFEB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27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91A53-0390-06F2-C508-90A641BBB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856ED-57DB-2AFD-76FF-02C83609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Упражнение «мотив»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DE1532-1BEA-DFA6-9978-02DEC4D72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83442" cy="4351338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Определите, какой мотив влияет на вас сильнее всего? </a:t>
            </a:r>
            <a:endParaRPr lang="en-US" dirty="0">
              <a:latin typeface="Montserrat" pitchFamily="2" charset="0"/>
              <a:ea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  <a:ea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Найдите те книги/фильмы/сериалы, где герой действует по тем же причинам.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Он может быть совсем на вас не похож – важен лишь мотив. Мы ищем вдохновение.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1282ED-1E33-8217-4172-CC116E48DB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 descr="Изображение пина-истории">
            <a:extLst>
              <a:ext uri="{FF2B5EF4-FFF2-40B4-BE49-F238E27FC236}">
                <a16:creationId xmlns:a16="http://schemas.microsoft.com/office/drawing/2014/main" id="{BE6ED3C9-5A4A-0C74-7406-A56A5047D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231" y="1720599"/>
            <a:ext cx="5152769" cy="515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51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E477C-8C92-D219-7DC7-637FD7F18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D0C88-0478-0AAD-796E-9BC5C567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15000" dirty="0">
                <a:solidFill>
                  <a:srgbClr val="00881B"/>
                </a:solidFill>
                <a:latin typeface="TomskObl2104" pitchFamily="50" charset="0"/>
              </a:rPr>
              <a:t>структура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423515-6585-93E4-3D57-54920116B7C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99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2D0BA-F617-83A0-B44A-E6CACEB5E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>
            <a:extLst>
              <a:ext uri="{FF2B5EF4-FFF2-40B4-BE49-F238E27FC236}">
                <a16:creationId xmlns:a16="http://schemas.microsoft.com/office/drawing/2014/main" id="{03A34BB8-1143-C812-727C-6F5E53563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0"/>
            <a:ext cx="6096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2C57A0E1-0073-FD27-F688-5BD6079B3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icture background">
            <a:extLst>
              <a:ext uri="{FF2B5EF4-FFF2-40B4-BE49-F238E27FC236}">
                <a16:creationId xmlns:a16="http://schemas.microsoft.com/office/drawing/2014/main" id="{E94A5913-D74F-E81F-1E51-6D4DB7219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F1D820-9F10-BCA8-DF2E-BF8CBCC6C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2084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>
          <a:extLst>
            <a:ext uri="{FF2B5EF4-FFF2-40B4-BE49-F238E27FC236}">
              <a16:creationId xmlns:a16="http://schemas.microsoft.com/office/drawing/2014/main" id="{F3F03C96-F9E9-CCB7-D814-288BE72E4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F0AC5591-EB35-26A7-AFE0-1F71C2C880BD}"/>
              </a:ext>
            </a:extLst>
          </p:cNvPr>
          <p:cNvSpPr/>
          <p:nvPr/>
        </p:nvSpPr>
        <p:spPr>
          <a:xfrm>
            <a:off x="3269165" y="602165"/>
            <a:ext cx="5653669" cy="5653669"/>
          </a:xfrm>
          <a:prstGeom prst="ellipse">
            <a:avLst/>
          </a:prstGeom>
          <a:noFill/>
          <a:ln>
            <a:solidFill>
              <a:srgbClr val="1213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2CDCCD-426D-1932-FABB-4019D9577882}"/>
              </a:ext>
            </a:extLst>
          </p:cNvPr>
          <p:cNvSpPr txBox="1"/>
          <p:nvPr/>
        </p:nvSpPr>
        <p:spPr>
          <a:xfrm>
            <a:off x="4473496" y="263611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Зов к приключениям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5FD960-F01F-5BCE-AADE-407F1A4F0407}"/>
              </a:ext>
            </a:extLst>
          </p:cNvPr>
          <p:cNvSpPr txBox="1"/>
          <p:nvPr/>
        </p:nvSpPr>
        <p:spPr>
          <a:xfrm>
            <a:off x="7514062" y="771442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Отказ от зова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78D17B-71E6-FC7C-6105-9567D5886230}"/>
              </a:ext>
            </a:extLst>
          </p:cNvPr>
          <p:cNvSpPr txBox="1"/>
          <p:nvPr/>
        </p:nvSpPr>
        <p:spPr>
          <a:xfrm>
            <a:off x="8419170" y="1600869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Волшебная помощь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76967-8051-38B9-D6AA-DAB5C5496716}"/>
              </a:ext>
            </a:extLst>
          </p:cNvPr>
          <p:cNvSpPr txBox="1"/>
          <p:nvPr/>
        </p:nvSpPr>
        <p:spPr>
          <a:xfrm>
            <a:off x="8786231" y="2430296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Переход в другой мир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92FC9-D7FC-B315-3DC9-57A38F732FCD}"/>
              </a:ext>
            </a:extLst>
          </p:cNvPr>
          <p:cNvSpPr txBox="1"/>
          <p:nvPr/>
        </p:nvSpPr>
        <p:spPr>
          <a:xfrm>
            <a:off x="8922833" y="3259722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Чрево кита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56E873-2CD0-0660-8C26-86271EF6FE32}"/>
              </a:ext>
            </a:extLst>
          </p:cNvPr>
          <p:cNvSpPr txBox="1"/>
          <p:nvPr/>
        </p:nvSpPr>
        <p:spPr>
          <a:xfrm>
            <a:off x="8854066" y="4032723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Дорога испытаний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B3C29D-06E2-9187-7A32-3CE7CE85A96F}"/>
              </a:ext>
            </a:extLst>
          </p:cNvPr>
          <p:cNvSpPr txBox="1"/>
          <p:nvPr/>
        </p:nvSpPr>
        <p:spPr>
          <a:xfrm>
            <a:off x="8504661" y="4805724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Встреча с богиней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1BCCCA-0C64-2627-1123-C50364111BB2}"/>
              </a:ext>
            </a:extLst>
          </p:cNvPr>
          <p:cNvSpPr txBox="1"/>
          <p:nvPr/>
        </p:nvSpPr>
        <p:spPr>
          <a:xfrm>
            <a:off x="7852315" y="5578726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Женщина как искушение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597357-D498-684B-E46F-46A83EC1164C}"/>
              </a:ext>
            </a:extLst>
          </p:cNvPr>
          <p:cNvSpPr txBox="1"/>
          <p:nvPr/>
        </p:nvSpPr>
        <p:spPr>
          <a:xfrm>
            <a:off x="6028163" y="6255834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Примирение с отцом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30AC6E-068B-0A78-5805-B9B1B39E906B}"/>
              </a:ext>
            </a:extLst>
          </p:cNvPr>
          <p:cNvSpPr txBox="1"/>
          <p:nvPr/>
        </p:nvSpPr>
        <p:spPr>
          <a:xfrm>
            <a:off x="2432824" y="6255834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Апофеоз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2BA318-EA47-CEBB-6391-9156022C367D}"/>
              </a:ext>
            </a:extLst>
          </p:cNvPr>
          <p:cNvSpPr txBox="1"/>
          <p:nvPr/>
        </p:nvSpPr>
        <p:spPr>
          <a:xfrm>
            <a:off x="442332" y="4805724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Отказ от возвращения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F845E-2724-9F5F-0D05-4F1A06904EED}"/>
              </a:ext>
            </a:extLst>
          </p:cNvPr>
          <p:cNvSpPr txBox="1"/>
          <p:nvPr/>
        </p:nvSpPr>
        <p:spPr>
          <a:xfrm>
            <a:off x="1094679" y="5578726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Высшее благодеяние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EEA12C-F500-CEC3-5E11-51D988C75BF0}"/>
              </a:ext>
            </a:extLst>
          </p:cNvPr>
          <p:cNvSpPr txBox="1"/>
          <p:nvPr/>
        </p:nvSpPr>
        <p:spPr>
          <a:xfrm>
            <a:off x="110585" y="4036289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Полёт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75B799-6551-332E-BDCC-0D02F1D5F141}"/>
              </a:ext>
            </a:extLst>
          </p:cNvPr>
          <p:cNvSpPr txBox="1"/>
          <p:nvPr/>
        </p:nvSpPr>
        <p:spPr>
          <a:xfrm>
            <a:off x="58545" y="3254596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Спасение извне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FEAB48-DFCD-6CD6-5A7E-8E54807361AB}"/>
              </a:ext>
            </a:extLst>
          </p:cNvPr>
          <p:cNvSpPr txBox="1"/>
          <p:nvPr/>
        </p:nvSpPr>
        <p:spPr>
          <a:xfrm>
            <a:off x="116159" y="2434865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Возвращение с эликсиром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52E97F-990D-6EC0-00ED-5980817D585A}"/>
              </a:ext>
            </a:extLst>
          </p:cNvPr>
          <p:cNvSpPr txBox="1"/>
          <p:nvPr/>
        </p:nvSpPr>
        <p:spPr>
          <a:xfrm>
            <a:off x="527824" y="1600869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Повелитель двух миров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D314CE-3470-BBDE-EC69-6F620CF36F13}"/>
              </a:ext>
            </a:extLst>
          </p:cNvPr>
          <p:cNvSpPr txBox="1"/>
          <p:nvPr/>
        </p:nvSpPr>
        <p:spPr>
          <a:xfrm>
            <a:off x="2064834" y="771442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Свобода жить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B544DD-73C4-87ED-8722-2B792698DA64}"/>
              </a:ext>
            </a:extLst>
          </p:cNvPr>
          <p:cNvSpPr txBox="1"/>
          <p:nvPr/>
        </p:nvSpPr>
        <p:spPr>
          <a:xfrm>
            <a:off x="3949388" y="3239207"/>
            <a:ext cx="4293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Мономиф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 Джозефа Кэмпбелла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D0BD971-6E18-EEE7-A1E0-C08D24C94C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954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>
          <a:extLst>
            <a:ext uri="{FF2B5EF4-FFF2-40B4-BE49-F238E27FC236}">
              <a16:creationId xmlns:a16="http://schemas.microsoft.com/office/drawing/2014/main" id="{572DE7C0-7DD9-CEF7-CD21-4DDD4AD1F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80947768-6DDF-F7FC-3C0A-A13F18320CFD}"/>
              </a:ext>
            </a:extLst>
          </p:cNvPr>
          <p:cNvSpPr/>
          <p:nvPr/>
        </p:nvSpPr>
        <p:spPr>
          <a:xfrm>
            <a:off x="3269165" y="602165"/>
            <a:ext cx="5653669" cy="5653669"/>
          </a:xfrm>
          <a:prstGeom prst="ellipse">
            <a:avLst/>
          </a:prstGeom>
          <a:noFill/>
          <a:ln>
            <a:solidFill>
              <a:srgbClr val="1213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EE3912-9E50-D2C1-AA6D-5C7A8E6B957A}"/>
              </a:ext>
            </a:extLst>
          </p:cNvPr>
          <p:cNvSpPr txBox="1"/>
          <p:nvPr/>
        </p:nvSpPr>
        <p:spPr>
          <a:xfrm>
            <a:off x="4473496" y="263611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Зов к приключениям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DF9E1D-19A6-DCAD-93B0-FF1C2A6A0F51}"/>
              </a:ext>
            </a:extLst>
          </p:cNvPr>
          <p:cNvSpPr txBox="1"/>
          <p:nvPr/>
        </p:nvSpPr>
        <p:spPr>
          <a:xfrm>
            <a:off x="8786231" y="2430296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Переход в другой мир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4B0942-18DB-7726-FEA4-B4118CA6FBF8}"/>
              </a:ext>
            </a:extLst>
          </p:cNvPr>
          <p:cNvSpPr txBox="1"/>
          <p:nvPr/>
        </p:nvSpPr>
        <p:spPr>
          <a:xfrm>
            <a:off x="8922833" y="3259722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Чрево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 кита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EE9126-2155-8435-57DA-398FBA50E5BF}"/>
              </a:ext>
            </a:extLst>
          </p:cNvPr>
          <p:cNvSpPr txBox="1"/>
          <p:nvPr/>
        </p:nvSpPr>
        <p:spPr>
          <a:xfrm>
            <a:off x="8854066" y="4032723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Дорога испытаний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4F9A8B-6F8C-DEBA-B62D-109202D3209F}"/>
              </a:ext>
            </a:extLst>
          </p:cNvPr>
          <p:cNvSpPr txBox="1"/>
          <p:nvPr/>
        </p:nvSpPr>
        <p:spPr>
          <a:xfrm>
            <a:off x="6028163" y="6255834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Примирение с отцом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446B7F-A5A5-BB2E-AD37-E319BDEA25CC}"/>
              </a:ext>
            </a:extLst>
          </p:cNvPr>
          <p:cNvSpPr txBox="1"/>
          <p:nvPr/>
        </p:nvSpPr>
        <p:spPr>
          <a:xfrm>
            <a:off x="2432824" y="6255834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Апофеоз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B83353-F2E5-9686-52D7-47DACFCB4B68}"/>
              </a:ext>
            </a:extLst>
          </p:cNvPr>
          <p:cNvSpPr txBox="1"/>
          <p:nvPr/>
        </p:nvSpPr>
        <p:spPr>
          <a:xfrm>
            <a:off x="1094679" y="5578726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Высшее благодеяние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3E7E77-8F90-71C1-95F0-EC04AF310279}"/>
              </a:ext>
            </a:extLst>
          </p:cNvPr>
          <p:cNvSpPr txBox="1"/>
          <p:nvPr/>
        </p:nvSpPr>
        <p:spPr>
          <a:xfrm>
            <a:off x="116159" y="2434865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Возвращение с эликсиром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D9D356-6E09-473D-B140-938A94F52325}"/>
              </a:ext>
            </a:extLst>
          </p:cNvPr>
          <p:cNvSpPr txBox="1"/>
          <p:nvPr/>
        </p:nvSpPr>
        <p:spPr>
          <a:xfrm>
            <a:off x="527824" y="1600869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Повелитель двух миров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67EBC4-AF2D-2F30-256C-B19B31E8E393}"/>
              </a:ext>
            </a:extLst>
          </p:cNvPr>
          <p:cNvSpPr txBox="1"/>
          <p:nvPr/>
        </p:nvSpPr>
        <p:spPr>
          <a:xfrm>
            <a:off x="2064834" y="771442"/>
            <a:ext cx="324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Свобода жить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5446FC-1794-53D3-6695-B6946151EBE3}"/>
              </a:ext>
            </a:extLst>
          </p:cNvPr>
          <p:cNvSpPr txBox="1"/>
          <p:nvPr/>
        </p:nvSpPr>
        <p:spPr>
          <a:xfrm>
            <a:off x="3949388" y="3239207"/>
            <a:ext cx="4293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Мономиф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itchFamily="2" charset="0"/>
              </a:rPr>
              <a:t> Джозефа Кэмпбелла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8F10BD-CAB2-E3F5-59F0-83397011DFF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4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6FA83-4657-1E27-D0B2-AD1D51791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графическая вставка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BA6D9397-F1E2-4284-262A-B47F4CE5F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48" y="2063"/>
            <a:ext cx="9569904" cy="6855938"/>
          </a:xfrm>
          <a:prstGeom prst="rect">
            <a:avLst/>
          </a:prstGeom>
        </p:spPr>
      </p:pic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96AF1F50-F53A-8AE6-01D0-011258C87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7213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E7F98-5293-E04A-B704-4FF5640CA9A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7795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868BA-B741-C49E-A208-FFDA81CCF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графическая вставка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30A47A1-66FF-130D-3B38-04291C91D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48" y="2063"/>
            <a:ext cx="9569904" cy="68559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093645-BF73-92CB-0E13-59F9629066B5}"/>
              </a:ext>
            </a:extLst>
          </p:cNvPr>
          <p:cNvSpPr txBox="1"/>
          <p:nvPr/>
        </p:nvSpPr>
        <p:spPr>
          <a:xfrm>
            <a:off x="112681" y="189570"/>
            <a:ext cx="2396733" cy="646331"/>
          </a:xfrm>
          <a:prstGeom prst="rect">
            <a:avLst/>
          </a:prstGeom>
          <a:noFill/>
          <a:ln w="25400" cap="rnd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75932"/>
                      <a:gd name="connsiteY0" fmla="*/ 0 h 646331"/>
                      <a:gd name="connsiteX1" fmla="*/ 618224 w 2575932"/>
                      <a:gd name="connsiteY1" fmla="*/ 0 h 646331"/>
                      <a:gd name="connsiteX2" fmla="*/ 1184929 w 2575932"/>
                      <a:gd name="connsiteY2" fmla="*/ 0 h 646331"/>
                      <a:gd name="connsiteX3" fmla="*/ 1880430 w 2575932"/>
                      <a:gd name="connsiteY3" fmla="*/ 0 h 646331"/>
                      <a:gd name="connsiteX4" fmla="*/ 2575932 w 2575932"/>
                      <a:gd name="connsiteY4" fmla="*/ 0 h 646331"/>
                      <a:gd name="connsiteX5" fmla="*/ 2575932 w 2575932"/>
                      <a:gd name="connsiteY5" fmla="*/ 646331 h 646331"/>
                      <a:gd name="connsiteX6" fmla="*/ 1983468 w 2575932"/>
                      <a:gd name="connsiteY6" fmla="*/ 646331 h 646331"/>
                      <a:gd name="connsiteX7" fmla="*/ 1391003 w 2575932"/>
                      <a:gd name="connsiteY7" fmla="*/ 646331 h 646331"/>
                      <a:gd name="connsiteX8" fmla="*/ 695502 w 2575932"/>
                      <a:gd name="connsiteY8" fmla="*/ 646331 h 646331"/>
                      <a:gd name="connsiteX9" fmla="*/ 0 w 2575932"/>
                      <a:gd name="connsiteY9" fmla="*/ 646331 h 646331"/>
                      <a:gd name="connsiteX10" fmla="*/ 0 w 2575932"/>
                      <a:gd name="connsiteY10" fmla="*/ 0 h 646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75932" h="646331" extrusionOk="0">
                        <a:moveTo>
                          <a:pt x="0" y="0"/>
                        </a:moveTo>
                        <a:cubicBezTo>
                          <a:pt x="227708" y="-15355"/>
                          <a:pt x="445079" y="9727"/>
                          <a:pt x="618224" y="0"/>
                        </a:cubicBezTo>
                        <a:cubicBezTo>
                          <a:pt x="791369" y="-9727"/>
                          <a:pt x="939782" y="-26526"/>
                          <a:pt x="1184929" y="0"/>
                        </a:cubicBezTo>
                        <a:cubicBezTo>
                          <a:pt x="1430076" y="26526"/>
                          <a:pt x="1582143" y="-23385"/>
                          <a:pt x="1880430" y="0"/>
                        </a:cubicBezTo>
                        <a:cubicBezTo>
                          <a:pt x="2178717" y="23385"/>
                          <a:pt x="2388174" y="13857"/>
                          <a:pt x="2575932" y="0"/>
                        </a:cubicBezTo>
                        <a:cubicBezTo>
                          <a:pt x="2606888" y="233906"/>
                          <a:pt x="2598708" y="437436"/>
                          <a:pt x="2575932" y="646331"/>
                        </a:cubicBezTo>
                        <a:cubicBezTo>
                          <a:pt x="2417955" y="659027"/>
                          <a:pt x="2194291" y="641794"/>
                          <a:pt x="1983468" y="646331"/>
                        </a:cubicBezTo>
                        <a:cubicBezTo>
                          <a:pt x="1772645" y="650868"/>
                          <a:pt x="1556769" y="641461"/>
                          <a:pt x="1391003" y="646331"/>
                        </a:cubicBezTo>
                        <a:cubicBezTo>
                          <a:pt x="1225237" y="651201"/>
                          <a:pt x="854418" y="664272"/>
                          <a:pt x="695502" y="646331"/>
                        </a:cubicBezTo>
                        <a:cubicBezTo>
                          <a:pt x="536586" y="628390"/>
                          <a:pt x="339200" y="616472"/>
                          <a:pt x="0" y="646331"/>
                        </a:cubicBezTo>
                        <a:cubicBezTo>
                          <a:pt x="-11696" y="394072"/>
                          <a:pt x="-16628" y="19844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Montserrat" pitchFamily="2" charset="0"/>
              </a:rPr>
              <a:t>На основе ведущего мотива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C353CF-7C18-71BC-7D58-A579BFBE64E5}"/>
              </a:ext>
            </a:extLst>
          </p:cNvPr>
          <p:cNvSpPr txBox="1"/>
          <p:nvPr/>
        </p:nvSpPr>
        <p:spPr>
          <a:xfrm>
            <a:off x="9935737" y="601945"/>
            <a:ext cx="1973765" cy="646331"/>
          </a:xfrm>
          <a:prstGeom prst="rect">
            <a:avLst/>
          </a:prstGeom>
          <a:noFill/>
          <a:ln w="25400" cap="rnd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75932"/>
                      <a:gd name="connsiteY0" fmla="*/ 0 h 646331"/>
                      <a:gd name="connsiteX1" fmla="*/ 618224 w 2575932"/>
                      <a:gd name="connsiteY1" fmla="*/ 0 h 646331"/>
                      <a:gd name="connsiteX2" fmla="*/ 1184929 w 2575932"/>
                      <a:gd name="connsiteY2" fmla="*/ 0 h 646331"/>
                      <a:gd name="connsiteX3" fmla="*/ 1880430 w 2575932"/>
                      <a:gd name="connsiteY3" fmla="*/ 0 h 646331"/>
                      <a:gd name="connsiteX4" fmla="*/ 2575932 w 2575932"/>
                      <a:gd name="connsiteY4" fmla="*/ 0 h 646331"/>
                      <a:gd name="connsiteX5" fmla="*/ 2575932 w 2575932"/>
                      <a:gd name="connsiteY5" fmla="*/ 646331 h 646331"/>
                      <a:gd name="connsiteX6" fmla="*/ 1983468 w 2575932"/>
                      <a:gd name="connsiteY6" fmla="*/ 646331 h 646331"/>
                      <a:gd name="connsiteX7" fmla="*/ 1391003 w 2575932"/>
                      <a:gd name="connsiteY7" fmla="*/ 646331 h 646331"/>
                      <a:gd name="connsiteX8" fmla="*/ 695502 w 2575932"/>
                      <a:gd name="connsiteY8" fmla="*/ 646331 h 646331"/>
                      <a:gd name="connsiteX9" fmla="*/ 0 w 2575932"/>
                      <a:gd name="connsiteY9" fmla="*/ 646331 h 646331"/>
                      <a:gd name="connsiteX10" fmla="*/ 0 w 2575932"/>
                      <a:gd name="connsiteY10" fmla="*/ 0 h 646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75932" h="646331" extrusionOk="0">
                        <a:moveTo>
                          <a:pt x="0" y="0"/>
                        </a:moveTo>
                        <a:cubicBezTo>
                          <a:pt x="227708" y="-15355"/>
                          <a:pt x="445079" y="9727"/>
                          <a:pt x="618224" y="0"/>
                        </a:cubicBezTo>
                        <a:cubicBezTo>
                          <a:pt x="791369" y="-9727"/>
                          <a:pt x="939782" y="-26526"/>
                          <a:pt x="1184929" y="0"/>
                        </a:cubicBezTo>
                        <a:cubicBezTo>
                          <a:pt x="1430076" y="26526"/>
                          <a:pt x="1582143" y="-23385"/>
                          <a:pt x="1880430" y="0"/>
                        </a:cubicBezTo>
                        <a:cubicBezTo>
                          <a:pt x="2178717" y="23385"/>
                          <a:pt x="2388174" y="13857"/>
                          <a:pt x="2575932" y="0"/>
                        </a:cubicBezTo>
                        <a:cubicBezTo>
                          <a:pt x="2606888" y="233906"/>
                          <a:pt x="2598708" y="437436"/>
                          <a:pt x="2575932" y="646331"/>
                        </a:cubicBezTo>
                        <a:cubicBezTo>
                          <a:pt x="2417955" y="659027"/>
                          <a:pt x="2194291" y="641794"/>
                          <a:pt x="1983468" y="646331"/>
                        </a:cubicBezTo>
                        <a:cubicBezTo>
                          <a:pt x="1772645" y="650868"/>
                          <a:pt x="1556769" y="641461"/>
                          <a:pt x="1391003" y="646331"/>
                        </a:cubicBezTo>
                        <a:cubicBezTo>
                          <a:pt x="1225237" y="651201"/>
                          <a:pt x="854418" y="664272"/>
                          <a:pt x="695502" y="646331"/>
                        </a:cubicBezTo>
                        <a:cubicBezTo>
                          <a:pt x="536586" y="628390"/>
                          <a:pt x="339200" y="616472"/>
                          <a:pt x="0" y="646331"/>
                        </a:cubicBezTo>
                        <a:cubicBezTo>
                          <a:pt x="-11696" y="394072"/>
                          <a:pt x="-16628" y="19844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Montserrat" pitchFamily="2" charset="0"/>
              </a:rPr>
              <a:t>Соразмерные герою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CD8574-15E3-5108-5B64-31903274B4C7}"/>
              </a:ext>
            </a:extLst>
          </p:cNvPr>
          <p:cNvSpPr txBox="1"/>
          <p:nvPr/>
        </p:nvSpPr>
        <p:spPr>
          <a:xfrm>
            <a:off x="10284869" y="4222374"/>
            <a:ext cx="1624633" cy="646331"/>
          </a:xfrm>
          <a:prstGeom prst="rect">
            <a:avLst/>
          </a:prstGeom>
          <a:noFill/>
          <a:ln w="25400" cap="rnd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75932"/>
                      <a:gd name="connsiteY0" fmla="*/ 0 h 646331"/>
                      <a:gd name="connsiteX1" fmla="*/ 618224 w 2575932"/>
                      <a:gd name="connsiteY1" fmla="*/ 0 h 646331"/>
                      <a:gd name="connsiteX2" fmla="*/ 1184929 w 2575932"/>
                      <a:gd name="connsiteY2" fmla="*/ 0 h 646331"/>
                      <a:gd name="connsiteX3" fmla="*/ 1880430 w 2575932"/>
                      <a:gd name="connsiteY3" fmla="*/ 0 h 646331"/>
                      <a:gd name="connsiteX4" fmla="*/ 2575932 w 2575932"/>
                      <a:gd name="connsiteY4" fmla="*/ 0 h 646331"/>
                      <a:gd name="connsiteX5" fmla="*/ 2575932 w 2575932"/>
                      <a:gd name="connsiteY5" fmla="*/ 646331 h 646331"/>
                      <a:gd name="connsiteX6" fmla="*/ 1983468 w 2575932"/>
                      <a:gd name="connsiteY6" fmla="*/ 646331 h 646331"/>
                      <a:gd name="connsiteX7" fmla="*/ 1391003 w 2575932"/>
                      <a:gd name="connsiteY7" fmla="*/ 646331 h 646331"/>
                      <a:gd name="connsiteX8" fmla="*/ 695502 w 2575932"/>
                      <a:gd name="connsiteY8" fmla="*/ 646331 h 646331"/>
                      <a:gd name="connsiteX9" fmla="*/ 0 w 2575932"/>
                      <a:gd name="connsiteY9" fmla="*/ 646331 h 646331"/>
                      <a:gd name="connsiteX10" fmla="*/ 0 w 2575932"/>
                      <a:gd name="connsiteY10" fmla="*/ 0 h 646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75932" h="646331" extrusionOk="0">
                        <a:moveTo>
                          <a:pt x="0" y="0"/>
                        </a:moveTo>
                        <a:cubicBezTo>
                          <a:pt x="227708" y="-15355"/>
                          <a:pt x="445079" y="9727"/>
                          <a:pt x="618224" y="0"/>
                        </a:cubicBezTo>
                        <a:cubicBezTo>
                          <a:pt x="791369" y="-9727"/>
                          <a:pt x="939782" y="-26526"/>
                          <a:pt x="1184929" y="0"/>
                        </a:cubicBezTo>
                        <a:cubicBezTo>
                          <a:pt x="1430076" y="26526"/>
                          <a:pt x="1582143" y="-23385"/>
                          <a:pt x="1880430" y="0"/>
                        </a:cubicBezTo>
                        <a:cubicBezTo>
                          <a:pt x="2178717" y="23385"/>
                          <a:pt x="2388174" y="13857"/>
                          <a:pt x="2575932" y="0"/>
                        </a:cubicBezTo>
                        <a:cubicBezTo>
                          <a:pt x="2606888" y="233906"/>
                          <a:pt x="2598708" y="437436"/>
                          <a:pt x="2575932" y="646331"/>
                        </a:cubicBezTo>
                        <a:cubicBezTo>
                          <a:pt x="2417955" y="659027"/>
                          <a:pt x="2194291" y="641794"/>
                          <a:pt x="1983468" y="646331"/>
                        </a:cubicBezTo>
                        <a:cubicBezTo>
                          <a:pt x="1772645" y="650868"/>
                          <a:pt x="1556769" y="641461"/>
                          <a:pt x="1391003" y="646331"/>
                        </a:cubicBezTo>
                        <a:cubicBezTo>
                          <a:pt x="1225237" y="651201"/>
                          <a:pt x="854418" y="664272"/>
                          <a:pt x="695502" y="646331"/>
                        </a:cubicBezTo>
                        <a:cubicBezTo>
                          <a:pt x="536586" y="628390"/>
                          <a:pt x="339200" y="616472"/>
                          <a:pt x="0" y="646331"/>
                        </a:cubicBezTo>
                        <a:cubicBezTo>
                          <a:pt x="-11696" y="394072"/>
                          <a:pt x="-16628" y="19844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Montserrat" pitchFamily="2" charset="0"/>
              </a:rPr>
              <a:t>Для роста героя</a:t>
            </a:r>
          </a:p>
        </p:txBody>
      </p:sp>
    </p:spTree>
    <p:extLst>
      <p:ext uri="{BB962C8B-B14F-4D97-AF65-F5344CB8AC3E}">
        <p14:creationId xmlns:p14="http://schemas.microsoft.com/office/powerpoint/2010/main" val="3190431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E0DBF-9C9A-B6CF-E980-8321B0780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графическая вставка, иллюстрация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E76B1B36-6950-8205-EDF7-48385C418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48" y="2063"/>
            <a:ext cx="9569904" cy="68559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AA6968-D76C-274C-8819-CD18551CAF7D}"/>
              </a:ext>
            </a:extLst>
          </p:cNvPr>
          <p:cNvSpPr txBox="1"/>
          <p:nvPr/>
        </p:nvSpPr>
        <p:spPr>
          <a:xfrm>
            <a:off x="112681" y="189570"/>
            <a:ext cx="2396733" cy="646331"/>
          </a:xfrm>
          <a:prstGeom prst="rect">
            <a:avLst/>
          </a:prstGeom>
          <a:noFill/>
          <a:ln w="25400" cap="rnd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75932"/>
                      <a:gd name="connsiteY0" fmla="*/ 0 h 646331"/>
                      <a:gd name="connsiteX1" fmla="*/ 618224 w 2575932"/>
                      <a:gd name="connsiteY1" fmla="*/ 0 h 646331"/>
                      <a:gd name="connsiteX2" fmla="*/ 1184929 w 2575932"/>
                      <a:gd name="connsiteY2" fmla="*/ 0 h 646331"/>
                      <a:gd name="connsiteX3" fmla="*/ 1880430 w 2575932"/>
                      <a:gd name="connsiteY3" fmla="*/ 0 h 646331"/>
                      <a:gd name="connsiteX4" fmla="*/ 2575932 w 2575932"/>
                      <a:gd name="connsiteY4" fmla="*/ 0 h 646331"/>
                      <a:gd name="connsiteX5" fmla="*/ 2575932 w 2575932"/>
                      <a:gd name="connsiteY5" fmla="*/ 646331 h 646331"/>
                      <a:gd name="connsiteX6" fmla="*/ 1983468 w 2575932"/>
                      <a:gd name="connsiteY6" fmla="*/ 646331 h 646331"/>
                      <a:gd name="connsiteX7" fmla="*/ 1391003 w 2575932"/>
                      <a:gd name="connsiteY7" fmla="*/ 646331 h 646331"/>
                      <a:gd name="connsiteX8" fmla="*/ 695502 w 2575932"/>
                      <a:gd name="connsiteY8" fmla="*/ 646331 h 646331"/>
                      <a:gd name="connsiteX9" fmla="*/ 0 w 2575932"/>
                      <a:gd name="connsiteY9" fmla="*/ 646331 h 646331"/>
                      <a:gd name="connsiteX10" fmla="*/ 0 w 2575932"/>
                      <a:gd name="connsiteY10" fmla="*/ 0 h 646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75932" h="646331" extrusionOk="0">
                        <a:moveTo>
                          <a:pt x="0" y="0"/>
                        </a:moveTo>
                        <a:cubicBezTo>
                          <a:pt x="227708" y="-15355"/>
                          <a:pt x="445079" y="9727"/>
                          <a:pt x="618224" y="0"/>
                        </a:cubicBezTo>
                        <a:cubicBezTo>
                          <a:pt x="791369" y="-9727"/>
                          <a:pt x="939782" y="-26526"/>
                          <a:pt x="1184929" y="0"/>
                        </a:cubicBezTo>
                        <a:cubicBezTo>
                          <a:pt x="1430076" y="26526"/>
                          <a:pt x="1582143" y="-23385"/>
                          <a:pt x="1880430" y="0"/>
                        </a:cubicBezTo>
                        <a:cubicBezTo>
                          <a:pt x="2178717" y="23385"/>
                          <a:pt x="2388174" y="13857"/>
                          <a:pt x="2575932" y="0"/>
                        </a:cubicBezTo>
                        <a:cubicBezTo>
                          <a:pt x="2606888" y="233906"/>
                          <a:pt x="2598708" y="437436"/>
                          <a:pt x="2575932" y="646331"/>
                        </a:cubicBezTo>
                        <a:cubicBezTo>
                          <a:pt x="2417955" y="659027"/>
                          <a:pt x="2194291" y="641794"/>
                          <a:pt x="1983468" y="646331"/>
                        </a:cubicBezTo>
                        <a:cubicBezTo>
                          <a:pt x="1772645" y="650868"/>
                          <a:pt x="1556769" y="641461"/>
                          <a:pt x="1391003" y="646331"/>
                        </a:cubicBezTo>
                        <a:cubicBezTo>
                          <a:pt x="1225237" y="651201"/>
                          <a:pt x="854418" y="664272"/>
                          <a:pt x="695502" y="646331"/>
                        </a:cubicBezTo>
                        <a:cubicBezTo>
                          <a:pt x="536586" y="628390"/>
                          <a:pt x="339200" y="616472"/>
                          <a:pt x="0" y="646331"/>
                        </a:cubicBezTo>
                        <a:cubicBezTo>
                          <a:pt x="-11696" y="394072"/>
                          <a:pt x="-16628" y="19844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Montserrat" pitchFamily="2" charset="0"/>
              </a:rPr>
              <a:t>На основе ведущего мотива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261EC5-DB7B-0701-3727-0B6980793E3E}"/>
              </a:ext>
            </a:extLst>
          </p:cNvPr>
          <p:cNvSpPr txBox="1"/>
          <p:nvPr/>
        </p:nvSpPr>
        <p:spPr>
          <a:xfrm>
            <a:off x="9935737" y="601945"/>
            <a:ext cx="1973765" cy="646331"/>
          </a:xfrm>
          <a:prstGeom prst="rect">
            <a:avLst/>
          </a:prstGeom>
          <a:noFill/>
          <a:ln w="25400" cap="rnd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75932"/>
                      <a:gd name="connsiteY0" fmla="*/ 0 h 646331"/>
                      <a:gd name="connsiteX1" fmla="*/ 618224 w 2575932"/>
                      <a:gd name="connsiteY1" fmla="*/ 0 h 646331"/>
                      <a:gd name="connsiteX2" fmla="*/ 1184929 w 2575932"/>
                      <a:gd name="connsiteY2" fmla="*/ 0 h 646331"/>
                      <a:gd name="connsiteX3" fmla="*/ 1880430 w 2575932"/>
                      <a:gd name="connsiteY3" fmla="*/ 0 h 646331"/>
                      <a:gd name="connsiteX4" fmla="*/ 2575932 w 2575932"/>
                      <a:gd name="connsiteY4" fmla="*/ 0 h 646331"/>
                      <a:gd name="connsiteX5" fmla="*/ 2575932 w 2575932"/>
                      <a:gd name="connsiteY5" fmla="*/ 646331 h 646331"/>
                      <a:gd name="connsiteX6" fmla="*/ 1983468 w 2575932"/>
                      <a:gd name="connsiteY6" fmla="*/ 646331 h 646331"/>
                      <a:gd name="connsiteX7" fmla="*/ 1391003 w 2575932"/>
                      <a:gd name="connsiteY7" fmla="*/ 646331 h 646331"/>
                      <a:gd name="connsiteX8" fmla="*/ 695502 w 2575932"/>
                      <a:gd name="connsiteY8" fmla="*/ 646331 h 646331"/>
                      <a:gd name="connsiteX9" fmla="*/ 0 w 2575932"/>
                      <a:gd name="connsiteY9" fmla="*/ 646331 h 646331"/>
                      <a:gd name="connsiteX10" fmla="*/ 0 w 2575932"/>
                      <a:gd name="connsiteY10" fmla="*/ 0 h 646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75932" h="646331" extrusionOk="0">
                        <a:moveTo>
                          <a:pt x="0" y="0"/>
                        </a:moveTo>
                        <a:cubicBezTo>
                          <a:pt x="227708" y="-15355"/>
                          <a:pt x="445079" y="9727"/>
                          <a:pt x="618224" y="0"/>
                        </a:cubicBezTo>
                        <a:cubicBezTo>
                          <a:pt x="791369" y="-9727"/>
                          <a:pt x="939782" y="-26526"/>
                          <a:pt x="1184929" y="0"/>
                        </a:cubicBezTo>
                        <a:cubicBezTo>
                          <a:pt x="1430076" y="26526"/>
                          <a:pt x="1582143" y="-23385"/>
                          <a:pt x="1880430" y="0"/>
                        </a:cubicBezTo>
                        <a:cubicBezTo>
                          <a:pt x="2178717" y="23385"/>
                          <a:pt x="2388174" y="13857"/>
                          <a:pt x="2575932" y="0"/>
                        </a:cubicBezTo>
                        <a:cubicBezTo>
                          <a:pt x="2606888" y="233906"/>
                          <a:pt x="2598708" y="437436"/>
                          <a:pt x="2575932" y="646331"/>
                        </a:cubicBezTo>
                        <a:cubicBezTo>
                          <a:pt x="2417955" y="659027"/>
                          <a:pt x="2194291" y="641794"/>
                          <a:pt x="1983468" y="646331"/>
                        </a:cubicBezTo>
                        <a:cubicBezTo>
                          <a:pt x="1772645" y="650868"/>
                          <a:pt x="1556769" y="641461"/>
                          <a:pt x="1391003" y="646331"/>
                        </a:cubicBezTo>
                        <a:cubicBezTo>
                          <a:pt x="1225237" y="651201"/>
                          <a:pt x="854418" y="664272"/>
                          <a:pt x="695502" y="646331"/>
                        </a:cubicBezTo>
                        <a:cubicBezTo>
                          <a:pt x="536586" y="628390"/>
                          <a:pt x="339200" y="616472"/>
                          <a:pt x="0" y="646331"/>
                        </a:cubicBezTo>
                        <a:cubicBezTo>
                          <a:pt x="-11696" y="394072"/>
                          <a:pt x="-16628" y="19844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Montserrat" pitchFamily="2" charset="0"/>
              </a:rPr>
              <a:t>Соразмерные герою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9C7F34-EAF6-CA8D-0F16-132650FC6D26}"/>
              </a:ext>
            </a:extLst>
          </p:cNvPr>
          <p:cNvSpPr txBox="1"/>
          <p:nvPr/>
        </p:nvSpPr>
        <p:spPr>
          <a:xfrm>
            <a:off x="10284869" y="4222374"/>
            <a:ext cx="1624633" cy="646331"/>
          </a:xfrm>
          <a:prstGeom prst="rect">
            <a:avLst/>
          </a:prstGeom>
          <a:noFill/>
          <a:ln w="25400" cap="rnd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75932"/>
                      <a:gd name="connsiteY0" fmla="*/ 0 h 646331"/>
                      <a:gd name="connsiteX1" fmla="*/ 618224 w 2575932"/>
                      <a:gd name="connsiteY1" fmla="*/ 0 h 646331"/>
                      <a:gd name="connsiteX2" fmla="*/ 1184929 w 2575932"/>
                      <a:gd name="connsiteY2" fmla="*/ 0 h 646331"/>
                      <a:gd name="connsiteX3" fmla="*/ 1880430 w 2575932"/>
                      <a:gd name="connsiteY3" fmla="*/ 0 h 646331"/>
                      <a:gd name="connsiteX4" fmla="*/ 2575932 w 2575932"/>
                      <a:gd name="connsiteY4" fmla="*/ 0 h 646331"/>
                      <a:gd name="connsiteX5" fmla="*/ 2575932 w 2575932"/>
                      <a:gd name="connsiteY5" fmla="*/ 646331 h 646331"/>
                      <a:gd name="connsiteX6" fmla="*/ 1983468 w 2575932"/>
                      <a:gd name="connsiteY6" fmla="*/ 646331 h 646331"/>
                      <a:gd name="connsiteX7" fmla="*/ 1391003 w 2575932"/>
                      <a:gd name="connsiteY7" fmla="*/ 646331 h 646331"/>
                      <a:gd name="connsiteX8" fmla="*/ 695502 w 2575932"/>
                      <a:gd name="connsiteY8" fmla="*/ 646331 h 646331"/>
                      <a:gd name="connsiteX9" fmla="*/ 0 w 2575932"/>
                      <a:gd name="connsiteY9" fmla="*/ 646331 h 646331"/>
                      <a:gd name="connsiteX10" fmla="*/ 0 w 2575932"/>
                      <a:gd name="connsiteY10" fmla="*/ 0 h 646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75932" h="646331" extrusionOk="0">
                        <a:moveTo>
                          <a:pt x="0" y="0"/>
                        </a:moveTo>
                        <a:cubicBezTo>
                          <a:pt x="227708" y="-15355"/>
                          <a:pt x="445079" y="9727"/>
                          <a:pt x="618224" y="0"/>
                        </a:cubicBezTo>
                        <a:cubicBezTo>
                          <a:pt x="791369" y="-9727"/>
                          <a:pt x="939782" y="-26526"/>
                          <a:pt x="1184929" y="0"/>
                        </a:cubicBezTo>
                        <a:cubicBezTo>
                          <a:pt x="1430076" y="26526"/>
                          <a:pt x="1582143" y="-23385"/>
                          <a:pt x="1880430" y="0"/>
                        </a:cubicBezTo>
                        <a:cubicBezTo>
                          <a:pt x="2178717" y="23385"/>
                          <a:pt x="2388174" y="13857"/>
                          <a:pt x="2575932" y="0"/>
                        </a:cubicBezTo>
                        <a:cubicBezTo>
                          <a:pt x="2606888" y="233906"/>
                          <a:pt x="2598708" y="437436"/>
                          <a:pt x="2575932" y="646331"/>
                        </a:cubicBezTo>
                        <a:cubicBezTo>
                          <a:pt x="2417955" y="659027"/>
                          <a:pt x="2194291" y="641794"/>
                          <a:pt x="1983468" y="646331"/>
                        </a:cubicBezTo>
                        <a:cubicBezTo>
                          <a:pt x="1772645" y="650868"/>
                          <a:pt x="1556769" y="641461"/>
                          <a:pt x="1391003" y="646331"/>
                        </a:cubicBezTo>
                        <a:cubicBezTo>
                          <a:pt x="1225237" y="651201"/>
                          <a:pt x="854418" y="664272"/>
                          <a:pt x="695502" y="646331"/>
                        </a:cubicBezTo>
                        <a:cubicBezTo>
                          <a:pt x="536586" y="628390"/>
                          <a:pt x="339200" y="616472"/>
                          <a:pt x="0" y="646331"/>
                        </a:cubicBezTo>
                        <a:cubicBezTo>
                          <a:pt x="-11696" y="394072"/>
                          <a:pt x="-16628" y="19844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Montserrat" pitchFamily="2" charset="0"/>
              </a:rPr>
              <a:t>Для роста героя</a:t>
            </a: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id="{3D788B50-1405-B7C5-50CB-F77879B598CC}"/>
              </a:ext>
            </a:extLst>
          </p:cNvPr>
          <p:cNvSpPr/>
          <p:nvPr/>
        </p:nvSpPr>
        <p:spPr>
          <a:xfrm>
            <a:off x="268378" y="835901"/>
            <a:ext cx="2396732" cy="5063093"/>
          </a:xfrm>
          <a:custGeom>
            <a:avLst/>
            <a:gdLst>
              <a:gd name="connsiteX0" fmla="*/ 634871 w 2274100"/>
              <a:gd name="connsiteY0" fmla="*/ 0 h 4817327"/>
              <a:gd name="connsiteX1" fmla="*/ 88461 w 2274100"/>
              <a:gd name="connsiteY1" fmla="*/ 3624146 h 4817327"/>
              <a:gd name="connsiteX2" fmla="*/ 2274100 w 2274100"/>
              <a:gd name="connsiteY2" fmla="*/ 4817327 h 481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4100" h="4817327">
                <a:moveTo>
                  <a:pt x="634871" y="0"/>
                </a:moveTo>
                <a:cubicBezTo>
                  <a:pt x="225063" y="1410629"/>
                  <a:pt x="-184744" y="2821258"/>
                  <a:pt x="88461" y="3624146"/>
                </a:cubicBezTo>
                <a:cubicBezTo>
                  <a:pt x="361666" y="4427034"/>
                  <a:pt x="1943281" y="4731834"/>
                  <a:pt x="2274100" y="4817327"/>
                </a:cubicBezTo>
              </a:path>
            </a:pathLst>
          </a:custGeom>
          <a:noFill/>
          <a:ln w="38100">
            <a:solidFill>
              <a:srgbClr val="245A9F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id="{806CBFDC-BEA7-FD59-DD03-C04751887C66}"/>
              </a:ext>
            </a:extLst>
          </p:cNvPr>
          <p:cNvSpPr/>
          <p:nvPr/>
        </p:nvSpPr>
        <p:spPr>
          <a:xfrm>
            <a:off x="959005" y="831151"/>
            <a:ext cx="1616927" cy="646331"/>
          </a:xfrm>
          <a:custGeom>
            <a:avLst/>
            <a:gdLst>
              <a:gd name="connsiteX0" fmla="*/ 0 w 1616927"/>
              <a:gd name="connsiteY0" fmla="*/ 0 h 596536"/>
              <a:gd name="connsiteX1" fmla="*/ 334536 w 1616927"/>
              <a:gd name="connsiteY1" fmla="*/ 591015 h 596536"/>
              <a:gd name="connsiteX2" fmla="*/ 1616927 w 1616927"/>
              <a:gd name="connsiteY2" fmla="*/ 245327 h 596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7" h="596536">
                <a:moveTo>
                  <a:pt x="0" y="0"/>
                </a:moveTo>
                <a:cubicBezTo>
                  <a:pt x="32524" y="275063"/>
                  <a:pt x="65048" y="550127"/>
                  <a:pt x="334536" y="591015"/>
                </a:cubicBezTo>
                <a:cubicBezTo>
                  <a:pt x="604024" y="631903"/>
                  <a:pt x="1110475" y="438615"/>
                  <a:pt x="1616927" y="245327"/>
                </a:cubicBezTo>
              </a:path>
            </a:pathLst>
          </a:custGeom>
          <a:noFill/>
          <a:ln w="38100">
            <a:solidFill>
              <a:srgbClr val="245A9F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73FCC351-15F2-8064-C6EE-B791ACD3B9B3}"/>
              </a:ext>
            </a:extLst>
          </p:cNvPr>
          <p:cNvCxnSpPr/>
          <p:nvPr/>
        </p:nvCxnSpPr>
        <p:spPr>
          <a:xfrm flipH="1">
            <a:off x="9301655" y="914400"/>
            <a:ext cx="634082" cy="563082"/>
          </a:xfrm>
          <a:prstGeom prst="straightConnector1">
            <a:avLst/>
          </a:prstGeom>
          <a:ln w="38100">
            <a:solidFill>
              <a:srgbClr val="245A9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F703458E-2ED3-D5E6-DADF-EBCFFA0D3EFC}"/>
              </a:ext>
            </a:extLst>
          </p:cNvPr>
          <p:cNvCxnSpPr/>
          <p:nvPr/>
        </p:nvCxnSpPr>
        <p:spPr>
          <a:xfrm flipH="1">
            <a:off x="9722069" y="4572000"/>
            <a:ext cx="562800" cy="0"/>
          </a:xfrm>
          <a:prstGeom prst="straightConnector1">
            <a:avLst/>
          </a:prstGeom>
          <a:ln w="38100">
            <a:solidFill>
              <a:srgbClr val="245A9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8500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9945E-74BC-DD30-DF8E-15FEA987A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8DB68-6404-6462-E7E9-43B9BA236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39986" cy="1325563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Упражнение «персональная история»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E883BA-243B-19D7-429F-C05DF7AD3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sz="2600" dirty="0">
                <a:latin typeface="Montserrat" pitchFamily="2" charset="0"/>
                <a:ea typeface="Calibri" panose="020F0502020204030204" pitchFamily="34" charset="0"/>
              </a:rPr>
              <a:t>На основе ведущего мотива и конфликта, который будет интересен вашим коллегам, вспомните и запишите историю, которая случилась с вами и может нас чему-то научить и заставить сопереживать.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sz="2600" dirty="0">
                <a:latin typeface="Montserrat" pitchFamily="2" charset="0"/>
                <a:ea typeface="Calibri" panose="020F0502020204030204" pitchFamily="34" charset="0"/>
              </a:rPr>
              <a:t>Для прописывания используйте путь героя.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endParaRPr lang="ru-RU" sz="2600" dirty="0">
              <a:latin typeface="Montserrat" pitchFamily="2" charset="0"/>
              <a:ea typeface="Arial" panose="020B060402020202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sz="2600" dirty="0">
                <a:latin typeface="Montserrat" pitchFamily="2" charset="0"/>
                <a:ea typeface="Arial" panose="020B0604020202020204" pitchFamily="34" charset="0"/>
              </a:rPr>
              <a:t>Если вы готовите её для живого выступления – сделайте упор на краткость и хлёсткость сюжета.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defRPr/>
            </a:pPr>
            <a:r>
              <a:rPr lang="ru-RU" sz="2600" dirty="0">
                <a:latin typeface="Montserrat" pitchFamily="2" charset="0"/>
                <a:ea typeface="Arial" panose="020B0604020202020204" pitchFamily="34" charset="0"/>
              </a:rPr>
              <a:t>Если для блога – сделайте упор на благозвучность и образность.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sz="2600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B0B084-1A40-F157-67F1-F5DE62BA661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780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02379-359C-F3F4-5C53-33B9F0972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DA2CC1-F601-5B01-BB58-CB9A9C7C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20000" dirty="0" err="1">
                <a:solidFill>
                  <a:srgbClr val="00881B"/>
                </a:solidFill>
                <a:latin typeface="TomskObl2104" pitchFamily="50" charset="0"/>
              </a:rPr>
              <a:t>кмс</a:t>
            </a:r>
            <a:endParaRPr lang="ru-RU" sz="20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E99721-7C90-6A52-CB95-65431B7B913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408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A3585-0EBE-B0C5-E893-063AE8D12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60E22-053B-EC5A-3C75-0E0489269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15" y="2766218"/>
            <a:ext cx="10733170" cy="1325563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rgbClr val="00881B"/>
                </a:solidFill>
                <a:latin typeface="TomskObl2104" pitchFamily="50" charset="0"/>
              </a:rPr>
              <a:t>Самое время задать остающиеся вопросы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83A35D-5289-E7C6-363F-BC4584E4660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582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40AD7-5D14-59AA-74CF-47F6975A9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437C5F-BB96-E12F-AD68-8C501F3F7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39986" cy="1325563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Стоит изучить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E0C1ED-39A3-2EAE-BB26-031650958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«Спасите котика и другие…», Блейк Снайдер</a:t>
            </a:r>
          </a:p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«50 приёмов письма», Рой Питер Кларк</a:t>
            </a:r>
          </a:p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«</a:t>
            </a:r>
            <a:r>
              <a:rPr lang="ru-RU" dirty="0" err="1">
                <a:latin typeface="Montserrat" pitchFamily="2" charset="0"/>
                <a:ea typeface="Arial" panose="020B0604020202020204" pitchFamily="34" charset="0"/>
              </a:rPr>
              <a:t>Тысячеликий</a:t>
            </a: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 герой», Джозеф Кэмпбелл</a:t>
            </a:r>
          </a:p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«Морфология волшебной сказки», В.Я. Пропп</a:t>
            </a: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«Право писать», Джулия Кэмерон</a:t>
            </a: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«Формирование общественного мнения», </a:t>
            </a:r>
            <a:r>
              <a:rPr lang="ru-RU" dirty="0" err="1">
                <a:latin typeface="Montserrat" pitchFamily="2" charset="0"/>
                <a:ea typeface="Arial" panose="020B0604020202020204" pitchFamily="34" charset="0"/>
              </a:rPr>
              <a:t>Бернейс</a:t>
            </a:r>
            <a:endParaRPr lang="ru-RU" dirty="0">
              <a:latin typeface="Montserrat" pitchFamily="2" charset="0"/>
              <a:ea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  <a:sym typeface="Raleway"/>
              </a:rPr>
              <a:t>Фильм «Писатели свободы», Ричард </a:t>
            </a:r>
            <a:r>
              <a:rPr lang="ru-RU" dirty="0" err="1">
                <a:latin typeface="Montserrat" pitchFamily="2" charset="0"/>
                <a:ea typeface="Arial" panose="020B0604020202020204" pitchFamily="34" charset="0"/>
                <a:sym typeface="Raleway"/>
              </a:rPr>
              <a:t>ЛаГравенес</a:t>
            </a:r>
            <a:endParaRPr lang="ru-RU" dirty="0">
              <a:latin typeface="Montserrat" pitchFamily="2" charset="0"/>
              <a:ea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Фильм «Хористы», Кристофер </a:t>
            </a:r>
            <a:r>
              <a:rPr lang="ru-RU" dirty="0" err="1">
                <a:latin typeface="Montserrat" pitchFamily="2" charset="0"/>
                <a:ea typeface="Arial" panose="020B0604020202020204" pitchFamily="34" charset="0"/>
              </a:rPr>
              <a:t>Барратье</a:t>
            </a:r>
            <a:endParaRPr lang="ru-RU" dirty="0">
              <a:latin typeface="Montserrat" pitchFamily="2" charset="0"/>
              <a:ea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FEFD92-DFFB-3121-D538-B350EE3132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628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95532-0C43-D435-8855-4D6F22A5E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8BA55-D629-9EEF-08DC-652179823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39986" cy="1325563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Стоит изучить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285F32-E5B5-E8A2-12ED-89FCC6B0C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4516" cy="435133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dirty="0">
                <a:latin typeface="Montserrat" pitchFamily="2" charset="0"/>
                <a:ea typeface="Calibri" panose="020F0502020204030204" pitchFamily="34" charset="0"/>
              </a:rPr>
              <a:t>Русская классическая литература (ДТП)</a:t>
            </a: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Школьная литература на каждый год</a:t>
            </a: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dirty="0">
                <a:latin typeface="Montserrat" pitchFamily="2" charset="0"/>
                <a:ea typeface="Raleway"/>
                <a:cs typeface="Raleway"/>
                <a:sym typeface="Raleway"/>
              </a:rPr>
              <a:t>Приключенческая и фэнтезийная литература (МРТ)</a:t>
            </a:r>
          </a:p>
          <a:p>
            <a:pPr marL="342900" indent="-342900">
              <a:lnSpc>
                <a:spcPct val="130000"/>
              </a:lnSpc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  <a:sym typeface="Raleway"/>
              </a:rPr>
              <a:t>«Приключения Тома Сойера», Марк Твен</a:t>
            </a:r>
            <a:endParaRPr lang="ru-RU" dirty="0">
              <a:latin typeface="Montserrat" pitchFamily="2" charset="0"/>
              <a:ea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Киносерия «Властелин колец»</a:t>
            </a:r>
          </a:p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Киносерия «Гарри Поттер»</a:t>
            </a:r>
          </a:p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Мультфильмы Хаяо Миядзаки</a:t>
            </a:r>
          </a:p>
          <a:p>
            <a:pPr marL="342900" indent="-342900">
              <a:lnSpc>
                <a:spcPct val="130000"/>
              </a:lnSpc>
              <a:spcAft>
                <a:spcPts val="0"/>
              </a:spcAft>
              <a:buFontTx/>
              <a:buChar char="-"/>
            </a:pPr>
            <a:r>
              <a:rPr lang="ru-RU" dirty="0">
                <a:latin typeface="Montserrat" pitchFamily="2" charset="0"/>
                <a:ea typeface="Arial" panose="020B0604020202020204" pitchFamily="34" charset="0"/>
              </a:rPr>
              <a:t>Все части </a:t>
            </a:r>
            <a:r>
              <a:rPr lang="ru-RU" dirty="0" err="1">
                <a:latin typeface="Montserrat" pitchFamily="2" charset="0"/>
                <a:ea typeface="Arial" panose="020B0604020202020204" pitchFamily="34" charset="0"/>
              </a:rPr>
              <a:t>Шрэка</a:t>
            </a:r>
            <a:endParaRPr lang="ru-RU" dirty="0">
              <a:latin typeface="Montserrat" pitchFamily="2" charset="0"/>
              <a:ea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dirty="0">
              <a:latin typeface="Montserrat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032BB7-E6AF-6264-3976-97A25CCD0A2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75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9812D-B56B-303C-C8AD-1E98128AB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5A8FA8-3B05-6A24-8284-EA55023C2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190"/>
                    </a14:imgEffect>
                    <a14:imgEffect>
                      <a14:saturation sat="371000"/>
                    </a14:imgEffect>
                  </a14:imgLayer>
                </a14:imgProps>
              </a:ext>
            </a:extLst>
          </a:blip>
          <a:srcRect l="3559" t="4024" r="3588" b="3125"/>
          <a:stretch>
            <a:fillRect/>
          </a:stretch>
        </p:blipFill>
        <p:spPr>
          <a:xfrm>
            <a:off x="2474595" y="1243965"/>
            <a:ext cx="1773555" cy="177355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Google Shape;2353;p34">
            <a:extLst>
              <a:ext uri="{FF2B5EF4-FFF2-40B4-BE49-F238E27FC236}">
                <a16:creationId xmlns:a16="http://schemas.microsoft.com/office/drawing/2014/main" id="{D1F6766F-8007-8800-763E-928BB7D35AD3}"/>
              </a:ext>
            </a:extLst>
          </p:cNvPr>
          <p:cNvSpPr txBox="1">
            <a:spLocks/>
          </p:cNvSpPr>
          <p:nvPr/>
        </p:nvSpPr>
        <p:spPr>
          <a:xfrm>
            <a:off x="1688634" y="3077210"/>
            <a:ext cx="3345476" cy="6023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000"/>
              <a:buFont typeface="Raleway Black"/>
              <a:buNone/>
              <a:tabLst/>
              <a:defRPr/>
            </a:pPr>
            <a:r>
              <a:rPr lang="ru-RU" sz="4000" b="1" dirty="0">
                <a:solidFill>
                  <a:srgbClr val="00881B"/>
                </a:solidFill>
                <a:latin typeface="Montserrat" pitchFamily="2" charset="0"/>
              </a:rPr>
              <a:t>ВКонтакте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4D068B-B1F2-D5C4-F5DD-B8EDF02B02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257" t="4024" r="3688" b="3125"/>
          <a:stretch>
            <a:fillRect/>
          </a:stretch>
        </p:blipFill>
        <p:spPr>
          <a:xfrm>
            <a:off x="7383780" y="1243964"/>
            <a:ext cx="1758315" cy="177355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Google Shape;2353;p34">
            <a:extLst>
              <a:ext uri="{FF2B5EF4-FFF2-40B4-BE49-F238E27FC236}">
                <a16:creationId xmlns:a16="http://schemas.microsoft.com/office/drawing/2014/main" id="{EDC839BB-2D19-137D-E719-0CCF84F743BB}"/>
              </a:ext>
            </a:extLst>
          </p:cNvPr>
          <p:cNvSpPr txBox="1">
            <a:spLocks/>
          </p:cNvSpPr>
          <p:nvPr/>
        </p:nvSpPr>
        <p:spPr>
          <a:xfrm>
            <a:off x="6729596" y="3077210"/>
            <a:ext cx="3055799" cy="6023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000"/>
              <a:buFont typeface="Raleway Black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881B"/>
                </a:solidFill>
                <a:effectLst/>
                <a:uLnTx/>
                <a:uFillTx/>
                <a:latin typeface="Montserrat" panose="00000500000000000000" pitchFamily="2" charset="-52"/>
              </a:rPr>
              <a:t>Tele</a:t>
            </a:r>
            <a:r>
              <a:rPr lang="en-US" sz="4000" b="1" dirty="0">
                <a:solidFill>
                  <a:srgbClr val="00881B"/>
                </a:solidFill>
                <a:latin typeface="Montserrat" panose="00000500000000000000" pitchFamily="2" charset="-52"/>
              </a:rPr>
              <a:t>gram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2" name="Google Shape;2353;p34">
            <a:extLst>
              <a:ext uri="{FF2B5EF4-FFF2-40B4-BE49-F238E27FC236}">
                <a16:creationId xmlns:a16="http://schemas.microsoft.com/office/drawing/2014/main" id="{D599D423-197A-7F6B-1FC3-CA5F00DD2927}"/>
              </a:ext>
            </a:extLst>
          </p:cNvPr>
          <p:cNvSpPr txBox="1">
            <a:spLocks/>
          </p:cNvSpPr>
          <p:nvPr/>
        </p:nvSpPr>
        <p:spPr>
          <a:xfrm>
            <a:off x="1200634" y="6004949"/>
            <a:ext cx="4321475" cy="6023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000"/>
              <a:buFont typeface="Raleway Black"/>
              <a:buNone/>
              <a:tabLst/>
              <a:defRPr/>
            </a:pPr>
            <a:r>
              <a:rPr lang="ru-RU" sz="4000" b="1" dirty="0">
                <a:solidFill>
                  <a:srgbClr val="00881B"/>
                </a:solidFill>
                <a:latin typeface="Montserrat" pitchFamily="2" charset="0"/>
              </a:rPr>
              <a:t>Канал в </a:t>
            </a:r>
            <a:r>
              <a:rPr lang="en-US" sz="4000" b="1" dirty="0">
                <a:solidFill>
                  <a:srgbClr val="00881B"/>
                </a:solidFill>
                <a:latin typeface="Montserrat" pitchFamily="2" charset="0"/>
              </a:rPr>
              <a:t>MAX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B92DA0-CD50-9A85-73A4-FA52EF8FB93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57" t="3636" r="3688" b="2913"/>
          <a:stretch>
            <a:fillRect/>
          </a:stretch>
        </p:blipFill>
        <p:spPr>
          <a:xfrm>
            <a:off x="7383780" y="4164330"/>
            <a:ext cx="1758315" cy="1784985"/>
          </a:xfrm>
          <a:prstGeom prst="rect">
            <a:avLst/>
          </a:prstGeom>
        </p:spPr>
      </p:pic>
      <p:sp>
        <p:nvSpPr>
          <p:cNvPr id="15" name="Google Shape;2353;p34">
            <a:extLst>
              <a:ext uri="{FF2B5EF4-FFF2-40B4-BE49-F238E27FC236}">
                <a16:creationId xmlns:a16="http://schemas.microsoft.com/office/drawing/2014/main" id="{31B299AA-36E3-849F-B50C-D59502BEED0A}"/>
              </a:ext>
            </a:extLst>
          </p:cNvPr>
          <p:cNvSpPr txBox="1">
            <a:spLocks/>
          </p:cNvSpPr>
          <p:nvPr/>
        </p:nvSpPr>
        <p:spPr>
          <a:xfrm>
            <a:off x="5301320" y="6004948"/>
            <a:ext cx="5912349" cy="6023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4000"/>
              <a:buFont typeface="Raleway Black"/>
              <a:buNone/>
              <a:tabLst/>
              <a:defRPr/>
            </a:pPr>
            <a:r>
              <a:rPr lang="ru-RU" sz="4000" b="1" dirty="0">
                <a:solidFill>
                  <a:srgbClr val="00881B"/>
                </a:solidFill>
                <a:latin typeface="Montserrat" pitchFamily="2" charset="0"/>
              </a:rPr>
              <a:t>Канал в </a:t>
            </a:r>
            <a:r>
              <a:rPr lang="en-US" sz="4000" b="1" dirty="0" err="1">
                <a:solidFill>
                  <a:srgbClr val="00881B"/>
                </a:solidFill>
                <a:latin typeface="Montserrat" pitchFamily="2" charset="0"/>
              </a:rPr>
              <a:t>Tg</a:t>
            </a:r>
            <a:r>
              <a:rPr lang="ru-RU" sz="4000" b="1" dirty="0">
                <a:solidFill>
                  <a:srgbClr val="00881B"/>
                </a:solidFill>
                <a:latin typeface="Montserrat" pitchFamily="2" charset="0"/>
              </a:rPr>
              <a:t>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81B"/>
              </a:solidFill>
              <a:effectLst/>
              <a:uLnTx/>
              <a:uFillTx/>
              <a:latin typeface="Montserrat" pitchFamily="2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D62D850-225E-238D-50FD-72ECEE023459}"/>
              </a:ext>
            </a:extLst>
          </p:cNvPr>
          <p:cNvSpPr txBox="1">
            <a:spLocks/>
          </p:cNvSpPr>
          <p:nvPr/>
        </p:nvSpPr>
        <p:spPr>
          <a:xfrm>
            <a:off x="783958" y="250682"/>
            <a:ext cx="10515600" cy="78976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err="1">
                <a:solidFill>
                  <a:srgbClr val="00881B"/>
                </a:solidFill>
                <a:latin typeface="TomskObl2104" pitchFamily="50" charset="0"/>
              </a:rPr>
              <a:t>КОнтакты</a:t>
            </a: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62233E-FD5A-526E-F4E0-7128752DB3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595" y="4164329"/>
            <a:ext cx="1784986" cy="178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158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>
          <a:extLst>
            <a:ext uri="{FF2B5EF4-FFF2-40B4-BE49-F238E27FC236}">
              <a16:creationId xmlns:a16="http://schemas.microsoft.com/office/drawing/2014/main" id="{2B0F5354-6B12-4D2D-B93C-2CF95DFCF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Шрифт, линия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FDA1E276-D998-34F6-7587-0E6BEA42A0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609"/>
          <a:stretch/>
        </p:blipFill>
        <p:spPr>
          <a:xfrm>
            <a:off x="263912" y="320"/>
            <a:ext cx="11664176" cy="685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989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Заголовок слайда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1060313" y="1805257"/>
            <a:ext cx="52918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Текст слайда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6232C4C-D1D6-4586-80AF-4B1364E198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4249295"/>
              </p:ext>
            </p:extLst>
          </p:nvPr>
        </p:nvGraphicFramePr>
        <p:xfrm>
          <a:off x="5733672" y="2183698"/>
          <a:ext cx="6008385" cy="4005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214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376359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279401"/>
            <a:ext cx="7937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881B"/>
                </a:solidFill>
                <a:latin typeface="TomskObl2104" pitchFamily="50" charset="0"/>
              </a:rPr>
              <a:t>Заголовок слайда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1060313" y="1230784"/>
            <a:ext cx="52918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</a:rPr>
              <a:t>Текст слайда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577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Заголовок слайда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725803"/>
              </p:ext>
            </p:extLst>
          </p:nvPr>
        </p:nvGraphicFramePr>
        <p:xfrm>
          <a:off x="1168400" y="2140615"/>
          <a:ext cx="9398000" cy="373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0">
                  <a:extLst>
                    <a:ext uri="{9D8B030D-6E8A-4147-A177-3AD203B41FA5}">
                      <a16:colId xmlns:a16="http://schemas.microsoft.com/office/drawing/2014/main" val="2300532648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57962804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2600715744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1514227754"/>
                    </a:ext>
                  </a:extLst>
                </a:gridCol>
              </a:tblGrid>
              <a:tr h="74783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Montserrat" pitchFamily="2" charset="0"/>
                        </a:rPr>
                        <a:t>Столбец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Montserrat" pitchFamily="2" charset="0"/>
                        </a:rPr>
                        <a:t>Столбец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Montserrat" pitchFamily="2" charset="0"/>
                        </a:rPr>
                        <a:t>Столбец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latin typeface="Montserrat" pitchFamily="2" charset="0"/>
                        </a:rPr>
                        <a:t>Столбец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9631157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Montserrat" pitchFamily="2" charset="0"/>
                        </a:rPr>
                        <a:t>Информация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3286447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4124143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5082681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" pitchFamily="2" charset="0"/>
                          <a:ea typeface="+mn-ea"/>
                          <a:cs typeface="+mn-cs"/>
                        </a:rPr>
                        <a:t>Информация</a:t>
                      </a:r>
                      <a:endParaRPr lang="ru-RU" dirty="0">
                        <a:latin typeface="Montserra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294466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7861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Ваше имя и фамилия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48" y="5505451"/>
            <a:ext cx="6126454" cy="771526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" pitchFamily="2" charset="0"/>
              </a:rPr>
              <a:t>должность спикера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916</Words>
  <Application>Microsoft Macintosh PowerPoint</Application>
  <PresentationFormat>Широкоэкранный</PresentationFormat>
  <Paragraphs>222</Paragraphs>
  <Slides>57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5" baseType="lpstr">
      <vt:lpstr>Aptos</vt:lpstr>
      <vt:lpstr>Calibri</vt:lpstr>
      <vt:lpstr>Raleway Black</vt:lpstr>
      <vt:lpstr>Calibri Light</vt:lpstr>
      <vt:lpstr>TomskObl2104</vt:lpstr>
      <vt:lpstr>Montserrat</vt:lpstr>
      <vt:lpstr>Arial</vt:lpstr>
      <vt:lpstr>Тема Office</vt:lpstr>
      <vt:lpstr>Сторителлинг</vt:lpstr>
      <vt:lpstr>Презентация PowerPoint</vt:lpstr>
      <vt:lpstr>Как учителям  помогает сторителлинг?</vt:lpstr>
      <vt:lpstr>Презентация PowerPoint</vt:lpstr>
      <vt:lpstr>Правила</vt:lpstr>
      <vt:lpstr>Правила</vt:lpstr>
      <vt:lpstr>Правила</vt:lpstr>
      <vt:lpstr>Правила</vt:lpstr>
      <vt:lpstr>Правила</vt:lpstr>
      <vt:lpstr>Точка «а»</vt:lpstr>
      <vt:lpstr>Презентация PowerPoint</vt:lpstr>
      <vt:lpstr>Презентация PowerPoint</vt:lpstr>
      <vt:lpstr>Презентация PowerPoint</vt:lpstr>
      <vt:lpstr>Готовы?</vt:lpstr>
      <vt:lpstr>кмс</vt:lpstr>
      <vt:lpstr>конфликт</vt:lpstr>
      <vt:lpstr>Презентация PowerPoint</vt:lpstr>
      <vt:lpstr>Презентация PowerPoint</vt:lpstr>
      <vt:lpstr>Виды конфликтов</vt:lpstr>
      <vt:lpstr>Виды конфликтов</vt:lpstr>
      <vt:lpstr>Точка зрения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Отцы  и дети</vt:lpstr>
      <vt:lpstr>Презентация PowerPoint</vt:lpstr>
      <vt:lpstr>Упражнение «конфликт»</vt:lpstr>
      <vt:lpstr>Презентация PowerPoint</vt:lpstr>
      <vt:lpstr>мотив</vt:lpstr>
      <vt:lpstr>мотивация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Упражнение  «мотив»</vt:lpstr>
      <vt:lpstr>Упражнение «мотив»</vt:lpstr>
      <vt:lpstr>структура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Упражнение «персональная история»</vt:lpstr>
      <vt:lpstr>кмс</vt:lpstr>
      <vt:lpstr>Самое время задать остающиеся вопросы</vt:lpstr>
      <vt:lpstr>Стоит изучить</vt:lpstr>
      <vt:lpstr>Стоит изучить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Ваше имя и фамилия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a268</cp:lastModifiedBy>
  <cp:revision>127</cp:revision>
  <dcterms:created xsi:type="dcterms:W3CDTF">2025-07-14T10:33:41Z</dcterms:created>
  <dcterms:modified xsi:type="dcterms:W3CDTF">2026-08-26T02:56:18Z</dcterms:modified>
</cp:coreProperties>
</file>