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72" r:id="rId3"/>
    <p:sldId id="274" r:id="rId4"/>
    <p:sldId id="261" r:id="rId5"/>
    <p:sldId id="262" r:id="rId6"/>
    <p:sldId id="273" r:id="rId7"/>
    <p:sldId id="263" r:id="rId8"/>
    <p:sldId id="269" r:id="rId9"/>
    <p:sldId id="270" r:id="rId10"/>
  </p:sldIdLst>
  <p:sldSz cx="12192000" cy="6858000"/>
  <p:notesSz cx="6858000" cy="9144000"/>
  <p:embeddedFontLst>
    <p:embeddedFont>
      <p:font typeface="Calibri Light" panose="020F0302020204030204" pitchFamily="34" charset="0"/>
      <p:regular r:id="rId11"/>
      <p: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TomskObl2104" panose="020B0604020202020204" charset="0"/>
      <p:regular r:id="rId17"/>
    </p:embeddedFont>
    <p:embeddedFont>
      <p:font typeface="Gerbera Light" panose="020B0604020202020204" charset="0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3"/>
    <a:srgbClr val="121316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>
        <p:scale>
          <a:sx n="50" d="100"/>
          <a:sy n="50" d="100"/>
        </p:scale>
        <p:origin x="-2736" y="-1542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21.em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3.wdp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jpg"/><Relationship Id="rId7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bg1"/>
                </a:solidFill>
                <a:latin typeface="TomskObl2104" pitchFamily="50" charset="0"/>
              </a:rPr>
              <a:t>Оптимизация  организации процессов занятости педагогического коллектива</a:t>
            </a:r>
            <a:br>
              <a:rPr lang="ru-RU" sz="28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2800" dirty="0" smtClean="0">
                <a:solidFill>
                  <a:schemeClr val="bg1"/>
                </a:solidFill>
                <a:latin typeface="TomskObl2104" pitchFamily="50" charset="0"/>
              </a:rPr>
              <a:t>как эффективный  способ  развития  школы</a:t>
            </a:r>
            <a:endParaRPr lang="ru-RU" sz="28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Autofit/>
          </a:bodyPr>
          <a:lstStyle/>
          <a:p>
            <a:pPr algn="r">
              <a:lnSpc>
                <a:spcPct val="134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Соколова Т.Н., </a:t>
            </a:r>
          </a:p>
          <a:p>
            <a:pPr algn="r">
              <a:lnSpc>
                <a:spcPct val="134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директор МБОУ «СОШ №196» </a:t>
            </a:r>
          </a:p>
          <a:p>
            <a:pPr algn="r">
              <a:lnSpc>
                <a:spcPct val="134000"/>
              </a:lnSpc>
              <a:spcBef>
                <a:spcPts val="0"/>
              </a:spcBef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Gerbera Light" panose="02000300000000000000" pitchFamily="50" charset="-52"/>
              </a:rPr>
              <a:t>ЗАТО Северск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1347107"/>
            <a:ext cx="785180" cy="29737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6"/>
            <a:ext cx="358778" cy="1136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237" y="321137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25" y="234557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940" y="238229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746" y="221249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446" y="23455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  <p:pic>
        <p:nvPicPr>
          <p:cNvPr id="14" name="Рисунок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1089335" y="288052"/>
            <a:ext cx="687945" cy="651536"/>
          </a:xfrm>
          <a:prstGeom prst="rect">
            <a:avLst/>
          </a:prstGeom>
        </p:spPr>
      </p:pic>
      <p:pic>
        <p:nvPicPr>
          <p:cNvPr id="1026" name="Picture 2" descr="D:\СОКОЛОВА Т.Н\Брендбук КД 2026\лого и элементы\лого КД беж без фон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3304" y="221249"/>
            <a:ext cx="664246" cy="8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480" y="382097"/>
            <a:ext cx="11166703" cy="1325563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5AA3"/>
                </a:solidFill>
                <a:latin typeface="TomskObl2104" pitchFamily="50" charset="0"/>
              </a:rPr>
              <a:t>команда  проекта:</a:t>
            </a:r>
            <a:br>
              <a:rPr lang="ru-RU" sz="4000" dirty="0" smtClean="0">
                <a:solidFill>
                  <a:srgbClr val="005AA3"/>
                </a:solidFill>
                <a:latin typeface="TomskObl2104" pitchFamily="50" charset="0"/>
              </a:rPr>
            </a:br>
            <a:r>
              <a:rPr lang="ru-RU" sz="3600" dirty="0" smtClean="0">
                <a:solidFill>
                  <a:srgbClr val="005AA3"/>
                </a:solidFill>
                <a:latin typeface="TomskObl2104" pitchFamily="50" charset="0"/>
              </a:rPr>
              <a:t>административная  команда  школы</a:t>
            </a:r>
            <a:br>
              <a:rPr lang="ru-RU" sz="3600" dirty="0" smtClean="0">
                <a:solidFill>
                  <a:srgbClr val="005AA3"/>
                </a:solidFill>
                <a:latin typeface="TomskObl2104" pitchFamily="50" charset="0"/>
              </a:rPr>
            </a:br>
            <a:r>
              <a:rPr lang="ru-RU" sz="3200" dirty="0" smtClean="0">
                <a:solidFill>
                  <a:srgbClr val="005AA3"/>
                </a:solidFill>
                <a:latin typeface="TomskObl2104" pitchFamily="50" charset="0"/>
              </a:rPr>
              <a:t> </a:t>
            </a:r>
            <a:endParaRPr lang="ru-RU" sz="3200" dirty="0">
              <a:solidFill>
                <a:srgbClr val="005AA3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02" y="382097"/>
            <a:ext cx="414425" cy="98950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303344" y="334915"/>
            <a:ext cx="781533" cy="7401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281" y="4148009"/>
            <a:ext cx="3117023" cy="2443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282" y="1371601"/>
            <a:ext cx="3117023" cy="2655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02" y="1574436"/>
            <a:ext cx="7647198" cy="501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28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480" y="334915"/>
            <a:ext cx="11166703" cy="132556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5AA3"/>
                </a:solidFill>
                <a:latin typeface="TomskObl2104" pitchFamily="50" charset="0"/>
              </a:rPr>
              <a:t>Результат проекта:</a:t>
            </a:r>
            <a:br>
              <a:rPr lang="ru-RU" sz="3600" dirty="0" smtClean="0">
                <a:solidFill>
                  <a:srgbClr val="005AA3"/>
                </a:solidFill>
                <a:latin typeface="TomskObl2104" pitchFamily="50" charset="0"/>
              </a:rPr>
            </a:br>
            <a:r>
              <a:rPr lang="ru-RU" sz="3200" dirty="0" smtClean="0">
                <a:solidFill>
                  <a:srgbClr val="005AA3"/>
                </a:solidFill>
                <a:latin typeface="TomskObl2104" pitchFamily="50" charset="0"/>
              </a:rPr>
              <a:t>еженедельный  план  работы школы</a:t>
            </a:r>
            <a:endParaRPr lang="ru-RU" sz="3200" dirty="0">
              <a:solidFill>
                <a:srgbClr val="005AA3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02" y="382097"/>
            <a:ext cx="414425" cy="989504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49168" y="2281434"/>
            <a:ext cx="6387297" cy="4344453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535" y="1904132"/>
            <a:ext cx="6051297" cy="4166467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303344" y="334915"/>
            <a:ext cx="781533" cy="74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27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51270" y="315989"/>
            <a:ext cx="7937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5AA3"/>
                </a:solidFill>
                <a:latin typeface="TomskObl2104" pitchFamily="50" charset="0"/>
              </a:rPr>
              <a:t>обоснование оптимизации управленческих процессов</a:t>
            </a:r>
            <a:endParaRPr lang="ru-RU" sz="3600" dirty="0">
              <a:solidFill>
                <a:srgbClr val="005AA3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323712" y="1516318"/>
            <a:ext cx="1155260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" sz="2400" b="1" u="sng" dirty="0">
                <a:solidFill>
                  <a:srgbClr val="005AA3"/>
                </a:solidFill>
                <a:latin typeface="Roboto"/>
                <a:ea typeface="Roboto"/>
                <a:cs typeface="Roboto"/>
                <a:sym typeface="Roboto"/>
              </a:rPr>
              <a:t>Проблемы: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ru-RU" alt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единого реестра мероприятий и занятости для педагогов.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ru-RU" alt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altLang="ru-RU" sz="24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единой системы </a:t>
            </a:r>
            <a:r>
              <a:rPr lang="ru-RU" alt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уведомлений об изменениях.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ru-RU" altLang="ru-RU" sz="24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Множественные доработки Плана работы на неделю в связи с нестыковкой занятости педагогов.</a:t>
            </a:r>
            <a:endParaRPr lang="ru-RU" sz="2400" dirty="0">
              <a:solidFill>
                <a:schemeClr val="accent2">
                  <a:lumMod val="25000"/>
                </a:schemeClr>
              </a:solidFill>
              <a:latin typeface="Roboto" panose="020B0604020202020204" charset="0"/>
              <a:ea typeface="Roboto" panose="020B0604020202020204" charset="0"/>
              <a:cs typeface="Roboto" panose="020B0604020202020204" charset="0"/>
              <a:sym typeface="Roboto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02" y="382097"/>
            <a:ext cx="414425" cy="98950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712" y="3525760"/>
            <a:ext cx="4264052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b="1" u="sng" dirty="0">
                <a:solidFill>
                  <a:schemeClr val="accent1">
                    <a:lumMod val="75000"/>
                  </a:schemeClr>
                </a:solidFill>
                <a:latin typeface="Roboto" panose="020B0604020202020204" charset="0"/>
                <a:ea typeface="Roboto" panose="020B0604020202020204" charset="0"/>
                <a:cs typeface="Roboto" panose="020B0604020202020204" charset="0"/>
                <a:sym typeface="Roboto"/>
              </a:rPr>
              <a:t>Цели и плановый эффект: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459700"/>
              </p:ext>
            </p:extLst>
          </p:nvPr>
        </p:nvGraphicFramePr>
        <p:xfrm>
          <a:off x="323712" y="4103610"/>
          <a:ext cx="11093588" cy="2462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08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204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323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52841">
                <a:tc>
                  <a:txBody>
                    <a:bodyPr/>
                    <a:lstStyle/>
                    <a:p>
                      <a:r>
                        <a:rPr lang="ru-RU" sz="2000" u="none" kern="0" dirty="0"/>
                        <a:t>Наименование показателя</a:t>
                      </a:r>
                      <a:endParaRPr lang="ru-RU" sz="2000" b="1" u="none" kern="0" dirty="0">
                        <a:solidFill>
                          <a:schemeClr val="accent2">
                            <a:lumMod val="25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kern="0" dirty="0"/>
                        <a:t>Текущий показатель</a:t>
                      </a:r>
                      <a:endParaRPr lang="ru-RU" sz="2000" b="1" u="none" kern="0" dirty="0">
                        <a:solidFill>
                          <a:schemeClr val="accent2">
                            <a:lumMod val="25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kern="0" dirty="0"/>
                        <a:t>Целевой показатель</a:t>
                      </a:r>
                      <a:endParaRPr lang="ru-RU" sz="2000" b="1" u="none" kern="0" dirty="0">
                        <a:solidFill>
                          <a:schemeClr val="accent2">
                            <a:lumMod val="25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0130">
                <a:tc>
                  <a:txBody>
                    <a:bodyPr/>
                    <a:lstStyle/>
                    <a:p>
                      <a:r>
                        <a:rPr lang="ru-RU" sz="1800" b="1" u="none" kern="0" dirty="0"/>
                        <a:t>Время формирования недельного плана	</a:t>
                      </a:r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u="none" kern="0" dirty="0"/>
                        <a:t>4 рабочих дня</a:t>
                      </a:r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kern="0" dirty="0"/>
                        <a:t>2-3 </a:t>
                      </a:r>
                      <a:r>
                        <a:rPr lang="ru-RU" sz="1800" u="none" kern="0" dirty="0" smtClean="0"/>
                        <a:t>часа</a:t>
                      </a:r>
                      <a:endParaRPr lang="ru-RU" sz="1800" u="none" kern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2841">
                <a:tc>
                  <a:txBody>
                    <a:bodyPr/>
                    <a:lstStyle/>
                    <a:p>
                      <a:r>
                        <a:rPr lang="ru-RU" sz="1800" b="1" u="none" kern="0" dirty="0"/>
                        <a:t>Количество конфликтов в расписании (в неделю)</a:t>
                      </a:r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kern="0" dirty="0"/>
                        <a:t>5-7 случаев</a:t>
                      </a:r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kern="0" dirty="0"/>
                        <a:t>0-1 </a:t>
                      </a:r>
                      <a:r>
                        <a:rPr lang="ru-RU" sz="1800" u="none" kern="0" dirty="0" smtClean="0"/>
                        <a:t>случай</a:t>
                      </a:r>
                      <a:endParaRPr lang="ru-RU" sz="1800" u="none" kern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2841">
                <a:tc>
                  <a:txBody>
                    <a:bodyPr/>
                    <a:lstStyle/>
                    <a:p>
                      <a:r>
                        <a:rPr lang="ru-RU" sz="1800" b="1" u="none" kern="0" dirty="0"/>
                        <a:t>Уровень удовлетворенности педагогов системой планирования</a:t>
                      </a:r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u="none" kern="0" dirty="0"/>
                        <a:t>42%</a:t>
                      </a:r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kern="0" dirty="0"/>
                        <a:t>95%</a:t>
                      </a:r>
                    </a:p>
                    <a:p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2841">
                <a:tc>
                  <a:txBody>
                    <a:bodyPr/>
                    <a:lstStyle/>
                    <a:p>
                      <a:r>
                        <a:rPr lang="ru-RU" sz="1800" b="1" u="none" kern="0" dirty="0"/>
                        <a:t>Время на согласование изменений в плане</a:t>
                      </a:r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u="none" kern="0" dirty="0"/>
                        <a:t>3-4 часа</a:t>
                      </a:r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3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kern="0" dirty="0"/>
                        <a:t>30 минут</a:t>
                      </a:r>
                    </a:p>
                    <a:p>
                      <a:endParaRPr lang="ru-RU" sz="1800" b="1" u="none" kern="0" dirty="0">
                        <a:solidFill>
                          <a:schemeClr val="tx1"/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391547" y="315989"/>
            <a:ext cx="781533" cy="74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884741" y="227947"/>
            <a:ext cx="7937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Процесс формирования плана работы школы на неделю до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/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после  оптимизации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68" y="1312260"/>
            <a:ext cx="6697159" cy="5342539"/>
          </a:xfrm>
          <a:prstGeom prst="rect">
            <a:avLst/>
          </a:prstGeom>
        </p:spPr>
      </p:pic>
      <p:pic>
        <p:nvPicPr>
          <p:cNvPr id="1188" name="Рисунок 1187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16" y="210249"/>
            <a:ext cx="414425" cy="989504"/>
          </a:xfrm>
          <a:prstGeom prst="rect">
            <a:avLst/>
          </a:prstGeom>
        </p:spPr>
      </p:pic>
      <p:pic>
        <p:nvPicPr>
          <p:cNvPr id="1189" name="Рисунок 118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3548" y="1312260"/>
            <a:ext cx="4532766" cy="5383718"/>
          </a:xfrm>
          <a:prstGeom prst="rect">
            <a:avLst/>
          </a:prstGeom>
        </p:spPr>
      </p:pic>
      <p:pic>
        <p:nvPicPr>
          <p:cNvPr id="1190" name="Рисунок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447826" y="298521"/>
            <a:ext cx="749371" cy="709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543790" y="368756"/>
            <a:ext cx="7937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Изменения в Процессах  формирования плана работы школы на неделю до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/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после  оптимизации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188" name="Рисунок 1187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03" y="210249"/>
            <a:ext cx="414425" cy="98950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16" y="1381731"/>
            <a:ext cx="10870784" cy="5257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1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481560" y="334915"/>
            <a:ext cx="781533" cy="74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81757" y="382096"/>
            <a:ext cx="79377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Результат внедрения </a:t>
            </a:r>
          </a:p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omskObl2104" pitchFamily="50" charset="0"/>
              </a:rPr>
              <a:t>недельного плана работы школы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32" y="382095"/>
            <a:ext cx="414425" cy="9541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300" y="1510943"/>
            <a:ext cx="54302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Сокращение времени планирования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Формирование недельного плана: с 4 дней до 2 часов.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Оперативное внесение изменений: с 3–4 часов до 30 минут.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Внедрение единой цифровой платформы для планирования и общего редактирования.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Обеспечение доступа к актуальному Плану 100% педагогов.</a:t>
            </a:r>
          </a:p>
          <a:p>
            <a:r>
              <a:rPr lang="ru-RU" b="1" dirty="0">
                <a:solidFill>
                  <a:srgbClr val="002060"/>
                </a:solidFill>
              </a:rPr>
              <a:t>Устранение организационных конфликтов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Снижение количества накладок в расписании: с 5–7 до 0–1 в неделю.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Автоматизация распределения аудиторий и ресурсов.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Внедрение в План гиперссылок для ознакомления  </a:t>
            </a:r>
            <a:r>
              <a:rPr lang="ru-RU" dirty="0" err="1">
                <a:solidFill>
                  <a:srgbClr val="002060"/>
                </a:solidFill>
              </a:rPr>
              <a:t>пед</a:t>
            </a:r>
            <a:r>
              <a:rPr lang="ru-RU" dirty="0">
                <a:solidFill>
                  <a:srgbClr val="002060"/>
                </a:solidFill>
              </a:rPr>
              <a:t>. коллектива с актуальными документами (приказами, распоряжениями, методическими рекомендациями) необходимыми для срочного включения и использования в работе.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350000" y="1520885"/>
            <a:ext cx="54175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</a:rPr>
              <a:t>Ключевые улучшения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Единое пространство для координации деятельности школы.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Исключение дублирования данных и наложений.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Повышение гибкости управления в условиях изменений.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Расширение содержания Плана (служит дополнительно и для сбора и внесения отчетных данных педагогами в документы общего редактирования и использования)</a:t>
            </a:r>
          </a:p>
          <a:p>
            <a:pPr lvl="0"/>
            <a:r>
              <a:rPr lang="ru-RU" b="1" dirty="0">
                <a:solidFill>
                  <a:srgbClr val="002060"/>
                </a:solidFill>
              </a:rPr>
              <a:t>Экономический эффект:</a:t>
            </a:r>
            <a:endParaRPr lang="ru-RU" dirty="0">
              <a:solidFill>
                <a:srgbClr val="00206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Экономия рабочего времени педагогов.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</a:rPr>
              <a:t>Сокращение временных затрат на административные ресурсы.</a:t>
            </a:r>
          </a:p>
          <a:p>
            <a:pPr marL="285750" lvl="0" indent="-285750"/>
            <a:endParaRPr lang="ru-RU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Проект планируется использовать в штатном режиме работы школы.  </a:t>
            </a:r>
          </a:p>
        </p:txBody>
      </p:sp>
      <p:pic>
        <p:nvPicPr>
          <p:cNvPr id="9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177598" y="287735"/>
            <a:ext cx="881166" cy="83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299" y="365124"/>
            <a:ext cx="10873015" cy="13255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5AA3"/>
                </a:solidFill>
                <a:latin typeface="TomskObl2104" pitchFamily="50" charset="0"/>
              </a:rPr>
              <a:t>РЕАЛИЗАЦИЯ  ПРОЕКТА </a:t>
            </a:r>
            <a:r>
              <a:rPr lang="en-US" sz="2800" dirty="0" smtClean="0">
                <a:solidFill>
                  <a:srgbClr val="005AA3"/>
                </a:solidFill>
                <a:latin typeface="TomskObl2104" pitchFamily="50" charset="0"/>
              </a:rPr>
              <a:t/>
            </a:r>
            <a:br>
              <a:rPr lang="en-US" sz="2800" dirty="0" smtClean="0">
                <a:solidFill>
                  <a:srgbClr val="005AA3"/>
                </a:solidFill>
                <a:latin typeface="TomskObl2104" pitchFamily="50" charset="0"/>
              </a:rPr>
            </a:br>
            <a:r>
              <a:rPr lang="ru-RU" sz="2400" dirty="0" smtClean="0">
                <a:solidFill>
                  <a:srgbClr val="005AA3"/>
                </a:solidFill>
                <a:latin typeface="TomskObl2104" pitchFamily="50" charset="0"/>
              </a:rPr>
              <a:t>В РАМКАХ ИНИЦИАТИВЫ </a:t>
            </a:r>
            <a:r>
              <a:rPr lang="en-US" sz="2400" dirty="0" smtClean="0">
                <a:solidFill>
                  <a:srgbClr val="005AA3"/>
                </a:solidFill>
                <a:latin typeface="TomskObl2104" pitchFamily="50" charset="0"/>
              </a:rPr>
              <a:t> </a:t>
            </a:r>
            <a:r>
              <a:rPr lang="ru-RU" sz="2400" dirty="0" smtClean="0">
                <a:solidFill>
                  <a:srgbClr val="005AA3"/>
                </a:solidFill>
                <a:latin typeface="TomskObl2104" pitchFamily="50" charset="0"/>
              </a:rPr>
              <a:t>«ЭФФЕКТИВНЫЙ ГОРОД РОСАТОМА»  </a:t>
            </a:r>
            <a:br>
              <a:rPr lang="ru-RU" sz="2400" dirty="0" smtClean="0">
                <a:solidFill>
                  <a:srgbClr val="005AA3"/>
                </a:solidFill>
                <a:latin typeface="TomskObl2104" pitchFamily="50" charset="0"/>
              </a:rPr>
            </a:br>
            <a:r>
              <a:rPr lang="ru-RU" sz="2800" dirty="0" smtClean="0">
                <a:solidFill>
                  <a:srgbClr val="005AA3"/>
                </a:solidFill>
                <a:latin typeface="TomskObl2104" pitchFamily="50" charset="0"/>
              </a:rPr>
              <a:t>В ПЕД. КОЛЛЕКТИВЕ </a:t>
            </a:r>
            <a:r>
              <a:rPr lang="ru-RU" sz="2800" dirty="0" err="1" smtClean="0">
                <a:solidFill>
                  <a:srgbClr val="005AA3"/>
                </a:solidFill>
                <a:latin typeface="TomskObl2104" pitchFamily="50" charset="0"/>
              </a:rPr>
              <a:t>мбоу</a:t>
            </a:r>
            <a:r>
              <a:rPr lang="ru-RU" sz="2800" dirty="0" smtClean="0">
                <a:solidFill>
                  <a:srgbClr val="005AA3"/>
                </a:solidFill>
                <a:latin typeface="TomskObl2104" pitchFamily="50" charset="0"/>
              </a:rPr>
              <a:t> «</a:t>
            </a:r>
            <a:r>
              <a:rPr lang="ru-RU" sz="2800" dirty="0" err="1" smtClean="0">
                <a:solidFill>
                  <a:srgbClr val="005AA3"/>
                </a:solidFill>
                <a:latin typeface="TomskObl2104" pitchFamily="50" charset="0"/>
              </a:rPr>
              <a:t>сош</a:t>
            </a:r>
            <a:r>
              <a:rPr lang="ru-RU" sz="2800" dirty="0" smtClean="0">
                <a:solidFill>
                  <a:srgbClr val="005AA3"/>
                </a:solidFill>
                <a:latin typeface="TomskObl2104" pitchFamily="50" charset="0"/>
              </a:rPr>
              <a:t> №196»</a:t>
            </a:r>
            <a:endParaRPr lang="ru-RU" sz="2800" dirty="0">
              <a:solidFill>
                <a:srgbClr val="005AA3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7400" y="3633000"/>
            <a:ext cx="3468914" cy="3047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latin typeface="Gerbera Light" panose="020B0604020202020204" charset="-52"/>
              </a:rPr>
              <a:t>1. </a:t>
            </a:r>
            <a:r>
              <a:rPr lang="ru-RU" sz="2900" dirty="0" smtClean="0">
                <a:latin typeface="Gerbera Light" panose="020B0604020202020204" charset="-52"/>
              </a:rPr>
              <a:t>Проект позволил внедрить бережливые технологии в управление школы.</a:t>
            </a:r>
            <a:endParaRPr lang="en-US" sz="2900" dirty="0" smtClean="0">
              <a:latin typeface="Gerbera Light" panose="020B0604020202020204" charset="-52"/>
            </a:endParaRPr>
          </a:p>
          <a:p>
            <a:pPr marL="0" indent="0">
              <a:buNone/>
            </a:pPr>
            <a:r>
              <a:rPr lang="ru-RU" sz="2900" dirty="0" smtClean="0">
                <a:latin typeface="Gerbera Light" panose="020B0604020202020204" charset="-52"/>
              </a:rPr>
              <a:t>2. Проект </a:t>
            </a:r>
            <a:r>
              <a:rPr lang="ru-RU" sz="2900" dirty="0">
                <a:latin typeface="Gerbera Light" panose="020B0604020202020204" charset="-52"/>
              </a:rPr>
              <a:t>направлен на повышение эффективности управленческих </a:t>
            </a:r>
            <a:r>
              <a:rPr lang="ru-RU" sz="2900" dirty="0" smtClean="0">
                <a:latin typeface="Gerbera Light" panose="020B0604020202020204" charset="-52"/>
              </a:rPr>
              <a:t>процессов</a:t>
            </a:r>
            <a:r>
              <a:rPr lang="en-US" sz="2900" dirty="0">
                <a:latin typeface="Gerbera Light" panose="020B0604020202020204" charset="-52"/>
              </a:rPr>
              <a:t> </a:t>
            </a:r>
            <a:r>
              <a:rPr lang="ru-RU" sz="2900" dirty="0" smtClean="0">
                <a:latin typeface="Gerbera Light" panose="020B0604020202020204" charset="-52"/>
              </a:rPr>
              <a:t>и рекомендован для тиражирования в образовательных учреждениях муниципалитета</a:t>
            </a:r>
            <a:endParaRPr lang="ru-RU" sz="2900" dirty="0">
              <a:latin typeface="Gerbera Light" panose="020B0604020202020204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1890344"/>
            <a:ext cx="7470865" cy="4669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027" y="1251101"/>
            <a:ext cx="3247166" cy="2165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02" y="382096"/>
            <a:ext cx="414425" cy="108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Татьяна Соколова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184" y="5718482"/>
            <a:ext cx="5924716" cy="771526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директор МБОУ "СОШ №196"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ЗАТО Северск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413" y="21290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929" y="332131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04" y="1553305"/>
            <a:ext cx="2713893" cy="27138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151" y="793922"/>
            <a:ext cx="6026286" cy="60262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6636151" y="5154882"/>
            <a:ext cx="358778" cy="1335125"/>
          </a:xfrm>
          <a:prstGeom prst="rect">
            <a:avLst/>
          </a:prstGeom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50912" y="1689100"/>
            <a:ext cx="2701711" cy="257302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5" name="Рисунок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0955743" y="282425"/>
            <a:ext cx="811412" cy="768469"/>
          </a:xfrm>
          <a:prstGeom prst="rect">
            <a:avLst/>
          </a:prstGeom>
        </p:spPr>
      </p:pic>
      <p:pic>
        <p:nvPicPr>
          <p:cNvPr id="14" name="Picture 2" descr="D:\СОКОЛОВА Т.Н\Брендбук КД 2026\лого и элементы\лого КД беж без фон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431" y="89103"/>
            <a:ext cx="915656" cy="110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344</Words>
  <Application>Microsoft Office PowerPoint</Application>
  <PresentationFormat>Произвольный</PresentationFormat>
  <Paragraphs>56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Roboto</vt:lpstr>
      <vt:lpstr>Calibri Light</vt:lpstr>
      <vt:lpstr>Gerbera</vt:lpstr>
      <vt:lpstr>Calibri</vt:lpstr>
      <vt:lpstr>TomskObl2104</vt:lpstr>
      <vt:lpstr>Gerbera Light</vt:lpstr>
      <vt:lpstr>Тема Office</vt:lpstr>
      <vt:lpstr>Оптимизация  организации процессов занятости педагогического коллектива как эффективный  способ  развития  школы</vt:lpstr>
      <vt:lpstr>команда  проекта: административная  команда  школы  </vt:lpstr>
      <vt:lpstr>Результат проекта: еженедельный  план  работы школы</vt:lpstr>
      <vt:lpstr>Презентация PowerPoint</vt:lpstr>
      <vt:lpstr>Презентация PowerPoint</vt:lpstr>
      <vt:lpstr>Презентация PowerPoint</vt:lpstr>
      <vt:lpstr>Презентация PowerPoint</vt:lpstr>
      <vt:lpstr>РЕАЛИЗАЦИЯ  ПРОЕКТА  В РАМКАХ ИНИЦИАТИВЫ  «ЭФФЕКТИВНЫЙ ГОРОД РОСАТОМА»   В ПЕД. КОЛЛЕКТИВЕ мбоу «сош №196»</vt:lpstr>
      <vt:lpstr>Татьяна Соколова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Костенко</cp:lastModifiedBy>
  <cp:revision>135</cp:revision>
  <dcterms:created xsi:type="dcterms:W3CDTF">2025-07-14T10:33:41Z</dcterms:created>
  <dcterms:modified xsi:type="dcterms:W3CDTF">2026-08-19T12:24:34Z</dcterms:modified>
</cp:coreProperties>
</file>