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8" r:id="rId2"/>
    <p:sldId id="269" r:id="rId3"/>
    <p:sldId id="261" r:id="rId4"/>
    <p:sldId id="263" r:id="rId5"/>
    <p:sldId id="271" r:id="rId6"/>
    <p:sldId id="275" r:id="rId7"/>
    <p:sldId id="274" r:id="rId8"/>
    <p:sldId id="272" r:id="rId9"/>
    <p:sldId id="270" r:id="rId10"/>
  </p:sldIdLst>
  <p:sldSz cx="12192000" cy="6858000"/>
  <p:notesSz cx="6858000" cy="9144000"/>
  <p:embeddedFontLst>
    <p:embeddedFont>
      <p:font typeface="TomskObl2104" charset="0"/>
      <p:regular r:id="rId11"/>
    </p:embeddedFont>
    <p:embeddedFont>
      <p:font typeface="Calibri" pitchFamily="34" charset="0"/>
      <p:regular r:id="rId12"/>
      <p:bold r:id="rId13"/>
      <p:italic r:id="rId14"/>
      <p:boldItalic r:id="rId15"/>
    </p:embeddedFont>
    <p:embeddedFont>
      <p:font typeface="Calibri Light" pitchFamily="34" charset="0"/>
      <p:regular r:id="rId16"/>
      <p:italic r:id="rId1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xmlns="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21316"/>
    <a:srgbClr val="005AA3"/>
    <a:srgbClr val="00881B"/>
    <a:srgbClr val="F54A02"/>
    <a:srgbClr val="BA4318"/>
    <a:srgbClr val="FE8455"/>
    <a:srgbClr val="378BCB"/>
    <a:srgbClr val="FFB7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216" y="-114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21.08.2026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21.08.2026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21.08.2026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21.08.2026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21.08.2026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21.08.2026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pPr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2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4.png"/><Relationship Id="rId10" Type="http://schemas.openxmlformats.org/officeDocument/2006/relationships/image" Target="../media/image29.png"/><Relationship Id="rId4" Type="http://schemas.openxmlformats.org/officeDocument/2006/relationships/image" Target="../media/image24.jpeg"/><Relationship Id="rId9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7776" y="3048000"/>
            <a:ext cx="4943474" cy="1200150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ru-RU" sz="4000" dirty="0" smtClean="0">
                <a:solidFill>
                  <a:schemeClr val="bg1"/>
                </a:solidFill>
                <a:latin typeface="TomskObl2104" pitchFamily="50" charset="0"/>
              </a:rPr>
              <a:t>«</a:t>
            </a:r>
            <a:r>
              <a:rPr lang="ru-RU" sz="4000" b="1" dirty="0" smtClean="0">
                <a:solidFill>
                  <a:schemeClr val="bg1"/>
                </a:solidFill>
                <a:latin typeface="TomskObl2104" pitchFamily="50" charset="0"/>
              </a:rPr>
              <a:t>проверка  как  точка роста,   или  система непрерывной готовности  вместо  аврала»</a:t>
            </a:r>
            <a:endParaRPr lang="ru-RU" sz="4000" b="1" dirty="0">
              <a:solidFill>
                <a:schemeClr val="bg1"/>
              </a:solidFill>
              <a:latin typeface="TomskObl2104" pitchFamily="50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658" y="4686299"/>
            <a:ext cx="5758249" cy="733425"/>
          </a:xfrm>
        </p:spPr>
        <p:txBody>
          <a:bodyPr>
            <a:normAutofit fontScale="85000" lnSpcReduction="10000"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latin typeface="Gerbera Light" panose="02000300000000000000" pitchFamily="50" charset="-52"/>
              </a:rPr>
              <a:t>СЕВОСТЬЯНОВА ЕЛЕНА  </a:t>
            </a:r>
          </a:p>
          <a:p>
            <a:pPr algn="r"/>
            <a:r>
              <a:rPr lang="ru-RU" b="1" dirty="0" smtClean="0">
                <a:solidFill>
                  <a:schemeClr val="bg1"/>
                </a:solidFill>
                <a:latin typeface="Gerbera Light" panose="02000300000000000000" pitchFamily="50" charset="-52"/>
              </a:rPr>
              <a:t>директор МАОУ прогимназии «Кристина»</a:t>
            </a:r>
            <a:r>
              <a:rPr lang="ru-RU" dirty="0" smtClean="0">
                <a:solidFill>
                  <a:schemeClr val="bg1"/>
                </a:solidFill>
                <a:latin typeface="Gerbera Light" panose="02000300000000000000" pitchFamily="50" charset="-52"/>
              </a:rPr>
              <a:t> </a:t>
            </a:r>
            <a:endParaRPr lang="ru-RU" dirty="0">
              <a:solidFill>
                <a:schemeClr val="bg1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8458" y="2975338"/>
            <a:ext cx="785180" cy="13454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2885" y="4627172"/>
            <a:ext cx="358778" cy="4093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42114" y="321643"/>
            <a:ext cx="2307771" cy="6184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03961" y="181738"/>
            <a:ext cx="683773" cy="7208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18834" y="190907"/>
            <a:ext cx="663470" cy="7842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13404" y="218733"/>
            <a:ext cx="860948" cy="78514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3752" y="190907"/>
            <a:ext cx="693528" cy="7851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23612" y="1418439"/>
            <a:ext cx="5053668" cy="505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2889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Выбор всегда за вами ! </a:t>
            </a: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1026" name="Picture 2" descr="C:\Users\адм\Downloads\ТР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2129" y="1762897"/>
            <a:ext cx="6451871" cy="3870367"/>
          </a:xfrm>
          <a:prstGeom prst="rect">
            <a:avLst/>
          </a:prstGeom>
          <a:noFill/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4856" y="1919416"/>
            <a:ext cx="4908395" cy="32696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5738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959121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Пристегните ремни, мы взлетаем.  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4926227" y="1801492"/>
            <a:ext cx="567587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b="1" spc="-10" dirty="0" smtClean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  <a:p>
            <a:endParaRPr lang="ru-RU" sz="2500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6148" name="Picture 4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60808" y="2388972"/>
            <a:ext cx="9194371" cy="3848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127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28908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31950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Система </a:t>
            </a:r>
            <a:r>
              <a:rPr lang="ru-RU" sz="5400" dirty="0" err="1" smtClean="0">
                <a:solidFill>
                  <a:srgbClr val="00881B"/>
                </a:solidFill>
                <a:latin typeface="TomskObl2104" pitchFamily="50" charset="0"/>
              </a:rPr>
              <a:t>авс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B4186AC8-9FA4-4621-AF20-2306CF0A24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75725803"/>
              </p:ext>
            </p:extLst>
          </p:nvPr>
        </p:nvGraphicFramePr>
        <p:xfrm>
          <a:off x="543696" y="1631090"/>
          <a:ext cx="11079892" cy="3569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9973">
                  <a:extLst>
                    <a:ext uri="{9D8B030D-6E8A-4147-A177-3AD203B41FA5}">
                      <a16:colId xmlns:a16="http://schemas.microsoft.com/office/drawing/2014/main" xmlns="" val="2300532648"/>
                    </a:ext>
                  </a:extLst>
                </a:gridCol>
                <a:gridCol w="2769973">
                  <a:extLst>
                    <a:ext uri="{9D8B030D-6E8A-4147-A177-3AD203B41FA5}">
                      <a16:colId xmlns:a16="http://schemas.microsoft.com/office/drawing/2014/main" xmlns="" val="57962804"/>
                    </a:ext>
                  </a:extLst>
                </a:gridCol>
                <a:gridCol w="2769973">
                  <a:extLst>
                    <a:ext uri="{9D8B030D-6E8A-4147-A177-3AD203B41FA5}">
                      <a16:colId xmlns:a16="http://schemas.microsoft.com/office/drawing/2014/main" xmlns="" val="2600715744"/>
                    </a:ext>
                  </a:extLst>
                </a:gridCol>
                <a:gridCol w="2769973">
                  <a:extLst>
                    <a:ext uri="{9D8B030D-6E8A-4147-A177-3AD203B41FA5}">
                      <a16:colId xmlns:a16="http://schemas.microsoft.com/office/drawing/2014/main" xmlns="" val="1514227754"/>
                    </a:ext>
                  </a:extLst>
                </a:gridCol>
              </a:tblGrid>
              <a:tr h="845389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Gerbera Black" panose="02000A00000000000000" pitchFamily="50" charset="-52"/>
                        </a:rPr>
                        <a:t>УРОВЕНЬ 0</a:t>
                      </a:r>
                      <a:endParaRPr lang="ru-RU" b="1" dirty="0">
                        <a:latin typeface="Gerbera Black" panose="02000A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Gerbera Black" panose="02000A00000000000000" pitchFamily="50" charset="-52"/>
                        </a:rPr>
                        <a:t>УРОВЕНЬ А</a:t>
                      </a:r>
                      <a:endParaRPr lang="ru-RU" b="1" dirty="0">
                        <a:latin typeface="Gerbera Black" panose="02000A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Gerbera Black" panose="02000A00000000000000" pitchFamily="50" charset="-52"/>
                        </a:rPr>
                        <a:t>УРОВЕНЬ В</a:t>
                      </a:r>
                      <a:endParaRPr lang="ru-RU" b="1" dirty="0">
                        <a:latin typeface="Gerbera Black" panose="02000A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Gerbera Black" panose="02000A00000000000000" pitchFamily="50" charset="-52"/>
                        </a:rPr>
                        <a:t>УРОВЕНЬ С</a:t>
                      </a:r>
                      <a:endParaRPr lang="ru-RU" b="1" dirty="0">
                        <a:latin typeface="Gerbera Black" panose="02000A00000000000000" pitchFamily="50" charset="-5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009631157"/>
                  </a:ext>
                </a:extLst>
              </a:tr>
              <a:tr h="103368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Gerbera Light" panose="02000300000000000000" pitchFamily="50" charset="-52"/>
                        </a:rPr>
                        <a:t>БЫСТРАЯ ЕЖЕДНЕВНАЯ ПРОВЕРКА </a:t>
                      </a:r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Gerbera Light" panose="02000300000000000000" pitchFamily="50" charset="-52"/>
                        </a:rPr>
                        <a:t>ЛЕГКАЯ, </a:t>
                      </a:r>
                    </a:p>
                    <a:p>
                      <a:pPr algn="ctr"/>
                      <a:r>
                        <a:rPr lang="ru-RU" dirty="0" smtClean="0">
                          <a:latin typeface="Gerbera Light" panose="02000300000000000000" pitchFamily="50" charset="-52"/>
                        </a:rPr>
                        <a:t>НО РЕГУЛЯРНАЯ </a:t>
                      </a:r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Gerbera Light" panose="02000300000000000000" pitchFamily="50" charset="-52"/>
                        </a:rPr>
                        <a:t>ГЛУБОКАЯ </a:t>
                      </a:r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Gerbera Light" panose="02000300000000000000" pitchFamily="50" charset="-52"/>
                        </a:rPr>
                        <a:t>АНАЛИЗ СТРАТЕГИИ</a:t>
                      </a:r>
                      <a:r>
                        <a:rPr lang="ru-RU" baseline="0" dirty="0" smtClean="0">
                          <a:latin typeface="Gerbera Light" panose="02000300000000000000" pitchFamily="50" charset="-52"/>
                        </a:rPr>
                        <a:t> </a:t>
                      </a:r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213286447"/>
                  </a:ext>
                </a:extLst>
              </a:tr>
              <a:tr h="84538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Gerbera Light" panose="02000300000000000000" pitchFamily="50" charset="-52"/>
                        </a:rPr>
                        <a:t>ЗДЕСЬ И СЕЙЧАС </a:t>
                      </a:r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Gerbera Light" panose="02000300000000000000" pitchFamily="50" charset="-52"/>
                        </a:rPr>
                        <a:t>1 РАЗ В НЕСКОЛЬКО НЕДЕЛЬ</a:t>
                      </a:r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Gerbera Light" panose="02000300000000000000" pitchFamily="50" charset="-52"/>
                        </a:rPr>
                        <a:t>1 РАЗ В НЕСКОЛЬКО </a:t>
                      </a:r>
                    </a:p>
                    <a:p>
                      <a:pPr algn="ctr"/>
                      <a:r>
                        <a:rPr lang="ru-RU" baseline="0" dirty="0" smtClean="0">
                          <a:latin typeface="Gerbera Light" panose="02000300000000000000" pitchFamily="50" charset="-52"/>
                        </a:rPr>
                        <a:t>МЕСЯЦЕВ </a:t>
                      </a:r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Gerbera Light" panose="02000300000000000000" pitchFamily="50" charset="-52"/>
                        </a:rPr>
                        <a:t>ИЗРЕДКА </a:t>
                      </a:r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94124143"/>
                  </a:ext>
                </a:extLst>
              </a:tr>
              <a:tr h="845389">
                <a:tc>
                  <a:txBody>
                    <a:bodyPr/>
                    <a:lstStyle/>
                    <a:p>
                      <a:pPr algn="ctr"/>
                      <a:r>
                        <a:rPr lang="ru-RU" baseline="0" dirty="0" smtClean="0">
                          <a:latin typeface="Gerbera Light" panose="02000300000000000000" pitchFamily="50" charset="-52"/>
                        </a:rPr>
                        <a:t>  ВАШ </a:t>
                      </a:r>
                      <a:r>
                        <a:rPr lang="ru-RU" dirty="0" smtClean="0">
                          <a:latin typeface="Gerbera Light" panose="02000300000000000000" pitchFamily="50" charset="-52"/>
                        </a:rPr>
                        <a:t>ПРИМЕР </a:t>
                      </a:r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aseline="0" smtClean="0">
                          <a:latin typeface="Gerbera Light" panose="02000300000000000000" pitchFamily="50" charset="-52"/>
                        </a:rPr>
                        <a:t>  ВАШ </a:t>
                      </a:r>
                      <a:r>
                        <a:rPr lang="ru-RU" smtClean="0">
                          <a:latin typeface="Gerbera Light" panose="02000300000000000000" pitchFamily="50" charset="-52"/>
                        </a:rPr>
                        <a:t>ПРИМЕР </a:t>
                      </a:r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aseline="0" smtClean="0">
                          <a:latin typeface="Gerbera Light" panose="02000300000000000000" pitchFamily="50" charset="-52"/>
                        </a:rPr>
                        <a:t>  ВАШ </a:t>
                      </a:r>
                      <a:r>
                        <a:rPr lang="ru-RU" smtClean="0">
                          <a:latin typeface="Gerbera Light" panose="02000300000000000000" pitchFamily="50" charset="-52"/>
                        </a:rPr>
                        <a:t>ПРИМЕР </a:t>
                      </a:r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aseline="0" dirty="0" smtClean="0">
                          <a:latin typeface="Gerbera Light" panose="02000300000000000000" pitchFamily="50" charset="-52"/>
                        </a:rPr>
                        <a:t>  ВАШ </a:t>
                      </a:r>
                      <a:r>
                        <a:rPr lang="ru-RU" dirty="0" smtClean="0">
                          <a:latin typeface="Gerbera Light" panose="02000300000000000000" pitchFamily="50" charset="-52"/>
                        </a:rPr>
                        <a:t>ПРИМЕР </a:t>
                      </a:r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125082681"/>
                  </a:ext>
                </a:extLst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2078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889686" y="536637"/>
            <a:ext cx="100336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Автоматизируем  рутину.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4926227" y="1801492"/>
            <a:ext cx="567587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b="1" spc="-10" dirty="0" smtClean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  <a:p>
            <a:endParaRPr lang="ru-RU" sz="2500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20482" name="Picture 2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9865" y="1700622"/>
            <a:ext cx="2758838" cy="3818730"/>
          </a:xfrm>
          <a:prstGeom prst="rect">
            <a:avLst/>
          </a:prstGeom>
          <a:noFill/>
        </p:spPr>
      </p:pic>
      <p:pic>
        <p:nvPicPr>
          <p:cNvPr id="20484" name="Picture 4" descr="Picture backgroun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66245" y="1985319"/>
            <a:ext cx="3608172" cy="3608173"/>
          </a:xfrm>
          <a:prstGeom prst="rect">
            <a:avLst/>
          </a:prstGeom>
          <a:noFill/>
        </p:spPr>
      </p:pic>
      <p:pic>
        <p:nvPicPr>
          <p:cNvPr id="9" name="Picture 2" descr="Picture background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9472" y="2018270"/>
            <a:ext cx="3503743" cy="35037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127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889686" y="536637"/>
            <a:ext cx="100336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Цикл пос.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4926227" y="1801492"/>
            <a:ext cx="567587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b="1" spc="-10" dirty="0" smtClean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  <a:p>
            <a:endParaRPr lang="ru-RU" sz="2500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21508" name="Picture 4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4619" y="1464295"/>
            <a:ext cx="4134802" cy="2758689"/>
          </a:xfrm>
          <a:prstGeom prst="rect">
            <a:avLst/>
          </a:prstGeom>
          <a:noFill/>
        </p:spPr>
      </p:pic>
      <p:pic>
        <p:nvPicPr>
          <p:cNvPr id="21510" name="Picture 6" descr="Picture backgroun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92038" y="2034931"/>
            <a:ext cx="3854365" cy="3854365"/>
          </a:xfrm>
          <a:prstGeom prst="rect">
            <a:avLst/>
          </a:prstGeom>
          <a:noFill/>
        </p:spPr>
      </p:pic>
      <p:pic>
        <p:nvPicPr>
          <p:cNvPr id="21512" name="Picture 8" descr="Picture background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02181" y="1649760"/>
            <a:ext cx="3677576" cy="36775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127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28908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31950"/>
            <a:ext cx="94099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Выгода и преимущества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B4186AC8-9FA4-4621-AF20-2306CF0A24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75725803"/>
              </p:ext>
            </p:extLst>
          </p:nvPr>
        </p:nvGraphicFramePr>
        <p:xfrm>
          <a:off x="617836" y="1664041"/>
          <a:ext cx="11079892" cy="4484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9973">
                  <a:extLst>
                    <a:ext uri="{9D8B030D-6E8A-4147-A177-3AD203B41FA5}">
                      <a16:colId xmlns:a16="http://schemas.microsoft.com/office/drawing/2014/main" xmlns="" val="2300532648"/>
                    </a:ext>
                  </a:extLst>
                </a:gridCol>
                <a:gridCol w="2769973">
                  <a:extLst>
                    <a:ext uri="{9D8B030D-6E8A-4147-A177-3AD203B41FA5}">
                      <a16:colId xmlns:a16="http://schemas.microsoft.com/office/drawing/2014/main" xmlns="" val="57962804"/>
                    </a:ext>
                  </a:extLst>
                </a:gridCol>
                <a:gridCol w="2769973">
                  <a:extLst>
                    <a:ext uri="{9D8B030D-6E8A-4147-A177-3AD203B41FA5}">
                      <a16:colId xmlns:a16="http://schemas.microsoft.com/office/drawing/2014/main" xmlns="" val="2600715744"/>
                    </a:ext>
                  </a:extLst>
                </a:gridCol>
                <a:gridCol w="2769973">
                  <a:extLst>
                    <a:ext uri="{9D8B030D-6E8A-4147-A177-3AD203B41FA5}">
                      <a16:colId xmlns:a16="http://schemas.microsoft.com/office/drawing/2014/main" xmlns="" val="1514227754"/>
                    </a:ext>
                  </a:extLst>
                </a:gridCol>
              </a:tblGrid>
              <a:tr h="845389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Gerbera Black" panose="02000A00000000000000" pitchFamily="50" charset="-52"/>
                        </a:rPr>
                        <a:t>ОПЕРАЦИОННЫЕ </a:t>
                      </a:r>
                      <a:endParaRPr lang="ru-RU" b="1" dirty="0">
                        <a:latin typeface="Gerbera Black" panose="02000A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Gerbera Black" panose="02000A00000000000000" pitchFamily="50" charset="-52"/>
                        </a:rPr>
                        <a:t>УПРАВЛЕНЧЕСКИЕ </a:t>
                      </a:r>
                      <a:endParaRPr lang="ru-RU" b="1" dirty="0">
                        <a:latin typeface="Gerbera Black" panose="02000A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Gerbera Black" panose="02000A00000000000000" pitchFamily="50" charset="-52"/>
                        </a:rPr>
                        <a:t>РАЗВИТИЕ И ОБУЧЕНИЕ </a:t>
                      </a:r>
                      <a:endParaRPr lang="ru-RU" b="1" dirty="0">
                        <a:latin typeface="Gerbera Black" panose="02000A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Gerbera Black" panose="02000A00000000000000" pitchFamily="50" charset="-52"/>
                        </a:rPr>
                        <a:t>ЭКОНОМИЧЕСКИЕ</a:t>
                      </a:r>
                      <a:r>
                        <a:rPr lang="ru-RU" b="1" baseline="0" dirty="0" smtClean="0">
                          <a:latin typeface="Gerbera Black" panose="02000A00000000000000" pitchFamily="50" charset="-52"/>
                        </a:rPr>
                        <a:t> </a:t>
                      </a:r>
                      <a:endParaRPr lang="ru-RU" b="1" dirty="0">
                        <a:latin typeface="Gerbera Black" panose="02000A00000000000000" pitchFamily="50" charset="-5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009631157"/>
                  </a:ext>
                </a:extLst>
              </a:tr>
              <a:tr h="103368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Gerbera Light" panose="02000300000000000000" pitchFamily="50" charset="-52"/>
                        </a:rPr>
                        <a:t>СНИЖЕНИЕ СТРЕССА</a:t>
                      </a:r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Gerbera Light" panose="02000300000000000000" pitchFamily="50" charset="-52"/>
                        </a:rPr>
                        <a:t>ПРО3РАЧНОСТЬ</a:t>
                      </a:r>
                      <a:r>
                        <a:rPr lang="ru-RU" baseline="0" dirty="0" smtClean="0">
                          <a:latin typeface="Gerbera Light" panose="02000300000000000000" pitchFamily="50" charset="-52"/>
                        </a:rPr>
                        <a:t> ПРОЦЕССОВ </a:t>
                      </a:r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Gerbera Light" panose="02000300000000000000" pitchFamily="50" charset="-52"/>
                        </a:rPr>
                        <a:t>ПРОВЕРКА</a:t>
                      </a:r>
                      <a:r>
                        <a:rPr lang="ru-RU" baseline="0" dirty="0" smtClean="0">
                          <a:latin typeface="Gerbera Light" panose="02000300000000000000" pitchFamily="50" charset="-52"/>
                        </a:rPr>
                        <a:t> КАК </a:t>
                      </a:r>
                    </a:p>
                    <a:p>
                      <a:pPr algn="ctr"/>
                      <a:r>
                        <a:rPr lang="ru-RU" baseline="0" dirty="0" smtClean="0">
                          <a:latin typeface="Gerbera Light" panose="02000300000000000000" pitchFamily="50" charset="-52"/>
                        </a:rPr>
                        <a:t>ТОЧКА РОСТА </a:t>
                      </a:r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Gerbera Light" panose="02000300000000000000" pitchFamily="50" charset="-52"/>
                        </a:rPr>
                        <a:t>ВРЕМЯ И РЕСУРСЫ </a:t>
                      </a:r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213286447"/>
                  </a:ext>
                </a:extLst>
              </a:tr>
              <a:tr h="84538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Gerbera Light" panose="02000300000000000000" pitchFamily="50" charset="-52"/>
                        </a:rPr>
                        <a:t>РАВНОМЕРНАЯ НАГРУЗКА </a:t>
                      </a:r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Gerbera Light" panose="02000300000000000000" pitchFamily="50" charset="-52"/>
                        </a:rPr>
                        <a:t>ПРЕДСКАЗУЕМОСТЬ РЕЗУЛЬТАТОВ </a:t>
                      </a:r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Gerbera Light" panose="02000300000000000000" pitchFamily="50" charset="-52"/>
                        </a:rPr>
                        <a:t>ФОРМИРОВАНИЕ КУЛЬТУРЫ КАЧЕСТВА </a:t>
                      </a:r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Gerbera Light" panose="02000300000000000000" pitchFamily="50" charset="-52"/>
                        </a:rPr>
                        <a:t>МИНИМИЗАЦИЯ ШТРАФОВ И ПРЕДПИСАНИЙ </a:t>
                      </a:r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94124143"/>
                  </a:ext>
                </a:extLst>
              </a:tr>
              <a:tr h="84538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Gerbera Light" panose="02000300000000000000" pitchFamily="50" charset="-52"/>
                        </a:rPr>
                        <a:t>МЕНЬШЕ ОШИБОК</a:t>
                      </a:r>
                      <a:r>
                        <a:rPr lang="ru-RU" baseline="0" dirty="0" smtClean="0">
                          <a:latin typeface="Gerbera Light" panose="02000300000000000000" pitchFamily="50" charset="-52"/>
                        </a:rPr>
                        <a:t> </a:t>
                      </a:r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Gerbera Light" panose="02000300000000000000" pitchFamily="50" charset="-52"/>
                        </a:rPr>
                        <a:t>ГИБКОСТЬ В ИЗМЕНЕНИЯХ </a:t>
                      </a:r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Gerbera Light" panose="02000300000000000000" pitchFamily="50" charset="-52"/>
                        </a:rPr>
                        <a:t>ПОДДЕРЖКА КОМАНДЫ</a:t>
                      </a:r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Gerbera Light" panose="02000300000000000000" pitchFamily="50" charset="-52"/>
                        </a:rPr>
                        <a:t>УКРЕПЛЕНИЕ</a:t>
                      </a:r>
                      <a:r>
                        <a:rPr lang="ru-RU" baseline="0" dirty="0" smtClean="0">
                          <a:latin typeface="Gerbera Light" panose="02000300000000000000" pitchFamily="50" charset="-52"/>
                        </a:rPr>
                        <a:t> РЕПУТАЦИИ </a:t>
                      </a:r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125082681"/>
                  </a:ext>
                </a:extLst>
              </a:tr>
              <a:tr h="845389"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Gerbera Black" panose="02000A00000000000000" pitchFamily="50" charset="-52"/>
                        </a:rPr>
                        <a:t>ВАШ</a:t>
                      </a:r>
                      <a:r>
                        <a:rPr lang="ru-RU" b="0" baseline="0" dirty="0" smtClean="0">
                          <a:latin typeface="Gerbera Black" panose="02000A00000000000000" pitchFamily="50" charset="-52"/>
                        </a:rPr>
                        <a:t>А ВЕРСИЯ </a:t>
                      </a:r>
                      <a:endParaRPr lang="ru-RU" b="0" dirty="0">
                        <a:latin typeface="Gerbera Black" panose="02000A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smtClean="0">
                          <a:latin typeface="Gerbera Black" panose="02000A00000000000000" pitchFamily="50" charset="-52"/>
                        </a:rPr>
                        <a:t>ВАШ</a:t>
                      </a:r>
                      <a:r>
                        <a:rPr lang="ru-RU" b="0" baseline="0" smtClean="0">
                          <a:latin typeface="Gerbera Black" panose="02000A00000000000000" pitchFamily="50" charset="-52"/>
                        </a:rPr>
                        <a:t>А ВЕРСИЯ </a:t>
                      </a:r>
                      <a:endParaRPr lang="ru-RU" b="0" dirty="0">
                        <a:latin typeface="Gerbera Black" panose="02000A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smtClean="0">
                          <a:latin typeface="Gerbera Black" panose="02000A00000000000000" pitchFamily="50" charset="-52"/>
                        </a:rPr>
                        <a:t>ВАШ</a:t>
                      </a:r>
                      <a:r>
                        <a:rPr lang="ru-RU" b="0" baseline="0" smtClean="0">
                          <a:latin typeface="Gerbera Black" panose="02000A00000000000000" pitchFamily="50" charset="-52"/>
                        </a:rPr>
                        <a:t>А ВЕРСИЯ </a:t>
                      </a:r>
                      <a:endParaRPr lang="ru-RU" b="0" dirty="0">
                        <a:latin typeface="Gerbera Black" panose="02000A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Gerbera Black" panose="02000A00000000000000" pitchFamily="50" charset="-52"/>
                        </a:rPr>
                        <a:t>ВАШ</a:t>
                      </a:r>
                      <a:r>
                        <a:rPr lang="ru-RU" b="0" baseline="0" dirty="0" smtClean="0">
                          <a:latin typeface="Gerbera Black" panose="02000A00000000000000" pitchFamily="50" charset="-52"/>
                        </a:rPr>
                        <a:t>А ВЕРСИЯ </a:t>
                      </a:r>
                      <a:endParaRPr lang="ru-RU" b="0" dirty="0">
                        <a:latin typeface="Gerbera Black" panose="02000A00000000000000" pitchFamily="50" charset="-5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532944669"/>
                  </a:ext>
                </a:extLst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2078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889686" y="536637"/>
            <a:ext cx="100336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СЕКРЕТ УСПЕХА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4926227" y="1801492"/>
            <a:ext cx="567587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b="1" spc="-10" dirty="0" smtClean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  <a:p>
            <a:endParaRPr lang="ru-RU" sz="2500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4098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2508" y="1707335"/>
            <a:ext cx="3912029" cy="3912030"/>
          </a:xfrm>
          <a:prstGeom prst="rect">
            <a:avLst/>
          </a:prstGeom>
          <a:noFill/>
        </p:spPr>
      </p:pic>
      <p:pic>
        <p:nvPicPr>
          <p:cNvPr id="4104" name="Picture 8" descr="Picture backgroun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99438" y="1022649"/>
            <a:ext cx="4876800" cy="4876801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4226012" y="1828799"/>
            <a:ext cx="889686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0" dirty="0" smtClean="0">
                <a:solidFill>
                  <a:srgbClr val="00881B"/>
                </a:solidFill>
                <a:latin typeface="TomskObl2104" pitchFamily="50" charset="0"/>
              </a:rPr>
              <a:t>+</a:t>
            </a:r>
            <a:r>
              <a:rPr lang="ru-RU" sz="9600" dirty="0" smtClean="0">
                <a:solidFill>
                  <a:srgbClr val="00881B"/>
                </a:solidFill>
                <a:latin typeface="TomskObl2104" pitchFamily="50" charset="0"/>
              </a:rPr>
              <a:t> </a:t>
            </a:r>
            <a:endParaRPr lang="ru-RU" sz="9600" dirty="0">
              <a:solidFill>
                <a:srgbClr val="00881B"/>
              </a:solidFill>
              <a:latin typeface="TomskObl21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27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798" y="4886325"/>
            <a:ext cx="6687029" cy="771525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Елена </a:t>
            </a:r>
            <a:r>
              <a:rPr lang="ru-RU" sz="4800" dirty="0" err="1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севостьянова</a:t>
            </a:r>
            <a:r>
              <a:rPr lang="ru-RU" sz="4800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 </a:t>
            </a:r>
            <a:endParaRPr lang="ru-RU" sz="4800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TomskObl2104" pitchFamily="50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D8E30B65-3BA0-49C0-BEA4-DD621F1B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748" y="5505451"/>
            <a:ext cx="6126454" cy="771526"/>
          </a:xfrm>
        </p:spPr>
        <p:txBody>
          <a:bodyPr>
            <a:normAutofit fontScale="92500" lnSpcReduction="10000"/>
          </a:bodyPr>
          <a:lstStyle/>
          <a:p>
            <a:pPr marL="0" indent="0" algn="r">
              <a:buNone/>
            </a:pPr>
            <a:r>
              <a:rPr lang="ru-RU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Директор МАОУ прогимназии «Кристина» </a:t>
            </a:r>
            <a:endParaRPr lang="ru-RU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Gerbera" panose="02000500000000000000" pitchFamily="50" charset="-52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08202" y="5002543"/>
            <a:ext cx="358778" cy="4093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62563" y="1798847"/>
            <a:ext cx="3356036" cy="3356036"/>
          </a:xfrm>
          <a:prstGeom prst="ellipse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56837" y="425337"/>
            <a:ext cx="2307771" cy="6184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51750" y="2423446"/>
            <a:ext cx="1814447" cy="181444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77411" y="2423446"/>
            <a:ext cx="1843752" cy="18437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08202" y="463722"/>
            <a:ext cx="6026286" cy="6026286"/>
          </a:xfrm>
          <a:prstGeom prst="rect">
            <a:avLst/>
          </a:prstGeom>
        </p:spPr>
      </p:pic>
      <p:pic>
        <p:nvPicPr>
          <p:cNvPr id="10" name="Рисунок 116"/>
          <p:cNvPicPr/>
          <p:nvPr/>
        </p:nvPicPr>
        <p:blipFill>
          <a:blip r:embed="rId9" cstate="print"/>
          <a:stretch/>
        </p:blipFill>
        <p:spPr>
          <a:xfrm>
            <a:off x="5687736" y="2483142"/>
            <a:ext cx="1703001" cy="1687874"/>
          </a:xfrm>
          <a:prstGeom prst="rect">
            <a:avLst/>
          </a:prstGeom>
          <a:ln w="0">
            <a:noFill/>
          </a:ln>
        </p:spPr>
      </p:pic>
      <p:pic>
        <p:nvPicPr>
          <p:cNvPr id="13" name="Рисунок 12"/>
          <p:cNvPicPr/>
          <p:nvPr/>
        </p:nvPicPr>
        <p:blipFill>
          <a:blip r:embed="rId10" cstate="print"/>
          <a:stretch/>
        </p:blipFill>
        <p:spPr>
          <a:xfrm>
            <a:off x="8774884" y="2223082"/>
            <a:ext cx="1979802" cy="2550253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xmlns="" val="193626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691</TotalTime>
  <Words>143</Words>
  <Application>Microsoft Office PowerPoint</Application>
  <PresentationFormat>Произвольный</PresentationFormat>
  <Paragraphs>52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Arial</vt:lpstr>
      <vt:lpstr>TomskObl2104</vt:lpstr>
      <vt:lpstr>Gerbera Light</vt:lpstr>
      <vt:lpstr>Gerbera Black</vt:lpstr>
      <vt:lpstr>Calibri</vt:lpstr>
      <vt:lpstr>Gerbera</vt:lpstr>
      <vt:lpstr>Calibri Light</vt:lpstr>
      <vt:lpstr>Тема Office</vt:lpstr>
      <vt:lpstr>«проверка  как  точка роста,   или  система непрерывной готовности  вместо  аврала»</vt:lpstr>
      <vt:lpstr>Выбор всегда за вами ! </vt:lpstr>
      <vt:lpstr>Слайд 3</vt:lpstr>
      <vt:lpstr>Слайд 4</vt:lpstr>
      <vt:lpstr>Слайд 5</vt:lpstr>
      <vt:lpstr>Слайд 6</vt:lpstr>
      <vt:lpstr>Слайд 7</vt:lpstr>
      <vt:lpstr>Слайд 8</vt:lpstr>
      <vt:lpstr>Елена севостьянова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adm</cp:lastModifiedBy>
  <cp:revision>130</cp:revision>
  <dcterms:created xsi:type="dcterms:W3CDTF">2025-07-14T10:33:41Z</dcterms:created>
  <dcterms:modified xsi:type="dcterms:W3CDTF">2026-08-21T12:41:50Z</dcterms:modified>
</cp:coreProperties>
</file>