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693" r:id="rId5"/>
    <p:sldId id="708" r:id="rId6"/>
    <p:sldId id="709" r:id="rId7"/>
    <p:sldId id="710" r:id="rId8"/>
    <p:sldId id="711" r:id="rId9"/>
    <p:sldId id="712" r:id="rId10"/>
    <p:sldId id="713" r:id="rId11"/>
    <p:sldId id="714" r:id="rId12"/>
    <p:sldId id="715" r:id="rId13"/>
    <p:sldId id="716" r:id="rId14"/>
    <p:sldId id="717" r:id="rId15"/>
    <p:sldId id="718" r:id="rId16"/>
    <p:sldId id="719" r:id="rId17"/>
    <p:sldId id="720" r:id="rId18"/>
    <p:sldId id="721" r:id="rId19"/>
    <p:sldId id="694" r:id="rId20"/>
    <p:sldId id="699" r:id="rId21"/>
    <p:sldId id="700" r:id="rId22"/>
    <p:sldId id="701" r:id="rId23"/>
    <p:sldId id="702" r:id="rId24"/>
    <p:sldId id="703" r:id="rId25"/>
    <p:sldId id="705" r:id="rId26"/>
    <p:sldId id="704" r:id="rId27"/>
    <p:sldId id="270" r:id="rId28"/>
  </p:sldIdLst>
  <p:sldSz cx="12192000" cy="6858000"/>
  <p:notesSz cx="6797675" cy="9872663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Gerbera" panose="02000500000000000000" pitchFamily="50" charset="-52"/>
      <p:regular r:id="rId35"/>
      <p:bold r:id="rId36"/>
    </p:embeddedFont>
    <p:embeddedFont>
      <p:font typeface="Gerbera Black" panose="02000A00000000000000" pitchFamily="50" charset="-52"/>
      <p:bold r:id="rId37"/>
    </p:embeddedFont>
    <p:embeddedFont>
      <p:font typeface="Gerbera Light" panose="02000300000000000000" pitchFamily="50" charset="-52"/>
      <p:regular r:id="rId38"/>
    </p:embeddedFont>
    <p:embeddedFont>
      <p:font typeface="Montserrat" panose="020B0604020202020204" charset="0"/>
      <p:regular r:id="rId39"/>
      <p:bold r:id="rId40"/>
      <p:italic r:id="rId41"/>
      <p:boldItalic r:id="rId42"/>
    </p:embeddedFont>
    <p:embeddedFont>
      <p:font typeface="Segoe UI Variable Text" pitchFamily="2" charset="0"/>
      <p:regular r:id="rId43"/>
      <p:bold r:id="rId44"/>
    </p:embeddedFont>
    <p:embeddedFont>
      <p:font typeface="TomskObl2104" pitchFamily="50" charset="0"/>
      <p:regular r:id="rId4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  <p:cmAuthor id="2" name="Яна Викторовна Катаева" initials="ЯВК" lastIdx="1" clrIdx="1">
    <p:extLst>
      <p:ext uri="{19B8F6BF-5375-455C-9EA6-DF929625EA0E}">
        <p15:presenceInfo xmlns:p15="http://schemas.microsoft.com/office/powerpoint/2012/main" userId="S-1-5-21-1844237615-1078145449-1708537768-108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1B"/>
    <a:srgbClr val="F54A02"/>
    <a:srgbClr val="121316"/>
    <a:srgbClr val="005AA3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76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8" y="89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Gerbera Light" panose="02000300000000000000" pitchFamily="50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Лист1!$B$2:$B$9</c:f>
              <c:strCache>
                <c:ptCount val="8"/>
                <c:pt idx="0">
                  <c:v>Знание — сила</c:v>
                </c:pt>
                <c:pt idx="1">
                  <c:v>Мастер года</c:v>
                </c:pt>
                <c:pt idx="2">
                  <c:v>Через тернии к звёздам</c:v>
                </c:pt>
                <c:pt idx="3">
                  <c:v>Наставничество</c:v>
                </c:pt>
                <c:pt idx="4">
                  <c:v>За нравственный подвиг</c:v>
                </c:pt>
                <c:pt idx="5">
                  <c:v>Учитель года России</c:v>
                </c:pt>
                <c:pt idx="6">
                  <c:v>За нами будущее</c:v>
                </c:pt>
                <c:pt idx="7">
                  <c:v>Школа#безОбид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233</c:v>
                </c:pt>
                <c:pt idx="1">
                  <c:v>80</c:v>
                </c:pt>
                <c:pt idx="2">
                  <c:v>75</c:v>
                </c:pt>
                <c:pt idx="3">
                  <c:v>74</c:v>
                </c:pt>
                <c:pt idx="4">
                  <c:v>70</c:v>
                </c:pt>
                <c:pt idx="5">
                  <c:v>67</c:v>
                </c:pt>
                <c:pt idx="6">
                  <c:v>67</c:v>
                </c:pt>
                <c:pt idx="7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7C-4F63-B31A-3960A533931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030359663"/>
        <c:axId val="552065871"/>
      </c:barChart>
      <c:catAx>
        <c:axId val="20303596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003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552065871"/>
        <c:crosses val="autoZero"/>
        <c:auto val="1"/>
        <c:lblAlgn val="ctr"/>
        <c:lblOffset val="100"/>
        <c:noMultiLvlLbl val="0"/>
      </c:catAx>
      <c:valAx>
        <c:axId val="5520658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Gerbera Light" panose="020003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203035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>
          <a:latin typeface="Gerbera Light" panose="02000300000000000000" pitchFamily="50" charset="-52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6-08-11T15:15:46.420" idx="1">
    <p:pos x="4662" y="747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9.png"/><Relationship Id="rId7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1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10.jp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3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comments" Target="../comments/comment1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3" Type="http://schemas.openxmlformats.org/officeDocument/2006/relationships/image" Target="../media/image11.png"/><Relationship Id="rId7" Type="http://schemas.openxmlformats.org/officeDocument/2006/relationships/image" Target="../media/image6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g"/><Relationship Id="rId4" Type="http://schemas.openxmlformats.org/officeDocument/2006/relationships/image" Target="../media/image58.jpeg"/><Relationship Id="rId9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1.png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6859" y="1684867"/>
            <a:ext cx="5475836" cy="2944283"/>
          </a:xfrm>
          <a:noFill/>
        </p:spPr>
        <p:txBody>
          <a:bodyPr>
            <a:noAutofit/>
          </a:bodyPr>
          <a:lstStyle/>
          <a:p>
            <a:pPr algn="l"/>
            <a:r>
              <a:rPr lang="ru-RU" sz="3600" dirty="0">
                <a:solidFill>
                  <a:schemeClr val="bg1"/>
                </a:solidFill>
                <a:latin typeface="TomskObl2104" pitchFamily="50" charset="0"/>
              </a:rPr>
              <a:t>Об организации конкурсов профессионального мастерства в Томской области в 2025-26 учебном году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4269" y="5442052"/>
            <a:ext cx="4812668" cy="733425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Серебрякова А.В.,</a:t>
            </a:r>
            <a:endParaRPr lang="en-US" dirty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  заведующий ЦРКП ТОИПКРО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79" y="1684867"/>
            <a:ext cx="785180" cy="33104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056" y="5399400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-123076" y="571831"/>
            <a:ext cx="9139237" cy="5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География участия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47665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4DD3D4B-C1D8-4884-AFC5-E78554F24F09}"/>
              </a:ext>
            </a:extLst>
          </p:cNvPr>
          <p:cNvSpPr/>
          <p:nvPr/>
        </p:nvSpPr>
        <p:spPr>
          <a:xfrm>
            <a:off x="9016161" y="2487617"/>
            <a:ext cx="31675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563EB"/>
                </a:solidFill>
                <a:latin typeface="Gerbera Black" panose="02000A00000000000000" pitchFamily="50" charset="-52"/>
              </a:rPr>
              <a:t>Результативное участие</a:t>
            </a:r>
          </a:p>
          <a:p>
            <a:r>
              <a:rPr lang="ru-RU" dirty="0" err="1">
                <a:solidFill>
                  <a:srgbClr val="334155"/>
                </a:solidFill>
                <a:latin typeface="Gerbera Light" panose="02000300000000000000" pitchFamily="50" charset="-52"/>
              </a:rPr>
              <a:t>Молчановский</a:t>
            </a: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 район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 err="1">
                <a:solidFill>
                  <a:srgbClr val="334155"/>
                </a:solidFill>
                <a:latin typeface="Gerbera Light" panose="02000300000000000000" pitchFamily="50" charset="-52"/>
              </a:rPr>
              <a:t>Кожевниковский</a:t>
            </a: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 район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 err="1">
                <a:solidFill>
                  <a:srgbClr val="334155"/>
                </a:solidFill>
                <a:latin typeface="Gerbera Light" panose="02000300000000000000" pitchFamily="50" charset="-52"/>
              </a:rPr>
              <a:t>Верхнекетский</a:t>
            </a: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 район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 err="1">
                <a:solidFill>
                  <a:srgbClr val="334155"/>
                </a:solidFill>
                <a:latin typeface="Gerbera Light" panose="02000300000000000000" pitchFamily="50" charset="-52"/>
              </a:rPr>
              <a:t>Бакчарский</a:t>
            </a: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 район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 err="1">
                <a:solidFill>
                  <a:srgbClr val="334155"/>
                </a:solidFill>
                <a:latin typeface="Gerbera Light" panose="02000300000000000000" pitchFamily="50" charset="-52"/>
              </a:rPr>
              <a:t>Чаинский</a:t>
            </a: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 район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 err="1">
                <a:solidFill>
                  <a:srgbClr val="334155"/>
                </a:solidFill>
                <a:latin typeface="Gerbera Light" panose="02000300000000000000" pitchFamily="50" charset="-52"/>
              </a:rPr>
              <a:t>Каргасокский</a:t>
            </a: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 район</a:t>
            </a:r>
          </a:p>
        </p:txBody>
      </p:sp>
      <p:pic>
        <p:nvPicPr>
          <p:cNvPr id="10" name="Picture 2" descr="География Томской области: площадь, карты, видео и т.д.">
            <a:extLst>
              <a:ext uri="{FF2B5EF4-FFF2-40B4-BE49-F238E27FC236}">
                <a16:creationId xmlns:a16="http://schemas.microsoft.com/office/drawing/2014/main" id="{10A6C125-4FB6-4117-8957-5A9970A21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308" y="1418952"/>
            <a:ext cx="5940388" cy="435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9A8488-194F-4D70-9C59-BE0DAC7B2168}"/>
              </a:ext>
            </a:extLst>
          </p:cNvPr>
          <p:cNvSpPr/>
          <p:nvPr/>
        </p:nvSpPr>
        <p:spPr>
          <a:xfrm>
            <a:off x="288188" y="1840849"/>
            <a:ext cx="28074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D9488"/>
                </a:solidFill>
                <a:latin typeface="Gerbera Black" panose="02000A00000000000000" pitchFamily="50" charset="-52"/>
              </a:rPr>
              <a:t>Территории-лидеры</a:t>
            </a:r>
          </a:p>
          <a:p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г. Томск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ЗАТО Северск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 err="1">
                <a:solidFill>
                  <a:srgbClr val="334155"/>
                </a:solidFill>
                <a:latin typeface="Gerbera Light" panose="02000300000000000000" pitchFamily="50" charset="-52"/>
              </a:rPr>
              <a:t>Колпашевский</a:t>
            </a: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 район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Томский район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г. Стрежевой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655DE03-4C88-4571-89DA-1A2750B5D756}"/>
              </a:ext>
            </a:extLst>
          </p:cNvPr>
          <p:cNvSpPr/>
          <p:nvPr/>
        </p:nvSpPr>
        <p:spPr>
          <a:xfrm>
            <a:off x="1996033" y="508584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B45309"/>
                </a:solidFill>
                <a:latin typeface="Gerbera Black" panose="02000A00000000000000" pitchFamily="50" charset="-52"/>
              </a:rPr>
              <a:t>Зона внимания</a:t>
            </a:r>
          </a:p>
          <a:p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г. Кедровый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 err="1">
                <a:solidFill>
                  <a:srgbClr val="334155"/>
                </a:solidFill>
                <a:latin typeface="Gerbera Light" panose="02000300000000000000" pitchFamily="50" charset="-52"/>
              </a:rPr>
              <a:t>Тегульдетский</a:t>
            </a: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 район</a:t>
            </a:r>
            <a:b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</a:br>
            <a:r>
              <a:rPr lang="ru-RU" dirty="0" err="1">
                <a:solidFill>
                  <a:srgbClr val="334155"/>
                </a:solidFill>
                <a:latin typeface="Gerbera Light" panose="02000300000000000000" pitchFamily="50" charset="-52"/>
              </a:rPr>
              <a:t>Шегарский</a:t>
            </a:r>
            <a:r>
              <a:rPr lang="ru-RU" dirty="0">
                <a:solidFill>
                  <a:srgbClr val="334155"/>
                </a:solidFill>
                <a:latin typeface="Gerbera Light" panose="02000300000000000000" pitchFamily="50" charset="-52"/>
              </a:rPr>
              <a:t> район</a:t>
            </a:r>
          </a:p>
        </p:txBody>
      </p:sp>
    </p:spTree>
    <p:extLst>
      <p:ext uri="{BB962C8B-B14F-4D97-AF65-F5344CB8AC3E}">
        <p14:creationId xmlns:p14="http://schemas.microsoft.com/office/powerpoint/2010/main" val="2171986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BC83107E-4D20-4D48-899E-BC903D7C3BB1}"/>
              </a:ext>
            </a:extLst>
          </p:cNvPr>
          <p:cNvSpPr/>
          <p:nvPr/>
        </p:nvSpPr>
        <p:spPr>
          <a:xfrm>
            <a:off x="6151815" y="3837052"/>
            <a:ext cx="2767471" cy="39158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B872F08E-2216-49EA-BD01-85D5255EF5DB}"/>
              </a:ext>
            </a:extLst>
          </p:cNvPr>
          <p:cNvSpPr/>
          <p:nvPr/>
        </p:nvSpPr>
        <p:spPr>
          <a:xfrm>
            <a:off x="2670221" y="3855927"/>
            <a:ext cx="2689719" cy="39158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93866412-D86B-460A-AADD-D35A7CC7E4C9}"/>
              </a:ext>
            </a:extLst>
          </p:cNvPr>
          <p:cNvSpPr/>
          <p:nvPr/>
        </p:nvSpPr>
        <p:spPr>
          <a:xfrm>
            <a:off x="7395703" y="3088592"/>
            <a:ext cx="3047166" cy="39158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E1AE25DB-3B7F-4441-A883-BEC030E784E5}"/>
              </a:ext>
            </a:extLst>
          </p:cNvPr>
          <p:cNvSpPr/>
          <p:nvPr/>
        </p:nvSpPr>
        <p:spPr>
          <a:xfrm>
            <a:off x="4164650" y="3093579"/>
            <a:ext cx="2689719" cy="39158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55C82FEB-56F5-4369-92F4-224952B83E47}"/>
              </a:ext>
            </a:extLst>
          </p:cNvPr>
          <p:cNvSpPr/>
          <p:nvPr/>
        </p:nvSpPr>
        <p:spPr>
          <a:xfrm>
            <a:off x="579183" y="3093578"/>
            <a:ext cx="3044133" cy="39158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Gerbera Light" panose="02000300000000000000" pitchFamily="50" charset="-52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0A077835-3A38-4482-B718-7F4C0CB09A05}"/>
              </a:ext>
            </a:extLst>
          </p:cNvPr>
          <p:cNvSpPr/>
          <p:nvPr/>
        </p:nvSpPr>
        <p:spPr>
          <a:xfrm>
            <a:off x="9526387" y="2408669"/>
            <a:ext cx="2487488" cy="39158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Gerbera Light" panose="02000300000000000000" pitchFamily="50" charset="-52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83B34A3F-25C0-4322-8853-C45CD11FC763}"/>
              </a:ext>
            </a:extLst>
          </p:cNvPr>
          <p:cNvSpPr/>
          <p:nvPr/>
        </p:nvSpPr>
        <p:spPr>
          <a:xfrm>
            <a:off x="7321807" y="2408669"/>
            <a:ext cx="1936939" cy="39158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Gerbera Light" panose="02000300000000000000" pitchFamily="50" charset="-52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C0ED8B45-0B8D-4A48-9DD9-D75ABA252321}"/>
              </a:ext>
            </a:extLst>
          </p:cNvPr>
          <p:cNvSpPr/>
          <p:nvPr/>
        </p:nvSpPr>
        <p:spPr>
          <a:xfrm>
            <a:off x="5121121" y="2412089"/>
            <a:ext cx="1850248" cy="39158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6E28D56-F04E-4ADB-859F-9A808509F27E}"/>
              </a:ext>
            </a:extLst>
          </p:cNvPr>
          <p:cNvSpPr/>
          <p:nvPr/>
        </p:nvSpPr>
        <p:spPr>
          <a:xfrm>
            <a:off x="2862320" y="2382615"/>
            <a:ext cx="1936941" cy="39158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4A401E8-94F3-43C7-9042-0246A055D89F}"/>
              </a:ext>
            </a:extLst>
          </p:cNvPr>
          <p:cNvSpPr/>
          <p:nvPr/>
        </p:nvSpPr>
        <p:spPr>
          <a:xfrm>
            <a:off x="1001949" y="2397543"/>
            <a:ext cx="1225685" cy="39158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88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511924" y="562316"/>
            <a:ext cx="9139237" cy="5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0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Главный результат года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47665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AE4DB3-E742-499D-A5DD-FEDF8DDC7ECE}"/>
              </a:ext>
            </a:extLst>
          </p:cNvPr>
          <p:cNvSpPr/>
          <p:nvPr/>
        </p:nvSpPr>
        <p:spPr>
          <a:xfrm>
            <a:off x="1073321" y="5134524"/>
            <a:ext cx="102982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rbera Black" panose="02000A00000000000000" pitchFamily="50" charset="-52"/>
              </a:rPr>
              <a:t>Победа педагога-психолога из </a:t>
            </a:r>
            <a:r>
              <a:rPr lang="ru-RU" dirty="0" err="1">
                <a:latin typeface="Gerbera Black" panose="02000A00000000000000" pitchFamily="50" charset="-52"/>
              </a:rPr>
              <a:t>Молчановского</a:t>
            </a:r>
            <a:r>
              <a:rPr lang="ru-RU" dirty="0">
                <a:latin typeface="Gerbera Black" panose="02000A00000000000000" pitchFamily="50" charset="-52"/>
              </a:rPr>
              <a:t> района, учителя технологии из </a:t>
            </a:r>
            <a:r>
              <a:rPr lang="ru-RU" dirty="0" err="1">
                <a:latin typeface="Gerbera Black" panose="02000A00000000000000" pitchFamily="50" charset="-52"/>
              </a:rPr>
              <a:t>Бакчарской</a:t>
            </a:r>
            <a:r>
              <a:rPr lang="ru-RU" dirty="0">
                <a:latin typeface="Gerbera Black" panose="02000A00000000000000" pitchFamily="50" charset="-52"/>
              </a:rPr>
              <a:t> СОШ, воспитателя из Томского района подтверждает реальность задачи — обеспечить всем территориям равный доступ к подготовке</a:t>
            </a:r>
            <a:endParaRPr lang="ru-RU" b="0" i="0" dirty="0">
              <a:effectLst/>
              <a:latin typeface="Gerbera Black" panose="02000A00000000000000" pitchFamily="5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F736991-1441-450A-B438-FC68AF024E95}"/>
              </a:ext>
            </a:extLst>
          </p:cNvPr>
          <p:cNvSpPr/>
          <p:nvPr/>
        </p:nvSpPr>
        <p:spPr>
          <a:xfrm>
            <a:off x="2690700" y="1641043"/>
            <a:ext cx="8012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Gerbera Black" panose="02000A00000000000000" pitchFamily="50" charset="-52"/>
              </a:rPr>
              <a:t>Сильные педагоги есть в каждой территории региона</a:t>
            </a:r>
            <a:endParaRPr lang="ru-RU" dirty="0">
              <a:latin typeface="Gerbera Black" panose="02000A00000000000000" pitchFamily="50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E9D332-F540-46BC-86D7-A7111BF94D57}"/>
              </a:ext>
            </a:extLst>
          </p:cNvPr>
          <p:cNvSpPr/>
          <p:nvPr/>
        </p:nvSpPr>
        <p:spPr>
          <a:xfrm>
            <a:off x="2876574" y="3837052"/>
            <a:ext cx="201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Gerbera Light" panose="02000300000000000000" pitchFamily="50" charset="-52"/>
              </a:rPr>
              <a:t>Чаинский</a:t>
            </a:r>
            <a:r>
              <a:rPr lang="ru-RU" dirty="0">
                <a:latin typeface="Gerbera Light" panose="02000300000000000000" pitchFamily="50" charset="-52"/>
              </a:rPr>
              <a:t> район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18FE81-C206-42D2-897D-95E2A5040D0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9136" y="5134523"/>
            <a:ext cx="358778" cy="1103053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361388A-3AAF-4B42-9CF3-D19AE525FBA9}"/>
              </a:ext>
            </a:extLst>
          </p:cNvPr>
          <p:cNvSpPr/>
          <p:nvPr/>
        </p:nvSpPr>
        <p:spPr>
          <a:xfrm>
            <a:off x="1037115" y="2387355"/>
            <a:ext cx="1165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Gerbera Light" panose="02000300000000000000" pitchFamily="50" charset="-52"/>
              </a:rPr>
              <a:t>г. Томск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11C404F-8C77-47B2-AE3F-33494FF760FC}"/>
              </a:ext>
            </a:extLst>
          </p:cNvPr>
          <p:cNvSpPr/>
          <p:nvPr/>
        </p:nvSpPr>
        <p:spPr>
          <a:xfrm>
            <a:off x="2970112" y="2419795"/>
            <a:ext cx="1765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Gerbera Light" panose="02000300000000000000" pitchFamily="50" charset="-52"/>
              </a:rPr>
              <a:t>ЗАТО Северск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9059B63-89FC-49D4-91C8-54D2DAA934CD}"/>
              </a:ext>
            </a:extLst>
          </p:cNvPr>
          <p:cNvSpPr/>
          <p:nvPr/>
        </p:nvSpPr>
        <p:spPr>
          <a:xfrm>
            <a:off x="5183170" y="2419795"/>
            <a:ext cx="1662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Gerbera Light" panose="02000300000000000000" pitchFamily="50" charset="-52"/>
              </a:rPr>
              <a:t>г. Стрежевой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7CA1244-FAE7-4441-BB17-5F59275BA17F}"/>
              </a:ext>
            </a:extLst>
          </p:cNvPr>
          <p:cNvSpPr/>
          <p:nvPr/>
        </p:nvSpPr>
        <p:spPr>
          <a:xfrm>
            <a:off x="7395704" y="2397543"/>
            <a:ext cx="1893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Gerbera Light" panose="02000300000000000000" pitchFamily="50" charset="-52"/>
              </a:rPr>
              <a:t>Томский район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2E94BC1-EBF3-4AFB-B8AE-7E48B82B9B44}"/>
              </a:ext>
            </a:extLst>
          </p:cNvPr>
          <p:cNvSpPr/>
          <p:nvPr/>
        </p:nvSpPr>
        <p:spPr>
          <a:xfrm>
            <a:off x="9526387" y="2408669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Gerbera Light" panose="02000300000000000000" pitchFamily="50" charset="-52"/>
              </a:rPr>
              <a:t>Колпашевский</a:t>
            </a:r>
            <a:r>
              <a:rPr lang="ru-RU" dirty="0">
                <a:latin typeface="Gerbera Light" panose="02000300000000000000" pitchFamily="50" charset="-52"/>
              </a:rPr>
              <a:t> район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562DE4B-978D-4ED7-8FC0-8B041B425FBF}"/>
              </a:ext>
            </a:extLst>
          </p:cNvPr>
          <p:cNvSpPr/>
          <p:nvPr/>
        </p:nvSpPr>
        <p:spPr>
          <a:xfrm>
            <a:off x="643815" y="3093579"/>
            <a:ext cx="2808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Gerbera Light" panose="02000300000000000000" pitchFamily="50" charset="-52"/>
              </a:rPr>
              <a:t>Кожевниковский</a:t>
            </a:r>
            <a:r>
              <a:rPr lang="ru-RU" dirty="0">
                <a:latin typeface="Gerbera Light" panose="02000300000000000000" pitchFamily="50" charset="-52"/>
              </a:rPr>
              <a:t> район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C03AFCA-7563-47CF-BCDA-E4833ADEFFE7}"/>
              </a:ext>
            </a:extLst>
          </p:cNvPr>
          <p:cNvSpPr/>
          <p:nvPr/>
        </p:nvSpPr>
        <p:spPr>
          <a:xfrm>
            <a:off x="4348235" y="3093579"/>
            <a:ext cx="2574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Gerbera Light" panose="02000300000000000000" pitchFamily="50" charset="-52"/>
              </a:rPr>
              <a:t>Молчановский</a:t>
            </a:r>
            <a:r>
              <a:rPr lang="ru-RU" dirty="0">
                <a:latin typeface="Gerbera Light" panose="02000300000000000000" pitchFamily="50" charset="-52"/>
              </a:rPr>
              <a:t> район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2F37292-FD15-48C9-B19C-C0ED3B3327ED}"/>
              </a:ext>
            </a:extLst>
          </p:cNvPr>
          <p:cNvSpPr/>
          <p:nvPr/>
        </p:nvSpPr>
        <p:spPr>
          <a:xfrm>
            <a:off x="7671323" y="3110844"/>
            <a:ext cx="26068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Gerbera Light" panose="02000300000000000000" pitchFamily="50" charset="-52"/>
              </a:rPr>
              <a:t>Верхнекетский</a:t>
            </a:r>
            <a:r>
              <a:rPr lang="ru-RU" dirty="0">
                <a:latin typeface="Gerbera Light" panose="02000300000000000000" pitchFamily="50" charset="-52"/>
              </a:rPr>
              <a:t> район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8AE6FBB-1D86-4640-95C4-67D9E0CBA9D5}"/>
              </a:ext>
            </a:extLst>
          </p:cNvPr>
          <p:cNvSpPr/>
          <p:nvPr/>
        </p:nvSpPr>
        <p:spPr>
          <a:xfrm>
            <a:off x="6335157" y="3824145"/>
            <a:ext cx="2209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Gerbera Light" panose="02000300000000000000" pitchFamily="50" charset="-52"/>
              </a:rPr>
              <a:t>Бакчарский</a:t>
            </a:r>
            <a:r>
              <a:rPr lang="ru-RU" dirty="0">
                <a:latin typeface="Gerbera Light" panose="02000300000000000000" pitchFamily="50" charset="-52"/>
              </a:rPr>
              <a:t> район</a:t>
            </a:r>
          </a:p>
        </p:txBody>
      </p:sp>
    </p:spTree>
    <p:extLst>
      <p:ext uri="{BB962C8B-B14F-4D97-AF65-F5344CB8AC3E}">
        <p14:creationId xmlns:p14="http://schemas.microsoft.com/office/powerpoint/2010/main" val="379499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1054085" y="444569"/>
            <a:ext cx="9139237" cy="1207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Сильные стороны </a:t>
            </a: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endParaRPr lang="ru-RU" sz="5400" b="1" kern="0" dirty="0">
              <a:solidFill>
                <a:srgbClr val="00881B"/>
              </a:solidFill>
              <a:latin typeface="TomskObl2104" pitchFamily="50" charset="0"/>
              <a:sym typeface="Arial"/>
            </a:endParaRP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участников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132898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1C7FFA-6775-4395-9607-35FF99975002}"/>
              </a:ext>
            </a:extLst>
          </p:cNvPr>
          <p:cNvSpPr/>
          <p:nvPr/>
        </p:nvSpPr>
        <p:spPr>
          <a:xfrm>
            <a:off x="5968161" y="555613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34155"/>
                </a:solidFill>
                <a:latin typeface="Montserrat" panose="020B0604020202020204" charset="0"/>
              </a:rPr>
              <a:t>Высокая профессиональная мотивация</a:t>
            </a:r>
            <a:endParaRPr lang="ru-RU" b="0" i="0" dirty="0">
              <a:solidFill>
                <a:srgbClr val="334155"/>
              </a:solidFill>
              <a:effectLst/>
              <a:latin typeface="Montserrat" panose="020B060402020202020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1EB2D8F-2205-4B0C-9D5F-9724860D1400}"/>
              </a:ext>
            </a:extLst>
          </p:cNvPr>
          <p:cNvSpPr/>
          <p:nvPr/>
        </p:nvSpPr>
        <p:spPr>
          <a:xfrm>
            <a:off x="1134676" y="2351934"/>
            <a:ext cx="4979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4155"/>
                </a:solidFill>
                <a:latin typeface="Montserrat" panose="020B0604020202020204" charset="0"/>
              </a:rPr>
              <a:t>Сформированность педагогической позиции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CFF30D0-EEDB-48A8-AE7C-EEF4F74273EB}"/>
              </a:ext>
            </a:extLst>
          </p:cNvPr>
          <p:cNvSpPr/>
          <p:nvPr/>
        </p:nvSpPr>
        <p:spPr>
          <a:xfrm>
            <a:off x="5968161" y="2927827"/>
            <a:ext cx="5983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4155"/>
                </a:solidFill>
                <a:latin typeface="Montserrat" panose="020B0604020202020204" charset="0"/>
              </a:rPr>
              <a:t>Владение практико-ориентированными технологиями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9BFA22C-9050-451A-B135-C0FEC1828EF8}"/>
              </a:ext>
            </a:extLst>
          </p:cNvPr>
          <p:cNvSpPr/>
          <p:nvPr/>
        </p:nvSpPr>
        <p:spPr>
          <a:xfrm>
            <a:off x="1195161" y="3459433"/>
            <a:ext cx="5104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4155"/>
                </a:solidFill>
                <a:latin typeface="Montserrat" panose="020B0604020202020204" charset="0"/>
              </a:rPr>
              <a:t>Взаимодействие с детьми, в том числе с ОВЗ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63D2125-2F46-4927-AE29-EB1A50F891E9}"/>
              </a:ext>
            </a:extLst>
          </p:cNvPr>
          <p:cNvSpPr/>
          <p:nvPr/>
        </p:nvSpPr>
        <p:spPr>
          <a:xfrm>
            <a:off x="5861157" y="4242379"/>
            <a:ext cx="387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4155"/>
                </a:solidFill>
                <a:latin typeface="Montserrat" panose="020B0604020202020204" charset="0"/>
              </a:rPr>
              <a:t>Коммуникативная компетентность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B02B0B3-4894-4C35-8407-7F68C5B4227D}"/>
              </a:ext>
            </a:extLst>
          </p:cNvPr>
          <p:cNvSpPr/>
          <p:nvPr/>
        </p:nvSpPr>
        <p:spPr>
          <a:xfrm>
            <a:off x="1134676" y="4836116"/>
            <a:ext cx="5509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4155"/>
                </a:solidFill>
                <a:latin typeface="Montserrat" panose="020B0604020202020204" charset="0"/>
              </a:rPr>
              <a:t>Понимание ценностных ориентиров образования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1BFF960-F105-4840-B590-EFBEA99EBF5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4581" y="2207697"/>
            <a:ext cx="704726" cy="70472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9329182-64DE-4B42-92A0-17544F49D86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1896" y="3333112"/>
            <a:ext cx="750095" cy="75009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7721F57-AC4C-4FF1-9634-475C5885E475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9213" y="4579821"/>
            <a:ext cx="750094" cy="75009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71DE58C-D5FF-470D-BD46-1FD4E9A03B39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1254" y="2710827"/>
            <a:ext cx="648707" cy="64870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F1BCBBA-36C4-43C0-8C15-C8C2DABFECD3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15535" y="3914124"/>
            <a:ext cx="722194" cy="72219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C26228A-EDE9-4066-BB66-53F0E6C77BDD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82151" y="5329915"/>
            <a:ext cx="713849" cy="71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09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926349" y="620423"/>
            <a:ext cx="9139237" cy="184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Матрица</a:t>
            </a:r>
          </a:p>
          <a:p>
            <a:pPr algn="just" defTabSz="1219170">
              <a:lnSpc>
                <a:spcPts val="2500"/>
              </a:lnSpc>
              <a:buClr>
                <a:srgbClr val="000000"/>
              </a:buClr>
              <a:defRPr/>
            </a:pPr>
            <a:endParaRPr lang="ru-RU" sz="5400" b="1" kern="0" dirty="0">
              <a:solidFill>
                <a:srgbClr val="00881B"/>
              </a:solidFill>
              <a:latin typeface="TomskObl2104" pitchFamily="50" charset="0"/>
              <a:sym typeface="Arial"/>
            </a:endParaRPr>
          </a:p>
          <a:p>
            <a:pPr algn="just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 профессиональных</a:t>
            </a:r>
          </a:p>
          <a:p>
            <a:pPr algn="just" defTabSz="1219170">
              <a:lnSpc>
                <a:spcPts val="2500"/>
              </a:lnSpc>
              <a:buClr>
                <a:srgbClr val="000000"/>
              </a:buClr>
              <a:defRPr/>
            </a:pPr>
            <a:endParaRPr lang="ru-RU" sz="5400" b="1" kern="0" dirty="0">
              <a:solidFill>
                <a:srgbClr val="00881B"/>
              </a:solidFill>
              <a:latin typeface="TomskObl2104" pitchFamily="50" charset="0"/>
              <a:sym typeface="Arial"/>
            </a:endParaRPr>
          </a:p>
          <a:p>
            <a:pPr algn="just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 дефицитов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188577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608338D-67E5-428B-A6FC-9196EB562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350394"/>
              </p:ext>
            </p:extLst>
          </p:nvPr>
        </p:nvGraphicFramePr>
        <p:xfrm>
          <a:off x="719136" y="2407726"/>
          <a:ext cx="10915145" cy="3042144"/>
        </p:xfrm>
        <a:graphic>
          <a:graphicData uri="http://schemas.openxmlformats.org/drawingml/2006/table">
            <a:tbl>
              <a:tblPr/>
              <a:tblGrid>
                <a:gridCol w="4736006">
                  <a:extLst>
                    <a:ext uri="{9D8B030D-6E8A-4147-A177-3AD203B41FA5}">
                      <a16:colId xmlns:a16="http://schemas.microsoft.com/office/drawing/2014/main" val="1073996073"/>
                    </a:ext>
                  </a:extLst>
                </a:gridCol>
                <a:gridCol w="4735194">
                  <a:extLst>
                    <a:ext uri="{9D8B030D-6E8A-4147-A177-3AD203B41FA5}">
                      <a16:colId xmlns:a16="http://schemas.microsoft.com/office/drawing/2014/main" val="1359100444"/>
                    </a:ext>
                  </a:extLst>
                </a:gridCol>
                <a:gridCol w="1443945">
                  <a:extLst>
                    <a:ext uri="{9D8B030D-6E8A-4147-A177-3AD203B41FA5}">
                      <a16:colId xmlns:a16="http://schemas.microsoft.com/office/drawing/2014/main" val="3301533465"/>
                    </a:ext>
                  </a:extLst>
                </a:gridCol>
              </a:tblGrid>
              <a:tr h="244248">
                <a:tc>
                  <a:txBody>
                    <a:bodyPr/>
                    <a:lstStyle/>
                    <a:p>
                      <a:pPr algn="l"/>
                      <a:r>
                        <a:rPr lang="ru-RU" sz="12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Дефицит</a:t>
                      </a:r>
                    </a:p>
                  </a:txBody>
                  <a:tcPr marL="77426" marR="77426" marT="55304" marB="553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Где проявился</a:t>
                      </a:r>
                    </a:p>
                  </a:txBody>
                  <a:tcPr marL="77426" marR="77426" marT="55304" marB="553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Приоритет</a:t>
                      </a:r>
                    </a:p>
                  </a:txBody>
                  <a:tcPr marL="77426" marR="77426" marT="55304" marB="553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028505"/>
                  </a:ext>
                </a:extLst>
              </a:tr>
              <a:tr h="279395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Низкая рефлексивная культура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большинство конкурсов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F54A02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706466"/>
                  </a:ext>
                </a:extLst>
              </a:tr>
              <a:tr h="279395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Слабая доказательная база практик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воспитательные, наставнические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F54A02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889689"/>
                  </a:ext>
                </a:extLst>
              </a:tr>
              <a:tr h="279395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Трудности публичной коммуникации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интервью, брифинг, кейс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F54A02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1863568"/>
                  </a:ext>
                </a:extLst>
              </a:tr>
              <a:tr h="279395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Недостаток авторского вклада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большинство конкурсов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64748B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694443"/>
                  </a:ext>
                </a:extLst>
              </a:tr>
              <a:tr h="385830"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Ошибки проектирования занятия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УГ, ВГ, дефектолог, мастер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64748B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517594"/>
                  </a:ext>
                </a:extLst>
              </a:tr>
              <a:tr h="279395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Формальный подход к материалам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ряд конкурсов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64748B"/>
                          </a:solidFill>
                          <a:effectLst/>
                          <a:latin typeface="Gerbera Light" panose="02000300000000000000" pitchFamily="50" charset="-52"/>
                        </a:rPr>
                        <a:t>6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9232784"/>
                  </a:ext>
                </a:extLst>
              </a:tr>
              <a:tr h="279395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Слабое использование цифровых технологий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ряд конкурсов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64748B"/>
                          </a:solidFill>
                          <a:effectLst/>
                          <a:latin typeface="Gerbera Light" panose="02000300000000000000" pitchFamily="50" charset="-52"/>
                        </a:rPr>
                        <a:t>7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507686"/>
                  </a:ext>
                </a:extLst>
              </a:tr>
              <a:tr h="385830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Затруднения в грантовом проектировании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«Через тернии к звёздам»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64748B"/>
                          </a:solidFill>
                          <a:effectLst/>
                          <a:latin typeface="Gerbera Light" panose="02000300000000000000" pitchFamily="50" charset="-52"/>
                        </a:rPr>
                        <a:t>8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273907"/>
                  </a:ext>
                </a:extLst>
              </a:tr>
              <a:tr h="279395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Предметные затруднения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«Знание — сила»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64748B"/>
                          </a:solidFill>
                          <a:effectLst/>
                          <a:latin typeface="Gerbera Light" panose="02000300000000000000" pitchFamily="50" charset="-52"/>
                        </a:rPr>
                        <a:t>9</a:t>
                      </a:r>
                    </a:p>
                  </a:txBody>
                  <a:tcPr marL="77426" marR="77426" marT="49774" marB="497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024481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59E9A2-E75D-4072-9062-554A0056B1F3}"/>
              </a:ext>
            </a:extLst>
          </p:cNvPr>
          <p:cNvSpPr/>
          <p:nvPr/>
        </p:nvSpPr>
        <p:spPr>
          <a:xfrm>
            <a:off x="762910" y="5862987"/>
            <a:ext cx="108275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75569"/>
                </a:solidFill>
                <a:latin typeface="Gerbera Black" panose="02000A00000000000000" pitchFamily="50" charset="-52"/>
              </a:rPr>
              <a:t>Первые три дефицита — сквозные и сильнее всего влияют на итоговый балл. Именно на них следует сосредоточить методическое сопровождение</a:t>
            </a:r>
            <a:endParaRPr lang="ru-RU" dirty="0">
              <a:latin typeface="Gerbera Black" panose="02000A00000000000000" pitchFamily="50" charset="-52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04C515-CF24-4F6A-A33F-AC1FE7250AD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9747" y="5723464"/>
            <a:ext cx="358778" cy="92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80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-1358488" y="571831"/>
            <a:ext cx="9139237" cy="5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Дефицит №1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75651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D4DA41A-1E45-435D-99B5-46BEDF01FEB6}"/>
              </a:ext>
            </a:extLst>
          </p:cNvPr>
          <p:cNvSpPr/>
          <p:nvPr/>
        </p:nvSpPr>
        <p:spPr>
          <a:xfrm>
            <a:off x="997254" y="1203010"/>
            <a:ext cx="10891553" cy="3357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400" b="1" dirty="0">
              <a:solidFill>
                <a:srgbClr val="0F172A"/>
              </a:solidFill>
              <a:latin typeface="Gerbera Light" panose="02000300000000000000" pitchFamily="50" charset="-52"/>
            </a:endParaRPr>
          </a:p>
          <a:p>
            <a:pPr marL="285750" indent="-285750">
              <a:lnSpc>
                <a:spcPct val="150000"/>
              </a:lnSpc>
              <a:buClr>
                <a:srgbClr val="F54A02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334155"/>
                </a:solidFill>
                <a:latin typeface="Gerbera Light" panose="02000300000000000000" pitchFamily="50" charset="-52"/>
              </a:rPr>
              <a:t>Выявлять собственные профессиональные затруднения</a:t>
            </a:r>
          </a:p>
          <a:p>
            <a:pPr marL="285750" indent="-285750">
              <a:lnSpc>
                <a:spcPct val="150000"/>
              </a:lnSpc>
              <a:buClr>
                <a:srgbClr val="F54A02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334155"/>
                </a:solidFill>
                <a:latin typeface="Gerbera Light" panose="02000300000000000000" pitchFamily="50" charset="-52"/>
              </a:rPr>
              <a:t>Формулировать точки роста</a:t>
            </a:r>
          </a:p>
          <a:p>
            <a:pPr marL="285750" indent="-285750">
              <a:lnSpc>
                <a:spcPct val="150000"/>
              </a:lnSpc>
              <a:buClr>
                <a:srgbClr val="F54A02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334155"/>
                </a:solidFill>
                <a:latin typeface="Gerbera Light" panose="02000300000000000000" pitchFamily="50" charset="-52"/>
              </a:rPr>
              <a:t>Анализировать результаты занятия</a:t>
            </a:r>
          </a:p>
          <a:p>
            <a:pPr marL="285750" indent="-285750">
              <a:lnSpc>
                <a:spcPct val="150000"/>
              </a:lnSpc>
              <a:buClr>
                <a:srgbClr val="F54A02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334155"/>
                </a:solidFill>
                <a:latin typeface="Gerbera Light" panose="02000300000000000000" pitchFamily="50" charset="-52"/>
              </a:rPr>
              <a:t>Обосновывать эффективность применяемых методов</a:t>
            </a:r>
          </a:p>
          <a:p>
            <a:pPr marL="285750" indent="-285750">
              <a:lnSpc>
                <a:spcPct val="150000"/>
              </a:lnSpc>
              <a:buClr>
                <a:srgbClr val="F54A02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334155"/>
                </a:solidFill>
                <a:latin typeface="Gerbera Light" panose="02000300000000000000" pitchFamily="50" charset="-52"/>
              </a:rPr>
              <a:t>Связывать педагогические действия с результатами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ECF85C-0C0A-4957-AE6A-D934E8F230DA}"/>
              </a:ext>
            </a:extLst>
          </p:cNvPr>
          <p:cNvSpPr/>
          <p:nvPr/>
        </p:nvSpPr>
        <p:spPr>
          <a:xfrm>
            <a:off x="997254" y="5321826"/>
            <a:ext cx="104968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F172A"/>
                </a:solidFill>
                <a:latin typeface="Gerbera Black" panose="02000A00000000000000" pitchFamily="50" charset="-52"/>
              </a:rPr>
              <a:t>Рефлексивная культура — системный дефицит региональной подготовки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02BA78-DB4F-42A1-ABE4-FD54A1EB6BC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7926" y="5091428"/>
            <a:ext cx="358778" cy="119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22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926349" y="485329"/>
            <a:ext cx="8424408" cy="1207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СИСТЕМА ПОДГОТОВКИ </a:t>
            </a: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endParaRPr lang="ru-RU" sz="5400" b="1" kern="0" dirty="0">
              <a:solidFill>
                <a:srgbClr val="00881B"/>
              </a:solidFill>
              <a:latin typeface="TomskObl2104" pitchFamily="50" charset="0"/>
              <a:sym typeface="Arial"/>
            </a:endParaRP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КОНКУРСАНТОВ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7565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02BA78-DB4F-42A1-ABE4-FD54A1EB6BC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7571" y="5578947"/>
            <a:ext cx="358778" cy="786187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53B1918-D38E-451D-9040-D1CE23A826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798835"/>
              </p:ext>
            </p:extLst>
          </p:nvPr>
        </p:nvGraphicFramePr>
        <p:xfrm>
          <a:off x="1063848" y="1958499"/>
          <a:ext cx="9911032" cy="3181350"/>
        </p:xfrm>
        <a:graphic>
          <a:graphicData uri="http://schemas.openxmlformats.org/drawingml/2006/table">
            <a:tbl>
              <a:tblPr/>
              <a:tblGrid>
                <a:gridCol w="5421619">
                  <a:extLst>
                    <a:ext uri="{9D8B030D-6E8A-4147-A177-3AD203B41FA5}">
                      <a16:colId xmlns:a16="http://schemas.microsoft.com/office/drawing/2014/main" val="880932635"/>
                    </a:ext>
                  </a:extLst>
                </a:gridCol>
                <a:gridCol w="4489413">
                  <a:extLst>
                    <a:ext uri="{9D8B030D-6E8A-4147-A177-3AD203B41FA5}">
                      <a16:colId xmlns:a16="http://schemas.microsoft.com/office/drawing/2014/main" val="2297407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Мероприятие</a:t>
                      </a:r>
                    </a:p>
                  </a:txBody>
                  <a:tcPr marL="133350" marR="1333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Участников</a:t>
                      </a:r>
                    </a:p>
                  </a:txBody>
                  <a:tcPr marL="133350" marR="1333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7107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КПК «Профессиональные конкурсы как инструмент…»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25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701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«Школа — Воспитатель года»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74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5349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«Школа — Учитель года»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53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3869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«Школа — Мастер года»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33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5517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Итого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D9488"/>
                          </a:solidFill>
                          <a:effectLst/>
                          <a:latin typeface="Gerbera Light" panose="02000300000000000000" pitchFamily="50" charset="-52"/>
                        </a:rPr>
                        <a:t>185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032629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27CF300-73B9-4353-B7FF-E10720E103CD}"/>
              </a:ext>
            </a:extLst>
          </p:cNvPr>
          <p:cNvSpPr/>
          <p:nvPr/>
        </p:nvSpPr>
        <p:spPr>
          <a:xfrm>
            <a:off x="901264" y="5648874"/>
            <a:ext cx="1023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75569"/>
                </a:solidFill>
                <a:latin typeface="Gerbera Black" panose="02000A00000000000000" pitchFamily="50" charset="-52"/>
              </a:rPr>
              <a:t>Школа — Учитель года» охватила 53 человека, а заявок на конкурс поступило 67 против 40 годом ранее</a:t>
            </a:r>
            <a:endParaRPr lang="ru-RU" dirty="0">
              <a:latin typeface="Gerbera Black" panose="02000A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51146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926349" y="485329"/>
            <a:ext cx="8424408" cy="1207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 </a:t>
            </a:r>
            <a:r>
              <a:rPr lang="ru-RU" sz="5400" b="1" kern="0" dirty="0" err="1">
                <a:solidFill>
                  <a:srgbClr val="00881B"/>
                </a:solidFill>
                <a:latin typeface="TomskObl2104" pitchFamily="50" charset="0"/>
                <a:sym typeface="Arial"/>
              </a:rPr>
              <a:t>Постконкурсный</a:t>
            </a: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 </a:t>
            </a: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endParaRPr lang="ru-RU" sz="5400" b="1" kern="0" dirty="0">
              <a:solidFill>
                <a:srgbClr val="00881B"/>
              </a:solidFill>
              <a:latin typeface="TomskObl2104" pitchFamily="50" charset="0"/>
              <a:sym typeface="Arial"/>
            </a:endParaRP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эффект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7565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02BA78-DB4F-42A1-ABE4-FD54A1EB6BC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7571" y="5578947"/>
            <a:ext cx="358778" cy="78618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465E684-1F4A-4A24-B17A-944B7944C11D}"/>
              </a:ext>
            </a:extLst>
          </p:cNvPr>
          <p:cNvSpPr/>
          <p:nvPr/>
        </p:nvSpPr>
        <p:spPr>
          <a:xfrm>
            <a:off x="1530557" y="4642125"/>
            <a:ext cx="100251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4155"/>
                </a:solidFill>
                <a:latin typeface="Gerbera Light" panose="02000300000000000000" pitchFamily="50" charset="-52"/>
              </a:rPr>
              <a:t>Привлечение победителей прошлых лет к наставничеству и работе жюри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022D8EF-65E5-4C6E-818E-281809A1F4F8}"/>
              </a:ext>
            </a:extLst>
          </p:cNvPr>
          <p:cNvSpPr/>
          <p:nvPr/>
        </p:nvSpPr>
        <p:spPr>
          <a:xfrm>
            <a:off x="926349" y="5718360"/>
            <a:ext cx="10698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75569"/>
                </a:solidFill>
                <a:latin typeface="Gerbera Black" panose="02000A00000000000000" pitchFamily="50" charset="-52"/>
              </a:rPr>
              <a:t>Конкурс не заканчивается награждением — практика победителя должна становиться доступной коллегам</a:t>
            </a:r>
            <a:endParaRPr lang="ru-RU" dirty="0">
              <a:latin typeface="Gerbera Black" panose="02000A00000000000000" pitchFamily="5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4EDD473-DC91-4816-B5FA-481306C78561}"/>
              </a:ext>
            </a:extLst>
          </p:cNvPr>
          <p:cNvSpPr/>
          <p:nvPr/>
        </p:nvSpPr>
        <p:spPr>
          <a:xfrm>
            <a:off x="1591129" y="2049619"/>
            <a:ext cx="49519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334155"/>
                </a:solidFill>
                <a:latin typeface="Gerbera Light" panose="02000300000000000000" pitchFamily="50" charset="-52"/>
              </a:rPr>
              <a:t>Тиражирование практик победителей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A8DBE5-F973-4DBF-81A6-520B1802AE15}"/>
              </a:ext>
            </a:extLst>
          </p:cNvPr>
          <p:cNvSpPr/>
          <p:nvPr/>
        </p:nvSpPr>
        <p:spPr>
          <a:xfrm>
            <a:off x="1667631" y="2840375"/>
            <a:ext cx="8856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4155"/>
                </a:solidFill>
                <a:latin typeface="Gerbera Light" panose="02000300000000000000" pitchFamily="50" charset="-52"/>
              </a:rPr>
              <a:t>Результаты на межрегиональных и федеральных этапах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E0EFC25-9AE1-4F6F-990B-2D73F023FEB5}"/>
              </a:ext>
            </a:extLst>
          </p:cNvPr>
          <p:cNvSpPr/>
          <p:nvPr/>
        </p:nvSpPr>
        <p:spPr>
          <a:xfrm>
            <a:off x="1584553" y="3738139"/>
            <a:ext cx="93816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4155"/>
                </a:solidFill>
                <a:latin typeface="Gerbera Light" panose="02000300000000000000" pitchFamily="50" charset="-52"/>
              </a:rPr>
              <a:t>Мониторинг реализации 8 грантовых проектов «Через тернии к звёздам»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CC7D99F-1ADF-4A6F-A4C4-7353E4029F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59" y="1810469"/>
            <a:ext cx="691879" cy="6918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3846EBC-D743-47CF-A489-61E6CDB0EC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826" y="2617468"/>
            <a:ext cx="614143" cy="61414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219DA1A-20AB-4CE8-83AF-CFE66D70F4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826" y="3541500"/>
            <a:ext cx="614143" cy="61414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D5CE063-0240-4DE4-B34F-C8B6A94CA1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826" y="4443452"/>
            <a:ext cx="691879" cy="69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77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926349" y="551553"/>
            <a:ext cx="6473518" cy="1207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АДРЕСНЫЕ</a:t>
            </a: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endParaRPr lang="ru-RU" sz="5400" b="1" kern="0" dirty="0">
              <a:solidFill>
                <a:srgbClr val="00881B"/>
              </a:solidFill>
              <a:latin typeface="TomskObl2104" pitchFamily="50" charset="0"/>
              <a:sym typeface="Arial"/>
            </a:endParaRP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 РЕКОМЕНДАЦИИ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5"/>
            <a:ext cx="414425" cy="1302771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4ABABEF-88D3-4614-8BED-69542FD318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370748"/>
              </p:ext>
            </p:extLst>
          </p:nvPr>
        </p:nvGraphicFramePr>
        <p:xfrm>
          <a:off x="743457" y="2301610"/>
          <a:ext cx="11027011" cy="3019420"/>
        </p:xfrm>
        <a:graphic>
          <a:graphicData uri="http://schemas.openxmlformats.org/drawingml/2006/table">
            <a:tbl>
              <a:tblPr/>
              <a:tblGrid>
                <a:gridCol w="3797072">
                  <a:extLst>
                    <a:ext uri="{9D8B030D-6E8A-4147-A177-3AD203B41FA5}">
                      <a16:colId xmlns:a16="http://schemas.microsoft.com/office/drawing/2014/main" val="191025358"/>
                    </a:ext>
                  </a:extLst>
                </a:gridCol>
                <a:gridCol w="7229939">
                  <a:extLst>
                    <a:ext uri="{9D8B030D-6E8A-4147-A177-3AD203B41FA5}">
                      <a16:colId xmlns:a16="http://schemas.microsoft.com/office/drawing/2014/main" val="3995000476"/>
                    </a:ext>
                  </a:extLst>
                </a:gridCol>
              </a:tblGrid>
              <a:tr h="526879">
                <a:tc>
                  <a:txBody>
                    <a:bodyPr/>
                    <a:lstStyle/>
                    <a:p>
                      <a:pPr algn="ctr"/>
                      <a:r>
                        <a:rPr lang="ru-RU" sz="20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Адресат</a:t>
                      </a:r>
                    </a:p>
                  </a:txBody>
                  <a:tcPr marL="133350" marR="1333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Что делать</a:t>
                      </a:r>
                    </a:p>
                  </a:txBody>
                  <a:tcPr marL="133350" marR="1333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169753"/>
                  </a:ext>
                </a:extLst>
              </a:tr>
              <a:tr h="83084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Региональный оператор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Программы по публичной коммуникации, кейсам, грантам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288294"/>
                  </a:ext>
                </a:extLst>
              </a:tr>
              <a:tr h="506614"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МОУО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Дорожные карты для территорий с низкой активностью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4486718"/>
                  </a:ext>
                </a:extLst>
              </a:tr>
              <a:tr h="1155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Методические службы,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образовательные организации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Обучение рефлексии и доказательной базе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919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24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926349" y="1846953"/>
            <a:ext cx="9309851" cy="2490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Год роста состоялся. </a:t>
            </a: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endParaRPr lang="ru-RU" sz="5400" b="1" kern="0" dirty="0">
              <a:solidFill>
                <a:srgbClr val="00881B"/>
              </a:solidFill>
              <a:latin typeface="TomskObl2104" pitchFamily="50" charset="0"/>
              <a:sym typeface="Arial"/>
            </a:endParaRP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Следующий шаг </a:t>
            </a: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endParaRPr lang="ru-RU" sz="5400" b="1" kern="0" dirty="0">
              <a:solidFill>
                <a:srgbClr val="00881B"/>
              </a:solidFill>
              <a:latin typeface="TomskObl2104" pitchFamily="50" charset="0"/>
              <a:sym typeface="Arial"/>
            </a:endParaRP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— переход от количества </a:t>
            </a: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endParaRPr lang="ru-RU" sz="5400" b="1" kern="0" dirty="0">
              <a:solidFill>
                <a:srgbClr val="00881B"/>
              </a:solidFill>
              <a:latin typeface="TomskObl2104" pitchFamily="50" charset="0"/>
              <a:sym typeface="Arial"/>
            </a:endParaRPr>
          </a:p>
          <a:p>
            <a:pPr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к качеству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4" y="1330362"/>
            <a:ext cx="414425" cy="130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39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02" y="491430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02915" y="581576"/>
            <a:ext cx="9524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 «Учитель года России»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6BC094-74C6-4B27-8BF1-9161CE4A3F56}"/>
              </a:ext>
            </a:extLst>
          </p:cNvPr>
          <p:cNvSpPr/>
          <p:nvPr/>
        </p:nvSpPr>
        <p:spPr>
          <a:xfrm>
            <a:off x="1019960" y="1744590"/>
            <a:ext cx="3134778" cy="37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u="sng" dirty="0">
                <a:latin typeface="Gerbera Light" panose="020003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Победитель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10A552-A86D-4F1C-A1C4-0DF6194815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1" r="6518"/>
          <a:stretch/>
        </p:blipFill>
        <p:spPr>
          <a:xfrm>
            <a:off x="873388" y="2358607"/>
            <a:ext cx="2867864" cy="2227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76FF3E-57AD-486C-9019-C86F81F350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3"/>
          <a:stretch/>
        </p:blipFill>
        <p:spPr>
          <a:xfrm>
            <a:off x="5095017" y="2284729"/>
            <a:ext cx="2931383" cy="2277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F65DF84-9066-4867-9202-0D02E5B421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165" y="2084431"/>
            <a:ext cx="2066768" cy="3080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154F63-404C-4AE3-A502-F8AF4330AD09}"/>
              </a:ext>
            </a:extLst>
          </p:cNvPr>
          <p:cNvSpPr/>
          <p:nvPr/>
        </p:nvSpPr>
        <p:spPr>
          <a:xfrm>
            <a:off x="4747228" y="4863291"/>
            <a:ext cx="2867864" cy="1263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ru-RU" dirty="0" err="1">
                <a:uFill>
                  <a:solidFill>
                    <a:srgbClr val="000000"/>
                  </a:solidFill>
                </a:uFill>
                <a:latin typeface="Gerbera Light" panose="020003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Имаева</a:t>
            </a:r>
            <a:r>
              <a:rPr lang="ru-RU" dirty="0">
                <a:uFill>
                  <a:solidFill>
                    <a:srgbClr val="000000"/>
                  </a:solidFill>
                </a:uFill>
                <a:latin typeface="Gerbera Light" panose="020003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Лидия, </a:t>
            </a:r>
          </a:p>
          <a:p>
            <a:pPr lvl="0" algn="ctr" fontAlgn="base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ru-RU" dirty="0">
                <a:uFill>
                  <a:solidFill>
                    <a:srgbClr val="000000"/>
                  </a:solidFill>
                </a:uFill>
                <a:latin typeface="Gerbera Light" panose="020003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технологии МБОУ «</a:t>
            </a:r>
            <a:r>
              <a:rPr lang="ru-RU" dirty="0" err="1">
                <a:uFill>
                  <a:solidFill>
                    <a:srgbClr val="000000"/>
                  </a:solidFill>
                </a:uFill>
                <a:latin typeface="Gerbera Light" panose="020003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Бакчарская</a:t>
            </a:r>
            <a:r>
              <a:rPr lang="ru-RU" dirty="0">
                <a:uFill>
                  <a:solidFill>
                    <a:srgbClr val="000000"/>
                  </a:solidFill>
                </a:uFill>
                <a:latin typeface="Gerbera Light" panose="020003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СОШ» - 2 место</a:t>
            </a:r>
            <a:endParaRPr lang="ru-RU" sz="1400" dirty="0">
              <a:uFill>
                <a:solidFill>
                  <a:srgbClr val="000000"/>
                </a:solidFill>
              </a:uFill>
              <a:latin typeface="Gerbera Light" panose="02000300000000000000" pitchFamily="50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DDCD9CE-F53A-4D57-84E7-20888813F378}"/>
              </a:ext>
            </a:extLst>
          </p:cNvPr>
          <p:cNvSpPr/>
          <p:nvPr/>
        </p:nvSpPr>
        <p:spPr>
          <a:xfrm>
            <a:off x="8736298" y="5218059"/>
            <a:ext cx="3140016" cy="1263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ru-RU" dirty="0">
                <a:uFill>
                  <a:solidFill>
                    <a:srgbClr val="000000"/>
                  </a:solidFill>
                </a:uFill>
                <a:latin typeface="Gerbera Light" panose="020003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Захарова Влада, </a:t>
            </a:r>
          </a:p>
          <a:p>
            <a:pPr lvl="0" algn="ctr" fontAlgn="base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ru-RU" dirty="0">
                <a:uFill>
                  <a:solidFill>
                    <a:srgbClr val="000000"/>
                  </a:solidFill>
                </a:uFill>
                <a:latin typeface="Gerbera Light" panose="020003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МАОУ Гуманитарный лицей – 3 место</a:t>
            </a:r>
            <a:endParaRPr lang="ru-RU" sz="1400" dirty="0">
              <a:uFill>
                <a:solidFill>
                  <a:srgbClr val="000000"/>
                </a:solidFill>
              </a:uFill>
              <a:latin typeface="Gerbera Light" panose="02000300000000000000" pitchFamily="50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C3A70DF-1828-4FEA-A99A-9534CD245E7D}"/>
              </a:ext>
            </a:extLst>
          </p:cNvPr>
          <p:cNvSpPr/>
          <p:nvPr/>
        </p:nvSpPr>
        <p:spPr>
          <a:xfrm>
            <a:off x="626919" y="4863291"/>
            <a:ext cx="3360803" cy="967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uFill>
                  <a:solidFill>
                    <a:srgbClr val="000000"/>
                  </a:solidFill>
                </a:uFill>
                <a:latin typeface="Gerbera Light" panose="020003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Богданов Андрей, учитель ОБЗР МАОУ СОШ 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uFill>
                  <a:solidFill>
                    <a:srgbClr val="000000"/>
                  </a:solidFill>
                </a:uFill>
                <a:latin typeface="Gerbera Light" panose="02000300000000000000" pitchFamily="50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№ 54 г. Томска</a:t>
            </a:r>
            <a:endParaRPr lang="ru-RU" sz="1400" dirty="0">
              <a:uFill>
                <a:solidFill>
                  <a:srgbClr val="000000"/>
                </a:solidFill>
              </a:uFill>
              <a:latin typeface="Gerbera Light" panose="02000300000000000000" pitchFamily="50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66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927" y="134528"/>
            <a:ext cx="9064924" cy="1325563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Конкурсное движение </a:t>
            </a:r>
            <a:br>
              <a:rPr lang="ru-RU" sz="5400" dirty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в цифрах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16" name="AutoShape 2" descr="За нравственный подвиг учителя - 2026">
            <a:extLst>
              <a:ext uri="{FF2B5EF4-FFF2-40B4-BE49-F238E27FC236}">
                <a16:creationId xmlns:a16="http://schemas.microsoft.com/office/drawing/2014/main" id="{F06A5BF8-D9A2-468C-8519-B694FFB9B8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4E6DE3-F887-4696-9524-F3F6B46913AA}"/>
              </a:ext>
            </a:extLst>
          </p:cNvPr>
          <p:cNvSpPr/>
          <p:nvPr/>
        </p:nvSpPr>
        <p:spPr>
          <a:xfrm>
            <a:off x="8432800" y="4064000"/>
            <a:ext cx="2971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b="1" dirty="0">
                <a:solidFill>
                  <a:srgbClr val="0F172A"/>
                </a:solidFill>
                <a:latin typeface="Gerbera Light" panose="02000300000000000000" pitchFamily="50" charset="-52"/>
              </a:rPr>
            </a:br>
            <a:r>
              <a:rPr lang="ru-RU" sz="2400" b="1" dirty="0">
                <a:solidFill>
                  <a:srgbClr val="0F172A"/>
                </a:solidFill>
                <a:latin typeface="Gerbera Light" panose="02000300000000000000" pitchFamily="50" charset="-52"/>
              </a:rPr>
              <a:t>185</a:t>
            </a:r>
          </a:p>
          <a:p>
            <a:pPr algn="ctr"/>
            <a:r>
              <a:rPr lang="ru-RU" dirty="0">
                <a:solidFill>
                  <a:srgbClr val="64748B"/>
                </a:solidFill>
                <a:latin typeface="Gerbera Light" panose="02000300000000000000" pitchFamily="50" charset="-52"/>
              </a:rPr>
              <a:t>участников 3 подготовительных «Школ» и программы ПК</a:t>
            </a:r>
            <a:endParaRPr lang="ru-RU" b="0" i="0" dirty="0">
              <a:solidFill>
                <a:srgbClr val="64748B"/>
              </a:solidFill>
              <a:effectLst/>
              <a:latin typeface="Gerbera Light" panose="02000300000000000000" pitchFamily="50" charset="-52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1244644-0B6D-405E-984C-8F68A9230441}"/>
              </a:ext>
            </a:extLst>
          </p:cNvPr>
          <p:cNvSpPr/>
          <p:nvPr/>
        </p:nvSpPr>
        <p:spPr>
          <a:xfrm>
            <a:off x="958597" y="4426939"/>
            <a:ext cx="236962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Gerbera Light" panose="02000300000000000000" pitchFamily="50" charset="-52"/>
              </a:rPr>
              <a:t>14</a:t>
            </a:r>
          </a:p>
          <a:p>
            <a:pPr algn="ctr"/>
            <a:r>
              <a:rPr lang="ru-RU" b="1" dirty="0">
                <a:latin typeface="Gerbera Light" panose="02000300000000000000" pitchFamily="50" charset="-52"/>
              </a:rPr>
              <a:t>конкурсов регионального уровня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237B4BE-3D5A-4A18-90C1-EBEFF9BA8630}"/>
              </a:ext>
            </a:extLst>
          </p:cNvPr>
          <p:cNvSpPr/>
          <p:nvPr/>
        </p:nvSpPr>
        <p:spPr>
          <a:xfrm>
            <a:off x="4797286" y="3446580"/>
            <a:ext cx="28325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F172A"/>
                </a:solidFill>
                <a:latin typeface="Gerbera Light" panose="02000300000000000000" pitchFamily="50" charset="-52"/>
              </a:rPr>
              <a:t>900+</a:t>
            </a:r>
          </a:p>
          <a:p>
            <a:pPr algn="ctr"/>
            <a:r>
              <a:rPr lang="ru-RU" dirty="0">
                <a:solidFill>
                  <a:srgbClr val="64748B"/>
                </a:solidFill>
                <a:latin typeface="Gerbera Light" panose="02000300000000000000" pitchFamily="50" charset="-52"/>
              </a:rPr>
              <a:t>заявок от педагогов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B2604D-A7EF-4193-B065-CE48F4DC2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784" y="2776432"/>
            <a:ext cx="1539251" cy="153925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AE45CDF-DB14-4DAE-9CC5-C032CF5C88FF}"/>
              </a:ext>
            </a:extLst>
          </p:cNvPr>
          <p:cNvSpPr/>
          <p:nvPr/>
        </p:nvSpPr>
        <p:spPr>
          <a:xfrm>
            <a:off x="897407" y="6025703"/>
            <a:ext cx="1065593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latin typeface="Gerbera Light" panose="02000300000000000000" pitchFamily="50" charset="-52"/>
              </a:rPr>
              <a:t>Обеспечен полный организационный цикл: приём заявок, техническая экспертиза, работа жюри, рейтинги, аналитические справки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7050C40-D59B-4337-A872-D2E1E9C1B35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92149" y="5899546"/>
            <a:ext cx="358778" cy="7417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4BFE0A-FC19-409C-8697-6636C1B7D1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0381" y="1739001"/>
            <a:ext cx="1675208" cy="16752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DD4A7A3-55A7-4CAB-BECC-D0071A49F0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6825" y="2753802"/>
            <a:ext cx="1477328" cy="14773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E4161E-F7CA-4650-86C4-246D349A11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757" y="1522864"/>
            <a:ext cx="931862" cy="9318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0AFDE6-C052-43AC-97CA-E12452C6F1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3648" y="1392727"/>
            <a:ext cx="928546" cy="9318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31E91C2-9004-4714-AD06-7A06619380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54957" y="1220534"/>
            <a:ext cx="931863" cy="9318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04D6CDE-0CEE-409C-B677-94C59A6F4A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1862" y="2139058"/>
            <a:ext cx="931862" cy="9318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24FB3CB-5081-4B94-A9EE-E75728576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96925" y="2034988"/>
            <a:ext cx="931862" cy="9318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BAC2E3E-C2E7-4056-A958-9E5E49B274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8811" y="4134220"/>
            <a:ext cx="931863" cy="9318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B5F5456-B86C-4FC3-8D13-08ADE75263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47172" y="2267790"/>
            <a:ext cx="931864" cy="931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FAE873A-2575-403A-8217-22E4D9932C5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27529" y="1357100"/>
            <a:ext cx="931863" cy="9318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4EA9AB2-46B1-4A1F-AA75-5FB7FFB8974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05591" y="3057188"/>
            <a:ext cx="931862" cy="9318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323F435-84DC-4AB9-82CF-6802A8C4AB7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45420" y="4426940"/>
            <a:ext cx="931864" cy="931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DCD485B3-0EB6-4B8A-BABB-7965F43A3F3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4569" y="3286586"/>
            <a:ext cx="931861" cy="9318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F859DC7-5947-4678-910D-052C52299E9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93509" y="4566197"/>
            <a:ext cx="931863" cy="9318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7B01E54-17A7-4023-ADEB-63F3B9977AB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74451" y="1810106"/>
            <a:ext cx="931864" cy="931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A06299B-D003-4705-BCFC-F9A58498CE3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36012" y="3535849"/>
            <a:ext cx="931863" cy="9318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7920E8C4-F2AB-4F8F-9B58-A7EB00D5E8BC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02" y="172504"/>
            <a:ext cx="414425" cy="124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129499" y="510492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 «воспитатель года России»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6BC094-74C6-4B27-8BF1-9161CE4A3F56}"/>
              </a:ext>
            </a:extLst>
          </p:cNvPr>
          <p:cNvSpPr/>
          <p:nvPr/>
        </p:nvSpPr>
        <p:spPr>
          <a:xfrm>
            <a:off x="1771779" y="2285969"/>
            <a:ext cx="1750043" cy="865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Gerbera Light" panose="02000300000000000000" pitchFamily="50" charset="-52"/>
              </a:rPr>
              <a:t>Победитель</a:t>
            </a:r>
          </a:p>
          <a:p>
            <a:endParaRPr lang="ru-RU" u="sng" dirty="0">
              <a:latin typeface="Gerbera Light" panose="02000300000000000000" pitchFamily="50" charset="-52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endParaRPr lang="ru-RU" sz="1400" u="sng" strike="noStrike" dirty="0">
              <a:effectLst/>
              <a:uFill>
                <a:solidFill>
                  <a:srgbClr val="000000"/>
                </a:solidFill>
              </a:uFill>
              <a:latin typeface="Gerbera Light" panose="02000300000000000000" pitchFamily="50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17A67E-9894-4B42-B6FE-E07921D5AF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642" y="2633120"/>
            <a:ext cx="1663691" cy="2487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2EFE62-6D0C-4BBC-8333-379FBBF5DF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2"/>
          <a:stretch/>
        </p:blipFill>
        <p:spPr>
          <a:xfrm>
            <a:off x="1582241" y="2783973"/>
            <a:ext cx="1904471" cy="2415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C452F3-DC30-45EA-A0B5-4DAAB48155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28" r="10" b="22808"/>
          <a:stretch/>
        </p:blipFill>
        <p:spPr>
          <a:xfrm>
            <a:off x="9171106" y="2633120"/>
            <a:ext cx="1961952" cy="2487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462E2D-D536-4137-9E30-C4538EC618E7}"/>
              </a:ext>
            </a:extLst>
          </p:cNvPr>
          <p:cNvSpPr/>
          <p:nvPr/>
        </p:nvSpPr>
        <p:spPr>
          <a:xfrm>
            <a:off x="1218649" y="5349908"/>
            <a:ext cx="2631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rbera Light" panose="02000300000000000000" pitchFamily="50" charset="-52"/>
              </a:rPr>
              <a:t>Самара Анна, </a:t>
            </a:r>
          </a:p>
          <a:p>
            <a:pPr algn="ctr"/>
            <a:r>
              <a:rPr lang="ru-RU" dirty="0">
                <a:latin typeface="Gerbera Light" panose="02000300000000000000" pitchFamily="50" charset="-52"/>
              </a:rPr>
              <a:t>МБДОУ «Детский сад “Северный парк”» Томского района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978BBA9-DB00-4170-9D59-2D25E6F85AB3}"/>
              </a:ext>
            </a:extLst>
          </p:cNvPr>
          <p:cNvSpPr/>
          <p:nvPr/>
        </p:nvSpPr>
        <p:spPr>
          <a:xfrm>
            <a:off x="5181070" y="5488407"/>
            <a:ext cx="31606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dirty="0" err="1">
                <a:latin typeface="Gerbera Light" panose="02000300000000000000" pitchFamily="50" charset="-52"/>
              </a:rPr>
              <a:t>Тиховодова</a:t>
            </a:r>
            <a:r>
              <a:rPr lang="ru-RU" dirty="0">
                <a:latin typeface="Gerbera Light" panose="02000300000000000000" pitchFamily="50" charset="-52"/>
              </a:rPr>
              <a:t> Виктория, МАДОУ № 40 г. Томска </a:t>
            </a:r>
          </a:p>
          <a:p>
            <a:pPr lvl="0" algn="ctr" fontAlgn="base"/>
            <a:r>
              <a:rPr lang="ru-RU" dirty="0">
                <a:latin typeface="Gerbera Light" panose="02000300000000000000" pitchFamily="50" charset="-52"/>
              </a:rPr>
              <a:t>2 место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7DADC2-9E7B-43D8-8B93-72224F6D1B14}"/>
              </a:ext>
            </a:extLst>
          </p:cNvPr>
          <p:cNvSpPr/>
          <p:nvPr/>
        </p:nvSpPr>
        <p:spPr>
          <a:xfrm>
            <a:off x="8878680" y="5349907"/>
            <a:ext cx="28815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dirty="0" err="1">
                <a:latin typeface="Gerbera Light" panose="02000300000000000000" pitchFamily="50" charset="-52"/>
              </a:rPr>
              <a:t>Исрафилова</a:t>
            </a:r>
            <a:r>
              <a:rPr lang="ru-RU" dirty="0">
                <a:latin typeface="Gerbera Light" panose="02000300000000000000" pitchFamily="50" charset="-52"/>
              </a:rPr>
              <a:t> Яна, МАДОУ «</a:t>
            </a:r>
            <a:r>
              <a:rPr lang="ru-RU" dirty="0" err="1">
                <a:latin typeface="Gerbera Light" panose="02000300000000000000" pitchFamily="50" charset="-52"/>
              </a:rPr>
              <a:t>Верхнекетский</a:t>
            </a:r>
            <a:r>
              <a:rPr lang="ru-RU" dirty="0">
                <a:latin typeface="Gerbera Light" panose="02000300000000000000" pitchFamily="50" charset="-52"/>
              </a:rPr>
              <a:t> детский сад» </a:t>
            </a:r>
          </a:p>
          <a:p>
            <a:pPr lvl="0" algn="ctr" fontAlgn="base"/>
            <a:r>
              <a:rPr lang="ru-RU" dirty="0">
                <a:latin typeface="Gerbera Light" panose="02000300000000000000" pitchFamily="50" charset="-52"/>
              </a:rPr>
              <a:t>3 место</a:t>
            </a:r>
          </a:p>
        </p:txBody>
      </p:sp>
    </p:spTree>
    <p:extLst>
      <p:ext uri="{BB962C8B-B14F-4D97-AF65-F5344CB8AC3E}">
        <p14:creationId xmlns:p14="http://schemas.microsoft.com/office/powerpoint/2010/main" val="3621585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dirty="0">
                <a:solidFill>
                  <a:srgbClr val="00881B"/>
                </a:solidFill>
                <a:latin typeface="TomskObl2104" pitchFamily="50" charset="0"/>
              </a:rPr>
              <a:t> «педагог-психолог»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6BC094-74C6-4B27-8BF1-9161CE4A3F56}"/>
              </a:ext>
            </a:extLst>
          </p:cNvPr>
          <p:cNvSpPr/>
          <p:nvPr/>
        </p:nvSpPr>
        <p:spPr>
          <a:xfrm>
            <a:off x="1682260" y="1583583"/>
            <a:ext cx="2020089" cy="588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Gerbera Light" panose="02000300000000000000" pitchFamily="50" charset="-52"/>
              </a:rPr>
              <a:t>Победитель</a:t>
            </a:r>
            <a:endParaRPr lang="ru-RU" u="sng" dirty="0">
              <a:latin typeface="Gerbera Light" panose="02000300000000000000" pitchFamily="50" charset="-52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endParaRPr lang="ru-RU" sz="1400" u="sng" strike="noStrike" dirty="0">
              <a:effectLst/>
              <a:uFill>
                <a:solidFill>
                  <a:srgbClr val="000000"/>
                </a:solidFill>
              </a:uFill>
              <a:latin typeface="Gerbera Light" panose="02000300000000000000" pitchFamily="50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E1BF49-15E0-4B90-AB6B-27F1A1DFD8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9"/>
          <a:stretch/>
        </p:blipFill>
        <p:spPr>
          <a:xfrm>
            <a:off x="1399889" y="2306628"/>
            <a:ext cx="1981616" cy="2615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9ACB90-C231-4BA1-BB5A-01CFC69090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563" y="2430931"/>
            <a:ext cx="1809151" cy="2716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7698F2-BC4A-4C0C-896F-9E406BCA65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4" t="22665" r="20135" b="20460"/>
          <a:stretch/>
        </p:blipFill>
        <p:spPr>
          <a:xfrm>
            <a:off x="9129208" y="2371859"/>
            <a:ext cx="1981615" cy="27757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675F2F-E085-4E41-8004-1BDE714927E4}"/>
              </a:ext>
            </a:extLst>
          </p:cNvPr>
          <p:cNvSpPr/>
          <p:nvPr/>
        </p:nvSpPr>
        <p:spPr>
          <a:xfrm>
            <a:off x="559450" y="5147614"/>
            <a:ext cx="37972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dirty="0">
                <a:latin typeface="Gerbera Light" panose="02000300000000000000" pitchFamily="50" charset="-52"/>
              </a:rPr>
              <a:t>Мухина Елена, </a:t>
            </a:r>
          </a:p>
          <a:p>
            <a:pPr lvl="0" algn="ctr" fontAlgn="base"/>
            <a:r>
              <a:rPr lang="ru-RU" dirty="0">
                <a:latin typeface="Gerbera Light" panose="02000300000000000000" pitchFamily="50" charset="-52"/>
              </a:rPr>
              <a:t>МБОУ ДО «Дом детского творчества» с. Молчаново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5A9549B-15B1-4B5D-9A92-E9C8F2E54C68}"/>
              </a:ext>
            </a:extLst>
          </p:cNvPr>
          <p:cNvSpPr/>
          <p:nvPr/>
        </p:nvSpPr>
        <p:spPr>
          <a:xfrm>
            <a:off x="8474543" y="5303498"/>
            <a:ext cx="32643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dirty="0" err="1">
                <a:latin typeface="Gerbera Light" panose="02000300000000000000" pitchFamily="50" charset="-52"/>
              </a:rPr>
              <a:t>Немерова</a:t>
            </a:r>
            <a:r>
              <a:rPr lang="ru-RU" dirty="0">
                <a:latin typeface="Gerbera Light" panose="02000300000000000000" pitchFamily="50" charset="-52"/>
              </a:rPr>
              <a:t> Валерия, </a:t>
            </a:r>
          </a:p>
          <a:p>
            <a:pPr lvl="0" algn="ctr" fontAlgn="base"/>
            <a:r>
              <a:rPr lang="ru-RU" dirty="0">
                <a:latin typeface="Gerbera Light" panose="02000300000000000000" pitchFamily="50" charset="-52"/>
              </a:rPr>
              <a:t>МБДОУ «Детский сад № 25», ЗАТО Северск - 3 место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D78449B-330E-42F2-850F-F59CE370FC5C}"/>
              </a:ext>
            </a:extLst>
          </p:cNvPr>
          <p:cNvSpPr/>
          <p:nvPr/>
        </p:nvSpPr>
        <p:spPr>
          <a:xfrm>
            <a:off x="5589249" y="5306795"/>
            <a:ext cx="28363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dirty="0">
                <a:latin typeface="Gerbera Light" panose="02000300000000000000" pitchFamily="50" charset="-52"/>
              </a:rPr>
              <a:t>Киселенко Яна, </a:t>
            </a:r>
          </a:p>
          <a:p>
            <a:pPr lvl="0" algn="ctr" fontAlgn="base"/>
            <a:r>
              <a:rPr lang="ru-RU" dirty="0">
                <a:latin typeface="Gerbera Light" panose="02000300000000000000" pitchFamily="50" charset="-52"/>
              </a:rPr>
              <a:t>МАОУ СОШ № 40 г. Томска — 2 место</a:t>
            </a:r>
          </a:p>
        </p:txBody>
      </p:sp>
    </p:spTree>
    <p:extLst>
      <p:ext uri="{BB962C8B-B14F-4D97-AF65-F5344CB8AC3E}">
        <p14:creationId xmlns:p14="http://schemas.microsoft.com/office/powerpoint/2010/main" val="2099773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dirty="0">
                <a:solidFill>
                  <a:srgbClr val="00881B"/>
                </a:solidFill>
                <a:latin typeface="TomskObl2104" pitchFamily="50" charset="0"/>
              </a:rPr>
              <a:t> «учитель-дефектолог»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6BC094-74C6-4B27-8BF1-9161CE4A3F56}"/>
              </a:ext>
            </a:extLst>
          </p:cNvPr>
          <p:cNvSpPr/>
          <p:nvPr/>
        </p:nvSpPr>
        <p:spPr>
          <a:xfrm>
            <a:off x="1675531" y="2095984"/>
            <a:ext cx="1895805" cy="865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Gerbera Light" panose="02000300000000000000" pitchFamily="50" charset="-52"/>
              </a:rPr>
              <a:t>Победитель</a:t>
            </a:r>
            <a:endParaRPr lang="ru-RU" dirty="0">
              <a:latin typeface="Gerbera Light" panose="02000300000000000000" pitchFamily="50" charset="-52"/>
            </a:endParaRPr>
          </a:p>
          <a:p>
            <a:endParaRPr lang="ru-RU" dirty="0">
              <a:latin typeface="Gerbera Light" panose="02000300000000000000" pitchFamily="50" charset="-52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endParaRPr lang="ru-RU" sz="1400" u="none" strike="noStrike" dirty="0">
              <a:effectLst/>
              <a:uFill>
                <a:solidFill>
                  <a:srgbClr val="000000"/>
                </a:solidFill>
              </a:uFill>
              <a:latin typeface="Gerbera Light" panose="02000300000000000000" pitchFamily="50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F3B9C8-7C52-4B3D-BBDE-4751752E9B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16"/>
          <a:stretch/>
        </p:blipFill>
        <p:spPr>
          <a:xfrm>
            <a:off x="1686741" y="2523701"/>
            <a:ext cx="1650145" cy="2339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C37BCAD-6B79-461A-A0BF-FB0E0788F6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4" b="5247"/>
          <a:stretch/>
        </p:blipFill>
        <p:spPr>
          <a:xfrm>
            <a:off x="9297202" y="2441208"/>
            <a:ext cx="1743599" cy="2388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C9ABB68-F1AC-40D9-A5CB-51D3F098070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477" r="14146" b="22266"/>
          <a:stretch/>
        </p:blipFill>
        <p:spPr>
          <a:xfrm>
            <a:off x="5681764" y="2490236"/>
            <a:ext cx="1743599" cy="2339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8D5914C-1EE6-4AB8-9102-327C6E3CD0D8}"/>
              </a:ext>
            </a:extLst>
          </p:cNvPr>
          <p:cNvSpPr/>
          <p:nvPr/>
        </p:nvSpPr>
        <p:spPr>
          <a:xfrm>
            <a:off x="904079" y="5020620"/>
            <a:ext cx="32154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Gerbera Light" panose="02000300000000000000" pitchFamily="50" charset="-52"/>
              </a:rPr>
              <a:t>Терентьева Галина, </a:t>
            </a:r>
          </a:p>
          <a:p>
            <a:pPr algn="ctr"/>
            <a:r>
              <a:rPr lang="ru-RU" sz="1600" dirty="0">
                <a:latin typeface="Gerbera Light" panose="02000300000000000000" pitchFamily="50" charset="-52"/>
              </a:rPr>
              <a:t>МАОУ Заозерная СОШ № 16 г. Томска</a:t>
            </a:r>
            <a:endParaRPr lang="ru-RU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986C1BE-F006-4DEC-B0BB-FDA05016EE7C}"/>
              </a:ext>
            </a:extLst>
          </p:cNvPr>
          <p:cNvSpPr/>
          <p:nvPr/>
        </p:nvSpPr>
        <p:spPr>
          <a:xfrm>
            <a:off x="5029199" y="4907682"/>
            <a:ext cx="33762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Gerbera Light" panose="02000300000000000000" pitchFamily="50" charset="-52"/>
              </a:rPr>
              <a:t>Симагаева</a:t>
            </a:r>
            <a:r>
              <a:rPr lang="ru-RU" dirty="0">
                <a:latin typeface="Gerbera Light" panose="02000300000000000000" pitchFamily="50" charset="-52"/>
              </a:rPr>
              <a:t> Ангелина, </a:t>
            </a:r>
          </a:p>
          <a:p>
            <a:pPr algn="ctr"/>
            <a:r>
              <a:rPr lang="ru-RU" dirty="0">
                <a:latin typeface="Gerbera Light" panose="02000300000000000000" pitchFamily="50" charset="-52"/>
              </a:rPr>
              <a:t>ОГБОУ «Школа-интернат для обучающихся с нарушениями слуха» — 2 место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1F6EDD-8BF7-4511-AB0B-E5DEDA070D4B}"/>
              </a:ext>
            </a:extLst>
          </p:cNvPr>
          <p:cNvSpPr/>
          <p:nvPr/>
        </p:nvSpPr>
        <p:spPr>
          <a:xfrm>
            <a:off x="8441691" y="4907682"/>
            <a:ext cx="35483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Gerbera Light" panose="02000300000000000000" pitchFamily="50" charset="-52"/>
              </a:rPr>
              <a:t>Болячина</a:t>
            </a:r>
            <a:r>
              <a:rPr lang="ru-RU" dirty="0">
                <a:latin typeface="Gerbera Light" panose="02000300000000000000" pitchFamily="50" charset="-52"/>
              </a:rPr>
              <a:t> Анжелика, </a:t>
            </a:r>
          </a:p>
          <a:p>
            <a:pPr algn="ctr"/>
            <a:r>
              <a:rPr lang="ru-RU" dirty="0">
                <a:latin typeface="Gerbera Light" panose="02000300000000000000" pitchFamily="50" charset="-52"/>
              </a:rPr>
              <a:t>МБДОУ «Детский сад № 40», ЗАТО Северск — 3 место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2405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25" y="323704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37744" y="98805"/>
            <a:ext cx="89642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dirty="0">
                <a:solidFill>
                  <a:srgbClr val="00881B"/>
                </a:solidFill>
                <a:latin typeface="TomskObl2104" pitchFamily="50" charset="0"/>
              </a:rPr>
              <a:t>Конкурс «сердце отдаю детям»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6BC094-74C6-4B27-8BF1-9161CE4A3F56}"/>
              </a:ext>
            </a:extLst>
          </p:cNvPr>
          <p:cNvSpPr/>
          <p:nvPr/>
        </p:nvSpPr>
        <p:spPr>
          <a:xfrm>
            <a:off x="10272839" y="4548532"/>
            <a:ext cx="1700584" cy="69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latin typeface="Gerbera Light" panose="02000300000000000000" pitchFamily="50" charset="-52"/>
              </a:rPr>
              <a:t>Кравцова Юлия, МАДОУ № 15</a:t>
            </a:r>
          </a:p>
          <a:p>
            <a:pPr marL="342900" lvl="0" indent="-342900" algn="ctr" fontAlgn="base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endParaRPr lang="ru-RU" sz="1300" u="none" strike="noStrike" dirty="0">
              <a:effectLst/>
              <a:uFill>
                <a:solidFill>
                  <a:srgbClr val="000000"/>
                </a:solidFill>
              </a:uFill>
              <a:latin typeface="Gerbera Light" panose="02000300000000000000" pitchFamily="50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55BADF-363A-4071-AD8F-532CBC78A5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33"/>
          <a:stretch/>
        </p:blipFill>
        <p:spPr>
          <a:xfrm>
            <a:off x="393925" y="2566337"/>
            <a:ext cx="1481020" cy="1828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3C8D12-D03B-4359-AFBC-CB118998EA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57"/>
          <a:stretch/>
        </p:blipFill>
        <p:spPr>
          <a:xfrm>
            <a:off x="2711123" y="2868822"/>
            <a:ext cx="1218267" cy="1477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1851A53-8860-44BE-A711-0A46B5A00E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756" y="2847563"/>
            <a:ext cx="1215877" cy="1519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56B7DBD-BF9E-4527-89B4-6B13FA19E1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1" t="13107" r="21093" b="30632"/>
          <a:stretch/>
        </p:blipFill>
        <p:spPr>
          <a:xfrm>
            <a:off x="8716675" y="2814176"/>
            <a:ext cx="1114277" cy="15532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F80186A-A3BC-4697-9BC2-2EA7DC3EBE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478" y="2908731"/>
            <a:ext cx="1193368" cy="1486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8339C98-D57D-4E38-822C-E3AF918971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98994" y="2808329"/>
            <a:ext cx="1127778" cy="1564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78B7A62-A334-4A90-88DF-1EF12F664797}"/>
              </a:ext>
            </a:extLst>
          </p:cNvPr>
          <p:cNvSpPr/>
          <p:nvPr/>
        </p:nvSpPr>
        <p:spPr>
          <a:xfrm>
            <a:off x="218577" y="4651863"/>
            <a:ext cx="207184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 err="1">
                <a:latin typeface="Gerbera Light" panose="02000300000000000000" pitchFamily="50" charset="-52"/>
              </a:rPr>
              <a:t>Маткина</a:t>
            </a:r>
            <a:r>
              <a:rPr lang="ru-RU" sz="1300" dirty="0">
                <a:latin typeface="Gerbera Light" panose="02000300000000000000" pitchFamily="50" charset="-52"/>
              </a:rPr>
              <a:t> Ксения, 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МАОУ «Томский Хобби-центр»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E48F8D8-824C-4072-A49A-155FD379DF52}"/>
              </a:ext>
            </a:extLst>
          </p:cNvPr>
          <p:cNvSpPr/>
          <p:nvPr/>
        </p:nvSpPr>
        <p:spPr>
          <a:xfrm>
            <a:off x="370740" y="1744515"/>
            <a:ext cx="16690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latin typeface="Gerbera Light" panose="02000300000000000000" pitchFamily="50" charset="-52"/>
              </a:rPr>
              <a:t>Абсолютный</a:t>
            </a:r>
          </a:p>
          <a:p>
            <a:r>
              <a:rPr lang="ru-RU" b="1" u="sng" dirty="0">
                <a:latin typeface="Gerbera Light" panose="02000300000000000000" pitchFamily="50" charset="-52"/>
              </a:rPr>
              <a:t> победитель</a:t>
            </a:r>
            <a:endParaRPr lang="ru-RU" u="sng" dirty="0">
              <a:latin typeface="Gerbera Light" panose="02000300000000000000" pitchFamily="50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79B89E6-F081-4766-8751-5C024EC557D1}"/>
              </a:ext>
            </a:extLst>
          </p:cNvPr>
          <p:cNvSpPr/>
          <p:nvPr/>
        </p:nvSpPr>
        <p:spPr>
          <a:xfrm>
            <a:off x="5184202" y="1690185"/>
            <a:ext cx="3320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>
                <a:latin typeface="Gerbera Light" panose="02000300000000000000" pitchFamily="50" charset="-52"/>
              </a:rPr>
              <a:t>Победители в номинациях</a:t>
            </a:r>
            <a:endParaRPr lang="ru-RU" u="sng" dirty="0">
              <a:latin typeface="Gerbera Light" panose="02000300000000000000" pitchFamily="50" charset="-52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9D8EC6A-9F51-477F-B46C-AE091545CE10}"/>
              </a:ext>
            </a:extLst>
          </p:cNvPr>
          <p:cNvSpPr/>
          <p:nvPr/>
        </p:nvSpPr>
        <p:spPr>
          <a:xfrm>
            <a:off x="2198345" y="4591585"/>
            <a:ext cx="230631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latin typeface="Gerbera Light" panose="02000300000000000000" pitchFamily="50" charset="-52"/>
              </a:rPr>
              <a:t>Селецкая Анастасия, 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МБУ ДО «Центр дополнительного образования города Колпашево»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B557324-C5B9-4E74-AADD-E6A890D6B842}"/>
              </a:ext>
            </a:extLst>
          </p:cNvPr>
          <p:cNvSpPr/>
          <p:nvPr/>
        </p:nvSpPr>
        <p:spPr>
          <a:xfrm>
            <a:off x="6718903" y="4591585"/>
            <a:ext cx="153254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sz="1300" dirty="0">
                <a:latin typeface="Gerbera Light" panose="02000300000000000000" pitchFamily="50" charset="-52"/>
              </a:rPr>
              <a:t>Гридин Андрей, МАОУ ДО ДДЮ «КЕДР» </a:t>
            </a:r>
          </a:p>
          <a:p>
            <a:pPr lvl="0" algn="ctr" fontAlgn="base"/>
            <a:r>
              <a:rPr lang="ru-RU" sz="1300" dirty="0">
                <a:latin typeface="Gerbera Light" panose="02000300000000000000" pitchFamily="50" charset="-52"/>
              </a:rPr>
              <a:t>г. Томска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373C535-FA81-47B5-967F-6AA853F08C76}"/>
              </a:ext>
            </a:extLst>
          </p:cNvPr>
          <p:cNvSpPr/>
          <p:nvPr/>
        </p:nvSpPr>
        <p:spPr>
          <a:xfrm>
            <a:off x="8377455" y="4552123"/>
            <a:ext cx="196466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latin typeface="Gerbera Light" panose="02000300000000000000" pitchFamily="50" charset="-52"/>
              </a:rPr>
              <a:t>Мурзин Денис, 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МБОУ «</a:t>
            </a:r>
            <a:r>
              <a:rPr lang="ru-RU" sz="1300" dirty="0" err="1">
                <a:latin typeface="Gerbera Light" panose="02000300000000000000" pitchFamily="50" charset="-52"/>
              </a:rPr>
              <a:t>Тогурская</a:t>
            </a:r>
            <a:r>
              <a:rPr lang="ru-RU" sz="1300" dirty="0">
                <a:latin typeface="Gerbera Light" panose="02000300000000000000" pitchFamily="50" charset="-52"/>
              </a:rPr>
              <a:t> СОШ им. 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С.В. Маслова»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21CF4EE-574F-48EE-95FE-E7E7FC56085B}"/>
              </a:ext>
            </a:extLst>
          </p:cNvPr>
          <p:cNvSpPr/>
          <p:nvPr/>
        </p:nvSpPr>
        <p:spPr>
          <a:xfrm>
            <a:off x="4504661" y="4622578"/>
            <a:ext cx="1981111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sz="1300" dirty="0" err="1">
                <a:latin typeface="Gerbera Light" panose="02000300000000000000" pitchFamily="50" charset="-52"/>
              </a:rPr>
              <a:t>Круглыхин</a:t>
            </a:r>
            <a:r>
              <a:rPr lang="ru-RU" sz="1300" dirty="0">
                <a:latin typeface="Gerbera Light" panose="02000300000000000000" pitchFamily="50" charset="-52"/>
              </a:rPr>
              <a:t> Дмитрий, МАОУ ДО ДООП(Ц) «Юниор» г. Томска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5786271-FBE5-43A1-AF19-E36D2C8CE9E5}"/>
              </a:ext>
            </a:extLst>
          </p:cNvPr>
          <p:cNvSpPr/>
          <p:nvPr/>
        </p:nvSpPr>
        <p:spPr>
          <a:xfrm>
            <a:off x="2397865" y="2253661"/>
            <a:ext cx="195598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00" dirty="0">
                <a:latin typeface="Gerbera Light" panose="02000300000000000000" pitchFamily="50" charset="-52"/>
              </a:rPr>
              <a:t>«Естественнонаучная 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направленность»</a:t>
            </a:r>
            <a:endParaRPr lang="ru-RU" sz="13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39341E7-3779-4E78-BFED-DC6765F37E8A}"/>
              </a:ext>
            </a:extLst>
          </p:cNvPr>
          <p:cNvSpPr/>
          <p:nvPr/>
        </p:nvSpPr>
        <p:spPr>
          <a:xfrm>
            <a:off x="4778745" y="2125990"/>
            <a:ext cx="158569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300" dirty="0">
                <a:latin typeface="Gerbera Light" panose="02000300000000000000" pitchFamily="50" charset="-52"/>
              </a:rPr>
              <a:t>«Физкультурно-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спортивная 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направленность»</a:t>
            </a:r>
            <a:endParaRPr lang="ru-RU" sz="13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4F07ED2-F26C-4A32-9DCA-A0001C27421B}"/>
              </a:ext>
            </a:extLst>
          </p:cNvPr>
          <p:cNvSpPr/>
          <p:nvPr/>
        </p:nvSpPr>
        <p:spPr>
          <a:xfrm>
            <a:off x="6740010" y="2125990"/>
            <a:ext cx="163057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300" dirty="0">
                <a:latin typeface="Gerbera Light" panose="02000300000000000000" pitchFamily="50" charset="-52"/>
              </a:rPr>
              <a:t>«Туристско-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краеведческая 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направленность» </a:t>
            </a:r>
            <a:endParaRPr lang="ru-RU" sz="13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6B41D1C-F5F6-482B-A499-89EA31773255}"/>
              </a:ext>
            </a:extLst>
          </p:cNvPr>
          <p:cNvSpPr/>
          <p:nvPr/>
        </p:nvSpPr>
        <p:spPr>
          <a:xfrm>
            <a:off x="8536279" y="2143088"/>
            <a:ext cx="163057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300" dirty="0">
                <a:latin typeface="Gerbera Light" panose="02000300000000000000" pitchFamily="50" charset="-52"/>
              </a:rPr>
              <a:t>«Техническая 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направленность» </a:t>
            </a:r>
            <a:endParaRPr lang="ru-RU" sz="13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75904C7-3F48-4512-AB4F-7E37C4E075C3}"/>
              </a:ext>
            </a:extLst>
          </p:cNvPr>
          <p:cNvSpPr/>
          <p:nvPr/>
        </p:nvSpPr>
        <p:spPr>
          <a:xfrm>
            <a:off x="10332548" y="2184153"/>
            <a:ext cx="166103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300" dirty="0">
                <a:latin typeface="Gerbera Light" panose="02000300000000000000" pitchFamily="50" charset="-52"/>
              </a:rPr>
              <a:t>«Художественная </a:t>
            </a:r>
          </a:p>
          <a:p>
            <a:pPr algn="ctr"/>
            <a:r>
              <a:rPr lang="ru-RU" sz="1300" dirty="0">
                <a:latin typeface="Gerbera Light" panose="02000300000000000000" pitchFamily="50" charset="-52"/>
              </a:rPr>
              <a:t>направленность» 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22733220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«мастер года»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6BC094-74C6-4B27-8BF1-9161CE4A3F56}"/>
              </a:ext>
            </a:extLst>
          </p:cNvPr>
          <p:cNvSpPr/>
          <p:nvPr/>
        </p:nvSpPr>
        <p:spPr>
          <a:xfrm>
            <a:off x="8259232" y="5080560"/>
            <a:ext cx="27008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rbera Light" panose="02000300000000000000" pitchFamily="50" charset="-52"/>
              </a:rPr>
              <a:t> </a:t>
            </a:r>
            <a:r>
              <a:rPr lang="ru-RU" dirty="0" err="1">
                <a:latin typeface="Gerbera Light" panose="02000300000000000000" pitchFamily="50" charset="-52"/>
              </a:rPr>
              <a:t>Клинова</a:t>
            </a:r>
            <a:r>
              <a:rPr lang="ru-RU" dirty="0">
                <a:latin typeface="Gerbera Light" panose="02000300000000000000" pitchFamily="50" charset="-52"/>
              </a:rPr>
              <a:t> Елена, </a:t>
            </a:r>
          </a:p>
          <a:p>
            <a:pPr algn="ctr"/>
            <a:r>
              <a:rPr lang="ru-RU" dirty="0">
                <a:latin typeface="Gerbera Light" panose="02000300000000000000" pitchFamily="50" charset="-52"/>
              </a:rPr>
              <a:t>преподаватель </a:t>
            </a:r>
          </a:p>
          <a:p>
            <a:pPr algn="ctr"/>
            <a:r>
              <a:rPr lang="ru-RU" dirty="0" err="1">
                <a:latin typeface="Gerbera Light" panose="02000300000000000000" pitchFamily="50" charset="-52"/>
              </a:rPr>
              <a:t>ОГБПОУ«КТПиРТ</a:t>
            </a:r>
            <a:r>
              <a:rPr lang="ru-RU" dirty="0">
                <a:latin typeface="Gerbera Light" panose="02000300000000000000" pitchFamily="50" charset="-52"/>
              </a:rPr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6BD381-BD94-4559-A5D2-9A42F28730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" r="5822" b="19415"/>
          <a:stretch/>
        </p:blipFill>
        <p:spPr>
          <a:xfrm>
            <a:off x="1306611" y="2405077"/>
            <a:ext cx="2061945" cy="24144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CDC456-CED4-41BA-AFCC-A8A731D09E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8" t="5048" b="7604"/>
          <a:stretch/>
        </p:blipFill>
        <p:spPr>
          <a:xfrm>
            <a:off x="5049626" y="2195897"/>
            <a:ext cx="1985101" cy="2613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0C0E2C4-112E-4BDE-9373-EEE8B7E5CB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3" r="5559" b="4646"/>
          <a:stretch/>
        </p:blipFill>
        <p:spPr>
          <a:xfrm>
            <a:off x="8428565" y="2311400"/>
            <a:ext cx="2061946" cy="2498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5CE8ABE-6DD2-46D1-90D9-0181534F2EF5}"/>
              </a:ext>
            </a:extLst>
          </p:cNvPr>
          <p:cNvSpPr/>
          <p:nvPr/>
        </p:nvSpPr>
        <p:spPr>
          <a:xfrm>
            <a:off x="623847" y="5080560"/>
            <a:ext cx="3715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dirty="0">
                <a:latin typeface="Gerbera Light" panose="02000300000000000000" pitchFamily="50" charset="-52"/>
              </a:rPr>
              <a:t>Кускова Анастасия, преподаватель ТТЖТ — филиала СГУПС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DE099F-FA0C-48BB-88AA-4D295F789CAB}"/>
              </a:ext>
            </a:extLst>
          </p:cNvPr>
          <p:cNvSpPr/>
          <p:nvPr/>
        </p:nvSpPr>
        <p:spPr>
          <a:xfrm>
            <a:off x="1589198" y="1749584"/>
            <a:ext cx="1611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Gerbera Light" panose="02000300000000000000" pitchFamily="50" charset="-52"/>
              </a:rPr>
              <a:t>Победитель</a:t>
            </a:r>
            <a:endParaRPr lang="ru-RU" dirty="0">
              <a:latin typeface="Gerbera Light" panose="02000300000000000000" pitchFamily="50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4831CD4-4B20-405F-9C83-25D2D1D48C28}"/>
              </a:ext>
            </a:extLst>
          </p:cNvPr>
          <p:cNvSpPr/>
          <p:nvPr/>
        </p:nvSpPr>
        <p:spPr>
          <a:xfrm>
            <a:off x="4745566" y="5080560"/>
            <a:ext cx="27008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rbera Light" panose="02000300000000000000" pitchFamily="50" charset="-52"/>
              </a:rPr>
              <a:t>Суслов Андрей, преподаватель ОГБПОУ «ТМТТ»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874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22834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187902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 «За нравственный подвиг учителя»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6BC094-74C6-4B27-8BF1-9161CE4A3F56}"/>
              </a:ext>
            </a:extLst>
          </p:cNvPr>
          <p:cNvSpPr/>
          <p:nvPr/>
        </p:nvSpPr>
        <p:spPr>
          <a:xfrm>
            <a:off x="6233051" y="4572799"/>
            <a:ext cx="3170712" cy="2250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rbera Light" panose="02000300000000000000" pitchFamily="50" charset="-52"/>
              </a:rPr>
              <a:t>Прилуцкая Татьяна, учитель начальных классов МБОУ «</a:t>
            </a:r>
            <a:r>
              <a:rPr lang="ru-RU" dirty="0" err="1">
                <a:latin typeface="Gerbera Light" panose="02000300000000000000" pitchFamily="50" charset="-52"/>
              </a:rPr>
              <a:t>Тогурская</a:t>
            </a:r>
            <a:r>
              <a:rPr lang="ru-RU" dirty="0">
                <a:latin typeface="Gerbera Light" panose="02000300000000000000" pitchFamily="50" charset="-52"/>
              </a:rPr>
              <a:t> СОШ имени Героя России С.В. Маслова», работа «Цикл уроков “Святые Земли Русской”»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endParaRPr lang="ru-RU" sz="1400" u="none" strike="noStrike" dirty="0">
              <a:effectLst/>
              <a:uFill>
                <a:solidFill>
                  <a:srgbClr val="000000"/>
                </a:solidFill>
              </a:uFill>
              <a:latin typeface="Gerbera Light" panose="02000300000000000000" pitchFamily="50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DF98E5-70F4-4810-B0ED-709C42806D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584"/>
          <a:stretch/>
        </p:blipFill>
        <p:spPr>
          <a:xfrm>
            <a:off x="676324" y="2368549"/>
            <a:ext cx="1606280" cy="2041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75FECF-4686-4B09-A785-F0F3E56EE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605" y="2303994"/>
            <a:ext cx="1579842" cy="2106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E5FD1D-7C51-4F51-AE4C-BDA28994E9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1752" y="2402150"/>
            <a:ext cx="1479799" cy="2008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1114C5-49AB-4462-B8B5-0BE07A34611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40" t="742" r="-2940" b="18486"/>
          <a:stretch/>
        </p:blipFill>
        <p:spPr>
          <a:xfrm>
            <a:off x="6917036" y="2402150"/>
            <a:ext cx="1653460" cy="2008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BAEA276-FA68-47E7-A87A-2D17EDD74139}"/>
              </a:ext>
            </a:extLst>
          </p:cNvPr>
          <p:cNvSpPr/>
          <p:nvPr/>
        </p:nvSpPr>
        <p:spPr>
          <a:xfrm>
            <a:off x="3961251" y="1884375"/>
            <a:ext cx="3988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latin typeface="Gerbera Light" panose="02000300000000000000" pitchFamily="50" charset="-52"/>
              </a:rPr>
              <a:t>Победители регионального этапа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BF17D6-561C-49F1-9F9E-360ED8E9ED5D}"/>
              </a:ext>
            </a:extLst>
          </p:cNvPr>
          <p:cNvSpPr/>
          <p:nvPr/>
        </p:nvSpPr>
        <p:spPr>
          <a:xfrm>
            <a:off x="128364" y="4600931"/>
            <a:ext cx="29135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Gerbera Light" panose="02000300000000000000" pitchFamily="50" charset="-52"/>
              </a:rPr>
              <a:t>Бузениус</a:t>
            </a:r>
            <a:r>
              <a:rPr lang="ru-RU" dirty="0">
                <a:latin typeface="Gerbera Light" panose="02000300000000000000" pitchFamily="50" charset="-52"/>
              </a:rPr>
              <a:t> Оксана, педагог-психолог МАДОУ Детский сад </a:t>
            </a:r>
          </a:p>
          <a:p>
            <a:pPr algn="ctr"/>
            <a:r>
              <a:rPr lang="ru-RU" dirty="0">
                <a:latin typeface="Gerbera Light" panose="02000300000000000000" pitchFamily="50" charset="-52"/>
              </a:rPr>
              <a:t>г. Колпашево, работа «Первые шаги в мир Православия»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1C89F9A-1751-4DC7-B68F-1F36C1A582E0}"/>
              </a:ext>
            </a:extLst>
          </p:cNvPr>
          <p:cNvSpPr/>
          <p:nvPr/>
        </p:nvSpPr>
        <p:spPr>
          <a:xfrm>
            <a:off x="3160295" y="4572799"/>
            <a:ext cx="27952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rbera Light" panose="02000300000000000000" pitchFamily="50" charset="-52"/>
              </a:rPr>
              <a:t>Куренкова Виктория, учитель русского языка и литературы МБОУ «Северская гимназия», работа «Евангельские мотивы в русской литературе...»;</a:t>
            </a:r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EA7F2ED-A97A-46A5-B39B-90ED76D2C9F3}"/>
              </a:ext>
            </a:extLst>
          </p:cNvPr>
          <p:cNvSpPr/>
          <p:nvPr/>
        </p:nvSpPr>
        <p:spPr>
          <a:xfrm>
            <a:off x="9278408" y="4600931"/>
            <a:ext cx="29135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Gerbera Light" panose="02000300000000000000" pitchFamily="50" charset="-52"/>
              </a:rPr>
              <a:t>Горгорова</a:t>
            </a:r>
            <a:r>
              <a:rPr lang="ru-RU" dirty="0">
                <a:latin typeface="Gerbera Light" panose="02000300000000000000" pitchFamily="50" charset="-52"/>
              </a:rPr>
              <a:t> Олеся, педагог-организатор ЦДОД городского округа Стрежевой, работа «Театр добрых смыслов...»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10536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«Школа</a:t>
            </a:r>
            <a:r>
              <a:rPr lang="en-US" sz="5400" dirty="0">
                <a:solidFill>
                  <a:srgbClr val="00881B"/>
                </a:solidFill>
                <a:latin typeface="Segoe UI Variable Text" pitchFamily="2" charset="0"/>
              </a:rPr>
              <a:t>#</a:t>
            </a:r>
            <a:r>
              <a:rPr lang="ru-RU" sz="5400" dirty="0" err="1">
                <a:solidFill>
                  <a:srgbClr val="00881B"/>
                </a:solidFill>
                <a:latin typeface="TomskObl2104" pitchFamily="50" charset="0"/>
              </a:rPr>
              <a:t>безОбид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»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6BC094-74C6-4B27-8BF1-9161CE4A3F56}"/>
              </a:ext>
            </a:extLst>
          </p:cNvPr>
          <p:cNvSpPr/>
          <p:nvPr/>
        </p:nvSpPr>
        <p:spPr>
          <a:xfrm>
            <a:off x="3169637" y="1315073"/>
            <a:ext cx="6220380" cy="83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u="sng" dirty="0">
              <a:latin typeface="Gerbera Light" panose="02000300000000000000" pitchFamily="50" charset="-52"/>
            </a:endParaRPr>
          </a:p>
          <a:p>
            <a:r>
              <a:rPr lang="ru-RU" sz="1600" u="sng" dirty="0">
                <a:latin typeface="Gerbera Light" panose="02000300000000000000" pitchFamily="50" charset="-52"/>
              </a:rPr>
              <a:t>Победители и призеры регионального этапа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-"/>
            </a:pPr>
            <a:endParaRPr lang="ru-RU" sz="1600" u="sng" strike="noStrike" dirty="0">
              <a:effectLst/>
              <a:uFill>
                <a:solidFill>
                  <a:srgbClr val="000000"/>
                </a:solidFill>
              </a:uFill>
              <a:latin typeface="Gerbera Light" panose="02000300000000000000" pitchFamily="50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7EF9FA-7407-4BD7-B4A8-E56910AB2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759" y="2188692"/>
            <a:ext cx="2779775" cy="2997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F4CEDC-8487-4F1B-B903-551F1B454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6249" y="2383653"/>
            <a:ext cx="3710625" cy="2084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066680-38A0-46C9-9981-B6BD9D24C4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5349" y="2383653"/>
            <a:ext cx="3610235" cy="2084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219F0F4-5105-4B10-A7EF-EB5054691011}"/>
              </a:ext>
            </a:extLst>
          </p:cNvPr>
          <p:cNvSpPr/>
          <p:nvPr/>
        </p:nvSpPr>
        <p:spPr>
          <a:xfrm>
            <a:off x="238932" y="5396132"/>
            <a:ext cx="36673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rbera Light" panose="02000300000000000000" pitchFamily="50" charset="-52"/>
              </a:rPr>
              <a:t>1 место: </a:t>
            </a:r>
            <a:r>
              <a:rPr lang="ru-RU" dirty="0" err="1">
                <a:latin typeface="Gerbera Light" panose="02000300000000000000" pitchFamily="50" charset="-52"/>
              </a:rPr>
              <a:t>Тогурская</a:t>
            </a:r>
            <a:r>
              <a:rPr lang="ru-RU" dirty="0">
                <a:latin typeface="Gerbera Light" panose="02000300000000000000" pitchFamily="50" charset="-52"/>
              </a:rPr>
              <a:t> СОШ имени Героя России С.В. Маслова (</a:t>
            </a:r>
            <a:r>
              <a:rPr lang="ru-RU" dirty="0" err="1">
                <a:latin typeface="Gerbera Light" panose="02000300000000000000" pitchFamily="50" charset="-52"/>
              </a:rPr>
              <a:t>Колпашевский</a:t>
            </a:r>
            <a:r>
              <a:rPr lang="ru-RU" dirty="0">
                <a:latin typeface="Gerbera Light" panose="02000300000000000000" pitchFamily="50" charset="-52"/>
              </a:rPr>
              <a:t> район)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C789811-FA2D-4646-8018-09A750EC34C6}"/>
              </a:ext>
            </a:extLst>
          </p:cNvPr>
          <p:cNvSpPr/>
          <p:nvPr/>
        </p:nvSpPr>
        <p:spPr>
          <a:xfrm>
            <a:off x="4432172" y="4934467"/>
            <a:ext cx="304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rbera Light" panose="02000300000000000000" pitchFamily="50" charset="-52"/>
              </a:rPr>
              <a:t>2 место: Северский физико-математический лицей (ЗАТО Северск)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423069E-3A1C-4C13-B6CC-F02186ADEE90}"/>
              </a:ext>
            </a:extLst>
          </p:cNvPr>
          <p:cNvSpPr/>
          <p:nvPr/>
        </p:nvSpPr>
        <p:spPr>
          <a:xfrm>
            <a:off x="8232589" y="4934467"/>
            <a:ext cx="3832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Gerbera Light" panose="02000300000000000000" pitchFamily="50" charset="-52"/>
              </a:rPr>
              <a:t>3 место: СОШ № 4 имени Героя Советского Союза Е.А. Жданова (г. Колпашево).</a:t>
            </a:r>
          </a:p>
        </p:txBody>
      </p:sp>
    </p:spTree>
    <p:extLst>
      <p:ext uri="{BB962C8B-B14F-4D97-AF65-F5344CB8AC3E}">
        <p14:creationId xmlns:p14="http://schemas.microsoft.com/office/powerpoint/2010/main" val="1939410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452712-5BBD-4839-BA39-F1C0BA24B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664" y="1594002"/>
            <a:ext cx="3495583" cy="349558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4" y="3879217"/>
            <a:ext cx="7544135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Серебрякова </a:t>
            </a:r>
            <a:r>
              <a:rPr lang="ru-RU" sz="4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александра</a:t>
            </a:r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4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владимировна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852" y="4983383"/>
            <a:ext cx="4224069" cy="771526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Заведующий ЦРКП</a:t>
            </a:r>
            <a:endParaRPr lang="en-US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 ТОИПКРО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921" y="4745519"/>
            <a:ext cx="358778" cy="4093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312" y="328650"/>
            <a:ext cx="6026286" cy="6026286"/>
          </a:xfrm>
          <a:prstGeom prst="rect">
            <a:avLst/>
          </a:prstGeom>
        </p:spPr>
      </p:pic>
      <p:sp>
        <p:nvSpPr>
          <p:cNvPr id="13" name="Объект 4">
            <a:extLst>
              <a:ext uri="{FF2B5EF4-FFF2-40B4-BE49-F238E27FC236}">
                <a16:creationId xmlns:a16="http://schemas.microsoft.com/office/drawing/2014/main" id="{D0896A61-E02E-4163-A6A7-F3D1A3E8F089}"/>
              </a:ext>
            </a:extLst>
          </p:cNvPr>
          <p:cNvSpPr txBox="1">
            <a:spLocks/>
          </p:cNvSpPr>
          <p:nvPr/>
        </p:nvSpPr>
        <p:spPr>
          <a:xfrm>
            <a:off x="3143852" y="5821274"/>
            <a:ext cx="4224069" cy="77152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тел. 90-20-43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sav@toipkro.ru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7007809-A40B-4506-A153-B92D702CB32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7753" y="1789501"/>
            <a:ext cx="1639499" cy="1639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50" y="382096"/>
            <a:ext cx="414425" cy="11503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9375" y="251295"/>
            <a:ext cx="92690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500" dirty="0">
                <a:solidFill>
                  <a:srgbClr val="00881B"/>
                </a:solidFill>
                <a:latin typeface="TomskObl2104" pitchFamily="50" charset="0"/>
              </a:rPr>
              <a:t>На </a:t>
            </a:r>
            <a:r>
              <a:rPr lang="en-US" sz="4500" dirty="0">
                <a:solidFill>
                  <a:srgbClr val="00881B"/>
                </a:solidFill>
                <a:latin typeface="TomskObl2104" pitchFamily="50" charset="0"/>
              </a:rPr>
              <a:t>I </a:t>
            </a:r>
            <a:r>
              <a:rPr lang="ru-RU" sz="4500" dirty="0">
                <a:solidFill>
                  <a:srgbClr val="00881B"/>
                </a:solidFill>
                <a:latin typeface="TomskObl2104" pitchFamily="50" charset="0"/>
              </a:rPr>
              <a:t>полугодие 2026-27 </a:t>
            </a:r>
            <a:r>
              <a:rPr lang="ru-RU" sz="4500" dirty="0" err="1">
                <a:solidFill>
                  <a:srgbClr val="00881B"/>
                </a:solidFill>
                <a:latin typeface="TomskObl2104" pitchFamily="50" charset="0"/>
              </a:rPr>
              <a:t>уч.г</a:t>
            </a:r>
            <a:r>
              <a:rPr lang="ru-RU" sz="4500" dirty="0">
                <a:solidFill>
                  <a:srgbClr val="00881B"/>
                </a:solidFill>
                <a:latin typeface="TomskObl2104" pitchFamily="50" charset="0"/>
              </a:rPr>
              <a:t>. запланировано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2955085" y="4879536"/>
            <a:ext cx="2656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Подача заявок </a:t>
            </a:r>
          </a:p>
          <a:p>
            <a:pPr algn="ctr"/>
            <a:r>
              <a:rPr lang="ru-RU" dirty="0">
                <a:latin typeface="Gerbera Light" panose="02000300000000000000" pitchFamily="50" charset="-52"/>
              </a:rPr>
              <a:t>до 01 сентября</a:t>
            </a:r>
            <a:endParaRPr lang="ru-RU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2A177A-DD3F-4CAB-A83E-7EDB41AC4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112" y="2013965"/>
            <a:ext cx="2172563" cy="2172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1F93AA-324C-4482-85F6-FE1C387F38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853" y="2903537"/>
            <a:ext cx="2172563" cy="2172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839190-22A6-487D-B38E-3277EFE6CD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5503" y="3287203"/>
            <a:ext cx="2206236" cy="2206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8D4550-A593-48D2-B39E-30BB7F9085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7857" y="2537462"/>
            <a:ext cx="2031010" cy="2031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2B183F2-612D-4B5D-B21A-58780DA413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6815" y="1264038"/>
            <a:ext cx="1639499" cy="1639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70EAB1A-4BEE-4DD3-8FD5-25FF81CABA6E}"/>
              </a:ext>
            </a:extLst>
          </p:cNvPr>
          <p:cNvSpPr txBox="1"/>
          <p:nvPr/>
        </p:nvSpPr>
        <p:spPr>
          <a:xfrm>
            <a:off x="336117" y="4459455"/>
            <a:ext cx="2656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Подача заявок </a:t>
            </a:r>
          </a:p>
          <a:p>
            <a:pPr algn="ctr"/>
            <a:r>
              <a:rPr lang="ru-RU" dirty="0">
                <a:latin typeface="Gerbera Light" panose="02000300000000000000" pitchFamily="50" charset="-52"/>
              </a:rPr>
              <a:t>Завершена. </a:t>
            </a:r>
          </a:p>
          <a:p>
            <a:pPr algn="ctr"/>
            <a:r>
              <a:rPr lang="ru-RU" dirty="0">
                <a:latin typeface="Gerbera Light" panose="02000300000000000000" pitchFamily="50" charset="-52"/>
              </a:rPr>
              <a:t>Очный этап 29, 30 сентября</a:t>
            </a:r>
            <a:endParaRPr lang="ru-RU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EACCFB-42EF-42FE-AFAA-258BFC015DE7}"/>
              </a:ext>
            </a:extLst>
          </p:cNvPr>
          <p:cNvSpPr txBox="1"/>
          <p:nvPr/>
        </p:nvSpPr>
        <p:spPr>
          <a:xfrm>
            <a:off x="5564857" y="5257011"/>
            <a:ext cx="2656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Подача заявок </a:t>
            </a:r>
          </a:p>
          <a:p>
            <a:pPr algn="ctr"/>
            <a:r>
              <a:rPr lang="ru-RU" dirty="0">
                <a:latin typeface="Gerbera Light" panose="02000300000000000000" pitchFamily="50" charset="-52"/>
              </a:rPr>
              <a:t>до 10 сентября</a:t>
            </a:r>
            <a:endParaRPr lang="ru-RU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B08F17-98A1-4979-8CD8-4BC7203DB674}"/>
              </a:ext>
            </a:extLst>
          </p:cNvPr>
          <p:cNvSpPr txBox="1"/>
          <p:nvPr/>
        </p:nvSpPr>
        <p:spPr>
          <a:xfrm>
            <a:off x="8250344" y="5580177"/>
            <a:ext cx="2656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Подача заявок </a:t>
            </a:r>
          </a:p>
          <a:p>
            <a:pPr algn="ctr"/>
            <a:r>
              <a:rPr lang="ru-RU" dirty="0">
                <a:latin typeface="Gerbera Light" panose="02000300000000000000" pitchFamily="50" charset="-52"/>
              </a:rPr>
              <a:t>до 15 сентября</a:t>
            </a:r>
            <a:endParaRPr lang="ru-RU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222145" y="-58763"/>
            <a:ext cx="11405975" cy="88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30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Количество </a:t>
            </a:r>
            <a:r>
              <a:rPr lang="ru" sz="30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Участник</a:t>
            </a:r>
            <a:r>
              <a:rPr lang="ru-RU" sz="3000" b="1" kern="0" dirty="0" err="1">
                <a:solidFill>
                  <a:srgbClr val="00881B"/>
                </a:solidFill>
                <a:latin typeface="TomskObl2104" pitchFamily="50" charset="0"/>
                <a:sym typeface="Arial"/>
              </a:rPr>
              <a:t>ов</a:t>
            </a:r>
            <a:r>
              <a:rPr lang="ru" sz="30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 конкурсов  профессионального мастерства  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6F92A3B-D67C-4827-864D-6EF692313B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529927"/>
              </p:ext>
            </p:extLst>
          </p:nvPr>
        </p:nvGraphicFramePr>
        <p:xfrm>
          <a:off x="431800" y="769856"/>
          <a:ext cx="11538055" cy="5859549"/>
        </p:xfrm>
        <a:graphic>
          <a:graphicData uri="http://schemas.openxmlformats.org/drawingml/2006/table">
            <a:tbl>
              <a:tblPr/>
              <a:tblGrid>
                <a:gridCol w="1871263">
                  <a:extLst>
                    <a:ext uri="{9D8B030D-6E8A-4147-A177-3AD203B41FA5}">
                      <a16:colId xmlns:a16="http://schemas.microsoft.com/office/drawing/2014/main" val="1327282418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4190405397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477908758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3277645771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2448734139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4193285025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1436746162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1486788130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2848797237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11731956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515528111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2672143425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1591433278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3325119293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2760510791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4051085842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1050572170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1914673514"/>
                    </a:ext>
                  </a:extLst>
                </a:gridCol>
                <a:gridCol w="537044">
                  <a:extLst>
                    <a:ext uri="{9D8B030D-6E8A-4147-A177-3AD203B41FA5}">
                      <a16:colId xmlns:a16="http://schemas.microsoft.com/office/drawing/2014/main" val="3740811083"/>
                    </a:ext>
                  </a:extLst>
                </a:gridCol>
              </a:tblGrid>
              <a:tr h="83832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Gerbera Light" panose="02000300000000000000" pitchFamily="50" charset="-52"/>
                        </a:rPr>
                        <a:t>МУНИЦИПАЛИТЕТ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F4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Gerbera Light" panose="02000300000000000000" pitchFamily="50" charset="-52"/>
                        </a:rPr>
                        <a:t>За нравственный подвиг учителя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F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Gerbera Light" panose="02000300000000000000" pitchFamily="50" charset="-52"/>
                        </a:rPr>
                        <a:t>Школа без обид 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F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Gerbera Light" panose="02000300000000000000" pitchFamily="50" charset="-52"/>
                        </a:rPr>
                        <a:t>Губернаторский учитель 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F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Gerbera Light" panose="02000300000000000000" pitchFamily="50" charset="-52"/>
                        </a:rPr>
                        <a:t>Учитель года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F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Gerbera Light" panose="02000300000000000000" pitchFamily="50" charset="-52"/>
                        </a:rPr>
                        <a:t>Воспитатель года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F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Gerbera Light" panose="02000300000000000000" pitchFamily="50" charset="-52"/>
                        </a:rPr>
                        <a:t>Педагог-психолог 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F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Gerbera Light" panose="02000300000000000000" pitchFamily="50" charset="-52"/>
                        </a:rPr>
                        <a:t>Учитель-дефектолог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F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Gerbera Light" panose="02000300000000000000" pitchFamily="50" charset="-52"/>
                        </a:rPr>
                        <a:t>Сердце отдаю детям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F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Gerbera Light" panose="02000300000000000000" pitchFamily="50" charset="-52"/>
                        </a:rPr>
                        <a:t>Премии лучшим учителям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F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46995"/>
                  </a:ext>
                </a:extLst>
              </a:tr>
              <a:tr h="2183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2026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244472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Александровский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 2 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0012239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Асиновский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 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373183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Бакчарский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559124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Верхнекетский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5296381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г. Кедровый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2153766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г. Стрежевой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6938308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г. Томск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28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8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17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12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4123595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ЗАТО Северск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7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0760039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Зырянский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252414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Каргасокский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165456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Кожевниковский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915709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Колпашевский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 2 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924776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Кривошеинский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1034204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Молчановский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 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505228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Парабельский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2566776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Первомайский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4039544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Подведомственные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830789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Тегульдетский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872486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Томский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7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2066793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Чаинский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330637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Шегарский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 р-н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 2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Gerbera Light" panose="02000300000000000000" pitchFamily="50" charset="-52"/>
                        </a:rPr>
                        <a:t>0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225313"/>
                  </a:ext>
                </a:extLst>
              </a:tr>
              <a:tr h="21831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Итого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70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40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67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49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49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31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15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19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 36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53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31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erbera Light" panose="02000300000000000000" pitchFamily="50" charset="-52"/>
                        </a:rPr>
                        <a:t>44</a:t>
                      </a:r>
                    </a:p>
                  </a:txBody>
                  <a:tcPr marL="6485" marR="6485" marT="648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678416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4ADFD9-C2D6-4183-9FCD-860CCC68A8B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291" y="145966"/>
            <a:ext cx="1783564" cy="47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39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1063096" y="670759"/>
            <a:ext cx="7920521" cy="5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Зачем нужен анализ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5DD35F-93E0-4B2D-A097-FB7D03E07AFC}"/>
              </a:ext>
            </a:extLst>
          </p:cNvPr>
          <p:cNvSpPr/>
          <p:nvPr/>
        </p:nvSpPr>
        <p:spPr>
          <a:xfrm>
            <a:off x="1188816" y="1843950"/>
            <a:ext cx="9245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F172A"/>
                </a:solidFill>
                <a:latin typeface="Gerbera Light" panose="02000300000000000000" pitchFamily="50" charset="-52"/>
              </a:rPr>
              <a:t>Оценить результативность конкурсного движения как инструмента развития кадрового потенциала региона</a:t>
            </a:r>
          </a:p>
          <a:p>
            <a:pPr algn="just"/>
            <a:endParaRPr lang="ru-RU" sz="2000" dirty="0">
              <a:solidFill>
                <a:srgbClr val="0F172A"/>
              </a:solidFill>
              <a:latin typeface="Gerbera Light" panose="02000300000000000000" pitchFamily="50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4155"/>
                </a:solidFill>
                <a:latin typeface="Gerbera Light" panose="02000300000000000000" pitchFamily="50" charset="-52"/>
              </a:rPr>
              <a:t>Оценить динамику охвата и географию участия</a:t>
            </a:r>
          </a:p>
          <a:p>
            <a:pPr algn="just"/>
            <a:endParaRPr lang="ru-RU" sz="2000" dirty="0">
              <a:solidFill>
                <a:srgbClr val="334155"/>
              </a:solidFill>
              <a:latin typeface="Gerbera Light" panose="02000300000000000000" pitchFamily="50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4155"/>
                </a:solidFill>
                <a:latin typeface="Gerbera Light" panose="02000300000000000000" pitchFamily="50" charset="-52"/>
              </a:rPr>
              <a:t>Выявить профессиональные дефициты педагогов</a:t>
            </a:r>
          </a:p>
          <a:p>
            <a:pPr algn="just"/>
            <a:endParaRPr lang="ru-RU" sz="2000" dirty="0">
              <a:solidFill>
                <a:srgbClr val="334155"/>
              </a:solidFill>
              <a:latin typeface="Gerbera Light" panose="02000300000000000000" pitchFamily="50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4155"/>
                </a:solidFill>
                <a:latin typeface="Gerbera Light" panose="02000300000000000000" pitchFamily="50" charset="-52"/>
              </a:rPr>
              <a:t>Оценить эффективность системы подготовки конкурсантов</a:t>
            </a:r>
          </a:p>
          <a:p>
            <a:pPr algn="just"/>
            <a:endParaRPr lang="ru-RU" sz="2000" dirty="0">
              <a:solidFill>
                <a:srgbClr val="334155"/>
              </a:solidFill>
              <a:latin typeface="Gerbera Light" panose="02000300000000000000" pitchFamily="50" charset="-52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4155"/>
                </a:solidFill>
                <a:latin typeface="Gerbera Light" panose="02000300000000000000" pitchFamily="50" charset="-52"/>
              </a:rPr>
              <a:t>Сформировать адресные рекомендации</a:t>
            </a:r>
            <a:endParaRPr lang="ru-RU" sz="2000" b="0" i="0" dirty="0">
              <a:solidFill>
                <a:srgbClr val="334155"/>
              </a:solidFill>
              <a:effectLst/>
              <a:latin typeface="Gerbera Light" panose="02000300000000000000" pitchFamily="50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91" y="337031"/>
            <a:ext cx="414425" cy="84875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E6F5B7-6EDF-4870-BE45-8BFA95B4F586}"/>
              </a:ext>
            </a:extLst>
          </p:cNvPr>
          <p:cNvSpPr/>
          <p:nvPr/>
        </p:nvSpPr>
        <p:spPr>
          <a:xfrm>
            <a:off x="1063096" y="5672216"/>
            <a:ext cx="10145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F172A"/>
                </a:solidFill>
                <a:latin typeface="Gerbera Black" panose="02000A00000000000000" pitchFamily="50" charset="-52"/>
              </a:rPr>
              <a:t>Важно понять, за счёт чего произошёл рост, а не только зафиксировать его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EDEAC1-1A6C-4565-A6B4-8DE2BD3BB59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8011" y="5486027"/>
            <a:ext cx="358778" cy="74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95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511924" y="705001"/>
            <a:ext cx="9139237" cy="5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ИНФОРМАЦИОННАЯ БАЗА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889686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446347A-C59F-43E9-8EEE-4F6AE80F9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617475"/>
              </p:ext>
            </p:extLst>
          </p:nvPr>
        </p:nvGraphicFramePr>
        <p:xfrm>
          <a:off x="1460500" y="2082165"/>
          <a:ext cx="8458200" cy="2967990"/>
        </p:xfrm>
        <a:graphic>
          <a:graphicData uri="http://schemas.openxmlformats.org/drawingml/2006/table">
            <a:tbl>
              <a:tblPr/>
              <a:tblGrid>
                <a:gridCol w="4229100">
                  <a:extLst>
                    <a:ext uri="{9D8B030D-6E8A-4147-A177-3AD203B41FA5}">
                      <a16:colId xmlns:a16="http://schemas.microsoft.com/office/drawing/2014/main" val="3127426676"/>
                    </a:ext>
                  </a:extLst>
                </a:gridCol>
                <a:gridCol w="4229100">
                  <a:extLst>
                    <a:ext uri="{9D8B030D-6E8A-4147-A177-3AD203B41FA5}">
                      <a16:colId xmlns:a16="http://schemas.microsoft.com/office/drawing/2014/main" val="5443455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b="1" cap="all" dirty="0">
                          <a:solidFill>
                            <a:srgbClr val="0F172A"/>
                          </a:solidFill>
                          <a:effectLst/>
                          <a:latin typeface="Gerbera Black" panose="02000A00000000000000" pitchFamily="50" charset="-52"/>
                        </a:rPr>
                        <a:t>Источник</a:t>
                      </a:r>
                    </a:p>
                  </a:txBody>
                  <a:tcPr marL="133350" marR="1333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cap="all" dirty="0">
                          <a:solidFill>
                            <a:srgbClr val="0F172A"/>
                          </a:solidFill>
                          <a:effectLst/>
                          <a:latin typeface="Gerbera Black" panose="02000A00000000000000" pitchFamily="50" charset="-52"/>
                        </a:rPr>
                        <a:t>Что даёт</a:t>
                      </a:r>
                    </a:p>
                  </a:txBody>
                  <a:tcPr marL="133350" marR="1333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362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Заявочные материалы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Охват, география, типы организаций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1754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Протоколы и экспертные листы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Баллы по критериям, замечания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090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Рейтинги участников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Распределение по этапам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1780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Данные 2025 года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База для сравнения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623589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Материалы «Школ» и КПК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Оценка эффективности подготовки</a:t>
                      </a:r>
                    </a:p>
                  </a:txBody>
                  <a:tcPr marL="133350" marR="133350" marT="85725" marB="85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75750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8423B9D-0893-4E61-804D-5E4F2ED3362C}"/>
              </a:ext>
            </a:extLst>
          </p:cNvPr>
          <p:cNvSpPr/>
          <p:nvPr/>
        </p:nvSpPr>
        <p:spPr>
          <a:xfrm>
            <a:off x="1460500" y="5491206"/>
            <a:ext cx="96181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F172A"/>
                </a:solidFill>
                <a:latin typeface="Gerbera Black" panose="02000A00000000000000" pitchFamily="50" charset="-52"/>
              </a:rPr>
              <a:t>Пять источников данных формируют доказательную базу анализа</a:t>
            </a:r>
            <a:endParaRPr lang="ru-RU" dirty="0">
              <a:latin typeface="Gerbera Black" panose="02000A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9C0F5B-21A3-4003-9B23-352F6818FBD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96738" y="5305017"/>
            <a:ext cx="358778" cy="74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76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-259264" y="516478"/>
            <a:ext cx="9139237" cy="5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ДИНАМИКА УЧАСТИЯ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476655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CFD2D3C-8E05-4D4A-9163-BD88F7795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044388"/>
              </p:ext>
            </p:extLst>
          </p:nvPr>
        </p:nvGraphicFramePr>
        <p:xfrm>
          <a:off x="643467" y="1359958"/>
          <a:ext cx="9838264" cy="4534514"/>
        </p:xfrm>
        <a:graphic>
          <a:graphicData uri="http://schemas.openxmlformats.org/drawingml/2006/table">
            <a:tbl>
              <a:tblPr/>
              <a:tblGrid>
                <a:gridCol w="2459566">
                  <a:extLst>
                    <a:ext uri="{9D8B030D-6E8A-4147-A177-3AD203B41FA5}">
                      <a16:colId xmlns:a16="http://schemas.microsoft.com/office/drawing/2014/main" val="4124801073"/>
                    </a:ext>
                  </a:extLst>
                </a:gridCol>
                <a:gridCol w="2459566">
                  <a:extLst>
                    <a:ext uri="{9D8B030D-6E8A-4147-A177-3AD203B41FA5}">
                      <a16:colId xmlns:a16="http://schemas.microsoft.com/office/drawing/2014/main" val="1823226415"/>
                    </a:ext>
                  </a:extLst>
                </a:gridCol>
                <a:gridCol w="2459566">
                  <a:extLst>
                    <a:ext uri="{9D8B030D-6E8A-4147-A177-3AD203B41FA5}">
                      <a16:colId xmlns:a16="http://schemas.microsoft.com/office/drawing/2014/main" val="3198250093"/>
                    </a:ext>
                  </a:extLst>
                </a:gridCol>
                <a:gridCol w="2459566">
                  <a:extLst>
                    <a:ext uri="{9D8B030D-6E8A-4147-A177-3AD203B41FA5}">
                      <a16:colId xmlns:a16="http://schemas.microsoft.com/office/drawing/2014/main" val="145143036"/>
                    </a:ext>
                  </a:extLst>
                </a:gridCol>
              </a:tblGrid>
              <a:tr h="374375">
                <a:tc>
                  <a:txBody>
                    <a:bodyPr/>
                    <a:lstStyle/>
                    <a:p>
                      <a:pPr algn="l"/>
                      <a:r>
                        <a:rPr lang="ru-RU" sz="16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Конкурс</a:t>
                      </a:r>
                    </a:p>
                  </a:txBody>
                  <a:tcPr marL="107403" marR="107403" marT="76716" marB="76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2025</a:t>
                      </a:r>
                    </a:p>
                  </a:txBody>
                  <a:tcPr marL="107403" marR="107403" marT="76716" marB="76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2026</a:t>
                      </a:r>
                    </a:p>
                  </a:txBody>
                  <a:tcPr marL="107403" marR="107403" marT="76716" marB="76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cap="all" dirty="0">
                          <a:solidFill>
                            <a:srgbClr val="0F172A"/>
                          </a:solidFill>
                          <a:effectLst/>
                          <a:latin typeface="Gerbera Light" panose="02000300000000000000" pitchFamily="50" charset="-52"/>
                        </a:rPr>
                        <a:t>Динамика</a:t>
                      </a:r>
                    </a:p>
                  </a:txBody>
                  <a:tcPr marL="107403" marR="107403" marT="76716" marB="76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92303"/>
                  </a:ext>
                </a:extLst>
              </a:tr>
              <a:tr h="359031"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Школа#безОбид</a:t>
                      </a:r>
                      <a:endParaRPr lang="ru-RU" sz="1600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5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55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rgbClr val="0D9488"/>
                          </a:solidFill>
                          <a:effectLst/>
                          <a:latin typeface="Gerbera Light" panose="02000300000000000000" pitchFamily="50" charset="-52"/>
                        </a:rPr>
                        <a:t>× 11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146158"/>
                  </a:ext>
                </a:extLst>
              </a:tr>
              <a:tr h="579974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Учитель года России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40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67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D9488"/>
                          </a:solidFill>
                          <a:effectLst/>
                          <a:latin typeface="Gerbera Light" panose="02000300000000000000" pitchFamily="50" charset="-52"/>
                        </a:rPr>
                        <a:t>+68%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824774"/>
                  </a:ext>
                </a:extLst>
              </a:tr>
              <a:tr h="579974"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Сердце отдаю детям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36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53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rgbClr val="0D9488"/>
                          </a:solidFill>
                          <a:effectLst/>
                          <a:latin typeface="Gerbera Light" panose="02000300000000000000" pitchFamily="50" charset="-52"/>
                        </a:rPr>
                        <a:t>+47%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126540"/>
                  </a:ext>
                </a:extLst>
              </a:tr>
              <a:tr h="579974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За нравственный подвиг учителя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56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70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D9488"/>
                          </a:solidFill>
                          <a:effectLst/>
                          <a:latin typeface="Gerbera Light" panose="02000300000000000000" pitchFamily="50" charset="-52"/>
                        </a:rPr>
                        <a:t>+25%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556713"/>
                  </a:ext>
                </a:extLst>
              </a:tr>
              <a:tr h="579974"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Учитель-дефектолог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15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19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D9488"/>
                          </a:solidFill>
                          <a:effectLst/>
                          <a:latin typeface="Gerbera Light" panose="02000300000000000000" pitchFamily="50" charset="-52"/>
                        </a:rPr>
                        <a:t>+27%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077381"/>
                  </a:ext>
                </a:extLst>
              </a:tr>
              <a:tr h="35903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Педагог-психолог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31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36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D9488"/>
                          </a:solidFill>
                          <a:effectLst/>
                          <a:latin typeface="Gerbera Light" panose="02000300000000000000" pitchFamily="50" charset="-52"/>
                        </a:rPr>
                        <a:t>+16%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034776"/>
                  </a:ext>
                </a:extLst>
              </a:tr>
              <a:tr h="579974"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Губернаторский учитель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40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45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D9488"/>
                          </a:solidFill>
                          <a:effectLst/>
                          <a:latin typeface="Gerbera Light" panose="02000300000000000000" pitchFamily="50" charset="-52"/>
                        </a:rPr>
                        <a:t>+13%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9415295"/>
                  </a:ext>
                </a:extLst>
              </a:tr>
              <a:tr h="35903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Воспитатель года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49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334155"/>
                          </a:solidFill>
                          <a:effectLst/>
                          <a:latin typeface="Gerbera Light" panose="02000300000000000000" pitchFamily="50" charset="-52"/>
                        </a:rPr>
                        <a:t>49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64748B"/>
                          </a:solidFill>
                          <a:effectLst/>
                          <a:latin typeface="Gerbera Light" panose="02000300000000000000" pitchFamily="50" charset="-52"/>
                        </a:rPr>
                        <a:t>стабильно</a:t>
                      </a:r>
                    </a:p>
                  </a:txBody>
                  <a:tcPr marL="107403" marR="107403" marT="69044" marB="690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737219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09942BB-4937-4FEA-8F24-9EEDF80C8235}"/>
              </a:ext>
            </a:extLst>
          </p:cNvPr>
          <p:cNvSpPr/>
          <p:nvPr/>
        </p:nvSpPr>
        <p:spPr>
          <a:xfrm>
            <a:off x="835056" y="6226524"/>
            <a:ext cx="8631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F172A"/>
                </a:solidFill>
                <a:latin typeface="Gerbera Black" panose="02000A00000000000000" pitchFamily="50" charset="-52"/>
              </a:rPr>
              <a:t>Рост зафиксирован по всем конкурсам — ни одного случая снижения</a:t>
            </a:r>
            <a:endParaRPr lang="ru-RU" dirty="0">
              <a:latin typeface="Gerbera Black" panose="02000A00000000000000" pitchFamily="50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1D9F500-02DA-4CA2-85FB-A2532BB20FF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1924" y="6095311"/>
            <a:ext cx="358778" cy="56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2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-224676" y="465025"/>
            <a:ext cx="9139237" cy="1207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Самые массовые</a:t>
            </a:r>
          </a:p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endParaRPr lang="ru-RU" sz="5400" b="1" kern="0" dirty="0">
              <a:solidFill>
                <a:srgbClr val="00881B"/>
              </a:solidFill>
              <a:latin typeface="TomskObl2104" pitchFamily="50" charset="0"/>
              <a:sym typeface="Arial"/>
            </a:endParaRPr>
          </a:p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 конкурсы года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896371"/>
          </a:xfrm>
          <a:prstGeom prst="rect">
            <a:avLst/>
          </a:prstGeom>
        </p:spPr>
      </p:pic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E7E48A0B-09A5-4D6B-9C81-CBE5FD5244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9428836"/>
              </p:ext>
            </p:extLst>
          </p:nvPr>
        </p:nvGraphicFramePr>
        <p:xfrm>
          <a:off x="786789" y="1755936"/>
          <a:ext cx="10573469" cy="3435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810D8BF-4312-4F14-AFF3-5BC49BFCA56A}"/>
              </a:ext>
            </a:extLst>
          </p:cNvPr>
          <p:cNvSpPr/>
          <p:nvPr/>
        </p:nvSpPr>
        <p:spPr>
          <a:xfrm>
            <a:off x="809265" y="5612184"/>
            <a:ext cx="1057346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475569"/>
                </a:solidFill>
                <a:latin typeface="Gerbera Black" panose="02000A00000000000000" pitchFamily="50" charset="-52"/>
              </a:rPr>
              <a:t>Педагоги готовы участвовать там, где формат понятен и не требует длительной подготовки материалов</a:t>
            </a:r>
            <a:endParaRPr lang="ru-RU" sz="1700" dirty="0">
              <a:latin typeface="Gerbera Black" panose="02000A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40AEF09-8B29-414B-A024-669F48BA38F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8011" y="5486027"/>
            <a:ext cx="358778" cy="74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4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2;p17">
            <a:extLst>
              <a:ext uri="{FF2B5EF4-FFF2-40B4-BE49-F238E27FC236}">
                <a16:creationId xmlns:a16="http://schemas.microsoft.com/office/drawing/2014/main" id="{6E1B5965-6BBB-49AD-A842-FB7C31F57F65}"/>
              </a:ext>
            </a:extLst>
          </p:cNvPr>
          <p:cNvSpPr txBox="1"/>
          <p:nvPr/>
        </p:nvSpPr>
        <p:spPr>
          <a:xfrm>
            <a:off x="-658097" y="572984"/>
            <a:ext cx="9139237" cy="5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ts val="2500"/>
              </a:lnSpc>
              <a:buClr>
                <a:srgbClr val="000000"/>
              </a:buClr>
              <a:defRPr/>
            </a:pPr>
            <a:r>
              <a:rPr lang="ru-RU" sz="5400" b="1" kern="0" dirty="0">
                <a:solidFill>
                  <a:srgbClr val="00881B"/>
                </a:solidFill>
                <a:latin typeface="TomskObl2104" pitchFamily="50" charset="0"/>
                <a:sym typeface="Arial"/>
              </a:rPr>
              <a:t>ВОРОНКА ОТБОРА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D02D87-12AB-43A4-A5E6-3DF87A31C37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3D10B-3D14-4D66-BE9E-CA1472C690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24" y="382096"/>
            <a:ext cx="414425" cy="756516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4B72811-3EC9-444A-8EE6-5E733CFE6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493321"/>
              </p:ext>
            </p:extLst>
          </p:nvPr>
        </p:nvGraphicFramePr>
        <p:xfrm>
          <a:off x="988794" y="1573954"/>
          <a:ext cx="9444125" cy="35166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88825">
                  <a:extLst>
                    <a:ext uri="{9D8B030D-6E8A-4147-A177-3AD203B41FA5}">
                      <a16:colId xmlns:a16="http://schemas.microsoft.com/office/drawing/2014/main" val="3489691649"/>
                    </a:ext>
                  </a:extLst>
                </a:gridCol>
                <a:gridCol w="1888825">
                  <a:extLst>
                    <a:ext uri="{9D8B030D-6E8A-4147-A177-3AD203B41FA5}">
                      <a16:colId xmlns:a16="http://schemas.microsoft.com/office/drawing/2014/main" val="2321902372"/>
                    </a:ext>
                  </a:extLst>
                </a:gridCol>
                <a:gridCol w="1888825">
                  <a:extLst>
                    <a:ext uri="{9D8B030D-6E8A-4147-A177-3AD203B41FA5}">
                      <a16:colId xmlns:a16="http://schemas.microsoft.com/office/drawing/2014/main" val="3768330089"/>
                    </a:ext>
                  </a:extLst>
                </a:gridCol>
                <a:gridCol w="1888825">
                  <a:extLst>
                    <a:ext uri="{9D8B030D-6E8A-4147-A177-3AD203B41FA5}">
                      <a16:colId xmlns:a16="http://schemas.microsoft.com/office/drawing/2014/main" val="553309527"/>
                    </a:ext>
                  </a:extLst>
                </a:gridCol>
                <a:gridCol w="1888825">
                  <a:extLst>
                    <a:ext uri="{9D8B030D-6E8A-4147-A177-3AD203B41FA5}">
                      <a16:colId xmlns:a16="http://schemas.microsoft.com/office/drawing/2014/main" val="28558268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cap="all" dirty="0">
                          <a:effectLst/>
                        </a:rPr>
                        <a:t>Конкурс</a:t>
                      </a:r>
                      <a:endParaRPr lang="ru-RU" b="1" cap="all" dirty="0">
                        <a:solidFill>
                          <a:srgbClr val="0F172A"/>
                        </a:solidFill>
                        <a:effectLst/>
                        <a:latin typeface="Gerbera Black" panose="02000A00000000000000" pitchFamily="50" charset="-52"/>
                      </a:endParaRPr>
                    </a:p>
                  </a:txBody>
                  <a:tcPr marL="133350" marR="133350" marT="95250" marB="9525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cap="all" dirty="0">
                          <a:effectLst/>
                        </a:rPr>
                        <a:t>Заявки</a:t>
                      </a:r>
                      <a:endParaRPr lang="ru-RU" b="1" cap="all" dirty="0">
                        <a:solidFill>
                          <a:srgbClr val="0F172A"/>
                        </a:solidFill>
                        <a:effectLst/>
                        <a:latin typeface="Gerbera Black" panose="02000A00000000000000" pitchFamily="50" charset="-52"/>
                      </a:endParaRPr>
                    </a:p>
                  </a:txBody>
                  <a:tcPr marL="133350" marR="133350" marT="95250" marB="9525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cap="all" dirty="0">
                          <a:effectLst/>
                        </a:rPr>
                        <a:t>Очный этап</a:t>
                      </a:r>
                      <a:endParaRPr lang="ru-RU" b="1" cap="all" dirty="0">
                        <a:solidFill>
                          <a:srgbClr val="0F172A"/>
                        </a:solidFill>
                        <a:effectLst/>
                        <a:latin typeface="Gerbera Black" panose="02000A00000000000000" pitchFamily="50" charset="-52"/>
                      </a:endParaRPr>
                    </a:p>
                  </a:txBody>
                  <a:tcPr marL="133350" marR="133350" marT="95250" marB="9525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cap="all" dirty="0">
                          <a:effectLst/>
                        </a:rPr>
                        <a:t>Финал</a:t>
                      </a:r>
                      <a:endParaRPr lang="ru-RU" b="1" cap="all" dirty="0">
                        <a:solidFill>
                          <a:srgbClr val="0F172A"/>
                        </a:solidFill>
                        <a:effectLst/>
                        <a:latin typeface="Gerbera Black" panose="02000A00000000000000" pitchFamily="50" charset="-52"/>
                      </a:endParaRPr>
                    </a:p>
                  </a:txBody>
                  <a:tcPr marL="133350" marR="133350" marT="95250" marB="9525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cap="all" dirty="0">
                          <a:effectLst/>
                        </a:rPr>
                        <a:t>Конверсия</a:t>
                      </a:r>
                      <a:endParaRPr lang="ru-RU" b="1" cap="all" dirty="0">
                        <a:solidFill>
                          <a:srgbClr val="0F172A"/>
                        </a:solidFill>
                        <a:effectLst/>
                        <a:latin typeface="Gerbera Black" panose="02000A00000000000000" pitchFamily="50" charset="-52"/>
                      </a:endParaRPr>
                    </a:p>
                  </a:txBody>
                  <a:tcPr marL="133350" marR="133350" marT="95250" marB="9525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33466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Учитель года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67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25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5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37%</a:t>
                      </a:r>
                      <a:endParaRPr lang="ru-RU" b="1" dirty="0">
                        <a:solidFill>
                          <a:srgbClr val="B45309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239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Воспитатель года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49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20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5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41%</a:t>
                      </a:r>
                      <a:endParaRPr lang="ru-RU" b="1" dirty="0">
                        <a:solidFill>
                          <a:srgbClr val="B45309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/>
                </a:tc>
                <a:extLst>
                  <a:ext uri="{0D108BD9-81ED-4DB2-BD59-A6C34878D82A}">
                    <a16:rowId xmlns:a16="http://schemas.microsoft.com/office/drawing/2014/main" val="2656638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Педагог-психолог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36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10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5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28%</a:t>
                      </a:r>
                      <a:endParaRPr lang="ru-RU" b="1" dirty="0">
                        <a:solidFill>
                          <a:srgbClr val="B45309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3098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Мастер года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80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47 → 44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—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59%</a:t>
                      </a:r>
                      <a:endParaRPr lang="ru-RU" b="1" dirty="0">
                        <a:solidFill>
                          <a:srgbClr val="B45309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/>
                </a:tc>
                <a:extLst>
                  <a:ext uri="{0D108BD9-81ED-4DB2-BD59-A6C34878D82A}">
                    <a16:rowId xmlns:a16="http://schemas.microsoft.com/office/drawing/2014/main" val="11745285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Через тернии к звёздам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75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31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—</a:t>
                      </a:r>
                      <a:endParaRPr lang="ru-RU" dirty="0">
                        <a:solidFill>
                          <a:srgbClr val="334155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41%</a:t>
                      </a:r>
                      <a:endParaRPr lang="ru-RU" b="1" dirty="0">
                        <a:solidFill>
                          <a:srgbClr val="B45309"/>
                        </a:solidFill>
                        <a:effectLst/>
                        <a:latin typeface="Gerbera Light" panose="02000300000000000000" pitchFamily="50" charset="-52"/>
                      </a:endParaRPr>
                    </a:p>
                  </a:txBody>
                  <a:tcPr marL="133350" marR="133350" marT="85725" marB="85725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37689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F1E75C3-2996-49FB-B343-4F9E26CDABB3}"/>
              </a:ext>
            </a:extLst>
          </p:cNvPr>
          <p:cNvSpPr/>
          <p:nvPr/>
        </p:nvSpPr>
        <p:spPr>
          <a:xfrm>
            <a:off x="988794" y="5662549"/>
            <a:ext cx="5718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F172A"/>
                </a:solidFill>
                <a:latin typeface="Gerbera Black" panose="02000A00000000000000" pitchFamily="50" charset="-52"/>
              </a:rPr>
              <a:t>Средняя конверсия в очный этап — около 40%</a:t>
            </a:r>
            <a:endParaRPr lang="ru-RU" dirty="0">
              <a:latin typeface="Gerbera Black" panose="02000A00000000000000" pitchFamily="50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5275ED-EAE0-4C1A-AE84-4A17E687D7B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0016" y="5563824"/>
            <a:ext cx="358778" cy="56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181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19457</TotalTime>
  <Words>1734</Words>
  <Application>Microsoft Office PowerPoint</Application>
  <PresentationFormat>Широкоэкранный</PresentationFormat>
  <Paragraphs>767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40" baseType="lpstr">
      <vt:lpstr>Gerbera</vt:lpstr>
      <vt:lpstr>TomskObl2104</vt:lpstr>
      <vt:lpstr>Gerbera Black</vt:lpstr>
      <vt:lpstr>Arial</vt:lpstr>
      <vt:lpstr>Montserrat</vt:lpstr>
      <vt:lpstr>Calibri</vt:lpstr>
      <vt:lpstr>Segoe UI Variable Text</vt:lpstr>
      <vt:lpstr>Gerbera Light</vt:lpstr>
      <vt:lpstr>Times New Roman</vt:lpstr>
      <vt:lpstr>Wingdings</vt:lpstr>
      <vt:lpstr>Calibri Light</vt:lpstr>
      <vt:lpstr>Symbol</vt:lpstr>
      <vt:lpstr>Тема Office</vt:lpstr>
      <vt:lpstr>Об организации конкурсов профессионального мастерства в Томской области в 2025-26 учебном году</vt:lpstr>
      <vt:lpstr>Конкурсное движение  в цифрах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Серебрякова александра владимировна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Кущ Ирина Юрьевна</cp:lastModifiedBy>
  <cp:revision>196</cp:revision>
  <cp:lastPrinted>2026-08-20T09:26:16Z</cp:lastPrinted>
  <dcterms:created xsi:type="dcterms:W3CDTF">2025-07-14T10:33:41Z</dcterms:created>
  <dcterms:modified xsi:type="dcterms:W3CDTF">2026-08-24T10:22:25Z</dcterms:modified>
</cp:coreProperties>
</file>