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TomskObl2104" panose="020B0604020202020204" charset="0"/>
      <p:regular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733">
          <p15:clr>
            <a:srgbClr val="A4A3A4"/>
          </p15:clr>
        </p15:guide>
        <p15:guide id="3" pos="393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316"/>
    <a:srgbClr val="005AA3"/>
    <a:srgbClr val="00881B"/>
    <a:srgbClr val="F54A02"/>
    <a:srgbClr val="BA4318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114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Число обращений по урегулированию конфликтов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B39-44A1-AAD4-BE6DAFC2C33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B39-44A1-AAD4-BE6DAFC2C33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6B39-44A1-AAD4-BE6DAFC2C33D}"/>
              </c:ext>
            </c:extLst>
          </c:dPt>
          <c:cat>
            <c:strRef>
              <c:f>Лист1!$A$2:$A$4</c:f>
              <c:strCache>
                <c:ptCount val="3"/>
                <c:pt idx="0">
                  <c:v>2023-2024 у.г.</c:v>
                </c:pt>
                <c:pt idx="1">
                  <c:v>2024-2025 у.г.</c:v>
                </c:pt>
                <c:pt idx="2">
                  <c:v>2025-2026 у.г.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25</c:v>
                </c:pt>
                <c:pt idx="1">
                  <c:v>18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B39-44A1-AAD4-BE6DAFC2C33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2023-2024 у.г.</c:v>
                </c:pt>
                <c:pt idx="1">
                  <c:v>2024-2025 у.г.</c:v>
                </c:pt>
                <c:pt idx="2">
                  <c:v>2025-2026 у.г.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7-6B39-44A1-AAD4-BE6DAFC2C3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6"/>
        <c:gapDepth val="134"/>
        <c:shape val="box"/>
        <c:axId val="328305216"/>
        <c:axId val="328304040"/>
        <c:axId val="0"/>
      </c:bar3DChart>
      <c:catAx>
        <c:axId val="32830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8304040"/>
        <c:crosses val="autoZero"/>
        <c:auto val="1"/>
        <c:lblAlgn val="ctr"/>
        <c:lblOffset val="100"/>
        <c:noMultiLvlLbl val="0"/>
      </c:catAx>
      <c:valAx>
        <c:axId val="328304040"/>
        <c:scaling>
          <c:orientation val="minMax"/>
          <c:max val="2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8305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Причинение ущерба физическому здоровью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4DE-4EBB-9DAB-9765CEB3B32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4DE-4EBB-9DAB-9765CEB3B32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64DE-4EBB-9DAB-9765CEB3B321}"/>
              </c:ext>
            </c:extLst>
          </c:dPt>
          <c:cat>
            <c:strRef>
              <c:f>Лист1!$A$2:$A$4</c:f>
              <c:strCache>
                <c:ptCount val="3"/>
                <c:pt idx="0">
                  <c:v>2023-2024 у.г.</c:v>
                </c:pt>
                <c:pt idx="1">
                  <c:v>2024-2025 у.г.</c:v>
                </c:pt>
                <c:pt idx="2">
                  <c:v>2025-2026 у.г.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</c:v>
                </c:pt>
                <c:pt idx="1">
                  <c:v>10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4DE-4EBB-9DAB-9765CEB3B32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2023-2024 у.г.</c:v>
                </c:pt>
                <c:pt idx="1">
                  <c:v>2024-2025 у.г.</c:v>
                </c:pt>
                <c:pt idx="2">
                  <c:v>2025-2026 у.г.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7-64DE-4EBB-9DAB-9765CEB3B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6"/>
        <c:gapDepth val="134"/>
        <c:shape val="box"/>
        <c:axId val="328302080"/>
        <c:axId val="328298552"/>
        <c:axId val="0"/>
      </c:bar3DChart>
      <c:catAx>
        <c:axId val="32830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8298552"/>
        <c:crosses val="autoZero"/>
        <c:auto val="1"/>
        <c:lblAlgn val="ctr"/>
        <c:lblOffset val="100"/>
        <c:noMultiLvlLbl val="0"/>
      </c:catAx>
      <c:valAx>
        <c:axId val="328298552"/>
        <c:scaling>
          <c:orientation val="minMax"/>
          <c:max val="1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8302080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58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58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590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591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9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640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64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645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46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4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64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4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651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2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53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4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5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656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57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620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621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22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59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9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659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60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66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6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629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630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63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3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635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3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63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3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624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2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62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2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4.png"/><Relationship Id="rId7" Type="http://schemas.openxmlformats.org/officeDocument/2006/relationships/image" Target="../media/image2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11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4.png"/><Relationship Id="rId7" Type="http://schemas.openxmlformats.org/officeDocument/2006/relationships/image" Target="../media/image3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11.png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11.png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.pn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Заголовок 1"/>
          <p:cNvSpPr>
            <a:spLocks noGrp="1"/>
          </p:cNvSpPr>
          <p:nvPr>
            <p:ph type="ctrTitle"/>
          </p:nvPr>
        </p:nvSpPr>
        <p:spPr>
          <a:xfrm>
            <a:off x="1247776" y="3048000"/>
            <a:ext cx="5101266" cy="1200150"/>
          </a:xfrm>
          <a:noFill/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TomskObl2104" pitchFamily="50" charset="0"/>
              </a:rPr>
              <a:t>Снижение </a:t>
            </a:r>
            <a:r>
              <a:rPr lang="ru-RU" sz="4000" dirty="0" err="1" smtClean="0">
                <a:solidFill>
                  <a:schemeClr val="bg1"/>
                </a:solidFill>
                <a:latin typeface="TomskObl2104" pitchFamily="50" charset="0"/>
              </a:rPr>
              <a:t>конфликтогенности</a:t>
            </a:r>
            <a:r>
              <a:rPr lang="ru-RU" sz="4000" dirty="0" smtClean="0">
                <a:solidFill>
                  <a:schemeClr val="bg1"/>
                </a:solidFill>
                <a:latin typeface="TomskObl2104" pitchFamily="50" charset="0"/>
              </a:rPr>
              <a:t> образовательной среды</a:t>
            </a:r>
            <a:endParaRPr lang="ru-RU" sz="4000" dirty="0">
              <a:solidFill>
                <a:schemeClr val="bg1"/>
              </a:solidFill>
              <a:latin typeface="TomskObl2104" pitchFamily="50" charset="0"/>
            </a:endParaRPr>
          </a:p>
        </p:txBody>
      </p:sp>
      <p:sp>
        <p:nvSpPr>
          <p:cNvPr id="104858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458" y="4686299"/>
            <a:ext cx="5556516" cy="733425"/>
          </a:xfrm>
        </p:spPr>
        <p:txBody>
          <a:bodyPr>
            <a:normAutofit fontScale="55000" lnSpcReduction="20000"/>
          </a:bodyPr>
          <a:lstStyle/>
          <a:p>
            <a:pPr algn="r"/>
            <a:r>
              <a:rPr lang="ru-RU" sz="4400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Съедина Светлана </a:t>
            </a:r>
            <a:r>
              <a:rPr lang="ru-RU" sz="4400" dirty="0" err="1" smtClean="0">
                <a:solidFill>
                  <a:schemeClr val="bg1"/>
                </a:solidFill>
                <a:latin typeface="Gerbera Light" panose="02000300000000000000" pitchFamily="50" charset="-52"/>
              </a:rPr>
              <a:t>Александрована</a:t>
            </a:r>
            <a:r>
              <a:rPr lang="ru-RU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, учитель информатики, руководитель ШСМ МАОУ гимназии №55 им. Е.Г. </a:t>
            </a:r>
            <a:r>
              <a:rPr lang="ru-RU" dirty="0" err="1" smtClean="0">
                <a:solidFill>
                  <a:schemeClr val="bg1"/>
                </a:solidFill>
                <a:latin typeface="Gerbera Light" panose="02000300000000000000" pitchFamily="50" charset="-52"/>
              </a:rPr>
              <a:t>Версткиной</a:t>
            </a:r>
            <a:endParaRPr lang="ru-RU" dirty="0">
              <a:solidFill>
                <a:schemeClr val="bg1"/>
              </a:solidFill>
              <a:latin typeface="Gerbera Light" panose="02000300000000000000" pitchFamily="50" charset="-52"/>
            </a:endParaRPr>
          </a:p>
        </p:txBody>
      </p:sp>
      <p:pic>
        <p:nvPicPr>
          <p:cNvPr id="2097152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458" y="2975338"/>
            <a:ext cx="785180" cy="1345474"/>
          </a:xfrm>
          <a:prstGeom prst="rect">
            <a:avLst/>
          </a:prstGeom>
        </p:spPr>
      </p:pic>
      <p:pic>
        <p:nvPicPr>
          <p:cNvPr id="2097153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21480" y="4643647"/>
            <a:ext cx="358778" cy="409364"/>
          </a:xfrm>
          <a:prstGeom prst="rect">
            <a:avLst/>
          </a:prstGeom>
        </p:spPr>
      </p:pic>
      <p:pic>
        <p:nvPicPr>
          <p:cNvPr id="2097154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2097155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2097156" name="Рисунок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2097157" name="Рисунок 1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2097158" name="Рисунок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2097159" name="Рисунок 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Заголовок 1"/>
          <p:cNvSpPr>
            <a:spLocks noGrp="1"/>
          </p:cNvSpPr>
          <p:nvPr>
            <p:ph type="title"/>
          </p:nvPr>
        </p:nvSpPr>
        <p:spPr>
          <a:xfrm>
            <a:off x="-783566" y="10120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От «ежовых рукавиц»</a:t>
            </a:r>
            <a:b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</a:br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 к дружескому кругу</a:t>
            </a:r>
            <a:endParaRPr lang="ru-RU" sz="4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1048594" name="Объект 2"/>
          <p:cNvSpPr>
            <a:spLocks noGrp="1"/>
          </p:cNvSpPr>
          <p:nvPr>
            <p:ph idx="1"/>
          </p:nvPr>
        </p:nvSpPr>
        <p:spPr>
          <a:xfrm>
            <a:off x="-1049383" y="2065622"/>
            <a:ext cx="10515600" cy="4351338"/>
          </a:xfrm>
        </p:spPr>
        <p:txBody>
          <a:bodyPr>
            <a:normAutofit fontScale="96000"/>
          </a:bodyPr>
          <a:lstStyle/>
          <a:p>
            <a:pPr marL="0" indent="0" algn="ctr">
              <a:buNone/>
            </a:pPr>
            <a:r>
              <a:rPr lang="ru-RU" sz="2500" b="1" dirty="0" err="1">
                <a:latin typeface="Gerbera Light" panose="02000300000000000000" pitchFamily="50" charset="-52"/>
              </a:rPr>
              <a:t>Конфликтогенная</a:t>
            </a:r>
            <a:r>
              <a:rPr lang="ru-RU" sz="2500" b="1" dirty="0">
                <a:latin typeface="Gerbera Light" panose="02000300000000000000" pitchFamily="50" charset="-52"/>
              </a:rPr>
              <a:t> среда в школе</a:t>
            </a:r>
            <a:r>
              <a:rPr lang="ru-RU" sz="2500" dirty="0">
                <a:latin typeface="Gerbera Light" panose="02000300000000000000" pitchFamily="50" charset="-52"/>
              </a:rPr>
              <a:t> — </a:t>
            </a:r>
            <a:endParaRPr lang="en-US" sz="2500" dirty="0" smtClean="0">
              <a:latin typeface="Gerbera Light" panose="02000300000000000000" pitchFamily="50" charset="-52"/>
            </a:endParaRPr>
          </a:p>
          <a:p>
            <a:pPr marL="0" indent="0" algn="ctr">
              <a:buNone/>
            </a:pPr>
            <a:r>
              <a:rPr lang="ru-RU" sz="2500" dirty="0" smtClean="0">
                <a:latin typeface="Gerbera Light" panose="02000300000000000000" pitchFamily="50" charset="-52"/>
              </a:rPr>
              <a:t>это </a:t>
            </a:r>
            <a:r>
              <a:rPr lang="ru-RU" sz="2500" dirty="0">
                <a:latin typeface="Gerbera Light" panose="02000300000000000000" pitchFamily="50" charset="-52"/>
              </a:rPr>
              <a:t>совокупность </a:t>
            </a:r>
            <a:r>
              <a:rPr lang="ru-RU" sz="2500" dirty="0" smtClean="0">
                <a:latin typeface="Gerbera Light" panose="02000300000000000000" pitchFamily="50" charset="-52"/>
              </a:rPr>
              <a:t>факторов</a:t>
            </a:r>
            <a:endParaRPr lang="en-US" sz="2500" dirty="0" smtClean="0">
              <a:latin typeface="Gerbera Light" panose="02000300000000000000" pitchFamily="50" charset="-52"/>
            </a:endParaRPr>
          </a:p>
          <a:p>
            <a:pPr marL="0" indent="0" algn="ctr">
              <a:buNone/>
            </a:pPr>
            <a:r>
              <a:rPr lang="ru-RU" sz="2500" dirty="0" smtClean="0">
                <a:latin typeface="Gerbera Light" panose="02000300000000000000" pitchFamily="50" charset="-52"/>
              </a:rPr>
              <a:t> </a:t>
            </a:r>
            <a:r>
              <a:rPr lang="ru-RU" sz="2500" dirty="0">
                <a:latin typeface="Gerbera Light" panose="02000300000000000000" pitchFamily="50" charset="-52"/>
              </a:rPr>
              <a:t>педагогического </a:t>
            </a:r>
            <a:r>
              <a:rPr lang="ru-RU" sz="2500" dirty="0" smtClean="0">
                <a:latin typeface="Gerbera Light" panose="02000300000000000000" pitchFamily="50" charset="-52"/>
              </a:rPr>
              <a:t>процесса</a:t>
            </a:r>
            <a:endParaRPr lang="en-US" sz="2500" dirty="0" smtClean="0">
              <a:latin typeface="Gerbera Light" panose="02000300000000000000" pitchFamily="50" charset="-52"/>
            </a:endParaRPr>
          </a:p>
          <a:p>
            <a:pPr marL="0" indent="0" algn="ctr">
              <a:buNone/>
            </a:pPr>
            <a:r>
              <a:rPr lang="ru-RU" sz="2500" dirty="0" smtClean="0">
                <a:latin typeface="Gerbera Light" panose="02000300000000000000" pitchFamily="50" charset="-52"/>
              </a:rPr>
              <a:t> </a:t>
            </a:r>
            <a:r>
              <a:rPr lang="ru-RU" sz="2500" dirty="0">
                <a:latin typeface="Gerbera Light" panose="02000300000000000000" pitchFamily="50" charset="-52"/>
              </a:rPr>
              <a:t>и социального взаимодействия</a:t>
            </a:r>
            <a:r>
              <a:rPr lang="ru-RU" sz="2500" dirty="0" smtClean="0">
                <a:latin typeface="Gerbera Light" panose="02000300000000000000" pitchFamily="50" charset="-52"/>
              </a:rPr>
              <a:t>,</a:t>
            </a:r>
            <a:endParaRPr lang="en-US" sz="2500" dirty="0" smtClean="0">
              <a:latin typeface="Gerbera Light" panose="02000300000000000000" pitchFamily="50" charset="-52"/>
            </a:endParaRPr>
          </a:p>
          <a:p>
            <a:pPr marL="0" indent="0" algn="ctr">
              <a:buNone/>
            </a:pPr>
            <a:r>
              <a:rPr lang="ru-RU" sz="2500" dirty="0" smtClean="0">
                <a:latin typeface="Gerbera Light" panose="02000300000000000000" pitchFamily="50" charset="-52"/>
              </a:rPr>
              <a:t> </a:t>
            </a:r>
            <a:r>
              <a:rPr lang="ru-RU" sz="2500" dirty="0">
                <a:latin typeface="Gerbera Light" panose="02000300000000000000" pitchFamily="50" charset="-52"/>
              </a:rPr>
              <a:t>которые повышают </a:t>
            </a:r>
            <a:r>
              <a:rPr lang="ru-RU" sz="2500" dirty="0" smtClean="0">
                <a:latin typeface="Gerbera Light" panose="02000300000000000000" pitchFamily="50" charset="-52"/>
              </a:rPr>
              <a:t>вероятность</a:t>
            </a:r>
            <a:endParaRPr lang="en-US" sz="2500" dirty="0" smtClean="0">
              <a:latin typeface="Gerbera Light" panose="02000300000000000000" pitchFamily="50" charset="-52"/>
            </a:endParaRPr>
          </a:p>
          <a:p>
            <a:pPr marL="0" indent="0" algn="ctr">
              <a:buNone/>
            </a:pPr>
            <a:r>
              <a:rPr lang="ru-RU" sz="2500" dirty="0" smtClean="0">
                <a:latin typeface="Gerbera Light" panose="02000300000000000000" pitchFamily="50" charset="-52"/>
              </a:rPr>
              <a:t> </a:t>
            </a:r>
            <a:r>
              <a:rPr lang="ru-RU" sz="2500" dirty="0">
                <a:latin typeface="Gerbera Light" panose="02000300000000000000" pitchFamily="50" charset="-52"/>
              </a:rPr>
              <a:t>возникновения конфликтов </a:t>
            </a:r>
            <a:endParaRPr lang="en-US" sz="2500" dirty="0" smtClean="0">
              <a:latin typeface="Gerbera Light" panose="02000300000000000000" pitchFamily="50" charset="-52"/>
            </a:endParaRPr>
          </a:p>
          <a:p>
            <a:pPr marL="0" indent="0" algn="ctr">
              <a:buNone/>
            </a:pPr>
            <a:r>
              <a:rPr lang="ru-RU" sz="2500" dirty="0" smtClean="0">
                <a:latin typeface="Gerbera Light" panose="02000300000000000000" pitchFamily="50" charset="-52"/>
              </a:rPr>
              <a:t>между </a:t>
            </a:r>
            <a:r>
              <a:rPr lang="ru-RU" sz="2500" dirty="0">
                <a:latin typeface="Gerbera Light" panose="02000300000000000000" pitchFamily="50" charset="-52"/>
              </a:rPr>
              <a:t>участниками </a:t>
            </a:r>
            <a:r>
              <a:rPr lang="ru-RU" sz="2500" dirty="0" smtClean="0">
                <a:latin typeface="Gerbera Light" panose="02000300000000000000" pitchFamily="50" charset="-52"/>
              </a:rPr>
              <a:t>образовательного</a:t>
            </a:r>
            <a:endParaRPr lang="en-US" sz="2500" dirty="0" smtClean="0">
              <a:latin typeface="Gerbera Light" panose="02000300000000000000" pitchFamily="50" charset="-52"/>
            </a:endParaRPr>
          </a:p>
          <a:p>
            <a:pPr marL="0" indent="0" algn="ctr">
              <a:buNone/>
            </a:pPr>
            <a:r>
              <a:rPr lang="ru-RU" sz="2500" dirty="0" smtClean="0">
                <a:latin typeface="Gerbera Light" panose="02000300000000000000" pitchFamily="50" charset="-52"/>
              </a:rPr>
              <a:t> </a:t>
            </a:r>
            <a:r>
              <a:rPr lang="ru-RU" sz="2500" dirty="0">
                <a:latin typeface="Gerbera Light" panose="02000300000000000000" pitchFamily="50" charset="-52"/>
              </a:rPr>
              <a:t>процесса: учащимися, педагогами, </a:t>
            </a:r>
            <a:endParaRPr lang="en-US" sz="2500" dirty="0" smtClean="0">
              <a:latin typeface="Gerbera Light" panose="02000300000000000000" pitchFamily="50" charset="-52"/>
            </a:endParaRPr>
          </a:p>
          <a:p>
            <a:pPr marL="0" indent="0" algn="ctr">
              <a:buNone/>
            </a:pPr>
            <a:r>
              <a:rPr lang="ru-RU" sz="2500" dirty="0" smtClean="0">
                <a:latin typeface="Gerbera Light" panose="02000300000000000000" pitchFamily="50" charset="-52"/>
              </a:rPr>
              <a:t>администрацией</a:t>
            </a:r>
            <a:r>
              <a:rPr lang="ru-RU" sz="2500" dirty="0">
                <a:latin typeface="Gerbera Light" panose="02000300000000000000" pitchFamily="50" charset="-52"/>
              </a:rPr>
              <a:t>, родителями.</a:t>
            </a:r>
            <a:r>
              <a:rPr lang="ru-RU" sz="2500" dirty="0" smtClean="0">
                <a:latin typeface="Gerbera Light" panose="02000300000000000000" pitchFamily="50" charset="-52"/>
              </a:rPr>
              <a:t> </a:t>
            </a:r>
            <a:endParaRPr lang="ru-RU" sz="2500" dirty="0">
              <a:latin typeface="Gerbera Light" panose="02000300000000000000" pitchFamily="50" charset="-52"/>
            </a:endParaRPr>
          </a:p>
        </p:txBody>
      </p:sp>
      <p:pic>
        <p:nvPicPr>
          <p:cNvPr id="2097160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097161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8889" y="1426765"/>
            <a:ext cx="2812376" cy="2415667"/>
          </a:xfrm>
          <a:prstGeom prst="rect">
            <a:avLst/>
          </a:prstGeom>
        </p:spPr>
      </p:pic>
      <p:pic>
        <p:nvPicPr>
          <p:cNvPr id="2097162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889" y="3959114"/>
            <a:ext cx="2812376" cy="27628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1048598" name="TextBox 5"/>
          <p:cNvSpPr txBox="1"/>
          <p:nvPr/>
        </p:nvSpPr>
        <p:spPr>
          <a:xfrm>
            <a:off x="1060313" y="495764"/>
            <a:ext cx="7937771" cy="143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smtClean="0">
                <a:solidFill>
                  <a:srgbClr val="00881B"/>
                </a:solidFill>
                <a:latin typeface="TomskObl2104" pitchFamily="50" charset="0"/>
              </a:rPr>
              <a:t>Основной  </a:t>
            </a:r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инструмент - профилактика</a:t>
            </a:r>
            <a:endParaRPr lang="ru-RU" sz="4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1048599" name="TextBox 7"/>
          <p:cNvSpPr txBox="1"/>
          <p:nvPr/>
        </p:nvSpPr>
        <p:spPr>
          <a:xfrm>
            <a:off x="3569100" y="4608862"/>
            <a:ext cx="4005325" cy="176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Уроки добра</a:t>
            </a:r>
          </a:p>
          <a:p>
            <a:pPr algn="ctr"/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в 3-5 классах совместно со службой медиации гимназии</a:t>
            </a:r>
            <a:endParaRPr lang="ru-RU" sz="25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2097164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097165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3576" y="4201307"/>
            <a:ext cx="2965524" cy="2224144"/>
          </a:xfrm>
          <a:prstGeom prst="rect">
            <a:avLst/>
          </a:prstGeom>
        </p:spPr>
      </p:pic>
      <p:pic>
        <p:nvPicPr>
          <p:cNvPr id="2097166" name="Рисунок 10"/>
          <p:cNvPicPr>
            <a:picLocks noChangeAspect="1"/>
          </p:cNvPicPr>
          <p:nvPr/>
        </p:nvPicPr>
        <p:blipFill rotWithShape="1">
          <a:blip r:embed="rId5" cstate="print"/>
          <a:srcRect t="23111" r="3333" b="9629"/>
          <a:stretch>
            <a:fillRect/>
          </a:stretch>
        </p:blipFill>
        <p:spPr>
          <a:xfrm>
            <a:off x="7657073" y="4201307"/>
            <a:ext cx="3964451" cy="2068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97167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3576" y="1933299"/>
            <a:ext cx="2233936" cy="1914802"/>
          </a:xfrm>
          <a:prstGeom prst="rect">
            <a:avLst/>
          </a:prstGeom>
        </p:spPr>
      </p:pic>
      <p:pic>
        <p:nvPicPr>
          <p:cNvPr id="2097168" name="Рисунок 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4795" y="1928472"/>
            <a:ext cx="2340964" cy="1914803"/>
          </a:xfrm>
          <a:prstGeom prst="rect">
            <a:avLst/>
          </a:prstGeom>
        </p:spPr>
      </p:pic>
      <p:pic>
        <p:nvPicPr>
          <p:cNvPr id="2097169" name="Рисунок 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40277" y="1943100"/>
            <a:ext cx="2278123" cy="1911499"/>
          </a:xfrm>
          <a:prstGeom prst="rect">
            <a:avLst/>
          </a:prstGeom>
        </p:spPr>
      </p:pic>
      <p:pic>
        <p:nvPicPr>
          <p:cNvPr id="2097170" name="Рисунок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639299" y="1943100"/>
            <a:ext cx="2370021" cy="1911499"/>
          </a:xfrm>
          <a:prstGeom prst="rect">
            <a:avLst/>
          </a:prstGeom>
        </p:spPr>
      </p:pic>
      <p:pic>
        <p:nvPicPr>
          <p:cNvPr id="2097171" name="Рисунок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74425" y="1955799"/>
            <a:ext cx="2000330" cy="18892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8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1048610" name="TextBox 5"/>
          <p:cNvSpPr txBox="1"/>
          <p:nvPr/>
        </p:nvSpPr>
        <p:spPr>
          <a:xfrm>
            <a:off x="1268230" y="-28125"/>
            <a:ext cx="8197987" cy="143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Атрибуты добра </a:t>
            </a:r>
          </a:p>
          <a:p>
            <a:pPr algn="ctr"/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и гармонии - 55</a:t>
            </a:r>
            <a:endParaRPr lang="ru-RU" sz="4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1048611" name="TextBox 7"/>
          <p:cNvSpPr txBox="1"/>
          <p:nvPr/>
        </p:nvSpPr>
        <p:spPr>
          <a:xfrm>
            <a:off x="3809671" y="4398942"/>
            <a:ext cx="4342763" cy="2529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Единый импульс добра: Движение первых, наши вожатые и юные волонтёры-медиаторы меняют атмосферу гимназии к лучшему </a:t>
            </a:r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2097189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097190" name="Image 0" descr="https://prod-gc.cdn.giga.chat/c3fc565a-8252-4a57-b02e-5e1818dd1153/019d421c-fe3a-7db6-bacc-09be78fa97a0.png"/>
          <p:cNvPicPr>
            <a:picLocks noChangeAspect="1"/>
          </p:cNvPicPr>
          <p:nvPr/>
        </p:nvPicPr>
        <p:blipFill>
          <a:blip r:embed="rId5"/>
          <a:srcRect t="944" b="944"/>
          <a:stretch>
            <a:fillRect/>
          </a:stretch>
        </p:blipFill>
        <p:spPr>
          <a:xfrm>
            <a:off x="413020" y="1445280"/>
            <a:ext cx="3595565" cy="2631419"/>
          </a:xfrm>
          <a:prstGeom prst="rect">
            <a:avLst/>
          </a:prstGeom>
        </p:spPr>
      </p:pic>
      <p:pic>
        <p:nvPicPr>
          <p:cNvPr id="2097191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9051" y="1447206"/>
            <a:ext cx="3389349" cy="2687694"/>
          </a:xfrm>
          <a:prstGeom prst="rect">
            <a:avLst/>
          </a:prstGeom>
        </p:spPr>
      </p:pic>
      <p:pic>
        <p:nvPicPr>
          <p:cNvPr id="2097192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6902" y="4342415"/>
            <a:ext cx="3493361" cy="2586431"/>
          </a:xfrm>
          <a:prstGeom prst="rect">
            <a:avLst/>
          </a:prstGeom>
        </p:spPr>
      </p:pic>
      <p:pic>
        <p:nvPicPr>
          <p:cNvPr id="2097193" name="Рисунок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4109" y="1445281"/>
            <a:ext cx="3593888" cy="2689620"/>
          </a:xfrm>
          <a:prstGeom prst="rect">
            <a:avLst/>
          </a:prstGeom>
        </p:spPr>
      </p:pic>
      <p:pic>
        <p:nvPicPr>
          <p:cNvPr id="2097194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3019" y="4246130"/>
            <a:ext cx="3595565" cy="26180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9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1048605" name="TextBox 5"/>
          <p:cNvSpPr txBox="1"/>
          <p:nvPr/>
        </p:nvSpPr>
        <p:spPr>
          <a:xfrm>
            <a:off x="951270" y="517979"/>
            <a:ext cx="8197987" cy="143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Атрибуты добра  и гармонии - 55</a:t>
            </a:r>
            <a:endParaRPr lang="ru-RU" sz="4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2097180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097181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3569" y="1310602"/>
            <a:ext cx="1571818" cy="2131779"/>
          </a:xfrm>
          <a:prstGeom prst="rect">
            <a:avLst/>
          </a:prstGeom>
        </p:spPr>
      </p:pic>
      <p:pic>
        <p:nvPicPr>
          <p:cNvPr id="2097182" name="Picture 4" descr="Picture backgroun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50263" y="1368903"/>
            <a:ext cx="1724898" cy="2215465"/>
          </a:xfrm>
          <a:prstGeom prst="rect">
            <a:avLst/>
          </a:prstGeom>
          <a:noFill/>
        </p:spPr>
      </p:pic>
      <p:sp>
        <p:nvSpPr>
          <p:cNvPr id="1048606" name="TextBox 18"/>
          <p:cNvSpPr txBox="1"/>
          <p:nvPr/>
        </p:nvSpPr>
        <p:spPr>
          <a:xfrm>
            <a:off x="4048198" y="3505395"/>
            <a:ext cx="4005325" cy="1094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Кузнецов Д.В. –</a:t>
            </a:r>
          </a:p>
          <a:p>
            <a:pPr algn="ctr"/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</a:t>
            </a:r>
            <a:r>
              <a:rPr lang="ru-RU" sz="105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советник директора по воспитанию и взаимодействию детскими общественными организациями</a:t>
            </a:r>
            <a:endParaRPr lang="ru-RU" sz="105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2097183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4214" y="4148320"/>
            <a:ext cx="3463824" cy="2440816"/>
          </a:xfrm>
          <a:prstGeom prst="rect">
            <a:avLst/>
          </a:prstGeom>
        </p:spPr>
      </p:pic>
      <p:pic>
        <p:nvPicPr>
          <p:cNvPr id="2097184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49" y="1259848"/>
            <a:ext cx="4208944" cy="4919914"/>
          </a:xfrm>
          <a:prstGeom prst="rect">
            <a:avLst/>
          </a:prstGeom>
        </p:spPr>
      </p:pic>
      <p:pic>
        <p:nvPicPr>
          <p:cNvPr id="2097185" name="Рисунок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585388" y="1368903"/>
            <a:ext cx="2063362" cy="2045102"/>
          </a:xfrm>
          <a:prstGeom prst="rect">
            <a:avLst/>
          </a:prstGeom>
        </p:spPr>
      </p:pic>
      <p:pic>
        <p:nvPicPr>
          <p:cNvPr id="2097186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4520957" y="4591766"/>
            <a:ext cx="1529903" cy="1974966"/>
          </a:xfrm>
          <a:prstGeom prst="rect">
            <a:avLst/>
          </a:prstGeom>
        </p:spPr>
      </p:pic>
      <p:pic>
        <p:nvPicPr>
          <p:cNvPr id="2097187" name="Рисунок 1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68782" y="4603289"/>
            <a:ext cx="1594516" cy="1963443"/>
          </a:xfrm>
          <a:prstGeom prst="rect">
            <a:avLst/>
          </a:prstGeom>
        </p:spPr>
      </p:pic>
      <p:sp>
        <p:nvSpPr>
          <p:cNvPr id="1048607" name="TextBox 11"/>
          <p:cNvSpPr txBox="1"/>
          <p:nvPr/>
        </p:nvSpPr>
        <p:spPr>
          <a:xfrm>
            <a:off x="931857" y="6329360"/>
            <a:ext cx="2450356" cy="497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День театралов</a:t>
            </a:r>
            <a:endParaRPr lang="ru-RU" sz="2400" dirty="0"/>
          </a:p>
        </p:txBody>
      </p:sp>
      <p:sp>
        <p:nvSpPr>
          <p:cNvPr id="1048608" name="TextBox 13"/>
          <p:cNvSpPr txBox="1"/>
          <p:nvPr/>
        </p:nvSpPr>
        <p:spPr>
          <a:xfrm>
            <a:off x="7390509" y="3317561"/>
            <a:ext cx="4865756" cy="904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Конкурсы для классных </a:t>
            </a:r>
          </a:p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коллективов плакатов, поделок </a:t>
            </a:r>
            <a:endParaRPr lang="ru-RU" sz="2400" dirty="0"/>
          </a:p>
        </p:txBody>
      </p:sp>
      <p:sp>
        <p:nvSpPr>
          <p:cNvPr id="1048609" name="TextBox 15"/>
          <p:cNvSpPr txBox="1"/>
          <p:nvPr/>
        </p:nvSpPr>
        <p:spPr>
          <a:xfrm>
            <a:off x="7009499" y="6510439"/>
            <a:ext cx="3519012" cy="497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Тематические пятницы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1048600" name="TextBox 5"/>
          <p:cNvSpPr txBox="1"/>
          <p:nvPr/>
        </p:nvSpPr>
        <p:spPr>
          <a:xfrm>
            <a:off x="1268230" y="-28125"/>
            <a:ext cx="8197987" cy="143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Атрибуты добра </a:t>
            </a:r>
          </a:p>
          <a:p>
            <a:pPr algn="ctr"/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и гармонии - 55</a:t>
            </a:r>
            <a:endParaRPr lang="ru-RU" sz="4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1048601" name="TextBox 7"/>
          <p:cNvSpPr txBox="1"/>
          <p:nvPr/>
        </p:nvSpPr>
        <p:spPr>
          <a:xfrm>
            <a:off x="4365118" y="4650294"/>
            <a:ext cx="3742651" cy="1310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Профилактические мероприятия совместно с командой психологов</a:t>
            </a:r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2097173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097174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6251" y="1368146"/>
            <a:ext cx="1678721" cy="2519656"/>
          </a:xfrm>
          <a:prstGeom prst="rect">
            <a:avLst/>
          </a:prstGeom>
          <a:noFill/>
        </p:spPr>
      </p:pic>
      <p:pic>
        <p:nvPicPr>
          <p:cNvPr id="2097175" name="Picture 6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62113" y="1705534"/>
            <a:ext cx="3274680" cy="2182267"/>
          </a:xfrm>
          <a:prstGeom prst="rect">
            <a:avLst/>
          </a:prstGeom>
          <a:noFill/>
        </p:spPr>
      </p:pic>
      <p:sp>
        <p:nvSpPr>
          <p:cNvPr id="1048602" name="AutoShape 8" descr="https://i.oneme.ru/i?r=BUE2sh_eZW7g8kugOdIm2NotHkCKZnH4BsHsD04u9L5T82ojpPeUeg0LxFGdiE7rG0q-lVzsyQysV3DaVqjHCp2E&amp;expires=178765903247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8603" name="TextBox 17"/>
          <p:cNvSpPr txBox="1"/>
          <p:nvPr/>
        </p:nvSpPr>
        <p:spPr>
          <a:xfrm>
            <a:off x="3933726" y="3813317"/>
            <a:ext cx="4708829" cy="92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spc="-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Бузимова</a:t>
            </a:r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А.А. –</a:t>
            </a:r>
          </a:p>
          <a:p>
            <a:pPr algn="ctr"/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</a:t>
            </a:r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социальный педагог</a:t>
            </a:r>
            <a:endParaRPr lang="ru-RU" sz="20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2097176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3391" y="4140818"/>
            <a:ext cx="3321417" cy="1868297"/>
          </a:xfrm>
          <a:prstGeom prst="rect">
            <a:avLst/>
          </a:prstGeom>
        </p:spPr>
      </p:pic>
      <p:pic>
        <p:nvPicPr>
          <p:cNvPr id="2097177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845" y="1573649"/>
            <a:ext cx="3715327" cy="2239667"/>
          </a:xfrm>
          <a:prstGeom prst="rect">
            <a:avLst/>
          </a:prstGeom>
        </p:spPr>
      </p:pic>
      <p:pic>
        <p:nvPicPr>
          <p:cNvPr id="2097178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7975" y="4460456"/>
            <a:ext cx="4057143" cy="1554863"/>
          </a:xfrm>
          <a:prstGeom prst="rect">
            <a:avLst/>
          </a:prstGeom>
        </p:spPr>
      </p:pic>
      <p:sp>
        <p:nvSpPr>
          <p:cNvPr id="1048604" name="TextBox 20"/>
          <p:cNvSpPr txBox="1"/>
          <p:nvPr/>
        </p:nvSpPr>
        <p:spPr>
          <a:xfrm>
            <a:off x="536845" y="6101445"/>
            <a:ext cx="11339469" cy="904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на предупреждение </a:t>
            </a:r>
            <a:r>
              <a:rPr lang="ru-RU" sz="2400" spc="-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девиантного</a:t>
            </a: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поведения и поддержка социальной среды</a:t>
            </a:r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1048612" name="TextBox 5"/>
          <p:cNvSpPr txBox="1"/>
          <p:nvPr/>
        </p:nvSpPr>
        <p:spPr>
          <a:xfrm>
            <a:off x="1268230" y="-28125"/>
            <a:ext cx="8197987" cy="143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Атрибуты добра </a:t>
            </a:r>
          </a:p>
          <a:p>
            <a:pPr algn="ctr"/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и гармонии - 55</a:t>
            </a:r>
            <a:endParaRPr lang="ru-RU" sz="4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1048613" name="TextBox 7"/>
          <p:cNvSpPr txBox="1"/>
          <p:nvPr/>
        </p:nvSpPr>
        <p:spPr>
          <a:xfrm>
            <a:off x="1150457" y="1764298"/>
            <a:ext cx="4640743" cy="496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Педагоги гимназии №55 им. Е.Г </a:t>
            </a:r>
            <a:r>
              <a:rPr lang="ru-RU" sz="2400" spc="-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Версткиной</a:t>
            </a: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регулярно проходят обучающие  семинары и практикумы по медиации. Используются чек-листы для продуктивных бесед с детьми и родителями. Это помогает эффективно разрешать конфликты и создавать благоприятную психологическую атмосферу в нашем ОН</a:t>
            </a:r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2097196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097197" name="Image 0" descr="https://prod-gc.cdn.giga.chat/c3fc565a-8252-4a57-b02e-5e1818dd1153/019d4200-0dbf-7bf1-9f52-e1af033454b2.jpg"/>
          <p:cNvPicPr>
            <a:picLocks noChangeAspect="1"/>
          </p:cNvPicPr>
          <p:nvPr/>
        </p:nvPicPr>
        <p:blipFill>
          <a:blip r:embed="rId5"/>
          <a:srcRect l="7475" r="7475"/>
          <a:stretch>
            <a:fillRect/>
          </a:stretch>
        </p:blipFill>
        <p:spPr>
          <a:xfrm>
            <a:off x="6431280" y="1705535"/>
            <a:ext cx="526600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8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1048614" name="TextBox 5"/>
          <p:cNvSpPr txBox="1"/>
          <p:nvPr/>
        </p:nvSpPr>
        <p:spPr>
          <a:xfrm>
            <a:off x="1060314" y="540093"/>
            <a:ext cx="8629786" cy="993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Результаты деятельности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graphicFrame>
        <p:nvGraphicFramePr>
          <p:cNvPr id="4194304" name="Диаграмма 3"/>
          <p:cNvGraphicFramePr>
            <a:graphicFrameLocks/>
          </p:cNvGraphicFramePr>
          <p:nvPr/>
        </p:nvGraphicFramePr>
        <p:xfrm>
          <a:off x="346345" y="2466087"/>
          <a:ext cx="4835255" cy="3922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97199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graphicFrame>
        <p:nvGraphicFramePr>
          <p:cNvPr id="4194305" name="Диаграмма 9"/>
          <p:cNvGraphicFramePr>
            <a:graphicFrameLocks/>
          </p:cNvGraphicFramePr>
          <p:nvPr/>
        </p:nvGraphicFramePr>
        <p:xfrm>
          <a:off x="6226445" y="2402587"/>
          <a:ext cx="4835255" cy="3922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0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1048615" name="TextBox 5"/>
          <p:cNvSpPr txBox="1"/>
          <p:nvPr/>
        </p:nvSpPr>
        <p:spPr>
          <a:xfrm>
            <a:off x="1060314" y="540093"/>
            <a:ext cx="8629786" cy="993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Результаты деятельности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2097201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09720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904" y="2294418"/>
            <a:ext cx="4950194" cy="4055581"/>
          </a:xfrm>
          <a:prstGeom prst="rect">
            <a:avLst/>
          </a:prstGeom>
        </p:spPr>
      </p:pic>
      <p:sp>
        <p:nvSpPr>
          <p:cNvPr id="1048616" name="TextBox 6"/>
          <p:cNvSpPr txBox="1"/>
          <p:nvPr/>
        </p:nvSpPr>
        <p:spPr>
          <a:xfrm>
            <a:off x="536845" y="3252243"/>
            <a:ext cx="5570437" cy="293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Команда ШСМ МАОУ гимназии №55</a:t>
            </a:r>
          </a:p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им. Е.Г. </a:t>
            </a:r>
            <a:r>
              <a:rPr lang="ru-RU" sz="2400" spc="-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Версткиной</a:t>
            </a: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–  </a:t>
            </a:r>
            <a:endParaRPr lang="zh-CN" altLang="en-US"/>
          </a:p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неоднократные </a:t>
            </a:r>
          </a:p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победители и призеры </a:t>
            </a:r>
          </a:p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регионального смотра-конкурса</a:t>
            </a:r>
          </a:p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«Лучшая служба медиации </a:t>
            </a:r>
          </a:p>
          <a:p>
            <a:pPr algn="ctr"/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Томской области»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Заголовок 3"/>
          <p:cNvSpPr>
            <a:spLocks noGrp="1"/>
          </p:cNvSpPr>
          <p:nvPr>
            <p:ph type="title"/>
          </p:nvPr>
        </p:nvSpPr>
        <p:spPr>
          <a:xfrm>
            <a:off x="-277994" y="3476865"/>
            <a:ext cx="7842765" cy="7715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Светлана Александровна Съедина </a:t>
            </a:r>
            <a:endParaRPr lang="ru-RU" sz="48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TomskObl2104" pitchFamily="50" charset="0"/>
            </a:endParaRPr>
          </a:p>
        </p:txBody>
      </p:sp>
      <p:sp>
        <p:nvSpPr>
          <p:cNvPr id="1048618" name="Объект 4"/>
          <p:cNvSpPr>
            <a:spLocks noGrp="1"/>
          </p:cNvSpPr>
          <p:nvPr>
            <p:ph idx="1"/>
          </p:nvPr>
        </p:nvSpPr>
        <p:spPr>
          <a:xfrm>
            <a:off x="332852" y="4769120"/>
            <a:ext cx="6126454" cy="771526"/>
          </a:xfrm>
        </p:spPr>
        <p:txBody>
          <a:bodyPr>
            <a:normAutofit fontScale="47143" lnSpcReduction="20000"/>
          </a:bodyPr>
          <a:lstStyle/>
          <a:p>
            <a:pPr marL="0" indent="0" algn="r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Руководитель ШСМ  МАОУ гимназии№55 им. Е.Г.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Версткиной</a:t>
            </a:r>
            <a:endParaRPr lang="ru-RU" dirty="0" smtClean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Gerbera" panose="02000500000000000000" pitchFamily="50" charset="-52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Тел: +79138656795 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E-mail: sedinasa@mail.ru</a:t>
            </a:r>
            <a:endParaRPr lang="ru-RU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Gerbera" panose="02000500000000000000" pitchFamily="50" charset="-52"/>
            </a:endParaRPr>
          </a:p>
        </p:txBody>
      </p:sp>
      <p:pic>
        <p:nvPicPr>
          <p:cNvPr id="2097203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2097204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2097205" name="Рисунок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2097206" name="Рисунок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08202" y="463722"/>
            <a:ext cx="6026286" cy="60262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</Words>
  <Application>Microsoft Office PowerPoint</Application>
  <PresentationFormat>Широкоэкранный</PresentationFormat>
  <Paragraphs>49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Calibri</vt:lpstr>
      <vt:lpstr>Calibri Light</vt:lpstr>
      <vt:lpstr>等线</vt:lpstr>
      <vt:lpstr>Gerbera</vt:lpstr>
      <vt:lpstr>TomskObl2104</vt:lpstr>
      <vt:lpstr>Arial</vt:lpstr>
      <vt:lpstr>Gerbera Light</vt:lpstr>
      <vt:lpstr>Тема Office</vt:lpstr>
      <vt:lpstr>Снижение конфликтогенности образовательной среды</vt:lpstr>
      <vt:lpstr>От «ежовых рукавиц»  к дружескому кругу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Светлана Александровна Съедина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Учитель</cp:lastModifiedBy>
  <cp:revision>1</cp:revision>
  <dcterms:created xsi:type="dcterms:W3CDTF">2025-07-13T20:33:41Z</dcterms:created>
  <dcterms:modified xsi:type="dcterms:W3CDTF">2026-08-26T02:47:28Z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ca9a69cc39624a38b5b3c78257b7c96f_23</vt:lpwstr>
  </property>
</Properties>
</file>