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91" r:id="rId4"/>
    <p:sldId id="292" r:id="rId5"/>
    <p:sldId id="293" r:id="rId6"/>
    <p:sldId id="294" r:id="rId7"/>
    <p:sldId id="295" r:id="rId8"/>
    <p:sldId id="258" r:id="rId9"/>
    <p:sldId id="261" r:id="rId10"/>
    <p:sldId id="267" r:id="rId11"/>
    <p:sldId id="296" r:id="rId12"/>
    <p:sldId id="297" r:id="rId13"/>
    <p:sldId id="298" r:id="rId14"/>
    <p:sldId id="274" r:id="rId15"/>
    <p:sldId id="272" r:id="rId16"/>
    <p:sldId id="273" r:id="rId17"/>
    <p:sldId id="275" r:id="rId18"/>
    <p:sldId id="276" r:id="rId19"/>
    <p:sldId id="277" r:id="rId20"/>
    <p:sldId id="278" r:id="rId21"/>
    <p:sldId id="280" r:id="rId22"/>
    <p:sldId id="279" r:id="rId23"/>
    <p:sldId id="281" r:id="rId24"/>
    <p:sldId id="282" r:id="rId25"/>
    <p:sldId id="284" r:id="rId26"/>
    <p:sldId id="290" r:id="rId27"/>
    <p:sldId id="285" r:id="rId28"/>
    <p:sldId id="286" r:id="rId29"/>
    <p:sldId id="287" r:id="rId30"/>
    <p:sldId id="289" r:id="rId31"/>
    <p:sldId id="270" r:id="rId32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Gerbera" panose="02000500000000000000" pitchFamily="50" charset="-52"/>
      <p:regular r:id="rId39"/>
      <p:bold r:id="rId40"/>
    </p:embeddedFont>
    <p:embeddedFont>
      <p:font typeface="Gerbera Black" panose="02000A00000000000000" pitchFamily="50" charset="-52"/>
      <p:bold r:id="rId41"/>
    </p:embeddedFont>
    <p:embeddedFont>
      <p:font typeface="Gerbera Light" panose="02000300000000000000" pitchFamily="50" charset="-52"/>
      <p:regular r:id="rId42"/>
    </p:embeddedFont>
    <p:embeddedFont>
      <p:font typeface="Gerbera Medium" panose="02000600000000000000" pitchFamily="50" charset="-52"/>
      <p:regular r:id="rId43"/>
    </p:embeddedFont>
    <p:embeddedFont>
      <p:font typeface="TomskObl2104" charset="0"/>
      <p:regular r:id="rId4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F54A02"/>
    <a:srgbClr val="121316"/>
    <a:srgbClr val="005AA3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84" d="100"/>
          <a:sy n="84" d="100"/>
        </p:scale>
        <p:origin x="414" y="84"/>
      </p:cViewPr>
      <p:guideLst>
        <p:guide orient="horz" pos="2160"/>
        <p:guide pos="733"/>
        <p:guide pos="39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bg1"/>
                </a:solidFill>
                <a:latin typeface="Gerbera Light" pitchFamily="50" charset="-52"/>
              </a:rPr>
              <a:t>Организация работы  над текстом повести                      Л.Н. Толстого «Детство». Методические приёмы. Практические и творческие задания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Autofit/>
          </a:bodyPr>
          <a:lstStyle/>
          <a:p>
            <a:pPr algn="r"/>
            <a:r>
              <a:rPr lang="ru-RU" sz="2000" b="1" dirty="0" err="1">
                <a:solidFill>
                  <a:srgbClr val="F54A02"/>
                </a:solidFill>
                <a:latin typeface="Gerbera Light" panose="02000300000000000000" pitchFamily="50" charset="-52"/>
              </a:rPr>
              <a:t>Шалухина</a:t>
            </a:r>
            <a:r>
              <a:rPr lang="ru-RU" sz="2000" b="1" dirty="0">
                <a:solidFill>
                  <a:srgbClr val="F54A02"/>
                </a:solidFill>
                <a:latin typeface="Gerbera Light" panose="02000300000000000000" pitchFamily="50" charset="-52"/>
              </a:rPr>
              <a:t>  Светлана Витальевна  </a:t>
            </a:r>
          </a:p>
          <a:p>
            <a:pPr algn="r"/>
            <a:r>
              <a:rPr lang="ru-RU" sz="2000" b="1" dirty="0">
                <a:solidFill>
                  <a:srgbClr val="F54A02"/>
                </a:solidFill>
                <a:latin typeface="Gerbera Light" panose="02000300000000000000" pitchFamily="50" charset="-52"/>
              </a:rPr>
              <a:t>Учитель русского языка и литературы</a:t>
            </a:r>
          </a:p>
          <a:p>
            <a:pPr algn="r"/>
            <a:r>
              <a:rPr lang="ru-RU" sz="2000" b="1" dirty="0">
                <a:solidFill>
                  <a:srgbClr val="F54A02"/>
                </a:solidFill>
                <a:latin typeface="Gerbera Light" panose="02000300000000000000" pitchFamily="50" charset="-52"/>
              </a:rPr>
              <a:t>МБОУ « </a:t>
            </a:r>
            <a:r>
              <a:rPr lang="ru-RU" sz="2000" b="1" dirty="0" err="1">
                <a:solidFill>
                  <a:srgbClr val="F54A02"/>
                </a:solidFill>
                <a:latin typeface="Gerbera Light" panose="02000300000000000000" pitchFamily="50" charset="-52"/>
              </a:rPr>
              <a:t>Кривошеинская</a:t>
            </a:r>
            <a:r>
              <a:rPr lang="ru-RU" sz="2000" b="1" dirty="0">
                <a:solidFill>
                  <a:srgbClr val="F54A02"/>
                </a:solidFill>
                <a:latin typeface="Gerbera Light" panose="02000300000000000000" pitchFamily="50" charset="-52"/>
              </a:rPr>
              <a:t> средняя школа имени Ф.М. Зинченко»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052" y="143095"/>
            <a:ext cx="8642380" cy="65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FF732C-FCEF-4ADE-93E4-CD8C0EBECB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8463" y="144463"/>
            <a:ext cx="8885092" cy="642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B53CA8-5830-4EBB-B285-7BC6A05F1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48" y="2"/>
            <a:ext cx="6929487" cy="692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8827B0-95E2-48D5-B940-6648E42928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72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4835AB-AF68-4C96-A816-AA23A2A44D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5377" y="0"/>
            <a:ext cx="78855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82AE54-9329-49DF-961D-0911D846D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2" y="365125"/>
            <a:ext cx="9535886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881B"/>
                </a:solidFill>
                <a:latin typeface="Gerbera Light" pitchFamily="50" charset="-52"/>
              </a:rPr>
              <a:t>Эмоциональное вхождение в урок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Какой темой объединены данные картины?</a:t>
            </a:r>
          </a:p>
          <a:p>
            <a:r>
              <a:rPr lang="ru-RU" sz="3200" b="1" dirty="0"/>
              <a:t>Какие  ценности могут прививаться  в таких семьях?</a:t>
            </a:r>
          </a:p>
          <a:p>
            <a:r>
              <a:rPr lang="ru-RU" sz="3200" b="1" dirty="0"/>
              <a:t>А как вы думаете,  о чем сегодня пойдет разговор на уроке?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881B"/>
                </a:solidFill>
                <a:latin typeface="Gerbera Light" pitchFamily="50" charset="-52"/>
              </a:rPr>
              <a:t>Л.Н. Толстой  о детстве: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91" y="1825625"/>
            <a:ext cx="10752909" cy="4351338"/>
          </a:xfrm>
        </p:spPr>
        <p:txBody>
          <a:bodyPr/>
          <a:lstStyle/>
          <a:p>
            <a:pPr>
              <a:buNone/>
            </a:pPr>
            <a:r>
              <a:rPr lang="ru-RU" b="1" i="1" dirty="0"/>
              <a:t>       «Счастливая, счастливая, невозвратимая пора детства! Как не любить, не лелеять воспоминаний о ней? Воспоминания эти освежают, возвышают мою душу и служат для меня источником лучших наслаждений</a:t>
            </a:r>
            <a:r>
              <a:rPr lang="ru-RU" i="1" dirty="0"/>
              <a:t>.…</a:t>
            </a:r>
            <a:endParaRPr lang="ru-RU" dirty="0"/>
          </a:p>
          <a:p>
            <a:pPr>
              <a:buNone/>
            </a:pPr>
            <a:r>
              <a:rPr lang="ru-RU" i="1" dirty="0"/>
              <a:t>     </a:t>
            </a:r>
            <a:r>
              <a:rPr lang="ru-RU" b="1" i="1" dirty="0"/>
              <a:t>Вернутся ли когда-нибудь та свежесть, беззаботность, потребность любви и сила веры, которыми обладаешь в детстве? Какое время может быть лучше того, когда две лучшие добродетели — невинная веселость и беспредельная потребность любви — были единственными побуждениями в жизни?»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Gerbera Light" pitchFamily="50" charset="-52"/>
              </a:rPr>
              <a:t>Словесный  портрет матушки 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25803"/>
              </p:ext>
            </p:extLst>
          </p:nvPr>
        </p:nvGraphicFramePr>
        <p:xfrm>
          <a:off x="1011646" y="1319350"/>
          <a:ext cx="10457544" cy="5055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848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3485848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  <a:gridCol w="3485848">
                  <a:extLst>
                    <a:ext uri="{9D8B030D-6E8A-4147-A177-3AD203B41FA5}">
                      <a16:colId xmlns:a16="http://schemas.microsoft.com/office/drawing/2014/main" val="1514227754"/>
                    </a:ext>
                  </a:extLst>
                </a:gridCol>
              </a:tblGrid>
              <a:tr h="1045304"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внешности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Черты характера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другим персонажам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4010020">
                <a:tc>
                  <a:txBody>
                    <a:bodyPr/>
                    <a:lstStyle/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Карие глаза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Родинка на шее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Вьющиеся волосы</a:t>
                      </a:r>
                      <a:b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Веселая и грустная улыбка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Красивое лицо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Шитый и белый воротничок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Нежная сухая рука</a:t>
                      </a:r>
                      <a:endParaRPr lang="ru-RU" sz="2400" b="1" dirty="0"/>
                    </a:p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Добрая, любящая, мягкая, деликатная, доверчивая, терпеливая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Любит своих детей, заботится о них 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Уважает слуг, их труд (голубчик, душечка)</a:t>
                      </a:r>
                      <a:endParaRPr lang="ru-RU" sz="2400" b="1" dirty="0"/>
                    </a:p>
                    <a:p>
                      <a:pPr algn="ctr"/>
                      <a:endParaRPr lang="ru-RU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695"/>
            <a:ext cx="9311640" cy="1325563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00881B"/>
                </a:solidFill>
                <a:latin typeface="Gerbera Light" pitchFamily="50" charset="-52"/>
              </a:rPr>
              <a:t>Задание «Интервью с герое</a:t>
            </a:r>
            <a:r>
              <a:rPr lang="ru-RU" b="1" dirty="0">
                <a:solidFill>
                  <a:srgbClr val="00881B"/>
                </a:solidFill>
                <a:latin typeface="Gerbera Light" pitchFamily="50" charset="-52"/>
              </a:rPr>
              <a:t>м</a:t>
            </a:r>
            <a:r>
              <a:rPr lang="ru-RU" sz="5400" b="1" dirty="0">
                <a:solidFill>
                  <a:srgbClr val="00881B"/>
                </a:solidFill>
                <a:latin typeface="Gerbera Light" pitchFamily="50" charset="-52"/>
              </a:rPr>
              <a:t>»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Карл Иванович, кем вы являетесь в доме </a:t>
            </a:r>
            <a:r>
              <a:rPr lang="ru-RU" b="1" dirty="0" err="1"/>
              <a:t>Иртеньевых</a:t>
            </a:r>
            <a:r>
              <a:rPr lang="ru-RU" b="1" dirty="0"/>
              <a:t>?</a:t>
            </a:r>
          </a:p>
          <a:p>
            <a:r>
              <a:rPr lang="ru-RU" b="1" dirty="0"/>
              <a:t>Сколько лет вы прожили в  этом доме? </a:t>
            </a:r>
          </a:p>
          <a:p>
            <a:r>
              <a:rPr lang="ru-RU" b="1" dirty="0"/>
              <a:t>Какой человеческий порок Вы считаете самым тяжким? </a:t>
            </a:r>
          </a:p>
          <a:p>
            <a:r>
              <a:rPr lang="ru-RU" b="1" dirty="0"/>
              <a:t>Кому Вы жаловались на неблагодарность хозяев? </a:t>
            </a:r>
          </a:p>
          <a:p>
            <a:r>
              <a:rPr lang="ru-RU" b="1" dirty="0"/>
              <a:t>По какой примете, дети понимают, что Вы  сегодня не в духе? </a:t>
            </a:r>
          </a:p>
          <a:p>
            <a:r>
              <a:rPr lang="ru-RU" b="1" dirty="0"/>
              <a:t>Отчего Вы так расстроены? </a:t>
            </a:r>
          </a:p>
          <a:p>
            <a:r>
              <a:rPr lang="ru-RU" b="1" dirty="0"/>
              <a:t>Почему вы так боитесь расстаться с Николенькой, Володей, ведь это чужие для Вас дети?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Picture 2" descr="F:\71a8e4a377f12690ffe358d5b599f9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06514" y="1624693"/>
            <a:ext cx="3694036" cy="5081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  <a:t>Задание  «Инсталляция»</a:t>
            </a:r>
            <a:b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Эмоциональные  воспоминания</a:t>
            </a:r>
            <a:b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 Николеньки  </a:t>
            </a:r>
            <a:r>
              <a:rPr lang="ru-RU" sz="3600" dirty="0" err="1">
                <a:solidFill>
                  <a:schemeClr val="accent2"/>
                </a:solidFill>
                <a:latin typeface="Gerbera Black" pitchFamily="50" charset="-52"/>
              </a:rPr>
              <a:t>Иртеньева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  </a:t>
            </a:r>
            <a:r>
              <a:rPr lang="ru-RU" sz="4400" b="1" i="1" dirty="0">
                <a:solidFill>
                  <a:srgbClr val="00881B"/>
                </a:solidFill>
              </a:rPr>
              <a:t>Женский кружевной платочек</a:t>
            </a:r>
            <a:r>
              <a:rPr lang="ru-RU" sz="4400" b="1" dirty="0">
                <a:solidFill>
                  <a:srgbClr val="00881B"/>
                </a:solidFill>
              </a:rPr>
              <a:t> </a:t>
            </a:r>
            <a:r>
              <a:rPr lang="ru-RU" dirty="0"/>
              <a:t>– </a:t>
            </a:r>
            <a:r>
              <a:rPr lang="ru-RU" sz="4000" dirty="0"/>
              <a:t>тепло, нежность к своей матушке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1943894"/>
            <a:ext cx="4806373" cy="381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00881B"/>
                </a:solidFill>
                <a:latin typeface="Gerbera Medium" pitchFamily="50" charset="-52"/>
              </a:rPr>
              <a:t>Подводящий  диалог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Что такое детство?</a:t>
            </a:r>
          </a:p>
          <a:p>
            <a:r>
              <a:rPr lang="ru-RU" sz="3600" b="1" dirty="0"/>
              <a:t>Почему это неповторимая эпоха в жизни человека?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881B"/>
                </a:solidFill>
              </a:rPr>
              <a:t>Задание  «Инсталляция»</a:t>
            </a:r>
            <a:br>
              <a:rPr lang="ru-RU" sz="3600" b="1" dirty="0">
                <a:solidFill>
                  <a:srgbClr val="00881B"/>
                </a:solidFill>
              </a:rPr>
            </a:br>
            <a:r>
              <a:rPr lang="ru-RU" sz="3600" b="1" dirty="0">
                <a:solidFill>
                  <a:schemeClr val="accent2"/>
                </a:solidFill>
              </a:rPr>
              <a:t>Эмоциональные  воспоминания</a:t>
            </a:r>
            <a:br>
              <a:rPr lang="ru-RU" sz="3600" b="1" dirty="0">
                <a:solidFill>
                  <a:schemeClr val="accent2"/>
                </a:solidFill>
              </a:rPr>
            </a:br>
            <a:r>
              <a:rPr lang="ru-RU" sz="3600" b="1" dirty="0">
                <a:solidFill>
                  <a:schemeClr val="accent2"/>
                </a:solidFill>
              </a:rPr>
              <a:t> Николеньки  </a:t>
            </a:r>
            <a:r>
              <a:rPr lang="ru-RU" sz="3600" b="1" dirty="0" err="1">
                <a:solidFill>
                  <a:schemeClr val="accent2"/>
                </a:solidFill>
              </a:rPr>
              <a:t>Иртеньева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r>
              <a:rPr lang="ru-RU" sz="4400" b="1" i="1" dirty="0">
                <a:solidFill>
                  <a:srgbClr val="00881B"/>
                </a:solidFill>
              </a:rPr>
              <a:t>Шапочка с кисточкой</a:t>
            </a:r>
            <a:r>
              <a:rPr lang="ru-RU" sz="4400" b="1" dirty="0">
                <a:solidFill>
                  <a:srgbClr val="00881B"/>
                </a:solidFill>
              </a:rPr>
              <a:t> </a:t>
            </a:r>
            <a:r>
              <a:rPr lang="ru-RU" sz="4400" dirty="0"/>
              <a:t>– </a:t>
            </a:r>
            <a:r>
              <a:rPr lang="ru-RU" sz="4000" dirty="0"/>
              <a:t>жалость к Карлу Ивановичу за несправедливое отношение к нему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934" y="1881549"/>
            <a:ext cx="3209603" cy="25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Gerbera" pitchFamily="50" charset="-52"/>
              </a:rPr>
              <a:t>Задание  «Инсталляция»</a:t>
            </a:r>
            <a:br>
              <a:rPr lang="ru-RU" sz="3600" b="1" dirty="0">
                <a:solidFill>
                  <a:srgbClr val="00881B"/>
                </a:solidFill>
                <a:latin typeface="Gerbera" pitchFamily="50" charset="-52"/>
              </a:rPr>
            </a:br>
            <a:r>
              <a:rPr lang="ru-RU" sz="3600" b="1" dirty="0">
                <a:solidFill>
                  <a:schemeClr val="accent2"/>
                </a:solidFill>
                <a:latin typeface="Gerbera" pitchFamily="50" charset="-52"/>
              </a:rPr>
              <a:t>Эмоциональные  воспоминания</a:t>
            </a:r>
            <a:br>
              <a:rPr lang="ru-RU" sz="3600" b="1" dirty="0">
                <a:solidFill>
                  <a:schemeClr val="accent2"/>
                </a:solidFill>
                <a:latin typeface="Gerbera" pitchFamily="50" charset="-52"/>
              </a:rPr>
            </a:br>
            <a:r>
              <a:rPr lang="ru-RU" sz="3600" b="1" dirty="0">
                <a:solidFill>
                  <a:schemeClr val="accent2"/>
                </a:solidFill>
                <a:latin typeface="Gerbera" pitchFamily="50" charset="-52"/>
              </a:rPr>
              <a:t> Николеньки  </a:t>
            </a:r>
            <a:r>
              <a:rPr lang="ru-RU" sz="3600" b="1" dirty="0" err="1">
                <a:solidFill>
                  <a:schemeClr val="accent2"/>
                </a:solidFill>
                <a:latin typeface="Gerbera" pitchFamily="50" charset="-52"/>
              </a:rPr>
              <a:t>Иртеньева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endParaRPr lang="ru-RU" sz="4000" dirty="0"/>
          </a:p>
          <a:p>
            <a:pPr>
              <a:buNone/>
            </a:pPr>
            <a:r>
              <a:rPr lang="ru-RU" sz="4800" b="1" i="1" dirty="0">
                <a:solidFill>
                  <a:srgbClr val="00881B"/>
                </a:solidFill>
              </a:rPr>
              <a:t>Листок с кляксой</a:t>
            </a:r>
            <a:r>
              <a:rPr lang="ru-RU" sz="4800" b="1" dirty="0">
                <a:solidFill>
                  <a:srgbClr val="00881B"/>
                </a:solidFill>
              </a:rPr>
              <a:t> </a:t>
            </a:r>
            <a:r>
              <a:rPr lang="ru-RU" sz="4000" dirty="0"/>
              <a:t>– слёзы горечи из-за предстоящей разлуки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70976"/>
            <a:ext cx="5066211" cy="346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Gerbera Light" pitchFamily="50" charset="-52"/>
              </a:rPr>
              <a:t>Задание  «Инсталляция»</a:t>
            </a:r>
            <a:br>
              <a:rPr lang="ru-RU" sz="3600" b="1" dirty="0">
                <a:solidFill>
                  <a:srgbClr val="00881B"/>
                </a:solidFill>
                <a:latin typeface="Gerbera Light" pitchFamily="50" charset="-52"/>
              </a:rPr>
            </a:br>
            <a:r>
              <a:rPr lang="ru-RU" sz="3600" b="1" dirty="0">
                <a:solidFill>
                  <a:schemeClr val="accent2"/>
                </a:solidFill>
                <a:latin typeface="Gerbera Light" pitchFamily="50" charset="-52"/>
              </a:rPr>
              <a:t>Эмоциональные воспоминания</a:t>
            </a:r>
            <a:br>
              <a:rPr lang="ru-RU" sz="3600" b="1" dirty="0">
                <a:solidFill>
                  <a:schemeClr val="accent2"/>
                </a:solidFill>
                <a:latin typeface="Gerbera Light" pitchFamily="50" charset="-52"/>
              </a:rPr>
            </a:br>
            <a:r>
              <a:rPr lang="ru-RU" sz="3600" b="1" dirty="0">
                <a:solidFill>
                  <a:schemeClr val="accent2"/>
                </a:solidFill>
                <a:latin typeface="Gerbera Light" pitchFamily="50" charset="-52"/>
              </a:rPr>
              <a:t> Николеньки </a:t>
            </a:r>
            <a:r>
              <a:rPr lang="ru-RU" sz="3600" b="1" dirty="0" err="1">
                <a:solidFill>
                  <a:schemeClr val="accent2"/>
                </a:solidFill>
                <a:latin typeface="Gerbera Light" pitchFamily="50" charset="-52"/>
              </a:rPr>
              <a:t>Иртеньева</a:t>
            </a:r>
            <a:br>
              <a:rPr lang="ru-RU" sz="5400" b="1" dirty="0">
                <a:solidFill>
                  <a:srgbClr val="00881B"/>
                </a:solidFill>
                <a:latin typeface="Gerbera Light" pitchFamily="50" charset="-52"/>
              </a:rPr>
            </a:br>
            <a:endParaRPr lang="ru-RU" sz="5400" b="1" dirty="0">
              <a:solidFill>
                <a:srgbClr val="00881B"/>
              </a:solidFill>
              <a:latin typeface="Gerbera Light" pitchFamily="50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r>
              <a:rPr lang="ru-RU" sz="4000" b="1" i="1" dirty="0">
                <a:solidFill>
                  <a:srgbClr val="00881B"/>
                </a:solidFill>
              </a:rPr>
              <a:t>Спицы и клубок ниток</a:t>
            </a:r>
            <a:r>
              <a:rPr lang="ru-RU" sz="4000" b="1" dirty="0">
                <a:solidFill>
                  <a:srgbClr val="00881B"/>
                </a:solidFill>
              </a:rPr>
              <a:t> </a:t>
            </a:r>
            <a:endParaRPr lang="ru-RU" sz="4000" dirty="0"/>
          </a:p>
          <a:p>
            <a:pPr>
              <a:buNone/>
            </a:pPr>
            <a:r>
              <a:rPr lang="ru-RU" sz="4000" dirty="0"/>
              <a:t>– покой, мечтательное расположение духа, когда Николенька находится в комнате у Натальи </a:t>
            </a:r>
            <a:r>
              <a:rPr lang="ru-RU" sz="4000" dirty="0" err="1"/>
              <a:t>Савишны</a:t>
            </a:r>
            <a:endParaRPr lang="ru-RU" sz="4000" dirty="0"/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14492" y="1825625"/>
            <a:ext cx="3629016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  <a:t>Задание  «Инсталляция»</a:t>
            </a:r>
            <a:b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Эмоциональные воспоминания</a:t>
            </a:r>
            <a:b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Николеньки </a:t>
            </a:r>
            <a:r>
              <a:rPr lang="ru-RU" sz="3600" dirty="0" err="1">
                <a:solidFill>
                  <a:schemeClr val="accent2"/>
                </a:solidFill>
                <a:latin typeface="Gerbera Black" pitchFamily="50" charset="-52"/>
              </a:rPr>
              <a:t>Иртенье</a:t>
            </a:r>
            <a:r>
              <a:rPr lang="ru-RU" sz="3600" dirty="0" err="1">
                <a:solidFill>
                  <a:schemeClr val="accent2"/>
                </a:solidFill>
                <a:latin typeface="TomskObl2104" pitchFamily="50" charset="0"/>
              </a:rPr>
              <a:t>ва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r>
              <a:rPr lang="ru-RU" sz="4800" b="1" i="1" dirty="0">
                <a:solidFill>
                  <a:srgbClr val="00881B"/>
                </a:solidFill>
              </a:rPr>
              <a:t>Мокрая скатерть</a:t>
            </a:r>
            <a:r>
              <a:rPr lang="ru-RU" sz="4800" b="1" dirty="0">
                <a:solidFill>
                  <a:srgbClr val="00881B"/>
                </a:solidFill>
              </a:rPr>
              <a:t> </a:t>
            </a:r>
            <a:r>
              <a:rPr lang="ru-RU" sz="4000" dirty="0"/>
              <a:t>– обида, отчаяние, злость, желание отомстить за понесённое оскорбление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53331" y="1825625"/>
            <a:ext cx="435133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  <a:t>Задание  «Инсталляция»</a:t>
            </a:r>
            <a:br>
              <a:rPr lang="ru-RU" sz="3600" dirty="0">
                <a:solidFill>
                  <a:srgbClr val="00881B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Эмоциональные  воспоминания</a:t>
            </a:r>
            <a:b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</a:br>
            <a:r>
              <a:rPr lang="ru-RU" sz="3600" dirty="0">
                <a:solidFill>
                  <a:schemeClr val="accent2"/>
                </a:solidFill>
                <a:latin typeface="Gerbera Black" pitchFamily="50" charset="-52"/>
              </a:rPr>
              <a:t>Николеньки  </a:t>
            </a:r>
            <a:r>
              <a:rPr lang="ru-RU" sz="3600" dirty="0" err="1">
                <a:solidFill>
                  <a:schemeClr val="accent2"/>
                </a:solidFill>
                <a:latin typeface="Gerbera Black" pitchFamily="50" charset="-52"/>
              </a:rPr>
              <a:t>Иртеньева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endParaRPr lang="ru-RU" sz="4000" dirty="0"/>
          </a:p>
          <a:p>
            <a:pPr>
              <a:buNone/>
            </a:pPr>
            <a:r>
              <a:rPr lang="ru-RU" sz="4800" b="1" i="1" dirty="0">
                <a:solidFill>
                  <a:srgbClr val="00881B"/>
                </a:solidFill>
              </a:rPr>
              <a:t>  Две карамельки и винная ягода</a:t>
            </a:r>
            <a:r>
              <a:rPr lang="ru-RU" sz="4800" b="1" dirty="0">
                <a:solidFill>
                  <a:srgbClr val="00881B"/>
                </a:solidFill>
              </a:rPr>
              <a:t> </a:t>
            </a:r>
            <a:r>
              <a:rPr lang="ru-RU" sz="4000" dirty="0"/>
              <a:t>– слёзы стыда и любви. 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16577" y="2353762"/>
            <a:ext cx="5181600" cy="334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   </a:t>
            </a:r>
            <a:r>
              <a:rPr lang="ru-RU" sz="4000" dirty="0">
                <a:solidFill>
                  <a:srgbClr val="00881B"/>
                </a:solidFill>
                <a:latin typeface="Gerbera Black" pitchFamily="50" charset="-52"/>
              </a:rPr>
              <a:t>Задание по главе «Детство»</a:t>
            </a:r>
            <a:br>
              <a:rPr lang="ru-RU" sz="4000" dirty="0">
                <a:solidFill>
                  <a:srgbClr val="00881B"/>
                </a:solidFill>
                <a:latin typeface="Gerbera Black" pitchFamily="50" charset="-52"/>
              </a:rPr>
            </a:br>
            <a:endParaRPr lang="ru-RU" sz="4000" dirty="0">
              <a:solidFill>
                <a:srgbClr val="00881B"/>
              </a:solidFill>
              <a:latin typeface="Gerbera Black" pitchFamily="50" charset="-52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332411"/>
            <a:ext cx="10896600" cy="4844552"/>
          </a:xfrm>
        </p:spPr>
        <p:txBody>
          <a:bodyPr/>
          <a:lstStyle/>
          <a:p>
            <a:pPr>
              <a:buNone/>
            </a:pPr>
            <a:r>
              <a:rPr lang="ru-RU" b="1" i="1" dirty="0"/>
              <a:t>«Счастливая, счастливая, невозвратимая пора детства!»</a:t>
            </a:r>
            <a:endParaRPr lang="ru-RU" b="1" dirty="0"/>
          </a:p>
          <a:p>
            <a:pPr>
              <a:buNone/>
            </a:pPr>
            <a:r>
              <a:rPr lang="ru-RU" b="1" i="1" dirty="0"/>
              <a:t>«Чудесная нежная ручка»</a:t>
            </a:r>
            <a:endParaRPr lang="ru-RU" b="1" dirty="0"/>
          </a:p>
          <a:p>
            <a:pPr>
              <a:buNone/>
            </a:pPr>
            <a:r>
              <a:rPr lang="ru-RU" b="1" i="1" dirty="0"/>
              <a:t>креслице,  «Какое время может быть лучше того…?»</a:t>
            </a:r>
            <a:endParaRPr lang="ru-RU" b="1" dirty="0"/>
          </a:p>
          <a:p>
            <a:pPr>
              <a:buNone/>
            </a:pPr>
            <a:r>
              <a:rPr lang="ru-RU" b="1" i="1" dirty="0"/>
              <a:t>душечка,  хорошо,  голубчик, «сладкие грезы», </a:t>
            </a:r>
            <a:endParaRPr lang="ru-RU" b="1" dirty="0"/>
          </a:p>
          <a:p>
            <a:pPr>
              <a:buNone/>
            </a:pPr>
            <a:r>
              <a:rPr lang="ru-RU" b="1" i="1" dirty="0"/>
              <a:t> «Ах, милая, милая мамаша, как я тебя люблю!»</a:t>
            </a:r>
            <a:endParaRPr lang="ru-RU" b="1" dirty="0"/>
          </a:p>
          <a:p>
            <a:pPr>
              <a:buNone/>
            </a:pPr>
            <a:r>
              <a:rPr lang="ru-RU" b="1" i="1" dirty="0"/>
              <a:t>«милый знакомый голос», пальчики,</a:t>
            </a:r>
            <a:endParaRPr lang="ru-RU" b="1" dirty="0"/>
          </a:p>
          <a:p>
            <a:pPr>
              <a:buNone/>
            </a:pPr>
            <a:r>
              <a:rPr lang="ru-RU" b="1" i="1" dirty="0"/>
              <a:t> «Вернутся ли когда-нибудь та свежесть, беззаботность…?»</a:t>
            </a:r>
            <a:endParaRPr lang="ru-RU" b="1" dirty="0"/>
          </a:p>
          <a:p>
            <a:pPr>
              <a:buNone/>
            </a:pPr>
            <a:r>
              <a:rPr lang="ru-RU" b="1" i="1" dirty="0"/>
              <a:t>тепло, уютно, маменька, папенька, тихо, спокойно</a:t>
            </a:r>
            <a:endParaRPr lang="ru-RU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833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+mj-lt"/>
              </a:rPr>
              <a:t>«Средства художественной выразительности  в тексте»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7201" y="1841863"/>
          <a:ext cx="11312433" cy="4666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5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7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523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Эпитеты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Риторические восклицания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Риторические вопросы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0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Слова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 уменьшительно-ласкательными суффиксами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Слова категории состояния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833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881B"/>
                </a:solidFill>
                <a:latin typeface="Gerbera Light" pitchFamily="50" charset="-52"/>
              </a:rPr>
              <a:t>«Средства  художественной выразительности в тексте»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7201" y="2050866"/>
          <a:ext cx="10998925" cy="4404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2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988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Эпитеты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«чудесная нежная ручка» ,«милый знакомый голос», «сладкие грезы», «светлое счастье»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0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Риторические восклицания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«Счастливая, счастливая, невозвратимая пора детства!»           «Ах, милая, милая мамаша, как я тебя люблю!»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Риторические вопросы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«Какое время может быть лучше того…?»                         «Вернутся ли когда-нибудь та свежесть, беззаботность…?»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Слова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 уменьшительно-ласкательными суффиксами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креслице, пуговка, крошечный, душечка, пальчики, голубчик, папенька, маменька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Слова категории состояния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  <a:cs typeface="Times New Roman"/>
                        </a:rPr>
                        <a:t>хорошо, тепло, уютно, тихо, спокойно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881B"/>
                </a:solidFill>
                <a:latin typeface="Gerbera Light" pitchFamily="50" charset="-52"/>
              </a:rPr>
              <a:t>Глава  « Охота»</a:t>
            </a:r>
            <a:br>
              <a:rPr lang="ru-RU" sz="5400" b="1" dirty="0">
                <a:solidFill>
                  <a:srgbClr val="00881B"/>
                </a:solidFill>
                <a:latin typeface="Gerbera Light" pitchFamily="50" charset="-52"/>
              </a:rPr>
            </a:br>
            <a:endParaRPr lang="ru-RU" sz="5400" b="1" dirty="0">
              <a:solidFill>
                <a:srgbClr val="00881B"/>
              </a:solidFill>
              <a:latin typeface="Gerbera Light" pitchFamily="50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400" i="1" dirty="0"/>
              <a:t> </a:t>
            </a:r>
            <a:r>
              <a:rPr lang="ru-RU" sz="4400" b="1" i="1" dirty="0">
                <a:solidFill>
                  <a:schemeClr val="accent2">
                    <a:lumMod val="75000"/>
                  </a:schemeClr>
                </a:solidFill>
              </a:rPr>
              <a:t>Цвет:</a:t>
            </a:r>
          </a:p>
          <a:p>
            <a:r>
              <a:rPr lang="ru-RU" sz="3800" dirty="0">
                <a:latin typeface="Gerbera Light" pitchFamily="50" charset="-52"/>
              </a:rPr>
              <a:t>Необозримое блестяще-жёлтое поле</a:t>
            </a:r>
          </a:p>
          <a:p>
            <a:r>
              <a:rPr lang="ru-RU" sz="3800" dirty="0">
                <a:latin typeface="Gerbera Light" pitchFamily="50" charset="-52"/>
              </a:rPr>
              <a:t>Высокий синеющий лес</a:t>
            </a:r>
          </a:p>
          <a:p>
            <a:r>
              <a:rPr lang="ru-RU" sz="3800" dirty="0">
                <a:latin typeface="Gerbera Light" pitchFamily="50" charset="-52"/>
              </a:rPr>
              <a:t>Усеянное васильками жнивьё</a:t>
            </a:r>
          </a:p>
          <a:p>
            <a:r>
              <a:rPr lang="ru-RU" sz="3800" dirty="0">
                <a:latin typeface="Gerbera Light" pitchFamily="50" charset="-52"/>
              </a:rPr>
              <a:t>Бело-лиловые облака</a:t>
            </a:r>
          </a:p>
          <a:p>
            <a:r>
              <a:rPr lang="ru-RU" sz="3800" dirty="0">
                <a:latin typeface="Gerbera Light" pitchFamily="50" charset="-52"/>
              </a:rPr>
              <a:t>Бабочки с жёлтыми крылышками</a:t>
            </a: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Picture 2" descr="F:\Леонид Непомнящий Охот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45474" y="1223260"/>
            <a:ext cx="3715278" cy="4953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365125"/>
            <a:ext cx="10765971" cy="1325563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881B"/>
                </a:solidFill>
                <a:latin typeface="Gerbera Light" pitchFamily="50" charset="-52"/>
              </a:rPr>
              <a:t>Глава « Охота»</a:t>
            </a:r>
            <a:br>
              <a:rPr lang="ru-RU" sz="5400" b="1" dirty="0">
                <a:solidFill>
                  <a:srgbClr val="00881B"/>
                </a:solidFill>
                <a:latin typeface="Gerbera Light" pitchFamily="50" charset="-52"/>
              </a:rPr>
            </a:br>
            <a:endParaRPr lang="ru-RU" sz="5400" b="1" dirty="0">
              <a:solidFill>
                <a:srgbClr val="00881B"/>
              </a:solidFill>
              <a:latin typeface="Gerbera Light" pitchFamily="50" charset="-52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08915" y="1825625"/>
            <a:ext cx="5590902" cy="46143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/>
              <a:t>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Обоняние:   </a:t>
            </a:r>
          </a:p>
          <a:p>
            <a:r>
              <a:rPr lang="ru-RU" sz="3600" dirty="0">
                <a:latin typeface="Gerbera Light" pitchFamily="50" charset="-52"/>
              </a:rPr>
              <a:t>Запах полыни, соломы, лошадиного пота</a:t>
            </a:r>
          </a:p>
          <a:p>
            <a:pPr lvl="0"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Слух: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3200" dirty="0">
                <a:latin typeface="Gerbera Light" pitchFamily="50" charset="-52"/>
              </a:rPr>
              <a:t>Топот лошадей и телег Весёлый свист перепелов</a:t>
            </a:r>
          </a:p>
          <a:p>
            <a:r>
              <a:rPr lang="ru-RU" sz="3200" dirty="0">
                <a:latin typeface="Gerbera Light" pitchFamily="50" charset="-52"/>
              </a:rPr>
              <a:t>Жужжание насекомых Звонкий заливистый лай собак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fshopen-vals-10-si-minor-skysound7com_DcHvgVaw">
            <a:hlinkClick r:id="" action="ppaction://media"/>
            <a:extLst>
              <a:ext uri="{FF2B5EF4-FFF2-40B4-BE49-F238E27FC236}">
                <a16:creationId xmlns:a16="http://schemas.microsoft.com/office/drawing/2014/main" id="{8E20A374-F720-4EB8-A4CA-FD1B26328D00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64352" y="2060848"/>
            <a:ext cx="609600" cy="6096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672" y="15432"/>
            <a:ext cx="5429288" cy="684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E9FE74-EBB6-46E0-9415-EDEF195B52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00881B"/>
                </a:solidFill>
                <a:latin typeface="Gerbera Light" pitchFamily="50" charset="-52"/>
              </a:rPr>
              <a:t>Творческое   задание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latin typeface="Gerbera Light" pitchFamily="50" charset="-52"/>
              </a:rPr>
              <a:t> </a:t>
            </a:r>
            <a:r>
              <a:rPr lang="ru-RU" sz="3600" b="1" dirty="0">
                <a:latin typeface="Gerbera Light" pitchFamily="50" charset="-52"/>
              </a:rPr>
              <a:t>Письменный ответ на вопрос: </a:t>
            </a:r>
          </a:p>
          <a:p>
            <a:pPr>
              <a:buNone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Gerbera Light" pitchFamily="50" charset="-52"/>
              </a:rPr>
              <a:t>«Были ли в вашем детстве моменты, которые вы вспоминаете с особой теплотой? Чем они похожи на эпизоды из повести?»</a:t>
            </a: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Шалухина</a:t>
            </a:r>
            <a:r>
              <a:rPr lang="ru-RU" sz="2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 Светлана Витальевна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русского языка и литературы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56" y="0"/>
            <a:ext cx="5429288" cy="677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9F8BF6-5EC7-4CEC-8644-2367A5BB6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2795" y="0"/>
            <a:ext cx="5166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A15720-2209-49CD-9547-CB4EF4CCEB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1"/>
            <a:ext cx="924158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2829DC-49CB-400D-99E6-23D5064968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2531" y="-608676"/>
            <a:ext cx="7856561" cy="785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493166-6DCE-4FE9-BF62-E013A8A6D1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04" y="-2959"/>
            <a:ext cx="5500726" cy="686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6CDAB-4F07-4C56-B592-7241C89724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1327" y="-236907"/>
            <a:ext cx="5500694" cy="709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3CBFBD-B32B-481E-ADC3-8E8D301130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" advClick="0" advTm="3000"/>
    </mc:Choice>
    <mc:Fallback xmlns="">
      <p:transition advClick="0" advTm="3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760</Words>
  <Application>Microsoft Office PowerPoint</Application>
  <PresentationFormat>Широкоэкранный</PresentationFormat>
  <Paragraphs>98</Paragraphs>
  <Slides>31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Calibri</vt:lpstr>
      <vt:lpstr>Gerbera Black</vt:lpstr>
      <vt:lpstr>Gerbera Medium</vt:lpstr>
      <vt:lpstr>Arial</vt:lpstr>
      <vt:lpstr>TomskObl2104</vt:lpstr>
      <vt:lpstr>Gerbera</vt:lpstr>
      <vt:lpstr>Times New Roman</vt:lpstr>
      <vt:lpstr>Calibri Light</vt:lpstr>
      <vt:lpstr>Gerbera Light</vt:lpstr>
      <vt:lpstr>Тема Office</vt:lpstr>
      <vt:lpstr>Организация работы  над текстом повести                      Л.Н. Толстого «Детство». Методические приёмы. Практические и творческие задания</vt:lpstr>
      <vt:lpstr>Подводящий  диалог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Эмоциональное вхождение в урок</vt:lpstr>
      <vt:lpstr>Л.Н. Толстой  о детстве:</vt:lpstr>
      <vt:lpstr>Презентация PowerPoint</vt:lpstr>
      <vt:lpstr>Задание «Интервью с героем»</vt:lpstr>
      <vt:lpstr>Задание  «Инсталляция» Эмоциональные  воспоминания  Николеньки  Иртеньева </vt:lpstr>
      <vt:lpstr>Задание  «Инсталляция» Эмоциональные  воспоминания  Николеньки  Иртеньева </vt:lpstr>
      <vt:lpstr>Задание  «Инсталляция» Эмоциональные  воспоминания  Николеньки  Иртеньева </vt:lpstr>
      <vt:lpstr>Задание  «Инсталляция» Эмоциональные воспоминания  Николеньки Иртеньева </vt:lpstr>
      <vt:lpstr>Задание  «Инсталляция» Эмоциональные воспоминания Николеньки Иртеньева </vt:lpstr>
      <vt:lpstr>Задание  «Инсталляция» Эмоциональные  воспоминания Николеньки  Иртеньева </vt:lpstr>
      <vt:lpstr>   Задание по главе «Детство» </vt:lpstr>
      <vt:lpstr>Презентация PowerPoint</vt:lpstr>
      <vt:lpstr>Презентация PowerPoint</vt:lpstr>
      <vt:lpstr>Глава  « Охота» </vt:lpstr>
      <vt:lpstr>Глава « Охота» </vt:lpstr>
      <vt:lpstr>Творческое   задание</vt:lpstr>
      <vt:lpstr>Шалухина  Светлана Витальевна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Пользователь</cp:lastModifiedBy>
  <cp:revision>143</cp:revision>
  <dcterms:created xsi:type="dcterms:W3CDTF">2025-07-14T10:33:41Z</dcterms:created>
  <dcterms:modified xsi:type="dcterms:W3CDTF">2026-08-24T04:51:04Z</dcterms:modified>
</cp:coreProperties>
</file>