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93" r:id="rId2"/>
    <p:sldId id="271" r:id="rId3"/>
    <p:sldId id="268" r:id="rId4"/>
    <p:sldId id="269" r:id="rId5"/>
    <p:sldId id="299" r:id="rId6"/>
    <p:sldId id="290" r:id="rId7"/>
    <p:sldId id="291" r:id="rId8"/>
    <p:sldId id="292" r:id="rId9"/>
    <p:sldId id="294" r:id="rId10"/>
    <p:sldId id="295" r:id="rId11"/>
    <p:sldId id="296" r:id="rId12"/>
    <p:sldId id="297" r:id="rId13"/>
    <p:sldId id="298" r:id="rId14"/>
    <p:sldId id="273" r:id="rId15"/>
    <p:sldId id="275" r:id="rId16"/>
    <p:sldId id="276" r:id="rId17"/>
    <p:sldId id="274" r:id="rId18"/>
    <p:sldId id="289" r:id="rId19"/>
    <p:sldId id="278" r:id="rId20"/>
    <p:sldId id="283" r:id="rId21"/>
    <p:sldId id="284" r:id="rId22"/>
    <p:sldId id="263" r:id="rId23"/>
    <p:sldId id="281" r:id="rId24"/>
    <p:sldId id="282" r:id="rId25"/>
    <p:sldId id="277" r:id="rId26"/>
    <p:sldId id="287" r:id="rId27"/>
    <p:sldId id="261" r:id="rId28"/>
    <p:sldId id="270" r:id="rId29"/>
  </p:sldIdLst>
  <p:sldSz cx="12192000" cy="6858000"/>
  <p:notesSz cx="6797675" cy="9926638"/>
  <p:embeddedFontLs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33" userDrawn="1">
          <p15:clr>
            <a:srgbClr val="A4A3A4"/>
          </p15:clr>
        </p15:guide>
        <p15:guide id="3" pos="39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ксим Алексеевич Зырянов" initials="МАЗ" lastIdx="1" clrIdx="0">
    <p:extLst>
      <p:ext uri="{19B8F6BF-5375-455C-9EA6-DF929625EA0E}">
        <p15:presenceInfo xmlns:p15="http://schemas.microsoft.com/office/powerpoint/2012/main" userId="S-1-5-21-1844237615-1078145449-1708537768-106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1B"/>
    <a:srgbClr val="121316"/>
    <a:srgbClr val="005AA3"/>
    <a:srgbClr val="F54A02"/>
    <a:srgbClr val="BA4318"/>
    <a:srgbClr val="FE8455"/>
    <a:srgbClr val="378BCB"/>
    <a:srgbClr val="FFB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56" d="100"/>
          <a:sy n="56" d="100"/>
        </p:scale>
        <p:origin x="96" y="1278"/>
      </p:cViewPr>
      <p:guideLst>
        <p:guide orient="horz" pos="2160"/>
        <p:guide pos="733"/>
        <p:guide pos="393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68107C-6374-4FF7-960A-C8DAF47F70E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84E3BCFF-513F-4AB0-BDC7-17CC0D52825A}">
      <dgm:prSet phldrT="[Текст]" custT="1"/>
      <dgm:spPr/>
      <dgm:t>
        <a:bodyPr/>
        <a:lstStyle/>
        <a:p>
          <a:r>
            <a:rPr lang="ru-RU" sz="2700" b="1" dirty="0" smtClean="0"/>
            <a:t>Проблема</a:t>
          </a:r>
          <a:endParaRPr lang="ru-RU" sz="2700" b="1" dirty="0"/>
        </a:p>
      </dgm:t>
    </dgm:pt>
    <dgm:pt modelId="{B81AC67E-737F-41CF-83B9-9D6D69AB799A}" type="parTrans" cxnId="{86440116-EE83-4785-804B-C75F5A2A727A}">
      <dgm:prSet/>
      <dgm:spPr/>
      <dgm:t>
        <a:bodyPr/>
        <a:lstStyle/>
        <a:p>
          <a:endParaRPr lang="ru-RU"/>
        </a:p>
      </dgm:t>
    </dgm:pt>
    <dgm:pt modelId="{139BED45-B52E-43CC-A81F-A6091E2ED7FB}" type="sibTrans" cxnId="{86440116-EE83-4785-804B-C75F5A2A727A}">
      <dgm:prSet/>
      <dgm:spPr/>
      <dgm:t>
        <a:bodyPr/>
        <a:lstStyle/>
        <a:p>
          <a:endParaRPr lang="ru-RU"/>
        </a:p>
      </dgm:t>
    </dgm:pt>
    <dgm:pt modelId="{295E8E02-4B29-4123-84E4-A47D02E1381B}">
      <dgm:prSet phldrT="[Текст]" custT="1"/>
      <dgm:spPr/>
      <dgm:t>
        <a:bodyPr/>
        <a:lstStyle/>
        <a:p>
          <a:r>
            <a:rPr lang="ru-RU" sz="2000" b="1" dirty="0" smtClean="0"/>
            <a:t>Полагание цели, задач</a:t>
          </a:r>
          <a:endParaRPr lang="ru-RU" sz="2000" b="1" dirty="0"/>
        </a:p>
      </dgm:t>
    </dgm:pt>
    <dgm:pt modelId="{04D08542-E349-4204-A6C7-EF3AEBD916A4}" type="parTrans" cxnId="{9EBBE8F4-141C-4D2C-BCE9-FDA0EF8E5AE0}">
      <dgm:prSet/>
      <dgm:spPr/>
      <dgm:t>
        <a:bodyPr/>
        <a:lstStyle/>
        <a:p>
          <a:endParaRPr lang="ru-RU"/>
        </a:p>
      </dgm:t>
    </dgm:pt>
    <dgm:pt modelId="{6BEA3186-3C35-4D05-90EA-979EDE3A6763}" type="sibTrans" cxnId="{9EBBE8F4-141C-4D2C-BCE9-FDA0EF8E5AE0}">
      <dgm:prSet/>
      <dgm:spPr/>
      <dgm:t>
        <a:bodyPr/>
        <a:lstStyle/>
        <a:p>
          <a:endParaRPr lang="ru-RU"/>
        </a:p>
      </dgm:t>
    </dgm:pt>
    <dgm:pt modelId="{6D9FF302-100A-4BA6-A24F-A6D0B37B9F9F}">
      <dgm:prSet phldrT="[Текст]" custT="1"/>
      <dgm:spPr/>
      <dgm:t>
        <a:bodyPr/>
        <a:lstStyle/>
        <a:p>
          <a:r>
            <a:rPr lang="ru-RU" sz="2000" b="1" dirty="0" smtClean="0"/>
            <a:t>План</a:t>
          </a:r>
          <a:endParaRPr lang="ru-RU" sz="2000" b="1" dirty="0"/>
        </a:p>
      </dgm:t>
    </dgm:pt>
    <dgm:pt modelId="{F7F9600A-5A20-4EA3-98C5-9E12F1EBE8D1}" type="parTrans" cxnId="{0A093DAB-B179-4ACF-A90A-72B6E50FA573}">
      <dgm:prSet/>
      <dgm:spPr/>
      <dgm:t>
        <a:bodyPr/>
        <a:lstStyle/>
        <a:p>
          <a:endParaRPr lang="ru-RU"/>
        </a:p>
      </dgm:t>
    </dgm:pt>
    <dgm:pt modelId="{D76271B2-E3F2-4FDD-A49A-23A42C982556}" type="sibTrans" cxnId="{0A093DAB-B179-4ACF-A90A-72B6E50FA573}">
      <dgm:prSet/>
      <dgm:spPr/>
      <dgm:t>
        <a:bodyPr/>
        <a:lstStyle/>
        <a:p>
          <a:endParaRPr lang="ru-RU"/>
        </a:p>
      </dgm:t>
    </dgm:pt>
    <dgm:pt modelId="{375057E5-4545-450F-886F-C80376E39E31}">
      <dgm:prSet phldrT="[Текст]"/>
      <dgm:spPr/>
      <dgm:t>
        <a:bodyPr/>
        <a:lstStyle/>
        <a:p>
          <a:r>
            <a:rPr lang="ru-RU" b="1" dirty="0" smtClean="0"/>
            <a:t>Продукт</a:t>
          </a:r>
          <a:endParaRPr lang="ru-RU" b="1" dirty="0"/>
        </a:p>
      </dgm:t>
    </dgm:pt>
    <dgm:pt modelId="{52A3A3A6-FF30-46B3-A54B-24FDE2100B51}" type="parTrans" cxnId="{51EBF32D-9A8B-4877-BBEA-977AE835EAAA}">
      <dgm:prSet/>
      <dgm:spPr/>
      <dgm:t>
        <a:bodyPr/>
        <a:lstStyle/>
        <a:p>
          <a:endParaRPr lang="ru-RU"/>
        </a:p>
      </dgm:t>
    </dgm:pt>
    <dgm:pt modelId="{4EEE3FA7-2EFC-4D89-86F4-AD496C8DFA18}" type="sibTrans" cxnId="{51EBF32D-9A8B-4877-BBEA-977AE835EAAA}">
      <dgm:prSet/>
      <dgm:spPr/>
      <dgm:t>
        <a:bodyPr/>
        <a:lstStyle/>
        <a:p>
          <a:endParaRPr lang="ru-RU" dirty="0"/>
        </a:p>
      </dgm:t>
    </dgm:pt>
    <dgm:pt modelId="{E7C443FC-30D8-43E8-A511-7781CB32F62F}">
      <dgm:prSet phldrT="[Текст]" custT="1"/>
      <dgm:spPr/>
      <dgm:t>
        <a:bodyPr/>
        <a:lstStyle/>
        <a:p>
          <a:r>
            <a:rPr lang="ru-RU" sz="2000" b="1" dirty="0" smtClean="0"/>
            <a:t>Презентация</a:t>
          </a:r>
          <a:endParaRPr lang="ru-RU" sz="2000" b="1" dirty="0"/>
        </a:p>
      </dgm:t>
    </dgm:pt>
    <dgm:pt modelId="{60F04E32-0380-4EB8-BBBF-7A352E862A14}" type="parTrans" cxnId="{A5AA78F7-6F34-4EB4-9872-D6F9D9817299}">
      <dgm:prSet/>
      <dgm:spPr/>
      <dgm:t>
        <a:bodyPr/>
        <a:lstStyle/>
        <a:p>
          <a:endParaRPr lang="ru-RU"/>
        </a:p>
      </dgm:t>
    </dgm:pt>
    <dgm:pt modelId="{9ABA7380-A862-4052-8213-160967632BF2}" type="sibTrans" cxnId="{A5AA78F7-6F34-4EB4-9872-D6F9D9817299}">
      <dgm:prSet/>
      <dgm:spPr/>
      <dgm:t>
        <a:bodyPr/>
        <a:lstStyle/>
        <a:p>
          <a:endParaRPr lang="ru-RU"/>
        </a:p>
      </dgm:t>
    </dgm:pt>
    <dgm:pt modelId="{1409ACB9-3DAA-43B2-8264-3EF791A4D00A}" type="pres">
      <dgm:prSet presAssocID="{7468107C-6374-4FF7-960A-C8DAF47F70E0}" presName="cycle" presStyleCnt="0">
        <dgm:presLayoutVars>
          <dgm:dir/>
          <dgm:resizeHandles val="exact"/>
        </dgm:presLayoutVars>
      </dgm:prSet>
      <dgm:spPr/>
      <dgm:t>
        <a:bodyPr/>
        <a:lstStyle/>
        <a:p>
          <a:endParaRPr lang="ru-RU"/>
        </a:p>
      </dgm:t>
    </dgm:pt>
    <dgm:pt modelId="{8C40BBFA-860A-44A1-9020-414AF7BD58D0}" type="pres">
      <dgm:prSet presAssocID="{84E3BCFF-513F-4AB0-BDC7-17CC0D52825A}" presName="node" presStyleLbl="node1" presStyleIdx="0" presStyleCnt="5" custScaleX="148057" custScaleY="121712">
        <dgm:presLayoutVars>
          <dgm:bulletEnabled val="1"/>
        </dgm:presLayoutVars>
      </dgm:prSet>
      <dgm:spPr/>
      <dgm:t>
        <a:bodyPr/>
        <a:lstStyle/>
        <a:p>
          <a:endParaRPr lang="ru-RU"/>
        </a:p>
      </dgm:t>
    </dgm:pt>
    <dgm:pt modelId="{CA95EE24-BF7E-4174-BFF8-2367BFB78976}" type="pres">
      <dgm:prSet presAssocID="{139BED45-B52E-43CC-A81F-A6091E2ED7FB}" presName="sibTrans" presStyleLbl="sibTrans2D1" presStyleIdx="0" presStyleCnt="5" custScaleX="231562"/>
      <dgm:spPr/>
      <dgm:t>
        <a:bodyPr/>
        <a:lstStyle/>
        <a:p>
          <a:endParaRPr lang="ru-RU"/>
        </a:p>
      </dgm:t>
    </dgm:pt>
    <dgm:pt modelId="{B8911554-E19A-4B4F-B18F-8A57C12045EE}" type="pres">
      <dgm:prSet presAssocID="{139BED45-B52E-43CC-A81F-A6091E2ED7FB}" presName="connectorText" presStyleLbl="sibTrans2D1" presStyleIdx="0" presStyleCnt="5"/>
      <dgm:spPr/>
      <dgm:t>
        <a:bodyPr/>
        <a:lstStyle/>
        <a:p>
          <a:endParaRPr lang="ru-RU"/>
        </a:p>
      </dgm:t>
    </dgm:pt>
    <dgm:pt modelId="{0B5DE055-F4E6-4C9E-A9E5-BAA74EBF3FBF}" type="pres">
      <dgm:prSet presAssocID="{295E8E02-4B29-4123-84E4-A47D02E1381B}" presName="node" presStyleLbl="node1" presStyleIdx="1" presStyleCnt="5" custScaleX="144782" custScaleY="121704" custRadScaleRad="117924" custRadScaleInc="11170">
        <dgm:presLayoutVars>
          <dgm:bulletEnabled val="1"/>
        </dgm:presLayoutVars>
      </dgm:prSet>
      <dgm:spPr/>
      <dgm:t>
        <a:bodyPr/>
        <a:lstStyle/>
        <a:p>
          <a:endParaRPr lang="ru-RU"/>
        </a:p>
      </dgm:t>
    </dgm:pt>
    <dgm:pt modelId="{52A12DBE-F8FE-48E6-8422-9C4425DB873F}" type="pres">
      <dgm:prSet presAssocID="{6BEA3186-3C35-4D05-90EA-979EDE3A6763}" presName="sibTrans" presStyleLbl="sibTrans2D1" presStyleIdx="1" presStyleCnt="5" custScaleX="205490" custLinFactNeighborX="-16486" custLinFactNeighborY="-1"/>
      <dgm:spPr/>
      <dgm:t>
        <a:bodyPr/>
        <a:lstStyle/>
        <a:p>
          <a:endParaRPr lang="ru-RU"/>
        </a:p>
      </dgm:t>
    </dgm:pt>
    <dgm:pt modelId="{F9E49ED3-3CC8-4FAA-B51F-7F7679D4FC03}" type="pres">
      <dgm:prSet presAssocID="{6BEA3186-3C35-4D05-90EA-979EDE3A6763}" presName="connectorText" presStyleLbl="sibTrans2D1" presStyleIdx="1" presStyleCnt="5"/>
      <dgm:spPr/>
      <dgm:t>
        <a:bodyPr/>
        <a:lstStyle/>
        <a:p>
          <a:endParaRPr lang="ru-RU"/>
        </a:p>
      </dgm:t>
    </dgm:pt>
    <dgm:pt modelId="{7BF92F4D-7049-4306-A0E9-A23753C59590}" type="pres">
      <dgm:prSet presAssocID="{6D9FF302-100A-4BA6-A24F-A6D0B37B9F9F}" presName="node" presStyleLbl="node1" presStyleIdx="2" presStyleCnt="5" custScaleX="118823" custScaleY="104942">
        <dgm:presLayoutVars>
          <dgm:bulletEnabled val="1"/>
        </dgm:presLayoutVars>
      </dgm:prSet>
      <dgm:spPr/>
      <dgm:t>
        <a:bodyPr/>
        <a:lstStyle/>
        <a:p>
          <a:endParaRPr lang="ru-RU"/>
        </a:p>
      </dgm:t>
    </dgm:pt>
    <dgm:pt modelId="{F76214CE-03A4-4ECF-9EDD-0BB4B6E721EA}" type="pres">
      <dgm:prSet presAssocID="{D76271B2-E3F2-4FDD-A49A-23A42C982556}" presName="sibTrans" presStyleLbl="sibTrans2D1" presStyleIdx="2" presStyleCnt="5" custScaleX="205985"/>
      <dgm:spPr/>
      <dgm:t>
        <a:bodyPr/>
        <a:lstStyle/>
        <a:p>
          <a:endParaRPr lang="ru-RU"/>
        </a:p>
      </dgm:t>
    </dgm:pt>
    <dgm:pt modelId="{6ED7FF54-8355-4089-B067-DE3A61412F8B}" type="pres">
      <dgm:prSet presAssocID="{D76271B2-E3F2-4FDD-A49A-23A42C982556}" presName="connectorText" presStyleLbl="sibTrans2D1" presStyleIdx="2" presStyleCnt="5"/>
      <dgm:spPr/>
      <dgm:t>
        <a:bodyPr/>
        <a:lstStyle/>
        <a:p>
          <a:endParaRPr lang="ru-RU"/>
        </a:p>
      </dgm:t>
    </dgm:pt>
    <dgm:pt modelId="{72F12F4D-4539-4D69-B409-0BFABDF9E999}" type="pres">
      <dgm:prSet presAssocID="{375057E5-4545-450F-886F-C80376E39E31}" presName="node" presStyleLbl="node1" presStyleIdx="3" presStyleCnt="5" custScaleX="120859" custScaleY="109570" custRadScaleRad="101439" custRadScaleInc="3067">
        <dgm:presLayoutVars>
          <dgm:bulletEnabled val="1"/>
        </dgm:presLayoutVars>
      </dgm:prSet>
      <dgm:spPr/>
      <dgm:t>
        <a:bodyPr/>
        <a:lstStyle/>
        <a:p>
          <a:endParaRPr lang="ru-RU"/>
        </a:p>
      </dgm:t>
    </dgm:pt>
    <dgm:pt modelId="{706C151C-A001-4648-ADCD-8A6EBB24A0FC}" type="pres">
      <dgm:prSet presAssocID="{4EEE3FA7-2EFC-4D89-86F4-AD496C8DFA18}" presName="sibTrans" presStyleLbl="sibTrans2D1" presStyleIdx="3" presStyleCnt="5" custScaleX="200058"/>
      <dgm:spPr/>
      <dgm:t>
        <a:bodyPr/>
        <a:lstStyle/>
        <a:p>
          <a:endParaRPr lang="ru-RU"/>
        </a:p>
      </dgm:t>
    </dgm:pt>
    <dgm:pt modelId="{DDAE5E11-3E6D-447A-86D2-B16F6B836EF1}" type="pres">
      <dgm:prSet presAssocID="{4EEE3FA7-2EFC-4D89-86F4-AD496C8DFA18}" presName="connectorText" presStyleLbl="sibTrans2D1" presStyleIdx="3" presStyleCnt="5"/>
      <dgm:spPr/>
      <dgm:t>
        <a:bodyPr/>
        <a:lstStyle/>
        <a:p>
          <a:endParaRPr lang="ru-RU"/>
        </a:p>
      </dgm:t>
    </dgm:pt>
    <dgm:pt modelId="{26DEB01D-0201-4C25-AEC9-4BA94D572134}" type="pres">
      <dgm:prSet presAssocID="{E7C443FC-30D8-43E8-A511-7781CB32F62F}" presName="node" presStyleLbl="node1" presStyleIdx="4" presStyleCnt="5" custScaleX="141480" custScaleY="125435" custRadScaleRad="110232" custRadScaleInc="-3565">
        <dgm:presLayoutVars>
          <dgm:bulletEnabled val="1"/>
        </dgm:presLayoutVars>
      </dgm:prSet>
      <dgm:spPr/>
      <dgm:t>
        <a:bodyPr/>
        <a:lstStyle/>
        <a:p>
          <a:endParaRPr lang="ru-RU"/>
        </a:p>
      </dgm:t>
    </dgm:pt>
    <dgm:pt modelId="{7E86DF56-1735-4CEA-8218-A227E6648712}" type="pres">
      <dgm:prSet presAssocID="{9ABA7380-A862-4052-8213-160967632BF2}" presName="sibTrans" presStyleLbl="sibTrans2D1" presStyleIdx="4" presStyleCnt="5" custScaleX="234942"/>
      <dgm:spPr/>
      <dgm:t>
        <a:bodyPr/>
        <a:lstStyle/>
        <a:p>
          <a:endParaRPr lang="ru-RU"/>
        </a:p>
      </dgm:t>
    </dgm:pt>
    <dgm:pt modelId="{7A33D594-BF1C-4B3B-89C9-21B37DAAB82D}" type="pres">
      <dgm:prSet presAssocID="{9ABA7380-A862-4052-8213-160967632BF2}" presName="connectorText" presStyleLbl="sibTrans2D1" presStyleIdx="4" presStyleCnt="5"/>
      <dgm:spPr/>
      <dgm:t>
        <a:bodyPr/>
        <a:lstStyle/>
        <a:p>
          <a:endParaRPr lang="ru-RU"/>
        </a:p>
      </dgm:t>
    </dgm:pt>
  </dgm:ptLst>
  <dgm:cxnLst>
    <dgm:cxn modelId="{AC419CB5-37CD-4594-847A-7835DEBF7BAD}" type="presOf" srcId="{139BED45-B52E-43CC-A81F-A6091E2ED7FB}" destId="{B8911554-E19A-4B4F-B18F-8A57C12045EE}" srcOrd="1" destOrd="0" presId="urn:microsoft.com/office/officeart/2005/8/layout/cycle2"/>
    <dgm:cxn modelId="{0A093DAB-B179-4ACF-A90A-72B6E50FA573}" srcId="{7468107C-6374-4FF7-960A-C8DAF47F70E0}" destId="{6D9FF302-100A-4BA6-A24F-A6D0B37B9F9F}" srcOrd="2" destOrd="0" parTransId="{F7F9600A-5A20-4EA3-98C5-9E12F1EBE8D1}" sibTransId="{D76271B2-E3F2-4FDD-A49A-23A42C982556}"/>
    <dgm:cxn modelId="{2D8FBAD1-C750-4DCD-B48A-6C7ACE959A54}" type="presOf" srcId="{6BEA3186-3C35-4D05-90EA-979EDE3A6763}" destId="{F9E49ED3-3CC8-4FAA-B51F-7F7679D4FC03}" srcOrd="1" destOrd="0" presId="urn:microsoft.com/office/officeart/2005/8/layout/cycle2"/>
    <dgm:cxn modelId="{8BC2603E-82E9-4170-8E0E-13C0F57EAA54}" type="presOf" srcId="{D76271B2-E3F2-4FDD-A49A-23A42C982556}" destId="{6ED7FF54-8355-4089-B067-DE3A61412F8B}" srcOrd="1" destOrd="0" presId="urn:microsoft.com/office/officeart/2005/8/layout/cycle2"/>
    <dgm:cxn modelId="{A5AA78F7-6F34-4EB4-9872-D6F9D9817299}" srcId="{7468107C-6374-4FF7-960A-C8DAF47F70E0}" destId="{E7C443FC-30D8-43E8-A511-7781CB32F62F}" srcOrd="4" destOrd="0" parTransId="{60F04E32-0380-4EB8-BBBF-7A352E862A14}" sibTransId="{9ABA7380-A862-4052-8213-160967632BF2}"/>
    <dgm:cxn modelId="{A0CB1737-931D-4A02-8BED-B05F1288F1C7}" type="presOf" srcId="{E7C443FC-30D8-43E8-A511-7781CB32F62F}" destId="{26DEB01D-0201-4C25-AEC9-4BA94D572134}" srcOrd="0" destOrd="0" presId="urn:microsoft.com/office/officeart/2005/8/layout/cycle2"/>
    <dgm:cxn modelId="{34B18CB1-AD2B-4B2D-B7CA-51B3CE3384DD}" type="presOf" srcId="{375057E5-4545-450F-886F-C80376E39E31}" destId="{72F12F4D-4539-4D69-B409-0BFABDF9E999}" srcOrd="0" destOrd="0" presId="urn:microsoft.com/office/officeart/2005/8/layout/cycle2"/>
    <dgm:cxn modelId="{A204CC1D-FD94-4BA7-B38B-D7236988FA47}" type="presOf" srcId="{7468107C-6374-4FF7-960A-C8DAF47F70E0}" destId="{1409ACB9-3DAA-43B2-8264-3EF791A4D00A}" srcOrd="0" destOrd="0" presId="urn:microsoft.com/office/officeart/2005/8/layout/cycle2"/>
    <dgm:cxn modelId="{A920A5F1-E04A-4386-8BD5-3A950DE83DE5}" type="presOf" srcId="{4EEE3FA7-2EFC-4D89-86F4-AD496C8DFA18}" destId="{DDAE5E11-3E6D-447A-86D2-B16F6B836EF1}" srcOrd="1" destOrd="0" presId="urn:microsoft.com/office/officeart/2005/8/layout/cycle2"/>
    <dgm:cxn modelId="{51EBF32D-9A8B-4877-BBEA-977AE835EAAA}" srcId="{7468107C-6374-4FF7-960A-C8DAF47F70E0}" destId="{375057E5-4545-450F-886F-C80376E39E31}" srcOrd="3" destOrd="0" parTransId="{52A3A3A6-FF30-46B3-A54B-24FDE2100B51}" sibTransId="{4EEE3FA7-2EFC-4D89-86F4-AD496C8DFA18}"/>
    <dgm:cxn modelId="{B324D511-8A72-4F18-9FDC-3FC717CADEE4}" type="presOf" srcId="{139BED45-B52E-43CC-A81F-A6091E2ED7FB}" destId="{CA95EE24-BF7E-4174-BFF8-2367BFB78976}" srcOrd="0" destOrd="0" presId="urn:microsoft.com/office/officeart/2005/8/layout/cycle2"/>
    <dgm:cxn modelId="{E3052400-4A27-43E2-A832-EAD592E049F7}" type="presOf" srcId="{9ABA7380-A862-4052-8213-160967632BF2}" destId="{7A33D594-BF1C-4B3B-89C9-21B37DAAB82D}" srcOrd="1" destOrd="0" presId="urn:microsoft.com/office/officeart/2005/8/layout/cycle2"/>
    <dgm:cxn modelId="{A20E2893-A1B6-4532-826B-C899616FBAFF}" type="presOf" srcId="{6D9FF302-100A-4BA6-A24F-A6D0B37B9F9F}" destId="{7BF92F4D-7049-4306-A0E9-A23753C59590}" srcOrd="0" destOrd="0" presId="urn:microsoft.com/office/officeart/2005/8/layout/cycle2"/>
    <dgm:cxn modelId="{7CC36FD1-808C-44D7-BD69-67BE627F2651}" type="presOf" srcId="{295E8E02-4B29-4123-84E4-A47D02E1381B}" destId="{0B5DE055-F4E6-4C9E-A9E5-BAA74EBF3FBF}" srcOrd="0" destOrd="0" presId="urn:microsoft.com/office/officeart/2005/8/layout/cycle2"/>
    <dgm:cxn modelId="{E7956242-98DD-4EE8-94CA-31B07F3FA070}" type="presOf" srcId="{84E3BCFF-513F-4AB0-BDC7-17CC0D52825A}" destId="{8C40BBFA-860A-44A1-9020-414AF7BD58D0}" srcOrd="0" destOrd="0" presId="urn:microsoft.com/office/officeart/2005/8/layout/cycle2"/>
    <dgm:cxn modelId="{234DD2D6-D8E6-4406-ABF4-5D3013A71606}" type="presOf" srcId="{9ABA7380-A862-4052-8213-160967632BF2}" destId="{7E86DF56-1735-4CEA-8218-A227E6648712}" srcOrd="0" destOrd="0" presId="urn:microsoft.com/office/officeart/2005/8/layout/cycle2"/>
    <dgm:cxn modelId="{86440116-EE83-4785-804B-C75F5A2A727A}" srcId="{7468107C-6374-4FF7-960A-C8DAF47F70E0}" destId="{84E3BCFF-513F-4AB0-BDC7-17CC0D52825A}" srcOrd="0" destOrd="0" parTransId="{B81AC67E-737F-41CF-83B9-9D6D69AB799A}" sibTransId="{139BED45-B52E-43CC-A81F-A6091E2ED7FB}"/>
    <dgm:cxn modelId="{9EBBE8F4-141C-4D2C-BCE9-FDA0EF8E5AE0}" srcId="{7468107C-6374-4FF7-960A-C8DAF47F70E0}" destId="{295E8E02-4B29-4123-84E4-A47D02E1381B}" srcOrd="1" destOrd="0" parTransId="{04D08542-E349-4204-A6C7-EF3AEBD916A4}" sibTransId="{6BEA3186-3C35-4D05-90EA-979EDE3A6763}"/>
    <dgm:cxn modelId="{8AB04EA4-2A43-4C75-A999-C6A9631F9499}" type="presOf" srcId="{4EEE3FA7-2EFC-4D89-86F4-AD496C8DFA18}" destId="{706C151C-A001-4648-ADCD-8A6EBB24A0FC}" srcOrd="0" destOrd="0" presId="urn:microsoft.com/office/officeart/2005/8/layout/cycle2"/>
    <dgm:cxn modelId="{87954E21-F4FA-415B-8319-E18C108ACD77}" type="presOf" srcId="{D76271B2-E3F2-4FDD-A49A-23A42C982556}" destId="{F76214CE-03A4-4ECF-9EDD-0BB4B6E721EA}" srcOrd="0" destOrd="0" presId="urn:microsoft.com/office/officeart/2005/8/layout/cycle2"/>
    <dgm:cxn modelId="{7792851E-77CC-4845-8E9A-DD95B59795A4}" type="presOf" srcId="{6BEA3186-3C35-4D05-90EA-979EDE3A6763}" destId="{52A12DBE-F8FE-48E6-8422-9C4425DB873F}" srcOrd="0" destOrd="0" presId="urn:microsoft.com/office/officeart/2005/8/layout/cycle2"/>
    <dgm:cxn modelId="{400E1D46-BB63-4B2E-AE65-72E36385794C}" type="presParOf" srcId="{1409ACB9-3DAA-43B2-8264-3EF791A4D00A}" destId="{8C40BBFA-860A-44A1-9020-414AF7BD58D0}" srcOrd="0" destOrd="0" presId="urn:microsoft.com/office/officeart/2005/8/layout/cycle2"/>
    <dgm:cxn modelId="{A69A4D88-A867-40BC-A083-CDB14BFE944E}" type="presParOf" srcId="{1409ACB9-3DAA-43B2-8264-3EF791A4D00A}" destId="{CA95EE24-BF7E-4174-BFF8-2367BFB78976}" srcOrd="1" destOrd="0" presId="urn:microsoft.com/office/officeart/2005/8/layout/cycle2"/>
    <dgm:cxn modelId="{17553646-5104-4BFE-AC3A-3055562EFBD5}" type="presParOf" srcId="{CA95EE24-BF7E-4174-BFF8-2367BFB78976}" destId="{B8911554-E19A-4B4F-B18F-8A57C12045EE}" srcOrd="0" destOrd="0" presId="urn:microsoft.com/office/officeart/2005/8/layout/cycle2"/>
    <dgm:cxn modelId="{98E8AEB7-B99E-43AA-8323-DFA934E14EA2}" type="presParOf" srcId="{1409ACB9-3DAA-43B2-8264-3EF791A4D00A}" destId="{0B5DE055-F4E6-4C9E-A9E5-BAA74EBF3FBF}" srcOrd="2" destOrd="0" presId="urn:microsoft.com/office/officeart/2005/8/layout/cycle2"/>
    <dgm:cxn modelId="{B70A75A6-2006-44DB-A224-318FCA0E5885}" type="presParOf" srcId="{1409ACB9-3DAA-43B2-8264-3EF791A4D00A}" destId="{52A12DBE-F8FE-48E6-8422-9C4425DB873F}" srcOrd="3" destOrd="0" presId="urn:microsoft.com/office/officeart/2005/8/layout/cycle2"/>
    <dgm:cxn modelId="{AB41E826-DDEE-48E7-B8CF-BEBAF349ACB4}" type="presParOf" srcId="{52A12DBE-F8FE-48E6-8422-9C4425DB873F}" destId="{F9E49ED3-3CC8-4FAA-B51F-7F7679D4FC03}" srcOrd="0" destOrd="0" presId="urn:microsoft.com/office/officeart/2005/8/layout/cycle2"/>
    <dgm:cxn modelId="{237C90BF-1630-4F5E-854A-38A395055037}" type="presParOf" srcId="{1409ACB9-3DAA-43B2-8264-3EF791A4D00A}" destId="{7BF92F4D-7049-4306-A0E9-A23753C59590}" srcOrd="4" destOrd="0" presId="urn:microsoft.com/office/officeart/2005/8/layout/cycle2"/>
    <dgm:cxn modelId="{F6300D1D-EB18-4160-A826-78005721F29E}" type="presParOf" srcId="{1409ACB9-3DAA-43B2-8264-3EF791A4D00A}" destId="{F76214CE-03A4-4ECF-9EDD-0BB4B6E721EA}" srcOrd="5" destOrd="0" presId="urn:microsoft.com/office/officeart/2005/8/layout/cycle2"/>
    <dgm:cxn modelId="{9702FC75-16F6-42FD-B512-A03F7D62BF61}" type="presParOf" srcId="{F76214CE-03A4-4ECF-9EDD-0BB4B6E721EA}" destId="{6ED7FF54-8355-4089-B067-DE3A61412F8B}" srcOrd="0" destOrd="0" presId="urn:microsoft.com/office/officeart/2005/8/layout/cycle2"/>
    <dgm:cxn modelId="{72F4CB75-FA9C-4DD1-913F-B6D68E13F05C}" type="presParOf" srcId="{1409ACB9-3DAA-43B2-8264-3EF791A4D00A}" destId="{72F12F4D-4539-4D69-B409-0BFABDF9E999}" srcOrd="6" destOrd="0" presId="urn:microsoft.com/office/officeart/2005/8/layout/cycle2"/>
    <dgm:cxn modelId="{4BB26B8D-901A-4A0E-A164-7761F1B577BB}" type="presParOf" srcId="{1409ACB9-3DAA-43B2-8264-3EF791A4D00A}" destId="{706C151C-A001-4648-ADCD-8A6EBB24A0FC}" srcOrd="7" destOrd="0" presId="urn:microsoft.com/office/officeart/2005/8/layout/cycle2"/>
    <dgm:cxn modelId="{A1EE0C11-73DF-4DED-849F-A876B97E064C}" type="presParOf" srcId="{706C151C-A001-4648-ADCD-8A6EBB24A0FC}" destId="{DDAE5E11-3E6D-447A-86D2-B16F6B836EF1}" srcOrd="0" destOrd="0" presId="urn:microsoft.com/office/officeart/2005/8/layout/cycle2"/>
    <dgm:cxn modelId="{890BB2ED-DAB4-44E1-A88F-E2B04254CDA8}" type="presParOf" srcId="{1409ACB9-3DAA-43B2-8264-3EF791A4D00A}" destId="{26DEB01D-0201-4C25-AEC9-4BA94D572134}" srcOrd="8" destOrd="0" presId="urn:microsoft.com/office/officeart/2005/8/layout/cycle2"/>
    <dgm:cxn modelId="{F49A180C-1A44-45C3-A1DC-A000C480D529}" type="presParOf" srcId="{1409ACB9-3DAA-43B2-8264-3EF791A4D00A}" destId="{7E86DF56-1735-4CEA-8218-A227E6648712}" srcOrd="9" destOrd="0" presId="urn:microsoft.com/office/officeart/2005/8/layout/cycle2"/>
    <dgm:cxn modelId="{08133C33-97A6-44F0-B334-C7E9ECDD7687}" type="presParOf" srcId="{7E86DF56-1735-4CEA-8218-A227E6648712}" destId="{7A33D594-BF1C-4B3B-89C9-21B37DAAB82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0BBFA-860A-44A1-9020-414AF7BD58D0}">
      <dsp:nvSpPr>
        <dsp:cNvPr id="0" name=""/>
        <dsp:cNvSpPr/>
      </dsp:nvSpPr>
      <dsp:spPr>
        <a:xfrm>
          <a:off x="4089396" y="-120850"/>
          <a:ext cx="2311035" cy="18998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ru-RU" sz="2700" b="1" kern="1200" dirty="0" smtClean="0"/>
            <a:t>Проблема</a:t>
          </a:r>
          <a:endParaRPr lang="ru-RU" sz="2700" b="1" kern="1200" dirty="0"/>
        </a:p>
      </dsp:txBody>
      <dsp:txXfrm>
        <a:off x="4427839" y="157371"/>
        <a:ext cx="1634149" cy="1343372"/>
      </dsp:txXfrm>
    </dsp:sp>
    <dsp:sp modelId="{CA95EE24-BF7E-4174-BFF8-2367BFB78976}">
      <dsp:nvSpPr>
        <dsp:cNvPr id="0" name=""/>
        <dsp:cNvSpPr/>
      </dsp:nvSpPr>
      <dsp:spPr>
        <a:xfrm rot="1920196">
          <a:off x="6056693" y="1277849"/>
          <a:ext cx="655657" cy="5268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dsp:txBody>
      <dsp:txXfrm>
        <a:off x="6068703" y="1341331"/>
        <a:ext cx="497615" cy="316084"/>
      </dsp:txXfrm>
    </dsp:sp>
    <dsp:sp modelId="{0B5DE055-F4E6-4C9E-A9E5-BAA74EBF3FBF}">
      <dsp:nvSpPr>
        <dsp:cNvPr id="0" name=""/>
        <dsp:cNvSpPr/>
      </dsp:nvSpPr>
      <dsp:spPr>
        <a:xfrm>
          <a:off x="6394688" y="1303927"/>
          <a:ext cx="2259915" cy="189968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smtClean="0"/>
            <a:t>Полагание цели, задач</a:t>
          </a:r>
          <a:endParaRPr lang="ru-RU" sz="2000" b="1" kern="1200" dirty="0"/>
        </a:p>
      </dsp:txBody>
      <dsp:txXfrm>
        <a:off x="6725645" y="1582130"/>
        <a:ext cx="1598001" cy="1343283"/>
      </dsp:txXfrm>
    </dsp:sp>
    <dsp:sp modelId="{52A12DBE-F8FE-48E6-8422-9C4425DB873F}">
      <dsp:nvSpPr>
        <dsp:cNvPr id="0" name=""/>
        <dsp:cNvSpPr/>
      </dsp:nvSpPr>
      <dsp:spPr>
        <a:xfrm rot="7017937">
          <a:off x="6546201" y="3134732"/>
          <a:ext cx="682879" cy="5268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dsp:txBody>
      <dsp:txXfrm rot="10800000">
        <a:off x="6661055" y="3169663"/>
        <a:ext cx="524837" cy="316084"/>
      </dsp:txXfrm>
    </dsp:sp>
    <dsp:sp modelId="{7BF92F4D-7049-4306-A0E9-A23753C59590}">
      <dsp:nvSpPr>
        <dsp:cNvPr id="0" name=""/>
        <dsp:cNvSpPr/>
      </dsp:nvSpPr>
      <dsp:spPr>
        <a:xfrm>
          <a:off x="5488552" y="3613993"/>
          <a:ext cx="1854719" cy="16380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smtClean="0"/>
            <a:t>План</a:t>
          </a:r>
          <a:endParaRPr lang="ru-RU" sz="2000" b="1" kern="1200" dirty="0"/>
        </a:p>
      </dsp:txBody>
      <dsp:txXfrm>
        <a:off x="5760169" y="3853880"/>
        <a:ext cx="1311485" cy="1158275"/>
      </dsp:txXfrm>
    </dsp:sp>
    <dsp:sp modelId="{F76214CE-03A4-4ECF-9EDD-0BB4B6E721EA}">
      <dsp:nvSpPr>
        <dsp:cNvPr id="0" name=""/>
        <dsp:cNvSpPr/>
      </dsp:nvSpPr>
      <dsp:spPr>
        <a:xfrm rot="10800000">
          <a:off x="4952999" y="4169614"/>
          <a:ext cx="567171" cy="5268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dsp:txBody>
      <dsp:txXfrm rot="10800000">
        <a:off x="5111041" y="4274975"/>
        <a:ext cx="409129" cy="316084"/>
      </dsp:txXfrm>
    </dsp:sp>
    <dsp:sp modelId="{72F12F4D-4539-4D69-B409-0BFABDF9E999}">
      <dsp:nvSpPr>
        <dsp:cNvPr id="0" name=""/>
        <dsp:cNvSpPr/>
      </dsp:nvSpPr>
      <dsp:spPr>
        <a:xfrm>
          <a:off x="3082532" y="3577873"/>
          <a:ext cx="1886499" cy="171028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ru-RU" sz="2700" b="1" kern="1200" dirty="0" smtClean="0"/>
            <a:t>Продукт</a:t>
          </a:r>
          <a:endParaRPr lang="ru-RU" sz="2700" b="1" kern="1200" dirty="0"/>
        </a:p>
      </dsp:txBody>
      <dsp:txXfrm>
        <a:off x="3358803" y="3828339"/>
        <a:ext cx="1333957" cy="1209356"/>
      </dsp:txXfrm>
    </dsp:sp>
    <dsp:sp modelId="{706C151C-A001-4648-ADCD-8A6EBB24A0FC}">
      <dsp:nvSpPr>
        <dsp:cNvPr id="0" name=""/>
        <dsp:cNvSpPr/>
      </dsp:nvSpPr>
      <dsp:spPr>
        <a:xfrm rot="14909441">
          <a:off x="3317316" y="3115060"/>
          <a:ext cx="585736" cy="5268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dirty="0"/>
        </a:p>
      </dsp:txBody>
      <dsp:txXfrm rot="10800000">
        <a:off x="3425310" y="3293939"/>
        <a:ext cx="427694" cy="316084"/>
      </dsp:txXfrm>
    </dsp:sp>
    <dsp:sp modelId="{26DEB01D-0201-4C25-AEC9-4BA94D572134}">
      <dsp:nvSpPr>
        <dsp:cNvPr id="0" name=""/>
        <dsp:cNvSpPr/>
      </dsp:nvSpPr>
      <dsp:spPr>
        <a:xfrm>
          <a:off x="2037470" y="1210642"/>
          <a:ext cx="2208374" cy="195792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smtClean="0"/>
            <a:t>Презентация</a:t>
          </a:r>
          <a:endParaRPr lang="ru-RU" sz="2000" b="1" kern="1200" dirty="0"/>
        </a:p>
      </dsp:txBody>
      <dsp:txXfrm>
        <a:off x="2360879" y="1497374"/>
        <a:ext cx="1561556" cy="1384462"/>
      </dsp:txXfrm>
    </dsp:sp>
    <dsp:sp modelId="{7E86DF56-1735-4CEA-8218-A227E6648712}">
      <dsp:nvSpPr>
        <dsp:cNvPr id="0" name=""/>
        <dsp:cNvSpPr/>
      </dsp:nvSpPr>
      <dsp:spPr>
        <a:xfrm rot="19626126">
          <a:off x="3955889" y="1254072"/>
          <a:ext cx="449612" cy="5268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dsp:txBody>
      <dsp:txXfrm>
        <a:off x="3966704" y="1396064"/>
        <a:ext cx="314728" cy="31608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34AB06-D174-49B0-AB65-15B8C330E9B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0A95761-06F3-440C-B786-E5AAB206BB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E36C5E9-FFC6-4608-A511-54A617D086B9}"/>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5" name="Нижний колонтитул 4">
            <a:extLst>
              <a:ext uri="{FF2B5EF4-FFF2-40B4-BE49-F238E27FC236}">
                <a16:creationId xmlns:a16="http://schemas.microsoft.com/office/drawing/2014/main" id="{0BEEC0E1-AA91-44F6-A179-28332209FE4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754C8DB-430E-4259-8869-AFC420303770}"/>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747108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8F8BA6-C2B8-41EA-AE0F-0B9BAC407F9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85BAD02-EF60-4238-8A6F-EC694E0559E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541FE8E-11E7-4648-9B2A-C011D145FC94}"/>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5" name="Нижний колонтитул 4">
            <a:extLst>
              <a:ext uri="{FF2B5EF4-FFF2-40B4-BE49-F238E27FC236}">
                <a16:creationId xmlns:a16="http://schemas.microsoft.com/office/drawing/2014/main" id="{1B56AD7C-EAC0-4F58-A9F0-40FF57B450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1D89FCE-5ED1-4739-95E1-CFA398E1DE3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47186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3F507DF-CF1A-416E-8CD5-6D2F6A9D4D4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CBF72CB-21D2-4329-8F27-AE14CCF50E8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8E79BC0-EE99-4429-9AEF-345845C26D0C}"/>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5" name="Нижний колонтитул 4">
            <a:extLst>
              <a:ext uri="{FF2B5EF4-FFF2-40B4-BE49-F238E27FC236}">
                <a16:creationId xmlns:a16="http://schemas.microsoft.com/office/drawing/2014/main" id="{649672E1-9D69-4F28-B1EE-76DB37F512F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1DC7BC2-E889-437C-8E7D-19A26469F454}"/>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43132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5AD075-6A09-4B4C-B613-67516D1190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21DDCAD-A2EC-4830-89C5-942AB88F65F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A937BF2-7090-4F6B-8A2A-8E247932009E}"/>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5" name="Нижний колонтитул 4">
            <a:extLst>
              <a:ext uri="{FF2B5EF4-FFF2-40B4-BE49-F238E27FC236}">
                <a16:creationId xmlns:a16="http://schemas.microsoft.com/office/drawing/2014/main" id="{BAE8A327-7105-4362-A2E0-BD59AB7296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89FDABC-DB81-4B34-8559-348A46075438}"/>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2653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2C5C84-BC66-4AB7-9426-EEB2A958EDF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8A36339-EA79-48F1-858C-BB9B416FBE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C90F44E-937F-43BB-BBFD-07ADCC8E60A2}"/>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5" name="Нижний колонтитул 4">
            <a:extLst>
              <a:ext uri="{FF2B5EF4-FFF2-40B4-BE49-F238E27FC236}">
                <a16:creationId xmlns:a16="http://schemas.microsoft.com/office/drawing/2014/main" id="{50082781-C6A7-49A2-9D98-DCEA0663F8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69DE991-6103-4019-AB8F-44BE73D09C8B}"/>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41348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97C899-4A89-4166-B64E-013A5C354BE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74285E9-1A64-45B4-83EC-3FC604782CE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B588A24-FD5F-4258-912F-182B0E97B17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04CD8F8-3773-4929-BDC2-63216801E22B}"/>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6" name="Нижний колонтитул 5">
            <a:extLst>
              <a:ext uri="{FF2B5EF4-FFF2-40B4-BE49-F238E27FC236}">
                <a16:creationId xmlns:a16="http://schemas.microsoft.com/office/drawing/2014/main" id="{A38B0FD2-7F2C-4391-8080-9DF6BA30AA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195C7A8-F249-4F4D-B78D-98B6B765010A}"/>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492049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3DB603-2D29-4920-AF93-666085747DC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FB5CD15-F659-4A9D-B107-A0C77D5EA1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AD1CBA7-976B-4D05-8413-D79648A8EF0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3C97A01-7AAF-44F6-8723-DF97B47E6E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D7A716A-DC33-4B99-B9AB-C3D8728995B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7663316-8EDF-431F-B581-DF788A8951AF}"/>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8" name="Нижний колонтитул 7">
            <a:extLst>
              <a:ext uri="{FF2B5EF4-FFF2-40B4-BE49-F238E27FC236}">
                <a16:creationId xmlns:a16="http://schemas.microsoft.com/office/drawing/2014/main" id="{8BDF7411-E7D6-4E97-9B2E-4F9A06D1238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E90F25A-2851-4B94-A123-313DCA5D185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1832801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428F16-6414-4EF0-B4AF-0E72C5FE93C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66B2CCB-1E01-4BAB-AFAE-8B8BB1D9CEBB}"/>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4" name="Нижний колонтитул 3">
            <a:extLst>
              <a:ext uri="{FF2B5EF4-FFF2-40B4-BE49-F238E27FC236}">
                <a16:creationId xmlns:a16="http://schemas.microsoft.com/office/drawing/2014/main" id="{C005C497-3993-410B-A160-73E52D88665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CB89205-0DBA-493A-A7B1-83BD3E45D796}"/>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416845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0BBA79D-00CE-4CA1-B7A8-8523DEDBA462}"/>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3" name="Нижний колонтитул 2">
            <a:extLst>
              <a:ext uri="{FF2B5EF4-FFF2-40B4-BE49-F238E27FC236}">
                <a16:creationId xmlns:a16="http://schemas.microsoft.com/office/drawing/2014/main" id="{933C0EF7-CCA7-4A96-991A-B8916A26BC8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EFFA032-DB56-40D0-82D9-C41B46D62F4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1630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BD708F-59EA-4622-B095-D42C8EC6748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03C3DC3-E6E5-40FE-9D49-78FCE34E93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8C6788D-38D9-444B-BCD8-E460E838BB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BF3CEFE-D719-48B3-8574-1B7276C093A7}"/>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6" name="Нижний колонтитул 5">
            <a:extLst>
              <a:ext uri="{FF2B5EF4-FFF2-40B4-BE49-F238E27FC236}">
                <a16:creationId xmlns:a16="http://schemas.microsoft.com/office/drawing/2014/main" id="{4E5BDE3F-4381-4BB1-85E5-AAC3FEA7E8C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704D298-A465-4045-8240-12E2AF684D6E}"/>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89267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6B3ED8-7698-41EB-911C-E81116E7AE6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410C959-1E3B-4A59-804F-7E6D95769B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F821C90-27D5-4A60-BA4B-89F94CE84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CD57BB6-70C9-48F8-ABE0-B74B70C47446}"/>
              </a:ext>
            </a:extLst>
          </p:cNvPr>
          <p:cNvSpPr>
            <a:spLocks noGrp="1"/>
          </p:cNvSpPr>
          <p:nvPr>
            <p:ph type="dt" sz="half" idx="10"/>
          </p:nvPr>
        </p:nvSpPr>
        <p:spPr/>
        <p:txBody>
          <a:bodyPr/>
          <a:lstStyle/>
          <a:p>
            <a:fld id="{0BD18D17-2ED9-4ABA-BB82-7F9D9F50F9DA}" type="datetimeFigureOut">
              <a:rPr lang="ru-RU" smtClean="0"/>
              <a:t>24.08.2026</a:t>
            </a:fld>
            <a:endParaRPr lang="ru-RU"/>
          </a:p>
        </p:txBody>
      </p:sp>
      <p:sp>
        <p:nvSpPr>
          <p:cNvPr id="6" name="Нижний колонтитул 5">
            <a:extLst>
              <a:ext uri="{FF2B5EF4-FFF2-40B4-BE49-F238E27FC236}">
                <a16:creationId xmlns:a16="http://schemas.microsoft.com/office/drawing/2014/main" id="{CBFB68D9-960D-4335-8F7D-B790A781C14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DA6F80C-3062-4518-BEE9-AC61BB816B9B}"/>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57162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639AAF-8EEC-4492-8640-6F2D65E1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F202B56-D4C5-47C1-AE1E-E74BC2FA45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38FBE05-09A7-41AC-BF36-70CD37B9D6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18D17-2ED9-4ABA-BB82-7F9D9F50F9DA}" type="datetimeFigureOut">
              <a:rPr lang="ru-RU" smtClean="0"/>
              <a:t>24.08.2026</a:t>
            </a:fld>
            <a:endParaRPr lang="ru-RU"/>
          </a:p>
        </p:txBody>
      </p:sp>
      <p:sp>
        <p:nvSpPr>
          <p:cNvPr id="5" name="Нижний колонтитул 4">
            <a:extLst>
              <a:ext uri="{FF2B5EF4-FFF2-40B4-BE49-F238E27FC236}">
                <a16:creationId xmlns:a16="http://schemas.microsoft.com/office/drawing/2014/main" id="{FB580061-0E6C-43D4-B738-AEF7E35960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545050C-C63E-4AB0-A118-2FFBFA2C65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1CD84-52B4-4564-AC88-0971FE62DD2F}" type="slidenum">
              <a:rPr lang="ru-RU" smtClean="0"/>
              <a:t>‹#›</a:t>
            </a:fld>
            <a:endParaRPr lang="ru-RU"/>
          </a:p>
        </p:txBody>
      </p:sp>
    </p:spTree>
    <p:extLst>
      <p:ext uri="{BB962C8B-B14F-4D97-AF65-F5344CB8AC3E}">
        <p14:creationId xmlns:p14="http://schemas.microsoft.com/office/powerpoint/2010/main" val="3733031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2.png"/><Relationship Id="rId7" Type="http://schemas.openxmlformats.org/officeDocument/2006/relationships/image" Target="../media/image19.jpe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2.jpg"/></Relationships>
</file>

<file path=ppt/slides/_rels/slide2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70000"/>
          </a:xfrm>
        </p:spPr>
      </p:pic>
    </p:spTree>
    <p:extLst>
      <p:ext uri="{BB962C8B-B14F-4D97-AF65-F5344CB8AC3E}">
        <p14:creationId xmlns:p14="http://schemas.microsoft.com/office/powerpoint/2010/main" val="4209145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129333" cy="1325563"/>
          </a:xfrm>
        </p:spPr>
        <p:txBody>
          <a:bodyPr>
            <a:normAutofit fontScale="90000"/>
          </a:bodyPr>
          <a:lstStyle/>
          <a:p>
            <a:r>
              <a:rPr lang="ru-RU" sz="4000" b="1" dirty="0">
                <a:solidFill>
                  <a:srgbClr val="00881B"/>
                </a:solidFill>
                <a:latin typeface="+mn-lt"/>
              </a:rPr>
              <a:t>В России выпущен первый инновационный комплект для начальной школы с цифровыми материалами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707659"/>
            <a:ext cx="11086077" cy="4751478"/>
          </a:xfrm>
        </p:spPr>
        <p:txBody>
          <a:bodyPr>
            <a:noAutofit/>
          </a:bodyPr>
          <a:lstStyle/>
          <a:p>
            <a:pPr marL="0" indent="0">
              <a:buNone/>
            </a:pPr>
            <a:r>
              <a:rPr lang="ru-RU" sz="2400" dirty="0"/>
              <a:t>В основе комплекта — три ключевые пары </a:t>
            </a:r>
            <a:r>
              <a:rPr lang="ru-RU" sz="2400" dirty="0" err="1"/>
              <a:t>межпредметных</a:t>
            </a:r>
            <a:r>
              <a:rPr lang="ru-RU" sz="2400" dirty="0"/>
              <a:t> понятий из ФГОС: «часть и целое», «пространство и время», «причина и следствие». Такая структура помогает школьникам видеть закономерности в окружающем мире и применять знания в реальных жизненных ситуациях</a:t>
            </a:r>
            <a:r>
              <a:rPr lang="ru-RU" sz="2400" dirty="0" smtClean="0"/>
              <a:t>.</a:t>
            </a:r>
            <a:endParaRPr lang="ru-RU" sz="2400" dirty="0"/>
          </a:p>
          <a:p>
            <a:pPr marL="0" indent="0">
              <a:buNone/>
            </a:pPr>
            <a:r>
              <a:rPr lang="ru-RU" sz="2400" dirty="0"/>
              <a:t>Материалы включают интерактивные и игровые </a:t>
            </a:r>
            <a:endParaRPr lang="en-US" sz="2400" dirty="0" smtClean="0"/>
          </a:p>
          <a:p>
            <a:pPr marL="0" indent="0">
              <a:buNone/>
            </a:pPr>
            <a:r>
              <a:rPr lang="ru-RU" sz="2400" dirty="0" smtClean="0"/>
              <a:t>элементы</a:t>
            </a:r>
            <a:r>
              <a:rPr lang="ru-RU" sz="2400" dirty="0"/>
              <a:t>. </a:t>
            </a:r>
            <a:endParaRPr lang="en-US" sz="2400" dirty="0" smtClean="0"/>
          </a:p>
          <a:p>
            <a:pPr marL="0" indent="0">
              <a:buNone/>
            </a:pPr>
            <a:r>
              <a:rPr lang="ru-RU" sz="2400" dirty="0" smtClean="0"/>
              <a:t>В </a:t>
            </a:r>
            <a:r>
              <a:rPr lang="ru-RU" sz="2400" dirty="0"/>
              <a:t>каждом разделе есть мотивационные задания, </a:t>
            </a:r>
            <a:endParaRPr lang="en-US" sz="2400" dirty="0" smtClean="0"/>
          </a:p>
          <a:p>
            <a:pPr marL="0" indent="0">
              <a:buNone/>
            </a:pPr>
            <a:r>
              <a:rPr lang="ru-RU" sz="2400" dirty="0" smtClean="0"/>
              <a:t>Блок</a:t>
            </a:r>
            <a:r>
              <a:rPr lang="en-US" sz="2400" dirty="0" smtClean="0"/>
              <a:t> </a:t>
            </a:r>
            <a:r>
              <a:rPr lang="ru-RU" sz="2400" dirty="0" smtClean="0"/>
              <a:t>«Школьная </a:t>
            </a:r>
            <a:r>
              <a:rPr lang="ru-RU" sz="2400" dirty="0"/>
              <a:t>доска» с опорными </a:t>
            </a:r>
            <a:r>
              <a:rPr lang="ru-RU" sz="2400" dirty="0" smtClean="0"/>
              <a:t>материалами</a:t>
            </a:r>
            <a:endParaRPr lang="en-US" sz="2400" dirty="0" smtClean="0"/>
          </a:p>
          <a:p>
            <a:pPr marL="0" indent="0">
              <a:buNone/>
            </a:pPr>
            <a:r>
              <a:rPr lang="ru-RU" sz="2400" dirty="0" smtClean="0"/>
              <a:t> </a:t>
            </a:r>
            <a:r>
              <a:rPr lang="ru-RU" sz="2400" dirty="0"/>
              <a:t>и </a:t>
            </a:r>
            <a:r>
              <a:rPr lang="ru-RU" sz="2400" dirty="0" err="1" smtClean="0"/>
              <a:t>инфографикой</a:t>
            </a:r>
            <a:r>
              <a:rPr lang="ru-RU" sz="2400" dirty="0"/>
              <a:t>, а также упражнения на </a:t>
            </a:r>
            <a:r>
              <a:rPr lang="ru-RU" sz="2400" dirty="0" smtClean="0"/>
              <a:t>развитие </a:t>
            </a:r>
            <a:endParaRPr lang="en-US" sz="2400" dirty="0" smtClean="0"/>
          </a:p>
          <a:p>
            <a:pPr marL="0" indent="0">
              <a:buNone/>
            </a:pPr>
            <a:r>
              <a:rPr lang="ru-RU" sz="2400" dirty="0" smtClean="0"/>
              <a:t>функциональной </a:t>
            </a:r>
            <a:r>
              <a:rPr lang="ru-RU" sz="2400" dirty="0"/>
              <a:t>грамотности, исследовательских, </a:t>
            </a:r>
            <a:endParaRPr lang="en-US" sz="2400" dirty="0" smtClean="0"/>
          </a:p>
          <a:p>
            <a:pPr marL="0" indent="0">
              <a:buNone/>
            </a:pPr>
            <a:r>
              <a:rPr lang="ru-RU" sz="2400" dirty="0" smtClean="0"/>
              <a:t>проектных </a:t>
            </a:r>
            <a:r>
              <a:rPr lang="ru-RU" sz="2400" dirty="0"/>
              <a:t>и творческих навыков. </a:t>
            </a:r>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6" name="Рисунок 5"/>
          <p:cNvPicPr>
            <a:picLocks noChangeAspect="1"/>
          </p:cNvPicPr>
          <p:nvPr/>
        </p:nvPicPr>
        <p:blipFill rotWithShape="1">
          <a:blip r:embed="rId3"/>
          <a:srcRect l="5132" t="4754" r="4518" b="12502"/>
          <a:stretch/>
        </p:blipFill>
        <p:spPr>
          <a:xfrm>
            <a:off x="7238444" y="3033222"/>
            <a:ext cx="4987923" cy="3425915"/>
          </a:xfrm>
          <a:prstGeom prst="rect">
            <a:avLst/>
          </a:prstGeom>
        </p:spPr>
      </p:pic>
    </p:spTree>
    <p:extLst>
      <p:ext uri="{BB962C8B-B14F-4D97-AF65-F5344CB8AC3E}">
        <p14:creationId xmlns:p14="http://schemas.microsoft.com/office/powerpoint/2010/main" val="3044365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320842" y="96095"/>
            <a:ext cx="10515600" cy="1325563"/>
          </a:xfrm>
        </p:spPr>
        <p:txBody>
          <a:bodyPr>
            <a:normAutofit/>
          </a:bodyPr>
          <a:lstStyle/>
          <a:p>
            <a:r>
              <a:rPr lang="ru-RU" sz="4000" b="1" dirty="0">
                <a:solidFill>
                  <a:srgbClr val="00881B"/>
                </a:solidFill>
                <a:latin typeface="+mn-lt"/>
              </a:rPr>
              <a:t>Речь про оценку поведения учеников</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320842" y="1027906"/>
            <a:ext cx="11555472" cy="4351338"/>
          </a:xfrm>
        </p:spPr>
        <p:txBody>
          <a:bodyPr>
            <a:noAutofit/>
          </a:bodyPr>
          <a:lstStyle/>
          <a:p>
            <a:pPr marL="0" indent="0">
              <a:buNone/>
            </a:pPr>
            <a:r>
              <a:rPr lang="ru-RU" sz="2300" dirty="0"/>
              <a:t>В новом учебном году нас ждет важное нововведение – оценка поведения учеников. Приказ </a:t>
            </a:r>
            <a:r>
              <a:rPr lang="ru-RU" sz="2300" dirty="0" err="1"/>
              <a:t>Минпросвещения</a:t>
            </a:r>
            <a:r>
              <a:rPr lang="ru-RU" sz="2300" dirty="0"/>
              <a:t> от 08.05.2026 № 316 разрешает школам самостоятельно принимать решение о введении такой оценки, устанавливать порядок ее выставления и критерии. Оценка поведения не применяется к обучающимся 1-х классов, а для детей с ОВЗ оценку выставляют с учетом </a:t>
            </a:r>
            <a:r>
              <a:rPr lang="ru-RU" sz="2300" dirty="0" smtClean="0"/>
              <a:t>особенностей </a:t>
            </a:r>
            <a:r>
              <a:rPr lang="ru-RU" sz="2300" dirty="0"/>
              <a:t>их психофизического развития и состояния здоровья.</a:t>
            </a:r>
          </a:p>
          <a:p>
            <a:pPr marL="0" indent="0">
              <a:buNone/>
            </a:pPr>
            <a:r>
              <a:rPr lang="ru-RU" sz="2300" dirty="0"/>
              <a:t>Если ученик нарушает дисциплину на занятии, педагог незамедлительно указывает ему на необходимость соблюдать Правила внутреннего распорядка. При повторном нарушении учитель приглашает директора или иное уполномоченное лицо, которое принимает решение об удалении учащегося и проведении с ним профилактической беседы.</a:t>
            </a:r>
          </a:p>
          <a:p>
            <a:pPr marL="0" indent="0">
              <a:buNone/>
            </a:pPr>
            <a:r>
              <a:rPr lang="ru-RU" sz="2300" dirty="0" smtClean="0"/>
              <a:t>Планируется </a:t>
            </a:r>
            <a:r>
              <a:rPr lang="ru-RU" sz="2300" dirty="0"/>
              <a:t>разработать проект Правил внутреннего распорядка, учитывающий указанные изменения. </a:t>
            </a:r>
            <a:r>
              <a:rPr lang="ru-RU" sz="2300" dirty="0" smtClean="0"/>
              <a:t>Предлагается </a:t>
            </a:r>
            <a:r>
              <a:rPr lang="ru-RU" sz="2300" dirty="0"/>
              <a:t>рассмотреть локальный акт в ходе </a:t>
            </a:r>
            <a:r>
              <a:rPr lang="ru-RU" sz="2300" dirty="0" smtClean="0"/>
              <a:t>заседания </a:t>
            </a:r>
            <a:r>
              <a:rPr lang="ru-RU" sz="2300" dirty="0"/>
              <a:t>педсовета. </a:t>
            </a:r>
            <a:endParaRPr lang="ru-RU" sz="2300" dirty="0" smtClean="0"/>
          </a:p>
          <a:p>
            <a:pPr marL="0" indent="0">
              <a:buNone/>
            </a:pPr>
            <a:r>
              <a:rPr lang="ru-RU" sz="2300" dirty="0" smtClean="0"/>
              <a:t>Обратите </a:t>
            </a:r>
            <a:r>
              <a:rPr lang="ru-RU" sz="2300" dirty="0"/>
              <a:t>внимание, что министерство пока не установило, как применять результаты оценки. Поэтому до выхода каких-либо дополнительных разъяснений в локальном акте школы также не будут урегулированы детали последствий выставления оценки за поведение.</a:t>
            </a:r>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9276594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a:solidFill>
                  <a:srgbClr val="00881B"/>
                </a:solidFill>
                <a:latin typeface="+mn-lt"/>
              </a:rPr>
              <a:t>Речь про </a:t>
            </a:r>
            <a:r>
              <a:rPr lang="ru-RU" sz="4000" b="1" dirty="0" smtClean="0">
                <a:solidFill>
                  <a:srgbClr val="00881B"/>
                </a:solidFill>
                <a:latin typeface="+mn-lt"/>
              </a:rPr>
              <a:t>домашние задания первоклассникам</a:t>
            </a:r>
            <a:endParaRPr lang="ru-RU" sz="4000" b="1" dirty="0">
              <a:solidFill>
                <a:srgbClr val="00881B"/>
              </a:solidFill>
              <a:latin typeface="+mn-lt"/>
            </a:endParaRP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838199" y="1825625"/>
            <a:ext cx="10840453" cy="4351338"/>
          </a:xfrm>
        </p:spPr>
        <p:txBody>
          <a:bodyPr>
            <a:noAutofit/>
          </a:bodyPr>
          <a:lstStyle/>
          <a:p>
            <a:pPr marL="0" indent="0">
              <a:buNone/>
            </a:pPr>
            <a:r>
              <a:rPr lang="ru-RU" sz="2300" dirty="0"/>
              <a:t>Обращаем внимание на то, что приказ </a:t>
            </a:r>
            <a:r>
              <a:rPr lang="ru-RU" sz="2300" dirty="0" err="1"/>
              <a:t>Минпросвещения</a:t>
            </a:r>
            <a:r>
              <a:rPr lang="ru-RU" sz="2300" dirty="0"/>
              <a:t> России</a:t>
            </a:r>
          </a:p>
          <a:p>
            <a:pPr marL="0" indent="0">
              <a:buNone/>
            </a:pPr>
            <a:r>
              <a:rPr lang="ru-RU" sz="2300" dirty="0"/>
              <a:t>от 8 октября 2025 г. № 729 (далее – Приказ № 729) приводит федеральную</a:t>
            </a:r>
          </a:p>
          <a:p>
            <a:pPr marL="0" indent="0">
              <a:buNone/>
            </a:pPr>
            <a:r>
              <a:rPr lang="ru-RU" sz="2300" dirty="0"/>
              <a:t>образовательную программу начального общего образования в соответствие</a:t>
            </a:r>
          </a:p>
          <a:p>
            <a:pPr marL="0" indent="0">
              <a:buNone/>
            </a:pPr>
            <a:r>
              <a:rPr lang="ru-RU" sz="2300" dirty="0"/>
              <a:t>с пунктом 24 Порядка организации и осуществления образовательной деятельности</a:t>
            </a:r>
          </a:p>
          <a:p>
            <a:pPr marL="0" indent="0">
              <a:buNone/>
            </a:pPr>
            <a:r>
              <a:rPr lang="ru-RU" sz="2300" dirty="0"/>
              <a:t>по основным общеобразовательным программам – образовательным программам</a:t>
            </a:r>
          </a:p>
          <a:p>
            <a:pPr marL="0" indent="0">
              <a:buNone/>
            </a:pPr>
            <a:r>
              <a:rPr lang="ru-RU" sz="2300" dirty="0"/>
              <a:t>начального общего, основного общего и среднего общего образования,</a:t>
            </a:r>
          </a:p>
          <a:p>
            <a:pPr marL="0" indent="0">
              <a:buNone/>
            </a:pPr>
            <a:r>
              <a:rPr lang="ru-RU" sz="2300" dirty="0"/>
              <a:t>утвержденного приказом </a:t>
            </a:r>
            <a:r>
              <a:rPr lang="ru-RU" sz="2300" dirty="0" err="1"/>
              <a:t>Минпросвещения</a:t>
            </a:r>
            <a:r>
              <a:rPr lang="ru-RU" sz="2300" dirty="0"/>
              <a:t> России от 22 марта 2021 г. № 115,</a:t>
            </a:r>
          </a:p>
          <a:p>
            <a:pPr marL="0" indent="0">
              <a:buNone/>
            </a:pPr>
            <a:r>
              <a:rPr lang="ru-RU" sz="2300" dirty="0"/>
              <a:t>и устанавливает, что в первом классе обучение проводится без домашних заданий</a:t>
            </a:r>
          </a:p>
          <a:p>
            <a:pPr marL="0" indent="0">
              <a:buNone/>
            </a:pPr>
            <a:r>
              <a:rPr lang="ru-RU" sz="2300" dirty="0"/>
              <a:t>(позиция о суммарном объеме домашнего задания по всем предметам для 1 класса</a:t>
            </a:r>
          </a:p>
          <a:p>
            <a:pPr marL="0" indent="0">
              <a:buNone/>
            </a:pPr>
            <a:r>
              <a:rPr lang="ru-RU" sz="2300" dirty="0"/>
              <a:t>продолжительностью выполнения 1 час исключена</a:t>
            </a:r>
            <a:r>
              <a:rPr lang="ru-RU" sz="2300" dirty="0" smtClean="0"/>
              <a:t>).</a:t>
            </a:r>
            <a:endParaRPr lang="ru-RU" sz="2300" dirty="0"/>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26948041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a:solidFill>
                  <a:srgbClr val="00881B"/>
                </a:solidFill>
                <a:latin typeface="+mn-lt"/>
              </a:rPr>
              <a:t>Речь про </a:t>
            </a:r>
            <a:r>
              <a:rPr lang="ru-RU" sz="4000" b="1" dirty="0" smtClean="0">
                <a:solidFill>
                  <a:srgbClr val="00881B"/>
                </a:solidFill>
                <a:latin typeface="+mn-lt"/>
              </a:rPr>
              <a:t>домашние задания первоклассникам</a:t>
            </a:r>
            <a:endParaRPr lang="ru-RU" sz="4000" b="1" dirty="0">
              <a:solidFill>
                <a:srgbClr val="00881B"/>
              </a:solidFill>
              <a:latin typeface="+mn-lt"/>
            </a:endParaRP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838199" y="1825625"/>
            <a:ext cx="10904621" cy="4351338"/>
          </a:xfrm>
        </p:spPr>
        <p:txBody>
          <a:bodyPr>
            <a:noAutofit/>
          </a:bodyPr>
          <a:lstStyle/>
          <a:p>
            <a:pPr marL="0" indent="0">
              <a:buNone/>
            </a:pPr>
            <a:r>
              <a:rPr lang="ru-RU" sz="2300" dirty="0"/>
              <a:t>С целью обеспечения адаптационного периода для первых классов</a:t>
            </a:r>
          </a:p>
          <a:p>
            <a:pPr marL="0" indent="0">
              <a:buNone/>
            </a:pPr>
            <a:r>
              <a:rPr lang="ru-RU" sz="2300" dirty="0"/>
              <a:t>в сентябре и октябре Приказом № 729 установлена возможность сокращения общего</a:t>
            </a:r>
          </a:p>
          <a:p>
            <a:pPr marL="0" indent="0">
              <a:buNone/>
            </a:pPr>
            <a:r>
              <a:rPr lang="ru-RU" sz="2300" dirty="0"/>
              <a:t>числа часов, рекомендованных для изучения учебных предметов «Русский язык»,</a:t>
            </a:r>
          </a:p>
          <a:p>
            <a:pPr marL="0" indent="0">
              <a:buNone/>
            </a:pPr>
            <a:r>
              <a:rPr lang="ru-RU" sz="2300" dirty="0"/>
              <a:t>«Литературное чтение», «Математика», «Окружающий мир», «Изобразительное</a:t>
            </a:r>
          </a:p>
          <a:p>
            <a:pPr marL="0" indent="0">
              <a:buNone/>
            </a:pPr>
            <a:r>
              <a:rPr lang="ru-RU" sz="2300" dirty="0"/>
              <a:t>искусство», «Музыка», «Труд (технология)», и определена максимально </a:t>
            </a:r>
            <a:r>
              <a:rPr lang="ru-RU" sz="2300" dirty="0" smtClean="0"/>
              <a:t>возможная</a:t>
            </a:r>
            <a:endParaRPr lang="ru-RU" sz="2300" dirty="0"/>
          </a:p>
          <a:p>
            <a:pPr marL="0" indent="0">
              <a:buNone/>
            </a:pPr>
            <a:r>
              <a:rPr lang="ru-RU" sz="2300" dirty="0" smtClean="0"/>
              <a:t>норма </a:t>
            </a:r>
            <a:r>
              <a:rPr lang="ru-RU" sz="2300" dirty="0"/>
              <a:t>сокращения в процентах. При этом содержание учебного предмета</a:t>
            </a:r>
          </a:p>
          <a:p>
            <a:pPr marL="0" indent="0">
              <a:buNone/>
            </a:pPr>
            <a:r>
              <a:rPr lang="ru-RU" sz="2300" dirty="0"/>
              <a:t>не сокращается.</a:t>
            </a:r>
          </a:p>
          <a:p>
            <a:pPr marL="0" indent="0">
              <a:buNone/>
            </a:pPr>
            <a:r>
              <a:rPr lang="ru-RU" sz="2300" dirty="0"/>
              <a:t>При этом Департамент обращает внимание на то, что не рекомендуется</a:t>
            </a:r>
          </a:p>
          <a:p>
            <a:pPr marL="0" indent="0">
              <a:buNone/>
            </a:pPr>
            <a:r>
              <a:rPr lang="ru-RU" sz="2300" dirty="0"/>
              <a:t>сокращать количество уроков по учебному предмету «Физическая культура»,</a:t>
            </a:r>
          </a:p>
          <a:p>
            <a:pPr marL="0" indent="0">
              <a:buNone/>
            </a:pPr>
            <a:r>
              <a:rPr lang="ru-RU" sz="2300" dirty="0"/>
              <a:t>так как двигательная активность является естественной потребностью детей</a:t>
            </a:r>
          </a:p>
          <a:p>
            <a:pPr marL="0" indent="0">
              <a:buNone/>
            </a:pPr>
            <a:r>
              <a:rPr lang="ru-RU" sz="2300" dirty="0"/>
              <a:t>младшего школьного возраста.</a:t>
            </a:r>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25115314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672434" y="365124"/>
            <a:ext cx="9408170" cy="1325563"/>
          </a:xfrm>
        </p:spPr>
        <p:txBody>
          <a:bodyPr>
            <a:normAutofit fontScale="90000"/>
          </a:bodyPr>
          <a:lstStyle/>
          <a:p>
            <a:r>
              <a:rPr lang="ru-RU" sz="4000" b="1" dirty="0" smtClean="0">
                <a:solidFill>
                  <a:srgbClr val="00881B"/>
                </a:solidFill>
                <a:latin typeface="+mn-lt"/>
              </a:rPr>
              <a:t> </a:t>
            </a:r>
            <a:r>
              <a:rPr lang="ru-RU" sz="4000" b="1" dirty="0">
                <a:solidFill>
                  <a:srgbClr val="00881B"/>
                </a:solidFill>
                <a:latin typeface="+mn-lt"/>
              </a:rPr>
              <a:t>«Ассоциация учителей начальных классов Томской области» </a:t>
            </a:r>
            <a:r>
              <a:rPr lang="ru-RU" sz="4000" b="1" dirty="0" smtClean="0">
                <a:solidFill>
                  <a:srgbClr val="00881B"/>
                </a:solidFill>
                <a:latin typeface="+mn-lt"/>
              </a:rPr>
              <a:t>- некоммерческая </a:t>
            </a:r>
            <a:r>
              <a:rPr lang="ru-RU" sz="4000" b="1" dirty="0">
                <a:solidFill>
                  <a:srgbClr val="00881B"/>
                </a:solidFill>
                <a:latin typeface="+mn-lt"/>
              </a:rPr>
              <a:t>общественная организация</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857709"/>
            <a:ext cx="11582400" cy="4719554"/>
          </a:xfrm>
        </p:spPr>
        <p:txBody>
          <a:bodyPr>
            <a:noAutofit/>
          </a:bodyPr>
          <a:lstStyle/>
          <a:p>
            <a:pPr marL="0" indent="0">
              <a:buNone/>
            </a:pPr>
            <a:r>
              <a:rPr lang="ru-RU" dirty="0"/>
              <a:t>добровольное объединение профессионалов, чьи усилия направлены на создание единого информационно-образовательного пространства для эффективного взаимодействия учителей начальной школы всего региона; совершенствование педагогического мастерства через обмен передовым опытом и освоение инновационных методик обучения и воспитания младших школьников; методическую поддержку педагогов в вопросах реализации обновленных ФГОС и внедрения современных образовательных технологий; развитие творческого потенциала учителей, содействие их участию в профессиональных конкурсах, фестивалях и конференциях; сохранение и преемственность лучших традиций отечественной начальной школы в сочетании с современными запросами </a:t>
            </a:r>
            <a:r>
              <a:rPr lang="ru-RU" dirty="0" smtClean="0"/>
              <a:t>общества.</a:t>
            </a: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58008" y="365124"/>
            <a:ext cx="414425" cy="476655"/>
          </a:xfrm>
          <a:prstGeom prst="rect">
            <a:avLst/>
          </a:prstGeom>
        </p:spPr>
      </p:pic>
    </p:spTree>
    <p:extLst>
      <p:ext uri="{BB962C8B-B14F-4D97-AF65-F5344CB8AC3E}">
        <p14:creationId xmlns:p14="http://schemas.microsoft.com/office/powerpoint/2010/main" val="530136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700755" cy="1286283"/>
          </a:xfrm>
        </p:spPr>
        <p:txBody>
          <a:bodyPr>
            <a:normAutofit/>
          </a:bodyPr>
          <a:lstStyle/>
          <a:p>
            <a:r>
              <a:rPr lang="ru-RU" sz="4000" b="1" dirty="0">
                <a:solidFill>
                  <a:srgbClr val="00881B"/>
                </a:solidFill>
                <a:latin typeface="+mn-lt"/>
              </a:rPr>
              <a:t>Основная цель </a:t>
            </a:r>
            <a:r>
              <a:rPr lang="ru-RU" sz="4000" b="1" dirty="0" smtClean="0">
                <a:solidFill>
                  <a:srgbClr val="00881B"/>
                </a:solidFill>
                <a:latin typeface="+mn-lt"/>
              </a:rPr>
              <a:t>Ассоциации учителей НОО:</a:t>
            </a:r>
            <a:endParaRPr lang="ru-RU" sz="4000" b="1" dirty="0">
              <a:solidFill>
                <a:srgbClr val="00881B"/>
              </a:solidFill>
              <a:latin typeface="+mn-lt"/>
            </a:endParaRP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597568" y="1857709"/>
            <a:ext cx="10515600" cy="4351338"/>
          </a:xfrm>
        </p:spPr>
        <p:txBody>
          <a:bodyPr>
            <a:normAutofit/>
          </a:bodyPr>
          <a:lstStyle/>
          <a:p>
            <a:pPr marL="0" indent="0">
              <a:buNone/>
            </a:pPr>
            <a:r>
              <a:rPr lang="ru-RU" b="1" dirty="0" smtClean="0"/>
              <a:t>Организация общественного обсуждения</a:t>
            </a:r>
            <a:r>
              <a:rPr lang="ru-RU" b="1" dirty="0"/>
              <a:t>, общественной</a:t>
            </a:r>
          </a:p>
          <a:p>
            <a:pPr marL="0" indent="0">
              <a:buNone/>
            </a:pPr>
            <a:r>
              <a:rPr lang="ru-RU" b="1" dirty="0"/>
              <a:t>экспертизы теоретических </a:t>
            </a:r>
            <a:r>
              <a:rPr lang="ru-RU" b="1" dirty="0" smtClean="0"/>
              <a:t>и практических </a:t>
            </a:r>
            <a:r>
              <a:rPr lang="ru-RU" b="1" dirty="0"/>
              <a:t>вопросов </a:t>
            </a:r>
            <a:r>
              <a:rPr lang="ru-RU" b="1" dirty="0" smtClean="0"/>
              <a:t>современного образования</a:t>
            </a:r>
            <a:r>
              <a:rPr lang="ru-RU" b="1" dirty="0"/>
              <a:t>, содействие повышению</a:t>
            </a:r>
          </a:p>
          <a:p>
            <a:pPr marL="0" indent="0">
              <a:buNone/>
            </a:pPr>
            <a:r>
              <a:rPr lang="ru-RU" b="1" dirty="0"/>
              <a:t>качества образовательных </a:t>
            </a:r>
            <a:r>
              <a:rPr lang="ru-RU" b="1" dirty="0" smtClean="0"/>
              <a:t>отношений в </a:t>
            </a:r>
            <a:r>
              <a:rPr lang="ru-RU" b="1" dirty="0"/>
              <a:t>русле государственной политики в </a:t>
            </a:r>
            <a:r>
              <a:rPr lang="ru-RU" b="1" dirty="0" smtClean="0"/>
              <a:t>образовании.</a:t>
            </a: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94554" y="183099"/>
            <a:ext cx="2410097" cy="645810"/>
          </a:xfrm>
          <a:prstGeom prst="rect">
            <a:avLst/>
          </a:prstGeom>
        </p:spPr>
      </p:pic>
      <p:pic>
        <p:nvPicPr>
          <p:cNvPr id="5" name="Рисунок 4"/>
          <p:cNvPicPr>
            <a:picLocks noChangeAspect="1"/>
          </p:cNvPicPr>
          <p:nvPr/>
        </p:nvPicPr>
        <p:blipFill>
          <a:blip r:embed="rId4"/>
          <a:stretch>
            <a:fillRect/>
          </a:stretch>
        </p:blipFill>
        <p:spPr>
          <a:xfrm>
            <a:off x="183004" y="787472"/>
            <a:ext cx="414564" cy="475529"/>
          </a:xfrm>
          <a:prstGeom prst="rect">
            <a:avLst/>
          </a:prstGeom>
        </p:spPr>
      </p:pic>
    </p:spTree>
    <p:extLst>
      <p:ext uri="{BB962C8B-B14F-4D97-AF65-F5344CB8AC3E}">
        <p14:creationId xmlns:p14="http://schemas.microsoft.com/office/powerpoint/2010/main" val="37983728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672433" y="365124"/>
            <a:ext cx="9057709" cy="1325563"/>
          </a:xfrm>
        </p:spPr>
        <p:txBody>
          <a:bodyPr>
            <a:normAutofit/>
          </a:bodyPr>
          <a:lstStyle/>
          <a:p>
            <a:r>
              <a:rPr lang="ru-RU" sz="4000" b="1" dirty="0">
                <a:solidFill>
                  <a:srgbClr val="00881B"/>
                </a:solidFill>
                <a:latin typeface="+mn-lt"/>
              </a:rPr>
              <a:t>Задачи Ассоциации: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0" y="1644285"/>
            <a:ext cx="11411093" cy="4351338"/>
          </a:xfrm>
        </p:spPr>
        <p:txBody>
          <a:bodyPr>
            <a:noAutofit/>
          </a:bodyPr>
          <a:lstStyle/>
          <a:p>
            <a:pPr>
              <a:buFont typeface="Wingdings" panose="05000000000000000000" pitchFamily="2" charset="2"/>
              <a:buChar char="Ø"/>
            </a:pPr>
            <a:r>
              <a:rPr lang="ru-RU" sz="2400" dirty="0" smtClean="0"/>
              <a:t>Создать условия </a:t>
            </a:r>
            <a:r>
              <a:rPr lang="ru-RU" sz="2400" dirty="0"/>
              <a:t>для профессионального общения </a:t>
            </a:r>
            <a:r>
              <a:rPr lang="ru-RU" sz="2400" dirty="0" smtClean="0"/>
              <a:t>учителей;</a:t>
            </a:r>
          </a:p>
          <a:p>
            <a:pPr>
              <a:buFont typeface="Wingdings" panose="05000000000000000000" pitchFamily="2" charset="2"/>
              <a:buChar char="Ø"/>
            </a:pPr>
            <a:r>
              <a:rPr lang="ru-RU" sz="2400" dirty="0" smtClean="0"/>
              <a:t> Объединить силы </a:t>
            </a:r>
            <a:r>
              <a:rPr lang="ru-RU" sz="2400" dirty="0"/>
              <a:t>учителей для повышения их </a:t>
            </a:r>
            <a:r>
              <a:rPr lang="ru-RU" sz="2400" dirty="0" smtClean="0"/>
              <a:t>профессиональной квалификации;</a:t>
            </a:r>
            <a:endParaRPr lang="ru-RU" sz="2400" dirty="0"/>
          </a:p>
          <a:p>
            <a:pPr>
              <a:buFont typeface="Wingdings" panose="05000000000000000000" pitchFamily="2" charset="2"/>
              <a:buChar char="Ø"/>
            </a:pPr>
            <a:r>
              <a:rPr lang="ru-RU" sz="2400" dirty="0" smtClean="0"/>
              <a:t>Создать сетевое партнёрство </a:t>
            </a:r>
            <a:r>
              <a:rPr lang="ru-RU" sz="2400" dirty="0"/>
              <a:t>для реализации индивидуальных </a:t>
            </a:r>
            <a:r>
              <a:rPr lang="ru-RU" sz="2400" dirty="0" smtClean="0"/>
              <a:t>и общественных целей;</a:t>
            </a:r>
            <a:endParaRPr lang="ru-RU" sz="2400" dirty="0"/>
          </a:p>
          <a:p>
            <a:pPr>
              <a:buFont typeface="Wingdings" panose="05000000000000000000" pitchFamily="2" charset="2"/>
              <a:buChar char="Ø"/>
            </a:pPr>
            <a:r>
              <a:rPr lang="ru-RU" sz="2400" dirty="0" smtClean="0"/>
              <a:t>Содействовать </a:t>
            </a:r>
            <a:r>
              <a:rPr lang="ru-RU" sz="2400" dirty="0"/>
              <a:t>объединению теоретических исследований с </a:t>
            </a:r>
            <a:r>
              <a:rPr lang="ru-RU" sz="2400" dirty="0" smtClean="0"/>
              <a:t>педагогической практикой;</a:t>
            </a:r>
            <a:endParaRPr lang="ru-RU" sz="2400" dirty="0"/>
          </a:p>
          <a:p>
            <a:pPr>
              <a:buFont typeface="Wingdings" panose="05000000000000000000" pitchFamily="2" charset="2"/>
              <a:buChar char="Ø"/>
            </a:pPr>
            <a:r>
              <a:rPr lang="ru-RU" sz="2400" dirty="0" smtClean="0"/>
              <a:t>Проводить конференции, семинары, лекции, конкурсы </a:t>
            </a:r>
            <a:r>
              <a:rPr lang="ru-RU" sz="2400" dirty="0"/>
              <a:t>и </a:t>
            </a:r>
            <a:r>
              <a:rPr lang="ru-RU" sz="2400" dirty="0" smtClean="0"/>
              <a:t>иные мероприятия </a:t>
            </a:r>
            <a:r>
              <a:rPr lang="ru-RU" sz="2400" dirty="0"/>
              <a:t>научного и культурно-просветительского </a:t>
            </a:r>
            <a:r>
              <a:rPr lang="ru-RU" sz="2400" dirty="0" smtClean="0"/>
              <a:t>характера;</a:t>
            </a:r>
            <a:endParaRPr lang="ru-RU" sz="2400" dirty="0"/>
          </a:p>
          <a:p>
            <a:pPr>
              <a:buFont typeface="Wingdings" panose="05000000000000000000" pitchFamily="2" charset="2"/>
              <a:buChar char="Ø"/>
            </a:pPr>
            <a:r>
              <a:rPr lang="ru-RU" sz="2400" dirty="0" smtClean="0"/>
              <a:t>Участвовать </a:t>
            </a:r>
            <a:r>
              <a:rPr lang="ru-RU" sz="2400" dirty="0"/>
              <a:t>в проведении курсов повышения квалификации </a:t>
            </a:r>
            <a:r>
              <a:rPr lang="ru-RU" sz="2400" dirty="0" smtClean="0"/>
              <a:t>учителей;</a:t>
            </a:r>
            <a:endParaRPr lang="ru-RU" sz="2400" dirty="0"/>
          </a:p>
          <a:p>
            <a:pPr>
              <a:buFont typeface="Wingdings" panose="05000000000000000000" pitchFamily="2" charset="2"/>
              <a:buChar char="Ø"/>
            </a:pPr>
            <a:r>
              <a:rPr lang="ru-RU" sz="2400" dirty="0" smtClean="0"/>
              <a:t>Создавать условия для обмена </a:t>
            </a:r>
            <a:r>
              <a:rPr lang="ru-RU" sz="2400" dirty="0"/>
              <a:t>научными и учебно-методическими материалами.</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58008" y="766377"/>
            <a:ext cx="414425" cy="476655"/>
          </a:xfrm>
          <a:prstGeom prst="rect">
            <a:avLst/>
          </a:prstGeom>
        </p:spPr>
      </p:pic>
    </p:spTree>
    <p:extLst>
      <p:ext uri="{BB962C8B-B14F-4D97-AF65-F5344CB8AC3E}">
        <p14:creationId xmlns:p14="http://schemas.microsoft.com/office/powerpoint/2010/main" val="2442861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320842" y="96095"/>
            <a:ext cx="10515600" cy="1325563"/>
          </a:xfrm>
        </p:spPr>
        <p:txBody>
          <a:bodyPr>
            <a:normAutofit/>
          </a:bodyPr>
          <a:lstStyle/>
          <a:p>
            <a:r>
              <a:rPr lang="ru-RU" sz="4000" b="1" dirty="0" smtClean="0">
                <a:solidFill>
                  <a:srgbClr val="00881B"/>
                </a:solidFill>
                <a:latin typeface="+mn-lt"/>
              </a:rPr>
              <a:t>          Совет </a:t>
            </a:r>
            <a:r>
              <a:rPr lang="ru-RU" sz="4000" b="1" dirty="0">
                <a:solidFill>
                  <a:srgbClr val="00881B"/>
                </a:solidFill>
                <a:latin typeface="+mn-lt"/>
              </a:rPr>
              <a:t>Ассоциации</a:t>
            </a:r>
            <a:r>
              <a:rPr lang="ru-RU" sz="4000" b="1" dirty="0" smtClean="0">
                <a:solidFill>
                  <a:srgbClr val="00881B"/>
                </a:solidFill>
                <a:latin typeface="+mn-lt"/>
              </a:rPr>
              <a:t>:</a:t>
            </a:r>
            <a:endParaRPr lang="ru-RU" sz="4000" b="1" dirty="0">
              <a:solidFill>
                <a:srgbClr val="00881B"/>
              </a:solidFill>
              <a:latin typeface="+mn-lt"/>
            </a:endParaRP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18211" y="1050538"/>
            <a:ext cx="11555472" cy="5276641"/>
          </a:xfrm>
        </p:spPr>
        <p:txBody>
          <a:bodyPr>
            <a:noAutofit/>
          </a:bodyPr>
          <a:lstStyle/>
          <a:p>
            <a:pPr>
              <a:buFont typeface="Wingdings" panose="05000000000000000000" pitchFamily="2" charset="2"/>
              <a:buChar char="Ø"/>
            </a:pPr>
            <a:r>
              <a:rPr lang="ru-RU" sz="3200" dirty="0" smtClean="0"/>
              <a:t>Председатель;</a:t>
            </a:r>
            <a:endParaRPr lang="ru-RU" sz="3200" dirty="0"/>
          </a:p>
          <a:p>
            <a:pPr>
              <a:buFont typeface="Wingdings" panose="05000000000000000000" pitchFamily="2" charset="2"/>
              <a:buChar char="Ø"/>
            </a:pPr>
            <a:r>
              <a:rPr lang="ru-RU" sz="3200" dirty="0" smtClean="0"/>
              <a:t>Заместители председателя;</a:t>
            </a:r>
          </a:p>
          <a:p>
            <a:pPr>
              <a:buFont typeface="Wingdings" panose="05000000000000000000" pitchFamily="2" charset="2"/>
              <a:buChar char="Ø"/>
            </a:pPr>
            <a:r>
              <a:rPr lang="ru-RU" sz="3200" dirty="0" smtClean="0"/>
              <a:t>Секретарь;</a:t>
            </a:r>
            <a:endParaRPr lang="ru-RU" sz="3200" dirty="0"/>
          </a:p>
          <a:p>
            <a:pPr>
              <a:buFont typeface="Wingdings" panose="05000000000000000000" pitchFamily="2" charset="2"/>
              <a:buChar char="Ø"/>
            </a:pPr>
            <a:r>
              <a:rPr lang="ru-RU" sz="3200" dirty="0" smtClean="0"/>
              <a:t>Координаторы направлений работы (секций</a:t>
            </a:r>
            <a:r>
              <a:rPr lang="ru-RU" sz="3200" dirty="0"/>
              <a:t>).</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66234" y="520548"/>
            <a:ext cx="414425" cy="476655"/>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4597" y="3204898"/>
            <a:ext cx="2542063" cy="2949388"/>
          </a:xfrm>
          <a:prstGeom prst="rect">
            <a:avLst/>
          </a:prstGeom>
        </p:spPr>
      </p:pic>
      <p:pic>
        <p:nvPicPr>
          <p:cNvPr id="7" name="Рисунок 6"/>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8925" y="3237739"/>
            <a:ext cx="2190434" cy="2920579"/>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92334" y="3237739"/>
            <a:ext cx="1942185" cy="2920579"/>
          </a:xfrm>
          <a:prstGeom prst="rect">
            <a:avLst/>
          </a:prstGeom>
        </p:spPr>
      </p:pic>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72886" y="3240622"/>
            <a:ext cx="1940267" cy="2917696"/>
          </a:xfrm>
          <a:prstGeom prst="rect">
            <a:avLst/>
          </a:prstGeom>
        </p:spPr>
      </p:pic>
      <p:sp>
        <p:nvSpPr>
          <p:cNvPr id="10" name="TextBox 9"/>
          <p:cNvSpPr txBox="1"/>
          <p:nvPr/>
        </p:nvSpPr>
        <p:spPr>
          <a:xfrm>
            <a:off x="508450" y="6154285"/>
            <a:ext cx="2518771" cy="646331"/>
          </a:xfrm>
          <a:prstGeom prst="rect">
            <a:avLst/>
          </a:prstGeom>
          <a:noFill/>
        </p:spPr>
        <p:txBody>
          <a:bodyPr wrap="square" rtlCol="0">
            <a:spAutoFit/>
          </a:bodyPr>
          <a:lstStyle/>
          <a:p>
            <a:r>
              <a:rPr lang="ru-RU" dirty="0" err="1"/>
              <a:t>Нагорнова</a:t>
            </a:r>
            <a:r>
              <a:rPr lang="ru-RU" dirty="0"/>
              <a:t> Марина Анатольевна</a:t>
            </a:r>
          </a:p>
        </p:txBody>
      </p:sp>
      <p:sp>
        <p:nvSpPr>
          <p:cNvPr id="11" name="TextBox 10"/>
          <p:cNvSpPr txBox="1"/>
          <p:nvPr/>
        </p:nvSpPr>
        <p:spPr>
          <a:xfrm>
            <a:off x="3514597" y="6154285"/>
            <a:ext cx="2542063" cy="646331"/>
          </a:xfrm>
          <a:prstGeom prst="rect">
            <a:avLst/>
          </a:prstGeom>
          <a:noFill/>
        </p:spPr>
        <p:txBody>
          <a:bodyPr wrap="square" rtlCol="0">
            <a:spAutoFit/>
          </a:bodyPr>
          <a:lstStyle/>
          <a:p>
            <a:r>
              <a:rPr lang="ru-RU" dirty="0"/>
              <a:t>Головина Татьяна Сергеевна</a:t>
            </a:r>
          </a:p>
        </p:txBody>
      </p:sp>
      <p:sp>
        <p:nvSpPr>
          <p:cNvPr id="12" name="TextBox 11"/>
          <p:cNvSpPr txBox="1"/>
          <p:nvPr/>
        </p:nvSpPr>
        <p:spPr>
          <a:xfrm>
            <a:off x="6692333" y="6172723"/>
            <a:ext cx="1942185" cy="646331"/>
          </a:xfrm>
          <a:prstGeom prst="rect">
            <a:avLst/>
          </a:prstGeom>
          <a:noFill/>
        </p:spPr>
        <p:txBody>
          <a:bodyPr wrap="square" rtlCol="0">
            <a:spAutoFit/>
          </a:bodyPr>
          <a:lstStyle/>
          <a:p>
            <a:r>
              <a:rPr lang="ru-RU" dirty="0"/>
              <a:t>Никулина Татьяна Александровна</a:t>
            </a:r>
          </a:p>
        </p:txBody>
      </p:sp>
      <p:sp>
        <p:nvSpPr>
          <p:cNvPr id="13" name="TextBox 12"/>
          <p:cNvSpPr txBox="1"/>
          <p:nvPr/>
        </p:nvSpPr>
        <p:spPr>
          <a:xfrm>
            <a:off x="9372886" y="6154286"/>
            <a:ext cx="2463579" cy="646331"/>
          </a:xfrm>
          <a:prstGeom prst="rect">
            <a:avLst/>
          </a:prstGeom>
          <a:noFill/>
        </p:spPr>
        <p:txBody>
          <a:bodyPr wrap="square" rtlCol="0">
            <a:spAutoFit/>
          </a:bodyPr>
          <a:lstStyle/>
          <a:p>
            <a:r>
              <a:rPr lang="ru-RU" dirty="0"/>
              <a:t>Самойленко Любовь Александровна</a:t>
            </a:r>
          </a:p>
        </p:txBody>
      </p:sp>
    </p:spTree>
    <p:extLst>
      <p:ext uri="{BB962C8B-B14F-4D97-AF65-F5344CB8AC3E}">
        <p14:creationId xmlns:p14="http://schemas.microsoft.com/office/powerpoint/2010/main" val="30052636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85A42-5E09-4E45-8915-2449A877BB6F}"/>
              </a:ext>
            </a:extLst>
          </p:cNvPr>
          <p:cNvSpPr>
            <a:spLocks noGrp="1"/>
          </p:cNvSpPr>
          <p:nvPr>
            <p:ph type="ctrTitle"/>
          </p:nvPr>
        </p:nvSpPr>
        <p:spPr>
          <a:xfrm>
            <a:off x="839299" y="1418439"/>
            <a:ext cx="6010679" cy="2829711"/>
          </a:xfrm>
          <a:noFill/>
        </p:spPr>
        <p:txBody>
          <a:bodyPr>
            <a:normAutofit fontScale="90000"/>
          </a:bodyPr>
          <a:lstStyle/>
          <a:p>
            <a:pPr algn="l"/>
            <a:r>
              <a:rPr lang="ru-RU" sz="4000" b="1" dirty="0">
                <a:solidFill>
                  <a:schemeClr val="bg1"/>
                </a:solidFill>
                <a:latin typeface="+mn-lt"/>
              </a:rPr>
              <a:t>Деловая игра </a:t>
            </a:r>
            <a:r>
              <a:rPr lang="ru-RU" sz="4000" b="1" dirty="0" smtClean="0">
                <a:solidFill>
                  <a:schemeClr val="bg1"/>
                </a:solidFill>
                <a:latin typeface="+mn-lt"/>
              </a:rPr>
              <a:t/>
            </a:r>
            <a:br>
              <a:rPr lang="ru-RU" sz="4000" b="1" dirty="0" smtClean="0">
                <a:solidFill>
                  <a:schemeClr val="bg1"/>
                </a:solidFill>
                <a:latin typeface="+mn-lt"/>
              </a:rPr>
            </a:br>
            <a:r>
              <a:rPr lang="ru-RU" sz="4000" b="1" dirty="0" smtClean="0">
                <a:solidFill>
                  <a:schemeClr val="bg1"/>
                </a:solidFill>
                <a:latin typeface="+mn-lt"/>
              </a:rPr>
              <a:t>«</a:t>
            </a:r>
            <a:r>
              <a:rPr lang="ru-RU" sz="4000" b="1" dirty="0">
                <a:solidFill>
                  <a:schemeClr val="bg1"/>
                </a:solidFill>
                <a:latin typeface="+mn-lt"/>
              </a:rPr>
              <a:t>Новый учебный год в начальной школе: планируем результаты на 2026-2027 учебный год»</a:t>
            </a:r>
          </a:p>
        </p:txBody>
      </p:sp>
      <p:sp>
        <p:nvSpPr>
          <p:cNvPr id="3" name="Подзаголовок 2">
            <a:extLst>
              <a:ext uri="{FF2B5EF4-FFF2-40B4-BE49-F238E27FC236}">
                <a16:creationId xmlns:a16="http://schemas.microsoft.com/office/drawing/2014/main" id="{B1143C60-EB70-40F8-9BF3-DD31D77C7549}"/>
              </a:ext>
            </a:extLst>
          </p:cNvPr>
          <p:cNvSpPr>
            <a:spLocks noGrp="1"/>
          </p:cNvSpPr>
          <p:nvPr>
            <p:ph type="subTitle" idx="1"/>
          </p:nvPr>
        </p:nvSpPr>
        <p:spPr>
          <a:xfrm>
            <a:off x="192505" y="4686299"/>
            <a:ext cx="4928975" cy="733425"/>
          </a:xfrm>
        </p:spPr>
        <p:txBody>
          <a:bodyPr>
            <a:noAutofit/>
          </a:bodyPr>
          <a:lstStyle/>
          <a:p>
            <a:pPr algn="r"/>
            <a:r>
              <a:rPr lang="ru-RU" sz="2800" b="1" dirty="0" smtClean="0">
                <a:solidFill>
                  <a:schemeClr val="bg1"/>
                </a:solidFill>
              </a:rPr>
              <a:t>Русан Татьяна Семёновна, </a:t>
            </a:r>
          </a:p>
          <a:p>
            <a:pPr algn="r"/>
            <a:r>
              <a:rPr lang="ru-RU" sz="2800" b="1" dirty="0" smtClean="0">
                <a:solidFill>
                  <a:schemeClr val="bg1"/>
                </a:solidFill>
              </a:rPr>
              <a:t>старший преподаватель ТОИПКРО</a:t>
            </a:r>
            <a:endParaRPr lang="ru-RU" sz="2800" b="1" dirty="0">
              <a:solidFill>
                <a:schemeClr val="bg1"/>
              </a:solidFill>
            </a:endParaRPr>
          </a:p>
        </p:txBody>
      </p:sp>
      <p:pic>
        <p:nvPicPr>
          <p:cNvPr id="7" name="Рисунок 6">
            <a:extLst>
              <a:ext uri="{FF2B5EF4-FFF2-40B4-BE49-F238E27FC236}">
                <a16:creationId xmlns:a16="http://schemas.microsoft.com/office/drawing/2014/main" id="{5ADF24BD-4016-44FA-8FE3-D7D9E8A6456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19" y="1748589"/>
            <a:ext cx="785180" cy="2499561"/>
          </a:xfrm>
          <a:prstGeom prst="rect">
            <a:avLst/>
          </a:prstGeom>
        </p:spPr>
      </p:pic>
      <p:pic>
        <p:nvPicPr>
          <p:cNvPr id="9" name="Рисунок 8">
            <a:extLst>
              <a:ext uri="{FF2B5EF4-FFF2-40B4-BE49-F238E27FC236}">
                <a16:creationId xmlns:a16="http://schemas.microsoft.com/office/drawing/2014/main" id="{12D3A4C8-6BF1-431D-9B37-CCDB76EB96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21480" y="4643647"/>
            <a:ext cx="358778" cy="409364"/>
          </a:xfrm>
          <a:prstGeom prst="rect">
            <a:avLst/>
          </a:prstGeom>
        </p:spPr>
      </p:pic>
      <p:pic>
        <p:nvPicPr>
          <p:cNvPr id="6" name="Рисунок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10" name="Рисунок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11" name="Рисунок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12" name="Рисунок 1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13" name="Рисунок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pic>
        <p:nvPicPr>
          <p:cNvPr id="5" name="Рисунок 4"/>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723612" y="1418439"/>
            <a:ext cx="5053668" cy="5053668"/>
          </a:xfrm>
          <a:prstGeom prst="rect">
            <a:avLst/>
          </a:prstGeom>
        </p:spPr>
      </p:pic>
    </p:spTree>
    <p:extLst>
      <p:ext uri="{BB962C8B-B14F-4D97-AF65-F5344CB8AC3E}">
        <p14:creationId xmlns:p14="http://schemas.microsoft.com/office/powerpoint/2010/main" val="4128978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smtClean="0">
                <a:solidFill>
                  <a:srgbClr val="00881B"/>
                </a:solidFill>
                <a:latin typeface="+mn-lt"/>
              </a:rPr>
              <a:t> Цель игры:</a:t>
            </a:r>
            <a:endParaRPr lang="ru-RU" sz="4000" b="1" dirty="0">
              <a:solidFill>
                <a:srgbClr val="00881B"/>
              </a:solidFill>
              <a:latin typeface="+mn-lt"/>
            </a:endParaRP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p:txBody>
          <a:bodyPr>
            <a:normAutofit/>
          </a:bodyPr>
          <a:lstStyle/>
          <a:p>
            <a:pPr marL="0" indent="0">
              <a:buNone/>
            </a:pPr>
            <a:r>
              <a:rPr lang="ru-RU" dirty="0" smtClean="0"/>
              <a:t>Разработать </a:t>
            </a:r>
            <a:r>
              <a:rPr lang="ru-RU" dirty="0"/>
              <a:t>годовой план работы Ассоциации учителей начальных классов, учитывающий актуальные задачи образования, методические потребности педагогов </a:t>
            </a:r>
            <a:r>
              <a:rPr lang="ru-RU" dirty="0" smtClean="0"/>
              <a:t>интересы обучающихся и  родителей.</a:t>
            </a:r>
          </a:p>
          <a:p>
            <a:pPr marL="0" indent="0">
              <a:buNone/>
            </a:pPr>
            <a:endParaRPr lang="ru-RU" dirty="0" smtClean="0"/>
          </a:p>
          <a:p>
            <a:pPr marL="0" indent="0">
              <a:buNone/>
            </a:pPr>
            <a:r>
              <a:rPr lang="ru-RU" b="1" dirty="0"/>
              <a:t>Формат:</a:t>
            </a:r>
            <a:r>
              <a:rPr lang="ru-RU" dirty="0"/>
              <a:t> Командная работа с элементами мозгового штурма, SWOT-анализа и проектной </a:t>
            </a:r>
            <a:r>
              <a:rPr lang="ru-RU" dirty="0" smtClean="0"/>
              <a:t>деятельности.</a:t>
            </a:r>
          </a:p>
          <a:p>
            <a:pPr marL="0" indent="0">
              <a:buNone/>
            </a:pPr>
            <a:endParaRPr lang="ru-RU" dirty="0"/>
          </a:p>
          <a:p>
            <a:pPr marL="0" indent="0">
              <a:buNone/>
            </a:pPr>
            <a:r>
              <a:rPr lang="ru-RU" b="1" dirty="0"/>
              <a:t>Время проведения</a:t>
            </a:r>
            <a:r>
              <a:rPr lang="ru-RU" dirty="0"/>
              <a:t>: 2 часа.</a:t>
            </a:r>
          </a:p>
          <a:p>
            <a:pPr marL="0" indent="0">
              <a:buNone/>
            </a:pP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30987" y="789578"/>
            <a:ext cx="414425" cy="476655"/>
          </a:xfrm>
          <a:prstGeom prst="rect">
            <a:avLst/>
          </a:prstGeom>
        </p:spPr>
      </p:pic>
    </p:spTree>
    <p:extLst>
      <p:ext uri="{BB962C8B-B14F-4D97-AF65-F5344CB8AC3E}">
        <p14:creationId xmlns:p14="http://schemas.microsoft.com/office/powerpoint/2010/main" val="308019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AD2D8A3-2FE9-414E-910C-A23C23CC66E1}"/>
              </a:ext>
            </a:extLst>
          </p:cNvPr>
          <p:cNvSpPr/>
          <p:nvPr/>
        </p:nvSpPr>
        <p:spPr>
          <a:xfrm>
            <a:off x="1604211" y="1167405"/>
            <a:ext cx="9270141" cy="1323439"/>
          </a:xfrm>
          <a:prstGeom prst="rect">
            <a:avLst/>
          </a:prstGeom>
        </p:spPr>
        <p:txBody>
          <a:bodyPr wrap="square">
            <a:spAutoFit/>
          </a:bodyPr>
          <a:lstStyle/>
          <a:p>
            <a:pPr algn="ctr"/>
            <a:r>
              <a:rPr lang="ru-RU" sz="4000" b="1" spc="-10" dirty="0" smtClean="0">
                <a:solidFill>
                  <a:schemeClr val="bg1"/>
                </a:solidFill>
              </a:rPr>
              <a:t>РЕГИОНАЛЬНЫЙ ФОРУМ «АВГУСТ.ПРО: ОБРАЗОВАНИЕ, РЕГИОН, РАЗВИТИЕ»</a:t>
            </a:r>
            <a:endParaRPr lang="ru-RU" sz="4000" b="1" dirty="0"/>
          </a:p>
        </p:txBody>
      </p:sp>
      <p:sp>
        <p:nvSpPr>
          <p:cNvPr id="13" name="TextBox 12">
            <a:extLst>
              <a:ext uri="{FF2B5EF4-FFF2-40B4-BE49-F238E27FC236}">
                <a16:creationId xmlns:a16="http://schemas.microsoft.com/office/drawing/2014/main" id="{FBB5B15B-2BF9-4A2C-A62F-1671C700B7A9}"/>
              </a:ext>
            </a:extLst>
          </p:cNvPr>
          <p:cNvSpPr txBox="1"/>
          <p:nvPr/>
        </p:nvSpPr>
        <p:spPr>
          <a:xfrm>
            <a:off x="866274" y="2858813"/>
            <a:ext cx="10635915" cy="2189830"/>
          </a:xfrm>
          <a:prstGeom prst="rect">
            <a:avLst/>
          </a:prstGeom>
          <a:noFill/>
        </p:spPr>
        <p:txBody>
          <a:bodyPr wrap="square" rtlCol="0">
            <a:spAutoFit/>
          </a:bodyPr>
          <a:lstStyle/>
          <a:p>
            <a:pPr algn="just">
              <a:lnSpc>
                <a:spcPct val="85000"/>
              </a:lnSpc>
            </a:pPr>
            <a:r>
              <a:rPr lang="ru-RU" sz="4000" spc="-10" dirty="0">
                <a:solidFill>
                  <a:schemeClr val="bg1"/>
                </a:solidFill>
              </a:rPr>
              <a:t>Тематическое направление</a:t>
            </a:r>
            <a:r>
              <a:rPr lang="ru-RU" sz="4000" spc="-10" dirty="0" smtClean="0">
                <a:solidFill>
                  <a:schemeClr val="bg1"/>
                </a:solidFill>
              </a:rPr>
              <a:t>: </a:t>
            </a:r>
            <a:r>
              <a:rPr lang="ru-RU" sz="4000" b="1" spc="-10" dirty="0" smtClean="0">
                <a:solidFill>
                  <a:schemeClr val="bg1"/>
                </a:solidFill>
              </a:rPr>
              <a:t>«Содержание и качество образования в Томской области»: новые стандарты, единые учебники и современные </a:t>
            </a:r>
            <a:r>
              <a:rPr lang="ru-RU" sz="4000" b="1" spc="-10" dirty="0">
                <a:solidFill>
                  <a:schemeClr val="bg1"/>
                </a:solidFill>
              </a:rPr>
              <a:t>методики </a:t>
            </a:r>
            <a:r>
              <a:rPr lang="ru-RU" sz="4000" b="1" spc="-10" dirty="0" smtClean="0">
                <a:solidFill>
                  <a:schemeClr val="bg1"/>
                </a:solidFill>
              </a:rPr>
              <a:t>преподавания</a:t>
            </a:r>
          </a:p>
        </p:txBody>
      </p:sp>
      <p:pic>
        <p:nvPicPr>
          <p:cNvPr id="9" name="Рисунок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27" name="Рисунок 2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28" name="Рисунок 2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29" name="Рисунок 2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30" name="Рисунок 2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spTree>
    <p:extLst>
      <p:ext uri="{BB962C8B-B14F-4D97-AF65-F5344CB8AC3E}">
        <p14:creationId xmlns:p14="http://schemas.microsoft.com/office/powerpoint/2010/main" val="3095893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smtClean="0">
                <a:solidFill>
                  <a:srgbClr val="00881B"/>
                </a:solidFill>
                <a:latin typeface="+mn-lt"/>
              </a:rPr>
              <a:t> </a:t>
            </a:r>
            <a:r>
              <a:rPr lang="ru-RU" sz="4000" b="1" dirty="0">
                <a:solidFill>
                  <a:srgbClr val="00881B"/>
                </a:solidFill>
                <a:latin typeface="+mn-lt"/>
              </a:rPr>
              <a:t>Формирование команд:</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p:txBody>
          <a:bodyPr>
            <a:normAutofit lnSpcReduction="10000"/>
          </a:bodyPr>
          <a:lstStyle/>
          <a:p>
            <a:pPr marL="0" indent="0">
              <a:buNone/>
            </a:pPr>
            <a:r>
              <a:rPr lang="ru-RU" b="1" dirty="0" smtClean="0"/>
              <a:t>1. Объединение в команды</a:t>
            </a:r>
          </a:p>
          <a:p>
            <a:pPr marL="0" indent="0">
              <a:buNone/>
            </a:pPr>
            <a:r>
              <a:rPr lang="ru-RU" b="1" dirty="0" smtClean="0"/>
              <a:t>2. Знакомство</a:t>
            </a:r>
          </a:p>
          <a:p>
            <a:pPr marL="0" indent="0">
              <a:buNone/>
            </a:pPr>
            <a:r>
              <a:rPr lang="ru-RU" b="1" dirty="0" smtClean="0"/>
              <a:t>3. РАСПРЕДЕЛЕНИЕ </a:t>
            </a:r>
            <a:r>
              <a:rPr lang="ru-RU" b="1" dirty="0"/>
              <a:t>РОЛЕЙ В КОМАНДЕ: </a:t>
            </a:r>
          </a:p>
          <a:p>
            <a:pPr>
              <a:buFont typeface="Wingdings" panose="05000000000000000000" pitchFamily="2" charset="2"/>
              <a:buChar char="ü"/>
            </a:pPr>
            <a:r>
              <a:rPr lang="ru-RU" dirty="0"/>
              <a:t>Координатор: Следит за временем, организует обсуждение, представляет итоговый проект.</a:t>
            </a:r>
          </a:p>
          <a:p>
            <a:pPr>
              <a:buFont typeface="Wingdings" panose="05000000000000000000" pitchFamily="2" charset="2"/>
              <a:buChar char="ü"/>
            </a:pPr>
            <a:r>
              <a:rPr lang="ru-RU" dirty="0"/>
              <a:t>Аналитик: Отвечает за сбор и структурирование информации, проведение SWOT-анализа.</a:t>
            </a:r>
          </a:p>
          <a:p>
            <a:pPr>
              <a:buFont typeface="Wingdings" panose="05000000000000000000" pitchFamily="2" charset="2"/>
              <a:buChar char="ü"/>
            </a:pPr>
            <a:r>
              <a:rPr lang="ru-RU" dirty="0" err="1"/>
              <a:t>Креатор</a:t>
            </a:r>
            <a:r>
              <a:rPr lang="ru-RU" dirty="0"/>
              <a:t>: Генерирует идеи, предлагает нестандартные решения.</a:t>
            </a:r>
          </a:p>
          <a:p>
            <a:pPr>
              <a:buFont typeface="Wingdings" panose="05000000000000000000" pitchFamily="2" charset="2"/>
              <a:buChar char="ü"/>
            </a:pPr>
            <a:r>
              <a:rPr lang="ru-RU" dirty="0"/>
              <a:t>Секретарь (Документатор): Фиксирует все идеи и решения команды на </a:t>
            </a:r>
            <a:r>
              <a:rPr lang="ru-RU" dirty="0" err="1"/>
              <a:t>флипчарте</a:t>
            </a:r>
            <a:r>
              <a:rPr lang="ru-RU" dirty="0"/>
              <a:t> или в электронном документе</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30987" y="789578"/>
            <a:ext cx="414425" cy="476655"/>
          </a:xfrm>
          <a:prstGeom prst="rect">
            <a:avLst/>
          </a:prstGeom>
        </p:spPr>
      </p:pic>
    </p:spTree>
    <p:extLst>
      <p:ext uri="{BB962C8B-B14F-4D97-AF65-F5344CB8AC3E}">
        <p14:creationId xmlns:p14="http://schemas.microsoft.com/office/powerpoint/2010/main" val="271709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smtClean="0">
                <a:solidFill>
                  <a:srgbClr val="00881B"/>
                </a:solidFill>
                <a:latin typeface="+mn-lt"/>
              </a:rPr>
              <a:t> </a:t>
            </a:r>
            <a:r>
              <a:rPr lang="ru-RU" sz="4000" b="1" dirty="0">
                <a:solidFill>
                  <a:srgbClr val="00881B"/>
                </a:solidFill>
                <a:latin typeface="+mn-lt"/>
              </a:rPr>
              <a:t>Ваша задача: </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838199" y="1403894"/>
            <a:ext cx="10515600" cy="4351338"/>
          </a:xfrm>
        </p:spPr>
        <p:txBody>
          <a:bodyPr>
            <a:normAutofit fontScale="92500"/>
          </a:bodyPr>
          <a:lstStyle/>
          <a:p>
            <a:pPr marL="0" indent="0">
              <a:buNone/>
            </a:pPr>
            <a:r>
              <a:rPr lang="ru-RU" sz="3200" dirty="0"/>
              <a:t>Составить реалистичный и эффективный годовой план «Ассоциации учителей начальных </a:t>
            </a:r>
            <a:r>
              <a:rPr lang="ru-RU" sz="3200" dirty="0" smtClean="0"/>
              <a:t>классов Томской области».</a:t>
            </a:r>
          </a:p>
          <a:p>
            <a:pPr marL="0" indent="0">
              <a:buNone/>
            </a:pPr>
            <a:endParaRPr lang="ru-RU" sz="3200" dirty="0"/>
          </a:p>
          <a:p>
            <a:pPr marL="0" indent="0">
              <a:buNone/>
            </a:pPr>
            <a:r>
              <a:rPr lang="ru-RU" dirty="0"/>
              <a:t>По итогам обсуждения </a:t>
            </a:r>
            <a:r>
              <a:rPr lang="ru-RU" dirty="0" smtClean="0"/>
              <a:t>у ВАС сформатируются </a:t>
            </a:r>
            <a:r>
              <a:rPr lang="ru-RU" b="1" dirty="0" smtClean="0"/>
              <a:t>1–2 КЛЮЧЕВЫЕ СТРАТЕГИЧЕСКИЕ ЦЕЛИ</a:t>
            </a:r>
            <a:r>
              <a:rPr lang="ru-RU" dirty="0" smtClean="0"/>
              <a:t> </a:t>
            </a:r>
            <a:r>
              <a:rPr lang="ru-RU" dirty="0"/>
              <a:t>на </a:t>
            </a:r>
            <a:r>
              <a:rPr lang="ru-RU" dirty="0" smtClean="0"/>
              <a:t>2026-2027 учебный год.</a:t>
            </a:r>
          </a:p>
          <a:p>
            <a:pPr marL="0" indent="0">
              <a:buNone/>
            </a:pPr>
            <a:endParaRPr lang="ru-RU" dirty="0" smtClean="0"/>
          </a:p>
          <a:p>
            <a:pPr marL="0" indent="0">
              <a:buNone/>
            </a:pPr>
            <a:r>
              <a:rPr lang="ru-RU" b="1" dirty="0" smtClean="0"/>
              <a:t>ЗАДАЧИ</a:t>
            </a:r>
            <a:r>
              <a:rPr lang="ru-RU" dirty="0" smtClean="0"/>
              <a:t>: (Конкретные </a:t>
            </a:r>
            <a:r>
              <a:rPr lang="ru-RU" dirty="0"/>
              <a:t>шаги для достижения </a:t>
            </a:r>
            <a:r>
              <a:rPr lang="ru-RU" dirty="0" smtClean="0"/>
              <a:t>цели).</a:t>
            </a:r>
          </a:p>
          <a:p>
            <a:pPr marL="0" indent="0">
              <a:buNone/>
            </a:pPr>
            <a:endParaRPr lang="ru-RU" dirty="0" smtClean="0"/>
          </a:p>
          <a:p>
            <a:pPr marL="0" indent="0">
              <a:buNone/>
            </a:pPr>
            <a:r>
              <a:rPr lang="ru-RU" b="1" dirty="0" smtClean="0"/>
              <a:t>ПЛАН:</a:t>
            </a:r>
            <a:r>
              <a:rPr lang="ru-RU" dirty="0" smtClean="0"/>
              <a:t> (по месяцам, по кварталам ….)</a:t>
            </a: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30987" y="789578"/>
            <a:ext cx="414425" cy="476655"/>
          </a:xfrm>
          <a:prstGeom prst="rect">
            <a:avLst/>
          </a:prstGeom>
        </p:spPr>
      </p:pic>
    </p:spTree>
    <p:extLst>
      <p:ext uri="{BB962C8B-B14F-4D97-AF65-F5344CB8AC3E}">
        <p14:creationId xmlns:p14="http://schemas.microsoft.com/office/powerpoint/2010/main" val="1659705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4513" y="628908"/>
            <a:ext cx="606757" cy="697868"/>
          </a:xfrm>
          <a:prstGeom prst="rect">
            <a:avLst/>
          </a:prstGeom>
        </p:spPr>
      </p:pic>
      <p:sp>
        <p:nvSpPr>
          <p:cNvPr id="6" name="TextBox 5">
            <a:extLst>
              <a:ext uri="{FF2B5EF4-FFF2-40B4-BE49-F238E27FC236}">
                <a16:creationId xmlns:a16="http://schemas.microsoft.com/office/drawing/2014/main" id="{180468BF-5061-490E-B901-1948C3B4A461}"/>
              </a:ext>
            </a:extLst>
          </p:cNvPr>
          <p:cNvSpPr txBox="1"/>
          <p:nvPr/>
        </p:nvSpPr>
        <p:spPr>
          <a:xfrm>
            <a:off x="1060314" y="531950"/>
            <a:ext cx="7937771" cy="923330"/>
          </a:xfrm>
          <a:prstGeom prst="rect">
            <a:avLst/>
          </a:prstGeom>
          <a:noFill/>
        </p:spPr>
        <p:txBody>
          <a:bodyPr wrap="square" rtlCol="0">
            <a:spAutoFit/>
          </a:bodyPr>
          <a:lstStyle/>
          <a:p>
            <a:r>
              <a:rPr lang="en-US" sz="5400" b="1" dirty="0" smtClean="0">
                <a:solidFill>
                  <a:srgbClr val="00881B"/>
                </a:solidFill>
              </a:rPr>
              <a:t>SWOT-</a:t>
            </a:r>
            <a:r>
              <a:rPr lang="ru-RU" sz="5400" b="1" dirty="0" smtClean="0">
                <a:solidFill>
                  <a:srgbClr val="00881B"/>
                </a:solidFill>
              </a:rPr>
              <a:t>анализ </a:t>
            </a:r>
            <a:endParaRPr lang="ru-RU" sz="5000" b="1" dirty="0">
              <a:solidFill>
                <a:srgbClr val="00881B"/>
              </a:solidFill>
            </a:endParaRPr>
          </a:p>
        </p:txBody>
      </p:sp>
      <p:graphicFrame>
        <p:nvGraphicFramePr>
          <p:cNvPr id="2" name="Таблица 1">
            <a:extLst>
              <a:ext uri="{FF2B5EF4-FFF2-40B4-BE49-F238E27FC236}">
                <a16:creationId xmlns:a16="http://schemas.microsoft.com/office/drawing/2014/main" id="{B4186AC8-9FA4-4621-AF20-2306CF0A2403}"/>
              </a:ext>
            </a:extLst>
          </p:cNvPr>
          <p:cNvGraphicFramePr>
            <a:graphicFrameLocks noGrp="1"/>
          </p:cNvGraphicFramePr>
          <p:nvPr>
            <p:extLst>
              <p:ext uri="{D42A27DB-BD31-4B8C-83A1-F6EECF244321}">
                <p14:modId xmlns:p14="http://schemas.microsoft.com/office/powerpoint/2010/main" val="4244787389"/>
              </p:ext>
            </p:extLst>
          </p:nvPr>
        </p:nvGraphicFramePr>
        <p:xfrm>
          <a:off x="951270" y="1588169"/>
          <a:ext cx="10230076" cy="4908885"/>
        </p:xfrm>
        <a:graphic>
          <a:graphicData uri="http://schemas.openxmlformats.org/drawingml/2006/table">
            <a:tbl>
              <a:tblPr firstRow="1" bandRow="1">
                <a:tableStyleId>{5C22544A-7EE6-4342-B048-85BDC9FD1C3A}</a:tableStyleId>
              </a:tblPr>
              <a:tblGrid>
                <a:gridCol w="2557519">
                  <a:extLst>
                    <a:ext uri="{9D8B030D-6E8A-4147-A177-3AD203B41FA5}">
                      <a16:colId xmlns:a16="http://schemas.microsoft.com/office/drawing/2014/main" val="2300532648"/>
                    </a:ext>
                  </a:extLst>
                </a:gridCol>
                <a:gridCol w="2557519">
                  <a:extLst>
                    <a:ext uri="{9D8B030D-6E8A-4147-A177-3AD203B41FA5}">
                      <a16:colId xmlns:a16="http://schemas.microsoft.com/office/drawing/2014/main" val="57962804"/>
                    </a:ext>
                  </a:extLst>
                </a:gridCol>
                <a:gridCol w="2557519">
                  <a:extLst>
                    <a:ext uri="{9D8B030D-6E8A-4147-A177-3AD203B41FA5}">
                      <a16:colId xmlns:a16="http://schemas.microsoft.com/office/drawing/2014/main" val="2600715744"/>
                    </a:ext>
                  </a:extLst>
                </a:gridCol>
                <a:gridCol w="2557519">
                  <a:extLst>
                    <a:ext uri="{9D8B030D-6E8A-4147-A177-3AD203B41FA5}">
                      <a16:colId xmlns:a16="http://schemas.microsoft.com/office/drawing/2014/main" val="1514227754"/>
                    </a:ext>
                  </a:extLst>
                </a:gridCol>
              </a:tblGrid>
              <a:tr h="1886616">
                <a:tc>
                  <a:txBody>
                    <a:bodyPr/>
                    <a:lstStyle/>
                    <a:p>
                      <a:pPr algn="ctr"/>
                      <a:r>
                        <a:rPr lang="ru-RU" sz="2000" dirty="0" smtClean="0">
                          <a:latin typeface="+mn-lt"/>
                        </a:rPr>
                        <a:t>S (</a:t>
                      </a:r>
                      <a:r>
                        <a:rPr lang="ru-RU" sz="2000" dirty="0" err="1" smtClean="0">
                          <a:latin typeface="+mn-lt"/>
                        </a:rPr>
                        <a:t>Strengths</a:t>
                      </a:r>
                      <a:r>
                        <a:rPr lang="ru-RU" sz="2000" dirty="0" smtClean="0">
                          <a:latin typeface="+mn-lt"/>
                        </a:rPr>
                        <a:t>) — Сильные стороны: Что у Ассоциации уже хорошо получается? </a:t>
                      </a:r>
                      <a:endParaRPr lang="ru-RU" sz="2000" dirty="0">
                        <a:latin typeface="+mn-lt"/>
                      </a:endParaRPr>
                    </a:p>
                  </a:txBody>
                  <a:tcPr anchor="ctr"/>
                </a:tc>
                <a:tc>
                  <a:txBody>
                    <a:bodyPr/>
                    <a:lstStyle/>
                    <a:p>
                      <a:pPr algn="ctr"/>
                      <a:r>
                        <a:rPr kumimoji="0" lang="ru-RU" sz="2000" b="0" i="0" u="none" strike="noStrike" kern="1200" cap="none" spc="0" normalizeH="0" baseline="0" noProof="0" dirty="0" smtClean="0">
                          <a:ln>
                            <a:noFill/>
                          </a:ln>
                          <a:solidFill>
                            <a:schemeClr val="bg1"/>
                          </a:solidFill>
                          <a:effectLst/>
                          <a:uLnTx/>
                          <a:uFillTx/>
                          <a:latin typeface="+mn-lt"/>
                          <a:ea typeface="+mn-ea"/>
                          <a:cs typeface="+mn-cs"/>
                        </a:rPr>
                        <a:t>W (</a:t>
                      </a:r>
                      <a:r>
                        <a:rPr kumimoji="0" lang="ru-RU" sz="2000" b="0" i="0" u="none" strike="noStrike" kern="1200" cap="none" spc="0" normalizeH="0" baseline="0" noProof="0" dirty="0" err="1" smtClean="0">
                          <a:ln>
                            <a:noFill/>
                          </a:ln>
                          <a:solidFill>
                            <a:schemeClr val="bg1"/>
                          </a:solidFill>
                          <a:effectLst/>
                          <a:uLnTx/>
                          <a:uFillTx/>
                          <a:latin typeface="+mn-lt"/>
                          <a:ea typeface="+mn-ea"/>
                          <a:cs typeface="+mn-cs"/>
                        </a:rPr>
                        <a:t>Weaknesses</a:t>
                      </a:r>
                      <a:r>
                        <a:rPr kumimoji="0" lang="ru-RU" sz="2000" b="0" i="0" u="none" strike="noStrike" kern="1200" cap="none" spc="0" normalizeH="0" baseline="0" noProof="0" dirty="0" smtClean="0">
                          <a:ln>
                            <a:noFill/>
                          </a:ln>
                          <a:solidFill>
                            <a:schemeClr val="bg1"/>
                          </a:solidFill>
                          <a:effectLst/>
                          <a:uLnTx/>
                          <a:uFillTx/>
                          <a:latin typeface="+mn-lt"/>
                          <a:ea typeface="+mn-ea"/>
                          <a:cs typeface="+mn-cs"/>
                        </a:rPr>
                        <a:t>) — Слабые стороны: Чего не хватает? </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txBody>
                  <a:tcPr anchor="ctr"/>
                </a:tc>
                <a:tc>
                  <a:txBody>
                    <a:bodyPr/>
                    <a:lstStyle/>
                    <a:p>
                      <a:pPr algn="ctr"/>
                      <a:r>
                        <a:rPr kumimoji="0" lang="ru-RU" sz="2000" b="0" i="0" u="none" strike="noStrike" kern="1200" cap="none" spc="0" normalizeH="0" baseline="0" noProof="0" dirty="0" smtClean="0">
                          <a:ln>
                            <a:noFill/>
                          </a:ln>
                          <a:solidFill>
                            <a:schemeClr val="bg1"/>
                          </a:solidFill>
                          <a:effectLst/>
                          <a:uLnTx/>
                          <a:uFillTx/>
                          <a:latin typeface="+mn-lt"/>
                          <a:ea typeface="+mn-ea"/>
                          <a:cs typeface="+mn-cs"/>
                        </a:rPr>
                        <a:t>O (</a:t>
                      </a:r>
                      <a:r>
                        <a:rPr kumimoji="0" lang="ru-RU" sz="2000" b="0" i="0" u="none" strike="noStrike" kern="1200" cap="none" spc="0" normalizeH="0" baseline="0" noProof="0" dirty="0" err="1" smtClean="0">
                          <a:ln>
                            <a:noFill/>
                          </a:ln>
                          <a:solidFill>
                            <a:schemeClr val="bg1"/>
                          </a:solidFill>
                          <a:effectLst/>
                          <a:uLnTx/>
                          <a:uFillTx/>
                          <a:latin typeface="+mn-lt"/>
                          <a:ea typeface="+mn-ea"/>
                          <a:cs typeface="+mn-cs"/>
                        </a:rPr>
                        <a:t>Opportunities</a:t>
                      </a:r>
                      <a:r>
                        <a:rPr kumimoji="0" lang="ru-RU" sz="2000" b="0" i="0" u="none" strike="noStrike" kern="1200" cap="none" spc="0" normalizeH="0" baseline="0" noProof="0" dirty="0" smtClean="0">
                          <a:ln>
                            <a:noFill/>
                          </a:ln>
                          <a:solidFill>
                            <a:schemeClr val="bg1"/>
                          </a:solidFill>
                          <a:effectLst/>
                          <a:uLnTx/>
                          <a:uFillTx/>
                          <a:latin typeface="+mn-lt"/>
                          <a:ea typeface="+mn-ea"/>
                          <a:cs typeface="+mn-cs"/>
                        </a:rPr>
                        <a:t>) — Возможности: Какие внешние факторы можно использовать? </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txBody>
                  <a:tcPr anchor="ctr"/>
                </a:tc>
                <a:tc>
                  <a:txBody>
                    <a:bodyPr/>
                    <a:lstStyle/>
                    <a:p>
                      <a:pPr algn="ctr"/>
                      <a:r>
                        <a:rPr kumimoji="0" lang="ru-RU" sz="2000" b="0" i="0" u="none" strike="noStrike" kern="1200" cap="none" spc="0" normalizeH="0" baseline="0" noProof="0" dirty="0" smtClean="0">
                          <a:ln>
                            <a:noFill/>
                          </a:ln>
                          <a:solidFill>
                            <a:schemeClr val="bg1"/>
                          </a:solidFill>
                          <a:effectLst/>
                          <a:uLnTx/>
                          <a:uFillTx/>
                          <a:latin typeface="+mn-lt"/>
                          <a:ea typeface="+mn-ea"/>
                          <a:cs typeface="+mn-cs"/>
                        </a:rPr>
                        <a:t>T (</a:t>
                      </a:r>
                      <a:r>
                        <a:rPr kumimoji="0" lang="ru-RU" sz="2000" b="0" i="0" u="none" strike="noStrike" kern="1200" cap="none" spc="0" normalizeH="0" baseline="0" noProof="0" dirty="0" err="1" smtClean="0">
                          <a:ln>
                            <a:noFill/>
                          </a:ln>
                          <a:solidFill>
                            <a:schemeClr val="bg1"/>
                          </a:solidFill>
                          <a:effectLst/>
                          <a:uLnTx/>
                          <a:uFillTx/>
                          <a:latin typeface="+mn-lt"/>
                          <a:ea typeface="+mn-ea"/>
                          <a:cs typeface="+mn-cs"/>
                        </a:rPr>
                        <a:t>Threats</a:t>
                      </a:r>
                      <a:r>
                        <a:rPr kumimoji="0" lang="ru-RU" sz="2000" b="0" i="0" u="none" strike="noStrike" kern="1200" cap="none" spc="0" normalizeH="0" baseline="0" noProof="0" dirty="0" smtClean="0">
                          <a:ln>
                            <a:noFill/>
                          </a:ln>
                          <a:solidFill>
                            <a:schemeClr val="bg1"/>
                          </a:solidFill>
                          <a:effectLst/>
                          <a:uLnTx/>
                          <a:uFillTx/>
                          <a:latin typeface="+mn-lt"/>
                          <a:ea typeface="+mn-ea"/>
                          <a:cs typeface="+mn-cs"/>
                        </a:rPr>
                        <a:t>) — Угрозы: Что может помешать? </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txBody>
                  <a:tcPr anchor="ctr"/>
                </a:tc>
                <a:extLst>
                  <a:ext uri="{0D108BD9-81ED-4DB2-BD59-A6C34878D82A}">
                    <a16:rowId xmlns:a16="http://schemas.microsoft.com/office/drawing/2014/main" val="1213286447"/>
                  </a:ext>
                </a:extLst>
              </a:tr>
              <a:tr h="1007423">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extLst>
                  <a:ext uri="{0D108BD9-81ED-4DB2-BD59-A6C34878D82A}">
                    <a16:rowId xmlns:a16="http://schemas.microsoft.com/office/drawing/2014/main" val="1094124143"/>
                  </a:ext>
                </a:extLst>
              </a:tr>
              <a:tr h="1007423">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extLst>
                  <a:ext uri="{0D108BD9-81ED-4DB2-BD59-A6C34878D82A}">
                    <a16:rowId xmlns:a16="http://schemas.microsoft.com/office/drawing/2014/main" val="1125082681"/>
                  </a:ext>
                </a:extLst>
              </a:tr>
              <a:tr h="1007423">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tc>
                  <a:txBody>
                    <a:bodyPr/>
                    <a:lstStyle/>
                    <a:p>
                      <a:pPr algn="ctr"/>
                      <a:endParaRPr lang="ru-RU" dirty="0">
                        <a:latin typeface="Gerbera Light" panose="02000300000000000000" pitchFamily="50" charset="-52"/>
                      </a:endParaRPr>
                    </a:p>
                  </a:txBody>
                  <a:tcPr anchor="ctr"/>
                </a:tc>
                <a:extLst>
                  <a:ext uri="{0D108BD9-81ED-4DB2-BD59-A6C34878D82A}">
                    <a16:rowId xmlns:a16="http://schemas.microsoft.com/office/drawing/2014/main" val="1532944669"/>
                  </a:ext>
                </a:extLst>
              </a:tr>
            </a:tbl>
          </a:graphicData>
        </a:graphic>
      </p:graphicFrame>
      <p:pic>
        <p:nvPicPr>
          <p:cNvPr id="7" name="Рисунок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36207861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smtClean="0">
                <a:solidFill>
                  <a:srgbClr val="00881B"/>
                </a:solidFill>
                <a:latin typeface="+mn-lt"/>
              </a:rPr>
              <a:t>Проект – 5 П </a:t>
            </a:r>
            <a:endParaRPr lang="ru-RU" sz="4800" b="1" dirty="0">
              <a:solidFill>
                <a:srgbClr val="00881B"/>
              </a:solidFill>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791830144"/>
              </p:ext>
            </p:extLst>
          </p:nvPr>
        </p:nvGraphicFramePr>
        <p:xfrm>
          <a:off x="838200" y="1417972"/>
          <a:ext cx="10515600" cy="5167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23775" y="789578"/>
            <a:ext cx="414425" cy="476655"/>
          </a:xfrm>
          <a:prstGeom prst="rect">
            <a:avLst/>
          </a:prstGeom>
        </p:spPr>
      </p:pic>
      <p:pic>
        <p:nvPicPr>
          <p:cNvPr id="3" name="Рисунок 2"/>
          <p:cNvPicPr>
            <a:picLocks noChangeAspect="1"/>
          </p:cNvPicPr>
          <p:nvPr/>
        </p:nvPicPr>
        <p:blipFill>
          <a:blip r:embed="rId8"/>
          <a:stretch>
            <a:fillRect/>
          </a:stretch>
        </p:blipFill>
        <p:spPr>
          <a:xfrm>
            <a:off x="9360096" y="245317"/>
            <a:ext cx="2408129" cy="646232"/>
          </a:xfrm>
          <a:prstGeom prst="rect">
            <a:avLst/>
          </a:prstGeom>
        </p:spPr>
      </p:pic>
    </p:spTree>
    <p:extLst>
      <p:ext uri="{BB962C8B-B14F-4D97-AF65-F5344CB8AC3E}">
        <p14:creationId xmlns:p14="http://schemas.microsoft.com/office/powerpoint/2010/main" val="6160766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950328"/>
          </a:xfrm>
        </p:spPr>
        <p:txBody>
          <a:bodyPr/>
          <a:lstStyle/>
          <a:p>
            <a:r>
              <a:rPr lang="ru-RU" b="1" dirty="0" smtClean="0">
                <a:solidFill>
                  <a:srgbClr val="00881B"/>
                </a:solidFill>
                <a:latin typeface="+mn-lt"/>
              </a:rPr>
              <a:t>  Паутинка</a:t>
            </a:r>
            <a:endParaRPr lang="ru-RU" b="1" dirty="0">
              <a:solidFill>
                <a:srgbClr val="00881B"/>
              </a:solidFill>
              <a:latin typeface="+mn-lt"/>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3839421999"/>
              </p:ext>
            </p:extLst>
          </p:nvPr>
        </p:nvGraphicFramePr>
        <p:xfrm>
          <a:off x="838198" y="1315451"/>
          <a:ext cx="10198770" cy="5342022"/>
        </p:xfrm>
        <a:graphic>
          <a:graphicData uri="http://schemas.openxmlformats.org/drawingml/2006/table">
            <a:tbl>
              <a:tblPr firstRow="1" bandRow="1">
                <a:tableStyleId>{5C22544A-7EE6-4342-B048-85BDC9FD1C3A}</a:tableStyleId>
              </a:tblPr>
              <a:tblGrid>
                <a:gridCol w="3399590">
                  <a:extLst>
                    <a:ext uri="{9D8B030D-6E8A-4147-A177-3AD203B41FA5}">
                      <a16:colId xmlns:a16="http://schemas.microsoft.com/office/drawing/2014/main" val="2074735265"/>
                    </a:ext>
                  </a:extLst>
                </a:gridCol>
                <a:gridCol w="3399590">
                  <a:extLst>
                    <a:ext uri="{9D8B030D-6E8A-4147-A177-3AD203B41FA5}">
                      <a16:colId xmlns:a16="http://schemas.microsoft.com/office/drawing/2014/main" val="4198332859"/>
                    </a:ext>
                  </a:extLst>
                </a:gridCol>
                <a:gridCol w="3399590">
                  <a:extLst>
                    <a:ext uri="{9D8B030D-6E8A-4147-A177-3AD203B41FA5}">
                      <a16:colId xmlns:a16="http://schemas.microsoft.com/office/drawing/2014/main" val="1275454491"/>
                    </a:ext>
                  </a:extLst>
                </a:gridCol>
              </a:tblGrid>
              <a:tr h="1780674">
                <a:tc>
                  <a:txBody>
                    <a:bodyPr/>
                    <a:lstStyle/>
                    <a:p>
                      <a:r>
                        <a:rPr lang="ru-RU" sz="2400" dirty="0" smtClean="0"/>
                        <a:t>Педагогические</a:t>
                      </a:r>
                      <a:r>
                        <a:rPr lang="ru-RU" sz="2400" baseline="0" dirty="0" smtClean="0"/>
                        <a:t> к</a:t>
                      </a:r>
                      <a:r>
                        <a:rPr lang="ru-RU" sz="2400" dirty="0" smtClean="0"/>
                        <a:t>онференции</a:t>
                      </a:r>
                      <a:endParaRPr lang="ru-RU" sz="2400" dirty="0"/>
                    </a:p>
                  </a:txBody>
                  <a:tcPr/>
                </a:tc>
                <a:tc>
                  <a:txBody>
                    <a:bodyPr/>
                    <a:lstStyle/>
                    <a:p>
                      <a:r>
                        <a:rPr lang="ru-RU" sz="2400" dirty="0" smtClean="0"/>
                        <a:t>Семинары</a:t>
                      </a:r>
                      <a:endParaRPr lang="ru-RU" sz="2400" dirty="0"/>
                    </a:p>
                  </a:txBody>
                  <a:tcPr/>
                </a:tc>
                <a:tc>
                  <a:txBody>
                    <a:bodyPr/>
                    <a:lstStyle/>
                    <a:p>
                      <a:r>
                        <a:rPr lang="ru-RU" sz="2400" dirty="0" smtClean="0"/>
                        <a:t>Курсы повышения квалификации</a:t>
                      </a:r>
                      <a:endParaRPr lang="ru-RU" sz="2400" dirty="0"/>
                    </a:p>
                  </a:txBody>
                  <a:tcPr/>
                </a:tc>
                <a:extLst>
                  <a:ext uri="{0D108BD9-81ED-4DB2-BD59-A6C34878D82A}">
                    <a16:rowId xmlns:a16="http://schemas.microsoft.com/office/drawing/2014/main" val="294814861"/>
                  </a:ext>
                </a:extLst>
              </a:tr>
              <a:tr h="1780674">
                <a:tc>
                  <a:txBody>
                    <a:bodyPr/>
                    <a:lstStyle/>
                    <a:p>
                      <a:r>
                        <a:rPr lang="ru-RU" sz="2400" b="1" dirty="0" smtClean="0"/>
                        <a:t>Научно-практические</a:t>
                      </a:r>
                      <a:r>
                        <a:rPr lang="ru-RU" sz="2400" b="1" baseline="0" dirty="0" smtClean="0"/>
                        <a:t> детские конференции</a:t>
                      </a:r>
                      <a:endParaRPr lang="ru-RU" sz="2400" b="1" dirty="0"/>
                    </a:p>
                  </a:txBody>
                  <a:tcPr/>
                </a:tc>
                <a:tc>
                  <a:txBody>
                    <a:bodyPr/>
                    <a:lstStyle/>
                    <a:p>
                      <a:pPr algn="ctr"/>
                      <a:r>
                        <a:rPr lang="ru-RU" sz="4000" b="1" dirty="0" smtClean="0"/>
                        <a:t>Годовой </a:t>
                      </a:r>
                    </a:p>
                    <a:p>
                      <a:pPr algn="ctr"/>
                      <a:r>
                        <a:rPr lang="ru-RU" sz="4000" b="1" dirty="0" smtClean="0"/>
                        <a:t>план</a:t>
                      </a:r>
                      <a:endParaRPr lang="ru-RU" sz="4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400" b="1" dirty="0" err="1" smtClean="0"/>
                        <a:t>Вебинары</a:t>
                      </a:r>
                      <a:endParaRPr lang="ru-RU" sz="2400" b="1" dirty="0" smtClean="0"/>
                    </a:p>
                    <a:p>
                      <a:endParaRPr lang="ru-RU" sz="2400" dirty="0"/>
                    </a:p>
                  </a:txBody>
                  <a:tcPr/>
                </a:tc>
                <a:extLst>
                  <a:ext uri="{0D108BD9-81ED-4DB2-BD59-A6C34878D82A}">
                    <a16:rowId xmlns:a16="http://schemas.microsoft.com/office/drawing/2014/main" val="240607848"/>
                  </a:ext>
                </a:extLst>
              </a:tr>
              <a:tr h="1780674">
                <a:tc>
                  <a:txBody>
                    <a:bodyPr/>
                    <a:lstStyle/>
                    <a:p>
                      <a:r>
                        <a:rPr lang="ru-RU" sz="2400" b="1" dirty="0" smtClean="0"/>
                        <a:t>Конкурсы</a:t>
                      </a:r>
                      <a:endParaRPr lang="ru-RU" sz="2400" b="1" dirty="0"/>
                    </a:p>
                  </a:txBody>
                  <a:tcPr/>
                </a:tc>
                <a:tc>
                  <a:txBody>
                    <a:bodyPr/>
                    <a:lstStyle/>
                    <a:p>
                      <a:r>
                        <a:rPr lang="ru-RU" sz="2400" b="1" dirty="0" smtClean="0"/>
                        <a:t>Работа с родителями</a:t>
                      </a:r>
                      <a:endParaRPr lang="ru-RU" sz="2400" b="1" dirty="0"/>
                    </a:p>
                  </a:txBody>
                  <a:tcPr/>
                </a:tc>
                <a:tc>
                  <a:txBody>
                    <a:bodyPr/>
                    <a:lstStyle/>
                    <a:p>
                      <a:endParaRPr lang="ru-RU" dirty="0"/>
                    </a:p>
                  </a:txBody>
                  <a:tcPr/>
                </a:tc>
                <a:extLst>
                  <a:ext uri="{0D108BD9-81ED-4DB2-BD59-A6C34878D82A}">
                    <a16:rowId xmlns:a16="http://schemas.microsoft.com/office/drawing/2014/main" val="2120405139"/>
                  </a:ext>
                </a:extLst>
              </a:tr>
            </a:tbl>
          </a:graphicData>
        </a:graphic>
      </p:graphicFrame>
      <p:pic>
        <p:nvPicPr>
          <p:cNvPr id="6" name="Рисунок 5">
            <a:extLst>
              <a:ext uri="{FF2B5EF4-FFF2-40B4-BE49-F238E27FC236}">
                <a16:creationId xmlns:a16="http://schemas.microsoft.com/office/drawing/2014/main" id="{13DCB9E7-9E4C-4DA5-A1AA-0C1F78523A8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30985" y="601962"/>
            <a:ext cx="414425" cy="476655"/>
          </a:xfrm>
          <a:prstGeom prst="rect">
            <a:avLst/>
          </a:prstGeom>
        </p:spPr>
      </p:pic>
      <p:pic>
        <p:nvPicPr>
          <p:cNvPr id="3" name="Рисунок 2"/>
          <p:cNvPicPr>
            <a:picLocks noChangeAspect="1"/>
          </p:cNvPicPr>
          <p:nvPr/>
        </p:nvPicPr>
        <p:blipFill>
          <a:blip r:embed="rId3"/>
          <a:stretch>
            <a:fillRect/>
          </a:stretch>
        </p:blipFill>
        <p:spPr>
          <a:xfrm>
            <a:off x="9463935" y="194057"/>
            <a:ext cx="2408129" cy="646232"/>
          </a:xfrm>
          <a:prstGeom prst="rect">
            <a:avLst/>
          </a:prstGeom>
        </p:spPr>
      </p:pic>
    </p:spTree>
    <p:extLst>
      <p:ext uri="{BB962C8B-B14F-4D97-AF65-F5344CB8AC3E}">
        <p14:creationId xmlns:p14="http://schemas.microsoft.com/office/powerpoint/2010/main" val="13754170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a:solidFill>
                  <a:srgbClr val="00881B"/>
                </a:solidFill>
                <a:latin typeface="+mn-lt"/>
              </a:rPr>
              <a:t>Ожидаемые результаты:</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p:txBody>
          <a:bodyPr>
            <a:normAutofit/>
          </a:bodyPr>
          <a:lstStyle/>
          <a:p>
            <a:pPr>
              <a:buFont typeface="Wingdings" panose="05000000000000000000" pitchFamily="2" charset="2"/>
              <a:buChar char="Ø"/>
            </a:pPr>
            <a:r>
              <a:rPr lang="ru-RU" sz="4000" dirty="0"/>
              <a:t>Что изменится к концу года? </a:t>
            </a:r>
            <a:endParaRPr lang="ru-RU" sz="4000" dirty="0" smtClean="0"/>
          </a:p>
          <a:p>
            <a:pPr>
              <a:buFont typeface="Wingdings" panose="05000000000000000000" pitchFamily="2" charset="2"/>
              <a:buChar char="Ø"/>
            </a:pPr>
            <a:r>
              <a:rPr lang="ru-RU" sz="4000" dirty="0" smtClean="0"/>
              <a:t>Какие </a:t>
            </a:r>
            <a:r>
              <a:rPr lang="ru-RU" sz="4000" dirty="0"/>
              <a:t>ресурсы нужны </a:t>
            </a:r>
            <a:endParaRPr lang="ru-RU" sz="4000" dirty="0" smtClean="0"/>
          </a:p>
          <a:p>
            <a:pPr>
              <a:buFont typeface="Wingdings" panose="05000000000000000000" pitchFamily="2" charset="2"/>
              <a:buChar char="Ø"/>
            </a:pPr>
            <a:r>
              <a:rPr lang="ru-RU" sz="4000" dirty="0"/>
              <a:t>К</a:t>
            </a:r>
            <a:r>
              <a:rPr lang="ru-RU" sz="4000" dirty="0" smtClean="0"/>
              <a:t>то </a:t>
            </a:r>
            <a:r>
              <a:rPr lang="ru-RU" sz="4000" dirty="0"/>
              <a:t>отвечает за каждое </a:t>
            </a:r>
            <a:r>
              <a:rPr lang="ru-RU" sz="4000" dirty="0" smtClean="0"/>
              <a:t>направление</a:t>
            </a:r>
            <a:endParaRPr lang="ru-RU" sz="4000"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23775" y="789578"/>
            <a:ext cx="414425" cy="476655"/>
          </a:xfrm>
          <a:prstGeom prst="rect">
            <a:avLst/>
          </a:prstGeom>
        </p:spPr>
      </p:pic>
    </p:spTree>
    <p:extLst>
      <p:ext uri="{BB962C8B-B14F-4D97-AF65-F5344CB8AC3E}">
        <p14:creationId xmlns:p14="http://schemas.microsoft.com/office/powerpoint/2010/main" val="177149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699120" y="1315947"/>
            <a:ext cx="11492880" cy="4802825"/>
          </a:xfrm>
        </p:spPr>
        <p:txBody>
          <a:bodyPr>
            <a:normAutofit fontScale="90000"/>
          </a:bodyPr>
          <a:lstStyle/>
          <a:p>
            <a:pPr marL="457200" indent="-457200">
              <a:buFont typeface="Wingdings" panose="05000000000000000000" pitchFamily="2" charset="2"/>
              <a:buChar char="Ø"/>
            </a:pPr>
            <a:r>
              <a:rPr lang="ru-RU" sz="3100" b="1" dirty="0" smtClean="0">
                <a:latin typeface="+mn-lt"/>
              </a:rPr>
              <a:t/>
            </a:r>
            <a:br>
              <a:rPr lang="ru-RU" sz="3100" b="1" dirty="0" smtClean="0">
                <a:latin typeface="+mn-lt"/>
              </a:rPr>
            </a:br>
            <a:r>
              <a:rPr lang="ru-RU" sz="3100" b="1" dirty="0" smtClean="0">
                <a:latin typeface="+mn-lt"/>
              </a:rPr>
              <a:t>КРИТЕРИИ ОЦЕНКИ </a:t>
            </a:r>
            <a:r>
              <a:rPr lang="ru-RU" sz="3100" b="1" dirty="0" smtClean="0">
                <a:latin typeface="+mn-lt"/>
              </a:rPr>
              <a:t>ПРОЕКТОВ:</a:t>
            </a:r>
            <a:r>
              <a:rPr lang="ru-RU" sz="3100" b="1" dirty="0" smtClean="0">
                <a:latin typeface="+mn-lt"/>
              </a:rPr>
              <a:t/>
            </a:r>
            <a:br>
              <a:rPr lang="ru-RU" sz="3100" b="1" dirty="0" smtClean="0">
                <a:latin typeface="+mn-lt"/>
              </a:rPr>
            </a:br>
            <a:r>
              <a:rPr lang="ru-RU" sz="3100" b="1" dirty="0" smtClean="0">
                <a:latin typeface="+mn-lt"/>
              </a:rPr>
              <a:t/>
            </a:r>
            <a:br>
              <a:rPr lang="ru-RU" sz="3100" b="1" dirty="0" smtClean="0">
                <a:latin typeface="+mn-lt"/>
              </a:rPr>
            </a:br>
            <a:r>
              <a:rPr lang="ru-RU" sz="3100" dirty="0" smtClean="0">
                <a:latin typeface="+mn-lt"/>
              </a:rPr>
              <a:t>Реалистичность </a:t>
            </a:r>
            <a:r>
              <a:rPr lang="ru-RU" sz="3100" dirty="0">
                <a:latin typeface="+mn-lt"/>
              </a:rPr>
              <a:t>и выполнимость плана</a:t>
            </a:r>
            <a:r>
              <a:rPr lang="ru-RU" sz="3100" dirty="0" smtClean="0">
                <a:latin typeface="+mn-lt"/>
              </a:rPr>
              <a:t>.</a:t>
            </a:r>
            <a:br>
              <a:rPr lang="ru-RU" sz="3100" dirty="0" smtClean="0">
                <a:latin typeface="+mn-lt"/>
              </a:rPr>
            </a:br>
            <a:r>
              <a:rPr lang="ru-RU" sz="3100" dirty="0">
                <a:latin typeface="+mn-lt"/>
              </a:rPr>
              <a:t/>
            </a:r>
            <a:br>
              <a:rPr lang="ru-RU" sz="3100" dirty="0">
                <a:latin typeface="+mn-lt"/>
              </a:rPr>
            </a:br>
            <a:r>
              <a:rPr lang="ru-RU" sz="3100" dirty="0">
                <a:latin typeface="+mn-lt"/>
              </a:rPr>
              <a:t>Инновационность и креативность предложенных идей</a:t>
            </a:r>
            <a:r>
              <a:rPr lang="ru-RU" sz="3100" dirty="0" smtClean="0">
                <a:latin typeface="+mn-lt"/>
              </a:rPr>
              <a:t>.</a:t>
            </a:r>
            <a:br>
              <a:rPr lang="ru-RU" sz="3100" dirty="0" smtClean="0">
                <a:latin typeface="+mn-lt"/>
              </a:rPr>
            </a:br>
            <a:r>
              <a:rPr lang="ru-RU" sz="3100" dirty="0">
                <a:latin typeface="+mn-lt"/>
              </a:rPr>
              <a:t/>
            </a:r>
            <a:br>
              <a:rPr lang="ru-RU" sz="3100" dirty="0">
                <a:latin typeface="+mn-lt"/>
              </a:rPr>
            </a:br>
            <a:r>
              <a:rPr lang="ru-RU" sz="3100" dirty="0">
                <a:latin typeface="+mn-lt"/>
              </a:rPr>
              <a:t>Соответствие плана потребностям современного </a:t>
            </a:r>
            <a:r>
              <a:rPr lang="ru-RU" sz="3100" dirty="0" smtClean="0">
                <a:latin typeface="+mn-lt"/>
              </a:rPr>
              <a:t>учителя, ученика и родителей.</a:t>
            </a:r>
            <a:br>
              <a:rPr lang="ru-RU" sz="3100" dirty="0" smtClean="0">
                <a:latin typeface="+mn-lt"/>
              </a:rPr>
            </a:br>
            <a:r>
              <a:rPr lang="ru-RU" sz="3100" dirty="0">
                <a:latin typeface="+mn-lt"/>
              </a:rPr>
              <a:t/>
            </a:r>
            <a:br>
              <a:rPr lang="ru-RU" sz="3100" dirty="0">
                <a:latin typeface="+mn-lt"/>
              </a:rPr>
            </a:br>
            <a:r>
              <a:rPr lang="ru-RU" sz="3100" dirty="0">
                <a:latin typeface="+mn-lt"/>
              </a:rPr>
              <a:t>Четкость и структурированность презентации.</a:t>
            </a:r>
            <a:br>
              <a:rPr lang="ru-RU" sz="3100" dirty="0">
                <a:latin typeface="+mn-lt"/>
              </a:rPr>
            </a:br>
            <a:r>
              <a:rPr lang="ru-RU" sz="4000" dirty="0" smtClean="0">
                <a:latin typeface="+mn-lt"/>
              </a:rPr>
              <a:t/>
            </a:r>
            <a:br>
              <a:rPr lang="ru-RU" sz="4000" dirty="0" smtClean="0">
                <a:latin typeface="+mn-lt"/>
              </a:rPr>
            </a:br>
            <a:r>
              <a:rPr lang="ru-RU" sz="4000" b="1" dirty="0" smtClean="0">
                <a:solidFill>
                  <a:srgbClr val="00881B"/>
                </a:solidFill>
                <a:latin typeface="+mn-lt"/>
              </a:rPr>
              <a:t>Рефлексия </a:t>
            </a:r>
            <a:r>
              <a:rPr lang="ru-RU" sz="4000" b="1" dirty="0">
                <a:solidFill>
                  <a:srgbClr val="00881B"/>
                </a:solidFill>
                <a:latin typeface="+mn-lt"/>
              </a:rPr>
              <a:t>и подведение </a:t>
            </a:r>
            <a:r>
              <a:rPr lang="ru-RU" sz="4000" b="1" dirty="0" smtClean="0">
                <a:solidFill>
                  <a:srgbClr val="00881B"/>
                </a:solidFill>
                <a:latin typeface="+mn-lt"/>
              </a:rPr>
              <a:t>итогов, награждение </a:t>
            </a:r>
            <a:endParaRPr lang="ru-RU" sz="4000" b="1" dirty="0">
              <a:solidFill>
                <a:srgbClr val="00881B"/>
              </a:solidFill>
              <a:latin typeface="+mn-lt"/>
            </a:endParaRP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3434" y="280098"/>
            <a:ext cx="454766" cy="523054"/>
          </a:xfrm>
          <a:prstGeom prst="rect">
            <a:avLst/>
          </a:prstGeom>
        </p:spPr>
      </p:pic>
      <p:pic>
        <p:nvPicPr>
          <p:cNvPr id="7" name="Рисунок 6">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45038" y="5881762"/>
            <a:ext cx="454766" cy="523054"/>
          </a:xfrm>
          <a:prstGeom prst="rect">
            <a:avLst/>
          </a:prstGeom>
        </p:spPr>
      </p:pic>
      <p:sp>
        <p:nvSpPr>
          <p:cNvPr id="9" name="Прямоугольник 8"/>
          <p:cNvSpPr/>
          <p:nvPr/>
        </p:nvSpPr>
        <p:spPr>
          <a:xfrm>
            <a:off x="1129553" y="122843"/>
            <a:ext cx="6096000" cy="1323439"/>
          </a:xfrm>
          <a:prstGeom prst="rect">
            <a:avLst/>
          </a:prstGeom>
        </p:spPr>
        <p:txBody>
          <a:bodyPr>
            <a:spAutoFit/>
          </a:bodyPr>
          <a:lstStyle/>
          <a:p>
            <a:r>
              <a:rPr lang="ru-RU" sz="4000" b="1" dirty="0">
                <a:solidFill>
                  <a:srgbClr val="00881B"/>
                </a:solidFill>
              </a:rPr>
              <a:t>Защита проектов:</a:t>
            </a:r>
            <a:br>
              <a:rPr lang="ru-RU" sz="4000" b="1" dirty="0">
                <a:solidFill>
                  <a:srgbClr val="00881B"/>
                </a:solidFill>
              </a:rPr>
            </a:br>
            <a:endParaRPr lang="ru-RU" sz="4000" b="1" dirty="0"/>
          </a:p>
        </p:txBody>
      </p:sp>
    </p:spTree>
    <p:extLst>
      <p:ext uri="{BB962C8B-B14F-4D97-AF65-F5344CB8AC3E}">
        <p14:creationId xmlns:p14="http://schemas.microsoft.com/office/powerpoint/2010/main" val="39852083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6845" y="382097"/>
            <a:ext cx="414425" cy="728154"/>
          </a:xfrm>
          <a:prstGeom prst="rect">
            <a:avLst/>
          </a:prstGeom>
        </p:spPr>
      </p:pic>
      <p:sp>
        <p:nvSpPr>
          <p:cNvPr id="6" name="TextBox 5">
            <a:extLst>
              <a:ext uri="{FF2B5EF4-FFF2-40B4-BE49-F238E27FC236}">
                <a16:creationId xmlns:a16="http://schemas.microsoft.com/office/drawing/2014/main" id="{180468BF-5061-490E-B901-1948C3B4A461}"/>
              </a:ext>
            </a:extLst>
          </p:cNvPr>
          <p:cNvSpPr txBox="1"/>
          <p:nvPr/>
        </p:nvSpPr>
        <p:spPr>
          <a:xfrm>
            <a:off x="1140172" y="234895"/>
            <a:ext cx="8405903" cy="1077218"/>
          </a:xfrm>
          <a:prstGeom prst="rect">
            <a:avLst/>
          </a:prstGeom>
          <a:noFill/>
        </p:spPr>
        <p:txBody>
          <a:bodyPr wrap="square" rtlCol="0">
            <a:spAutoFit/>
          </a:bodyPr>
          <a:lstStyle/>
          <a:p>
            <a:r>
              <a:rPr lang="ru-RU" sz="3200" b="1" dirty="0">
                <a:solidFill>
                  <a:srgbClr val="00881B"/>
                </a:solidFill>
              </a:rPr>
              <a:t>Курсы повышения квалификации для учителей начальных классов</a:t>
            </a:r>
          </a:p>
        </p:txBody>
      </p:sp>
      <p:sp>
        <p:nvSpPr>
          <p:cNvPr id="8" name="TextBox 7">
            <a:extLst>
              <a:ext uri="{FF2B5EF4-FFF2-40B4-BE49-F238E27FC236}">
                <a16:creationId xmlns:a16="http://schemas.microsoft.com/office/drawing/2014/main" id="{361E920D-6209-45C2-A799-71BA14683FDD}"/>
              </a:ext>
            </a:extLst>
          </p:cNvPr>
          <p:cNvSpPr txBox="1"/>
          <p:nvPr/>
        </p:nvSpPr>
        <p:spPr>
          <a:xfrm>
            <a:off x="236282" y="1595021"/>
            <a:ext cx="6663869" cy="5262979"/>
          </a:xfrm>
          <a:prstGeom prst="rect">
            <a:avLst/>
          </a:prstGeom>
          <a:noFill/>
        </p:spPr>
        <p:txBody>
          <a:bodyPr wrap="square" rtlCol="0">
            <a:spAutoFit/>
          </a:bodyPr>
          <a:lstStyle/>
          <a:p>
            <a:pPr>
              <a:buFont typeface="Wingdings" panose="05000000000000000000" pitchFamily="2" charset="2"/>
              <a:buChar char="Ø"/>
            </a:pPr>
            <a:r>
              <a:rPr lang="ru-RU" sz="2800" dirty="0"/>
              <a:t>«Организация системной работы с одаренными детьми» - 24 </a:t>
            </a:r>
            <a:r>
              <a:rPr lang="ru-RU" sz="2800" dirty="0" smtClean="0"/>
              <a:t>часа; очные (внебюджетные </a:t>
            </a:r>
            <a:r>
              <a:rPr lang="ru-RU" sz="2800" dirty="0"/>
              <a:t>КПК </a:t>
            </a:r>
            <a:r>
              <a:rPr lang="ru-RU" sz="2800" dirty="0" smtClean="0"/>
              <a:t>– 07-09.2026)</a:t>
            </a:r>
            <a:endParaRPr lang="ru-RU" sz="2800" dirty="0"/>
          </a:p>
          <a:p>
            <a:pPr>
              <a:buFont typeface="Wingdings" panose="05000000000000000000" pitchFamily="2" charset="2"/>
              <a:buChar char="Ø"/>
            </a:pPr>
            <a:r>
              <a:rPr lang="ru-RU" sz="2800" dirty="0"/>
              <a:t>«Развитие </a:t>
            </a:r>
            <a:r>
              <a:rPr lang="ru-RU" sz="2800" dirty="0" smtClean="0"/>
              <a:t>функциональной грамотности</a:t>
            </a:r>
            <a:r>
              <a:rPr lang="ru-RU" sz="2800" dirty="0"/>
              <a:t>» - 24 </a:t>
            </a:r>
            <a:r>
              <a:rPr lang="ru-RU" sz="2800" dirty="0" smtClean="0"/>
              <a:t>часа; очные с ДОТ</a:t>
            </a:r>
          </a:p>
          <a:p>
            <a:r>
              <a:rPr lang="ru-RU" sz="2800" dirty="0"/>
              <a:t>(</a:t>
            </a:r>
            <a:r>
              <a:rPr lang="ru-RU" sz="2800" dirty="0" smtClean="0"/>
              <a:t>внебюджетные </a:t>
            </a:r>
            <a:r>
              <a:rPr lang="ru-RU" sz="2800" dirty="0"/>
              <a:t>КПК </a:t>
            </a:r>
            <a:r>
              <a:rPr lang="ru-RU" sz="2800" dirty="0" smtClean="0"/>
              <a:t>– 14-19.09.2026</a:t>
            </a:r>
            <a:r>
              <a:rPr lang="ru-RU" sz="2800" dirty="0"/>
              <a:t>)</a:t>
            </a:r>
          </a:p>
          <a:p>
            <a:pPr>
              <a:buFont typeface="Wingdings" panose="05000000000000000000" pitchFamily="2" charset="2"/>
              <a:buChar char="Ø"/>
            </a:pPr>
            <a:r>
              <a:rPr lang="ru-RU" sz="2800" dirty="0" smtClean="0"/>
              <a:t>«</a:t>
            </a:r>
            <a:r>
              <a:rPr lang="ru-RU" sz="2800" dirty="0"/>
              <a:t>Современные подходы к реализации ФГОС НОО» - 32 часа </a:t>
            </a:r>
            <a:r>
              <a:rPr lang="ru-RU" sz="2800" dirty="0" smtClean="0"/>
              <a:t>(бюджетные </a:t>
            </a:r>
            <a:r>
              <a:rPr lang="ru-RU" sz="2800" dirty="0"/>
              <a:t>КПК – </a:t>
            </a:r>
            <a:r>
              <a:rPr lang="ru-RU" sz="2800" dirty="0" smtClean="0"/>
              <a:t>26.10-29.10.2026</a:t>
            </a:r>
            <a:r>
              <a:rPr lang="ru-RU" sz="2800" dirty="0"/>
              <a:t>)</a:t>
            </a:r>
          </a:p>
          <a:p>
            <a:pPr>
              <a:buFont typeface="Wingdings" panose="05000000000000000000" pitchFamily="2" charset="2"/>
              <a:buChar char="Ø"/>
            </a:pPr>
            <a:r>
              <a:rPr lang="ru-RU" sz="2800" dirty="0"/>
              <a:t>«Преподавание математики в начальной школе» - 24 часа </a:t>
            </a:r>
            <a:r>
              <a:rPr lang="ru-RU" sz="2800" dirty="0" smtClean="0"/>
              <a:t>(бюджетные </a:t>
            </a:r>
            <a:r>
              <a:rPr lang="ru-RU" sz="2800" dirty="0"/>
              <a:t>КПК – </a:t>
            </a:r>
            <a:r>
              <a:rPr lang="ru-RU" sz="2800" dirty="0" smtClean="0"/>
              <a:t>09.12-11.12.2026</a:t>
            </a:r>
            <a:r>
              <a:rPr lang="ru-RU" sz="2800" dirty="0"/>
              <a:t>)</a:t>
            </a:r>
          </a:p>
        </p:txBody>
      </p:sp>
      <p:pic>
        <p:nvPicPr>
          <p:cNvPr id="10" name="Рисунок 9">
            <a:extLst>
              <a:ext uri="{FF2B5EF4-FFF2-40B4-BE49-F238E27FC236}">
                <a16:creationId xmlns:a16="http://schemas.microsoft.com/office/drawing/2014/main" id="{8DA76738-DF7B-498C-BFCD-3CD933FAD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9741" y="1796883"/>
            <a:ext cx="5522259" cy="4141693"/>
          </a:xfrm>
          <a:prstGeom prst="rect">
            <a:avLst/>
          </a:prstGeom>
        </p:spPr>
      </p:pic>
      <p:pic>
        <p:nvPicPr>
          <p:cNvPr id="7" name="Рисунок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10127811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87D2633E-EB7C-46B0-87DF-D59481E3446E}"/>
              </a:ext>
            </a:extLst>
          </p:cNvPr>
          <p:cNvSpPr>
            <a:spLocks noGrp="1"/>
          </p:cNvSpPr>
          <p:nvPr>
            <p:ph type="title"/>
          </p:nvPr>
        </p:nvSpPr>
        <p:spPr>
          <a:xfrm>
            <a:off x="219798" y="4886325"/>
            <a:ext cx="6687029" cy="771525"/>
          </a:xfrm>
        </p:spPr>
        <p:txBody>
          <a:bodyPr>
            <a:normAutofit fontScale="90000"/>
          </a:bodyPr>
          <a:lstStyle/>
          <a:p>
            <a:pPr algn="ctr"/>
            <a:r>
              <a:rPr lang="ru-RU" sz="4000" b="1" dirty="0" smtClean="0">
                <a:solidFill>
                  <a:schemeClr val="bg1"/>
                </a:solidFill>
                <a:effectLst>
                  <a:outerShdw blurRad="215900" sx="102000" sy="102000" algn="ctr" rotWithShape="0">
                    <a:prstClr val="black">
                      <a:alpha val="40000"/>
                    </a:prstClr>
                  </a:outerShdw>
                </a:effectLst>
                <a:latin typeface="+mn-lt"/>
              </a:rPr>
              <a:t>Русан Татьяна Семёновна, старший преподаватель ТОИПКРО</a:t>
            </a:r>
            <a:endParaRPr lang="ru-RU" sz="4000" b="1" dirty="0">
              <a:solidFill>
                <a:schemeClr val="bg1"/>
              </a:solidFill>
              <a:effectLst>
                <a:outerShdw blurRad="215900" sx="102000" sy="102000" algn="ctr" rotWithShape="0">
                  <a:prstClr val="black">
                    <a:alpha val="40000"/>
                  </a:prstClr>
                </a:outerShdw>
              </a:effectLst>
              <a:latin typeface="+mn-lt"/>
            </a:endParaRPr>
          </a:p>
        </p:txBody>
      </p:sp>
      <p:pic>
        <p:nvPicPr>
          <p:cNvPr id="9" name="Рисунок 8">
            <a:extLst>
              <a:ext uri="{FF2B5EF4-FFF2-40B4-BE49-F238E27FC236}">
                <a16:creationId xmlns:a16="http://schemas.microsoft.com/office/drawing/2014/main" id="{6A728608-F2E5-497E-9F3E-E15C3DFE21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34292" y="4652211"/>
            <a:ext cx="632688" cy="721894"/>
          </a:xfrm>
          <a:prstGeom prst="rect">
            <a:avLst/>
          </a:prstGeom>
        </p:spPr>
      </p:pic>
      <p:pic>
        <p:nvPicPr>
          <p:cNvPr id="3" name="Рисунок 2">
            <a:extLst>
              <a:ext uri="{FF2B5EF4-FFF2-40B4-BE49-F238E27FC236}">
                <a16:creationId xmlns:a16="http://schemas.microsoft.com/office/drawing/2014/main" id="{E720E23C-7C1F-4CDB-8F20-ED2A6DA456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2563" y="1798847"/>
            <a:ext cx="3356036" cy="3356036"/>
          </a:xfrm>
          <a:prstGeom prst="ellipse">
            <a:avLst/>
          </a:prstGeom>
        </p:spPr>
      </p:pic>
      <p:pic>
        <p:nvPicPr>
          <p:cNvPr id="12" name="Рисунок 1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56837" y="425337"/>
            <a:ext cx="2307771" cy="618451"/>
          </a:xfrm>
          <a:prstGeom prst="rect">
            <a:avLst/>
          </a:prstGeom>
        </p:spPr>
      </p:pic>
      <p:pic>
        <p:nvPicPr>
          <p:cNvPr id="11" name="Рисунок 1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251750" y="2423446"/>
            <a:ext cx="1814447" cy="1814447"/>
          </a:xfrm>
          <a:prstGeom prst="rect">
            <a:avLst/>
          </a:prstGeom>
        </p:spPr>
      </p:pic>
      <p:pic>
        <p:nvPicPr>
          <p:cNvPr id="14" name="Рисунок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577411" y="2423446"/>
            <a:ext cx="1843752" cy="1843752"/>
          </a:xfrm>
          <a:prstGeom prst="rect">
            <a:avLst/>
          </a:prstGeom>
        </p:spPr>
      </p:pic>
      <p:pic>
        <p:nvPicPr>
          <p:cNvPr id="6" name="Рисунок 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727438" y="425337"/>
            <a:ext cx="6026286" cy="6026286"/>
          </a:xfrm>
          <a:prstGeom prst="rect">
            <a:avLst/>
          </a:prstGeom>
        </p:spPr>
      </p:pic>
    </p:spTree>
    <p:extLst>
      <p:ext uri="{BB962C8B-B14F-4D97-AF65-F5344CB8AC3E}">
        <p14:creationId xmlns:p14="http://schemas.microsoft.com/office/powerpoint/2010/main" val="1936261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85A42-5E09-4E45-8915-2449A877BB6F}"/>
              </a:ext>
            </a:extLst>
          </p:cNvPr>
          <p:cNvSpPr>
            <a:spLocks noGrp="1"/>
          </p:cNvSpPr>
          <p:nvPr>
            <p:ph type="ctrTitle"/>
          </p:nvPr>
        </p:nvSpPr>
        <p:spPr>
          <a:xfrm>
            <a:off x="839299" y="1418439"/>
            <a:ext cx="6010679" cy="2829711"/>
          </a:xfrm>
          <a:noFill/>
        </p:spPr>
        <p:txBody>
          <a:bodyPr>
            <a:normAutofit fontScale="90000"/>
          </a:bodyPr>
          <a:lstStyle/>
          <a:p>
            <a:pPr algn="l"/>
            <a:r>
              <a:rPr lang="ru-RU" sz="4000" b="1" dirty="0" smtClean="0">
                <a:solidFill>
                  <a:schemeClr val="bg1"/>
                </a:solidFill>
                <a:latin typeface="+mn-lt"/>
              </a:rPr>
              <a:t>Деловая игра </a:t>
            </a:r>
            <a:br>
              <a:rPr lang="ru-RU" sz="4000" b="1" dirty="0" smtClean="0">
                <a:solidFill>
                  <a:schemeClr val="bg1"/>
                </a:solidFill>
                <a:latin typeface="+mn-lt"/>
              </a:rPr>
            </a:br>
            <a:r>
              <a:rPr lang="ru-RU" sz="4000" b="1" dirty="0" smtClean="0">
                <a:solidFill>
                  <a:schemeClr val="bg1"/>
                </a:solidFill>
                <a:latin typeface="+mn-lt"/>
              </a:rPr>
              <a:t>«АНАЛИЗ </a:t>
            </a:r>
            <a:r>
              <a:rPr lang="ru-RU" sz="4000" b="1" dirty="0">
                <a:solidFill>
                  <a:schemeClr val="bg1"/>
                </a:solidFill>
                <a:latin typeface="+mn-lt"/>
              </a:rPr>
              <a:t>ВЕКТОРОВ РАЗВИТИЯ НАЧАЛЬНОГО ОБРАЗОВАНИЯ В ТОМСКОЙ </a:t>
            </a:r>
            <a:r>
              <a:rPr lang="ru-RU" sz="4000" b="1" dirty="0" smtClean="0">
                <a:solidFill>
                  <a:schemeClr val="bg1"/>
                </a:solidFill>
                <a:latin typeface="+mn-lt"/>
              </a:rPr>
              <a:t>ОБЛАСТИ»</a:t>
            </a:r>
            <a:endParaRPr lang="ru-RU" sz="4000" b="1" dirty="0">
              <a:solidFill>
                <a:schemeClr val="bg1"/>
              </a:solidFill>
              <a:latin typeface="+mn-lt"/>
            </a:endParaRPr>
          </a:p>
        </p:txBody>
      </p:sp>
      <p:sp>
        <p:nvSpPr>
          <p:cNvPr id="3" name="Подзаголовок 2">
            <a:extLst>
              <a:ext uri="{FF2B5EF4-FFF2-40B4-BE49-F238E27FC236}">
                <a16:creationId xmlns:a16="http://schemas.microsoft.com/office/drawing/2014/main" id="{B1143C60-EB70-40F8-9BF3-DD31D77C7549}"/>
              </a:ext>
            </a:extLst>
          </p:cNvPr>
          <p:cNvSpPr>
            <a:spLocks noGrp="1"/>
          </p:cNvSpPr>
          <p:nvPr>
            <p:ph type="subTitle" idx="1"/>
          </p:nvPr>
        </p:nvSpPr>
        <p:spPr>
          <a:xfrm>
            <a:off x="192505" y="4686299"/>
            <a:ext cx="4928975" cy="733425"/>
          </a:xfrm>
        </p:spPr>
        <p:txBody>
          <a:bodyPr>
            <a:noAutofit/>
          </a:bodyPr>
          <a:lstStyle/>
          <a:p>
            <a:pPr algn="r"/>
            <a:r>
              <a:rPr lang="ru-RU" sz="2800" b="1" dirty="0" smtClean="0">
                <a:solidFill>
                  <a:schemeClr val="bg1"/>
                </a:solidFill>
              </a:rPr>
              <a:t>Русан Татьяна Семёновна, </a:t>
            </a:r>
          </a:p>
          <a:p>
            <a:pPr algn="r"/>
            <a:r>
              <a:rPr lang="ru-RU" sz="2800" b="1" dirty="0" smtClean="0">
                <a:solidFill>
                  <a:schemeClr val="bg1"/>
                </a:solidFill>
              </a:rPr>
              <a:t>старший преподаватель ТОИПКРО</a:t>
            </a:r>
            <a:endParaRPr lang="ru-RU" sz="2800" b="1" dirty="0">
              <a:solidFill>
                <a:schemeClr val="bg1"/>
              </a:solidFill>
            </a:endParaRPr>
          </a:p>
        </p:txBody>
      </p:sp>
      <p:pic>
        <p:nvPicPr>
          <p:cNvPr id="7" name="Рисунок 6">
            <a:extLst>
              <a:ext uri="{FF2B5EF4-FFF2-40B4-BE49-F238E27FC236}">
                <a16:creationId xmlns:a16="http://schemas.microsoft.com/office/drawing/2014/main" id="{5ADF24BD-4016-44FA-8FE3-D7D9E8A6456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19" y="1748589"/>
            <a:ext cx="785180" cy="2499561"/>
          </a:xfrm>
          <a:prstGeom prst="rect">
            <a:avLst/>
          </a:prstGeom>
        </p:spPr>
      </p:pic>
      <p:pic>
        <p:nvPicPr>
          <p:cNvPr id="9" name="Рисунок 8">
            <a:extLst>
              <a:ext uri="{FF2B5EF4-FFF2-40B4-BE49-F238E27FC236}">
                <a16:creationId xmlns:a16="http://schemas.microsoft.com/office/drawing/2014/main" id="{12D3A4C8-6BF1-431D-9B37-CCDB76EB96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21480" y="4643647"/>
            <a:ext cx="358778" cy="409364"/>
          </a:xfrm>
          <a:prstGeom prst="rect">
            <a:avLst/>
          </a:prstGeom>
        </p:spPr>
      </p:pic>
      <p:pic>
        <p:nvPicPr>
          <p:cNvPr id="6" name="Рисунок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10" name="Рисунок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11" name="Рисунок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12" name="Рисунок 1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13" name="Рисунок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pic>
        <p:nvPicPr>
          <p:cNvPr id="5" name="Рисунок 4"/>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723612" y="1418439"/>
            <a:ext cx="5053668" cy="5053668"/>
          </a:xfrm>
          <a:prstGeom prst="rect">
            <a:avLst/>
          </a:prstGeom>
        </p:spPr>
      </p:pic>
    </p:spTree>
    <p:extLst>
      <p:ext uri="{BB962C8B-B14F-4D97-AF65-F5344CB8AC3E}">
        <p14:creationId xmlns:p14="http://schemas.microsoft.com/office/powerpoint/2010/main" val="2328898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838200" y="101202"/>
            <a:ext cx="10515600" cy="1325563"/>
          </a:xfrm>
        </p:spPr>
        <p:txBody>
          <a:bodyPr>
            <a:normAutofit/>
          </a:bodyPr>
          <a:lstStyle/>
          <a:p>
            <a:r>
              <a:rPr lang="ru-RU" sz="4800" b="1" dirty="0">
                <a:solidFill>
                  <a:srgbClr val="00881B"/>
                </a:solidFill>
                <a:latin typeface="+mn-lt"/>
              </a:rPr>
              <a:t>НОРМАТИВНО-ПРАВОВАЯ БАЗА</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725904" y="1077012"/>
            <a:ext cx="11150409" cy="4351338"/>
          </a:xfrm>
        </p:spPr>
        <p:txBody>
          <a:bodyPr>
            <a:noAutofit/>
          </a:bodyPr>
          <a:lstStyle/>
          <a:p>
            <a:pPr marL="0" indent="0">
              <a:buNone/>
            </a:pPr>
            <a:r>
              <a:rPr lang="ru-RU" b="1" dirty="0" smtClean="0"/>
              <a:t>Развитие региона регулируется комплексом документов:</a:t>
            </a:r>
          </a:p>
          <a:p>
            <a:pPr>
              <a:buFont typeface="Wingdings" panose="05000000000000000000" pitchFamily="2" charset="2"/>
              <a:buChar char="Ø"/>
            </a:pPr>
            <a:r>
              <a:rPr lang="ru-RU" dirty="0" smtClean="0"/>
              <a:t>Федеральный закон от 29.12.2012 №273-ФЗ «Об образовании в Российской Федерации». </a:t>
            </a:r>
          </a:p>
          <a:p>
            <a:pPr>
              <a:buFont typeface="Wingdings" panose="05000000000000000000" pitchFamily="2" charset="2"/>
              <a:buChar char="Ø"/>
            </a:pPr>
            <a:r>
              <a:rPr lang="ru-RU" dirty="0" smtClean="0"/>
              <a:t>Закон Томской области от 12.08.2013 №149-ОЗ «Об образовании в Томской области». </a:t>
            </a:r>
          </a:p>
          <a:p>
            <a:pPr>
              <a:buFont typeface="Wingdings" panose="05000000000000000000" pitchFamily="2" charset="2"/>
              <a:buChar char="Ø"/>
            </a:pPr>
            <a:r>
              <a:rPr lang="ru-RU" dirty="0" smtClean="0"/>
              <a:t>Государственная программа «Развитие образования в Томской области» (утверждена постановлением Администрации Томской области от 27.09.2019 №342а, с изменениями). </a:t>
            </a:r>
          </a:p>
          <a:p>
            <a:pPr>
              <a:buFont typeface="Wingdings" panose="05000000000000000000" pitchFamily="2" charset="2"/>
              <a:buChar char="Ø"/>
            </a:pPr>
            <a:r>
              <a:rPr lang="ru-RU" dirty="0" smtClean="0"/>
              <a:t>Региональные проекты в рамках национального проекта «Молодёжь и дети»: «Россия — страна возможностей», «Мы вместе (Воспитание гармонично развитой личности)», «Всё лучшее детям», «</a:t>
            </a:r>
            <a:r>
              <a:rPr lang="ru-RU" dirty="0" err="1" smtClean="0"/>
              <a:t>Профессионалитет</a:t>
            </a:r>
            <a:r>
              <a:rPr lang="ru-RU" dirty="0" smtClean="0"/>
              <a:t>», </a:t>
            </a:r>
            <a:r>
              <a:rPr lang="ru-RU" dirty="0"/>
              <a:t>«Создание сети современных кампусов (Томская область</a:t>
            </a:r>
            <a:r>
              <a:rPr lang="ru-RU" dirty="0" smtClean="0"/>
              <a:t>)»,</a:t>
            </a:r>
            <a:r>
              <a:rPr lang="ru-RU" b="1" dirty="0"/>
              <a:t> </a:t>
            </a:r>
            <a:r>
              <a:rPr lang="ru-RU" dirty="0"/>
              <a:t>«Педагоги и наставники</a:t>
            </a:r>
            <a:r>
              <a:rPr lang="ru-RU" dirty="0" smtClean="0"/>
              <a:t>».</a:t>
            </a: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0067" y="466016"/>
            <a:ext cx="518133" cy="595936"/>
          </a:xfrm>
          <a:prstGeom prst="rect">
            <a:avLst/>
          </a:prstGeom>
        </p:spPr>
      </p:pic>
    </p:spTree>
    <p:extLst>
      <p:ext uri="{BB962C8B-B14F-4D97-AF65-F5344CB8AC3E}">
        <p14:creationId xmlns:p14="http://schemas.microsoft.com/office/powerpoint/2010/main" val="657382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838200" y="101202"/>
            <a:ext cx="10515600" cy="1325563"/>
          </a:xfrm>
        </p:spPr>
        <p:txBody>
          <a:bodyPr>
            <a:normAutofit/>
          </a:bodyPr>
          <a:lstStyle/>
          <a:p>
            <a:r>
              <a:rPr lang="ru-RU" sz="4800" b="1" dirty="0">
                <a:solidFill>
                  <a:srgbClr val="00881B"/>
                </a:solidFill>
                <a:latin typeface="+mn-lt"/>
              </a:rPr>
              <a:t>НОРМАТИВНО-ПРАВОВАЯ БАЗА</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552092" y="1077011"/>
            <a:ext cx="11324222" cy="5513569"/>
          </a:xfrm>
        </p:spPr>
        <p:txBody>
          <a:bodyPr>
            <a:noAutofit/>
          </a:bodyPr>
          <a:lstStyle/>
          <a:p>
            <a:pPr marL="0" indent="0">
              <a:buNone/>
            </a:pPr>
            <a:r>
              <a:rPr lang="ru-RU" b="1" dirty="0" smtClean="0"/>
              <a:t>Национальный проект «Семья» в Томской области стартовал с 1 января 2025 года. </a:t>
            </a:r>
            <a:r>
              <a:rPr lang="ru-RU" dirty="0" smtClean="0"/>
              <a:t>Он объединяет несколько региональных программ, направленных на поддержку семей с детьми, укрепление семейных ценностей и улучшение демографической ситуации.</a:t>
            </a:r>
          </a:p>
          <a:p>
            <a:pPr marL="0" indent="0">
              <a:buNone/>
            </a:pPr>
            <a:r>
              <a:rPr lang="ru-RU" b="1" dirty="0" smtClean="0"/>
              <a:t>В рамках проекта в регионе действуют несколько ключевых программ:</a:t>
            </a:r>
          </a:p>
          <a:p>
            <a:pPr>
              <a:buFont typeface="Wingdings" panose="05000000000000000000" pitchFamily="2" charset="2"/>
              <a:buChar char="Ø"/>
            </a:pPr>
            <a:r>
              <a:rPr lang="ru-RU" dirty="0" smtClean="0"/>
              <a:t>Единовременная выплата беременным студенткам. </a:t>
            </a:r>
          </a:p>
          <a:p>
            <a:pPr>
              <a:buFont typeface="Wingdings" panose="05000000000000000000" pitchFamily="2" charset="2"/>
              <a:buChar char="Ø"/>
            </a:pPr>
            <a:r>
              <a:rPr lang="ru-RU" dirty="0" smtClean="0"/>
              <a:t>Компенсация стоимости найма жилого помещения для молодых семей. </a:t>
            </a:r>
          </a:p>
          <a:p>
            <a:pPr>
              <a:buFont typeface="Wingdings" panose="05000000000000000000" pitchFamily="2" charset="2"/>
              <a:buChar char="Ø"/>
            </a:pPr>
            <a:r>
              <a:rPr lang="ru-RU" dirty="0" smtClean="0"/>
              <a:t>Прокат предметов первой необходимости для новорождённых.</a:t>
            </a:r>
          </a:p>
          <a:p>
            <a:pPr>
              <a:buFont typeface="Wingdings" panose="05000000000000000000" pitchFamily="2" charset="2"/>
              <a:buChar char="Ø"/>
            </a:pPr>
            <a:r>
              <a:rPr lang="ru-RU" dirty="0"/>
              <a:t>Услуга кратковременного присмотра и ухода за детьми до 3 лет</a:t>
            </a:r>
            <a:r>
              <a:rPr lang="ru-RU" dirty="0" smtClean="0"/>
              <a:t>.</a:t>
            </a:r>
          </a:p>
          <a:p>
            <a:pPr>
              <a:buFont typeface="Wingdings" panose="05000000000000000000" pitchFamily="2" charset="2"/>
              <a:buChar char="Ø"/>
            </a:pPr>
            <a:r>
              <a:rPr lang="ru-RU" dirty="0"/>
              <a:t>Диспансеризация по оценке репродуктивного здоровья</a:t>
            </a: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0067" y="466016"/>
            <a:ext cx="518133" cy="595936"/>
          </a:xfrm>
          <a:prstGeom prst="rect">
            <a:avLst/>
          </a:prstGeom>
        </p:spPr>
      </p:pic>
    </p:spTree>
    <p:extLst>
      <p:ext uri="{BB962C8B-B14F-4D97-AF65-F5344CB8AC3E}">
        <p14:creationId xmlns:p14="http://schemas.microsoft.com/office/powerpoint/2010/main" val="3557484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131093"/>
            <a:ext cx="9129333" cy="1325563"/>
          </a:xfrm>
        </p:spPr>
        <p:txBody>
          <a:bodyPr>
            <a:normAutofit/>
          </a:bodyPr>
          <a:lstStyle/>
          <a:p>
            <a:r>
              <a:rPr lang="ru-RU" sz="4000" b="1" dirty="0">
                <a:solidFill>
                  <a:srgbClr val="00881B"/>
                </a:solidFill>
                <a:latin typeface="+mn-lt"/>
              </a:rPr>
              <a:t>Анализ векторов развития начального образования в Томской области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456656"/>
            <a:ext cx="11582400" cy="4351338"/>
          </a:xfrm>
        </p:spPr>
        <p:txBody>
          <a:bodyPr>
            <a:noAutofit/>
          </a:bodyPr>
          <a:lstStyle/>
          <a:p>
            <a:pPr marL="0" indent="0">
              <a:buNone/>
            </a:pPr>
            <a:r>
              <a:rPr lang="ru-RU" sz="2400" b="1" dirty="0"/>
              <a:t>Основные векторы развития</a:t>
            </a:r>
          </a:p>
          <a:p>
            <a:pPr marL="457200" indent="-457200">
              <a:buAutoNum type="arabicPeriod"/>
            </a:pPr>
            <a:r>
              <a:rPr lang="ru-RU" sz="2400" dirty="0" smtClean="0"/>
              <a:t>Внедрение </a:t>
            </a:r>
            <a:r>
              <a:rPr lang="ru-RU" sz="2400" dirty="0"/>
              <a:t>федеральных государственных образовательных стандартов (ФГОС </a:t>
            </a:r>
            <a:r>
              <a:rPr lang="ru-RU" sz="2400" dirty="0" smtClean="0"/>
              <a:t>НОО, ФГОС ДО и </a:t>
            </a:r>
            <a:r>
              <a:rPr lang="ru-RU" sz="2400" dirty="0"/>
              <a:t>ФОП). </a:t>
            </a:r>
            <a:endParaRPr lang="ru-RU" sz="2400" dirty="0" smtClean="0"/>
          </a:p>
          <a:p>
            <a:pPr marL="457200" indent="-457200">
              <a:buAutoNum type="arabicPeriod"/>
            </a:pPr>
            <a:r>
              <a:rPr lang="ru-RU" sz="2400" dirty="0" smtClean="0"/>
              <a:t>Модернизация </a:t>
            </a:r>
            <a:r>
              <a:rPr lang="ru-RU" sz="2400" dirty="0"/>
              <a:t>инфраструктуры. Значительные ресурсы </a:t>
            </a:r>
            <a:r>
              <a:rPr lang="ru-RU" sz="2400" dirty="0" smtClean="0"/>
              <a:t>направляются </a:t>
            </a:r>
            <a:r>
              <a:rPr lang="ru-RU" sz="2400" dirty="0"/>
              <a:t>на оснащение школ современным учебным </a:t>
            </a:r>
            <a:r>
              <a:rPr lang="ru-RU" sz="2400" dirty="0" smtClean="0"/>
              <a:t>оборудованием.</a:t>
            </a:r>
          </a:p>
          <a:p>
            <a:pPr marL="457200" indent="-457200">
              <a:buAutoNum type="arabicPeriod"/>
            </a:pPr>
            <a:r>
              <a:rPr lang="ru-RU" sz="2400" dirty="0" smtClean="0"/>
              <a:t>Цифровая трансформация образования. Особое внимание уделялось формированию навыков работы с технологиями у педагогов и учащихся. </a:t>
            </a:r>
          </a:p>
          <a:p>
            <a:pPr marL="0" indent="0">
              <a:buNone/>
            </a:pPr>
            <a:r>
              <a:rPr lang="ru-RU" sz="2400" dirty="0" smtClean="0"/>
              <a:t>4</a:t>
            </a:r>
            <a:r>
              <a:rPr lang="ru-RU" sz="2400" dirty="0"/>
              <a:t>. Развитие кадрового потенциала. Реализуются программы непрерывного профессионального развития </a:t>
            </a:r>
            <a:r>
              <a:rPr lang="ru-RU" sz="2400" dirty="0" smtClean="0"/>
              <a:t>учителей</a:t>
            </a:r>
            <a:r>
              <a:rPr lang="ru-RU" sz="2400" dirty="0"/>
              <a:t> </a:t>
            </a:r>
            <a:r>
              <a:rPr lang="ru-RU" sz="2400" dirty="0" smtClean="0"/>
              <a:t>(КПК, КПП, наставничество). </a:t>
            </a:r>
          </a:p>
          <a:p>
            <a:pPr marL="0" indent="0">
              <a:buNone/>
            </a:pPr>
            <a:r>
              <a:rPr lang="ru-RU" sz="2400" dirty="0" smtClean="0"/>
              <a:t>5</a:t>
            </a:r>
            <a:r>
              <a:rPr lang="ru-RU" sz="2400" dirty="0"/>
              <a:t>. Поддержка одарённых детей и детей с особыми образовательными потребностями. </a:t>
            </a:r>
            <a:r>
              <a:rPr lang="ru-RU" sz="2400" dirty="0" smtClean="0"/>
              <a:t>Для </a:t>
            </a:r>
            <a:r>
              <a:rPr lang="ru-RU" sz="2400" dirty="0"/>
              <a:t>детей с ограниченными возможностями здоровья (ОВЗ) применяются адаптированные программы и специальные методические рекомендации. </a:t>
            </a:r>
          </a:p>
          <a:p>
            <a:pPr marL="0" indent="0">
              <a:buNone/>
            </a:pPr>
            <a:r>
              <a:rPr lang="ru-RU" sz="2400" dirty="0"/>
              <a:t>6. Укрепление системы воспитания и дополнительного образования. </a:t>
            </a:r>
            <a:r>
              <a:rPr lang="ru-RU" sz="2400" dirty="0" smtClean="0"/>
              <a:t>Активно </a:t>
            </a:r>
            <a:r>
              <a:rPr lang="ru-RU" sz="2400" dirty="0"/>
              <a:t>развиваются кружки, секции и другие формы внеурочной деятельности. </a:t>
            </a:r>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1031322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129333" cy="1325563"/>
          </a:xfrm>
        </p:spPr>
        <p:txBody>
          <a:bodyPr>
            <a:normAutofit/>
          </a:bodyPr>
          <a:lstStyle/>
          <a:p>
            <a:r>
              <a:rPr lang="ru-RU" sz="4000" b="1" dirty="0">
                <a:solidFill>
                  <a:srgbClr val="00881B"/>
                </a:solidFill>
                <a:latin typeface="+mn-lt"/>
              </a:rPr>
              <a:t>Анализ векторов развития начального образования в Томской области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597568" y="1857709"/>
            <a:ext cx="10515600" cy="4351338"/>
          </a:xfrm>
        </p:spPr>
        <p:txBody>
          <a:bodyPr>
            <a:normAutofit fontScale="92500" lnSpcReduction="20000"/>
          </a:bodyPr>
          <a:lstStyle/>
          <a:p>
            <a:pPr marL="0" indent="0">
              <a:buNone/>
            </a:pPr>
            <a:r>
              <a:rPr lang="ru-RU" b="1" dirty="0"/>
              <a:t>ВЫЗОВЫ И ПРОБЛЕМЫ</a:t>
            </a:r>
          </a:p>
          <a:p>
            <a:pPr marL="0" indent="0">
              <a:buNone/>
            </a:pPr>
            <a:r>
              <a:rPr lang="ru-RU" dirty="0"/>
              <a:t>Несмотря на активные усилия, система сталкивается с рядом сложностей:</a:t>
            </a:r>
          </a:p>
          <a:p>
            <a:pPr marL="0" indent="0">
              <a:buNone/>
            </a:pPr>
            <a:r>
              <a:rPr lang="ru-RU" b="1" dirty="0"/>
              <a:t>Демографические вызовы. </a:t>
            </a:r>
            <a:r>
              <a:rPr lang="ru-RU" dirty="0"/>
              <a:t>В некоторых районах наблюдается сокращение численности детского населения, что влияет на наполняемость классов.</a:t>
            </a:r>
          </a:p>
          <a:p>
            <a:pPr marL="0" indent="0">
              <a:buNone/>
            </a:pPr>
            <a:r>
              <a:rPr lang="ru-RU" b="1" dirty="0"/>
              <a:t>Неравномерность развития. </a:t>
            </a:r>
            <a:r>
              <a:rPr lang="ru-RU" dirty="0"/>
              <a:t>Разрыв между крупными городами и отдалёнными территориями сохраняется в части материально-технической оснащённости и доступности качественных образовательных ресурсов.</a:t>
            </a:r>
          </a:p>
          <a:p>
            <a:pPr marL="0" indent="0">
              <a:buNone/>
            </a:pPr>
            <a:r>
              <a:rPr lang="ru-RU" b="1" dirty="0"/>
              <a:t>Необходимость адаптации к быстро меняющемуся миру.</a:t>
            </a:r>
            <a:r>
              <a:rPr lang="ru-RU" dirty="0"/>
              <a:t> Требуется пересмотр содержания образования с учётом требований цифровой экономики и новых профессий.</a:t>
            </a:r>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1481452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220731"/>
            <a:ext cx="9129333" cy="1325563"/>
          </a:xfrm>
        </p:spPr>
        <p:txBody>
          <a:bodyPr>
            <a:normAutofit/>
          </a:bodyPr>
          <a:lstStyle/>
          <a:p>
            <a:r>
              <a:rPr lang="ru-RU" sz="4000" b="1" dirty="0">
                <a:solidFill>
                  <a:srgbClr val="00881B"/>
                </a:solidFill>
                <a:latin typeface="+mn-lt"/>
              </a:rPr>
              <a:t>Анализ векторов развития начального образования в Томской области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546294"/>
            <a:ext cx="11411093" cy="4351338"/>
          </a:xfrm>
        </p:spPr>
        <p:txBody>
          <a:bodyPr>
            <a:noAutofit/>
          </a:bodyPr>
          <a:lstStyle/>
          <a:p>
            <a:pPr marL="0" indent="0">
              <a:buNone/>
            </a:pPr>
            <a:r>
              <a:rPr lang="ru-RU" sz="2400" b="1" dirty="0"/>
              <a:t>ПЕРСПЕКТИВЫ</a:t>
            </a:r>
          </a:p>
          <a:p>
            <a:pPr marL="0" indent="0">
              <a:buNone/>
            </a:pPr>
            <a:r>
              <a:rPr lang="ru-RU" sz="2400" dirty="0"/>
              <a:t>В ближайшие годы вектор развития, вероятно, будет смещаться в сторону:</a:t>
            </a:r>
          </a:p>
          <a:p>
            <a:pPr>
              <a:buFont typeface="Wingdings" panose="05000000000000000000" pitchFamily="2" charset="2"/>
              <a:buChar char="Ø"/>
            </a:pPr>
            <a:r>
              <a:rPr lang="ru-RU" sz="2400" dirty="0"/>
              <a:t>Углубления цифровой трансформации, включая расширение использования искусственного интеллекта и больших данных в учебном процессе.</a:t>
            </a:r>
          </a:p>
          <a:p>
            <a:pPr>
              <a:buFont typeface="Wingdings" panose="05000000000000000000" pitchFamily="2" charset="2"/>
              <a:buChar char="Ø"/>
            </a:pPr>
            <a:r>
              <a:rPr lang="ru-RU" sz="2400" dirty="0"/>
              <a:t>Расширения возможностей для индивидуального обучения, в том числе через гибкие образовательные траектории и проектную деятельность.</a:t>
            </a:r>
          </a:p>
          <a:p>
            <a:pPr>
              <a:buFont typeface="Wingdings" panose="05000000000000000000" pitchFamily="2" charset="2"/>
              <a:buChar char="Ø"/>
            </a:pPr>
            <a:r>
              <a:rPr lang="ru-RU" sz="2400" dirty="0"/>
              <a:t>Укрепления связей образования с реальным сектором экономики через сетевое взаимодействие с вузами и предприятиями.</a:t>
            </a:r>
          </a:p>
          <a:p>
            <a:pPr>
              <a:buFont typeface="Wingdings" panose="05000000000000000000" pitchFamily="2" charset="2"/>
              <a:buChar char="Ø"/>
            </a:pPr>
            <a:r>
              <a:rPr lang="ru-RU" sz="2400" dirty="0"/>
              <a:t>Дальнейшего развития инклюзивных практик и создания </a:t>
            </a:r>
            <a:r>
              <a:rPr lang="ru-RU" sz="2400" dirty="0" err="1"/>
              <a:t>безбарьерной</a:t>
            </a:r>
            <a:r>
              <a:rPr lang="ru-RU" sz="2400" dirty="0"/>
              <a:t> среды в школах.</a:t>
            </a:r>
          </a:p>
          <a:p>
            <a:pPr marL="0" indent="0">
              <a:buNone/>
            </a:pPr>
            <a:r>
              <a:rPr lang="ru-RU" sz="2400" dirty="0"/>
              <a:t>Таким образом, развитие начального образования в Томской области представляет собой комплексный процесс, где стратегическое планирование на федеральном уровне напрямую влияет на конкретные проекты и инициативы в регионе.</a:t>
            </a:r>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14579247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129333" cy="1325563"/>
          </a:xfrm>
        </p:spPr>
        <p:txBody>
          <a:bodyPr>
            <a:normAutofit fontScale="90000"/>
          </a:bodyPr>
          <a:lstStyle/>
          <a:p>
            <a:r>
              <a:rPr lang="ru-RU" sz="4000" b="1" dirty="0">
                <a:solidFill>
                  <a:srgbClr val="00881B"/>
                </a:solidFill>
                <a:latin typeface="+mn-lt"/>
              </a:rPr>
              <a:t>В России выпущен первый инновационный комплект для начальной школы с цифровыми материалами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707659"/>
            <a:ext cx="11411093" cy="4351338"/>
          </a:xfrm>
        </p:spPr>
        <p:txBody>
          <a:bodyPr>
            <a:noAutofit/>
          </a:bodyPr>
          <a:lstStyle/>
          <a:p>
            <a:pPr marL="0" indent="0">
              <a:buNone/>
            </a:pPr>
            <a:r>
              <a:rPr lang="ru-RU" b="1" dirty="0"/>
              <a:t>Учебно‑методический комплект «ПРО СВЕТ» для учеников младших классов выпущен АО «Издательство «Просвещение» (группа ВЭБ.РФ). Это первая в России система такого формата: пособия по математике, русскому языку, литературному чтению и окружающему миру образуют единый образовательный контур и включают цифровые материалы</a:t>
            </a:r>
            <a:r>
              <a:rPr lang="ru-RU" b="1" dirty="0" smtClean="0"/>
              <a:t>.</a:t>
            </a:r>
            <a:endParaRPr lang="en-US" b="1" dirty="0" smtClean="0"/>
          </a:p>
          <a:p>
            <a:pPr marL="0" indent="0">
              <a:buNone/>
            </a:pPr>
            <a:r>
              <a:rPr lang="ru-RU" sz="2400" dirty="0"/>
              <a:t>Комплект «ПРО СВЕТ» создан в полном соответствии </a:t>
            </a:r>
            <a:endParaRPr lang="en-US" sz="2400" dirty="0" smtClean="0"/>
          </a:p>
          <a:p>
            <a:pPr marL="0" indent="0">
              <a:buNone/>
            </a:pPr>
            <a:r>
              <a:rPr lang="ru-RU" sz="2400" dirty="0" smtClean="0"/>
              <a:t>с </a:t>
            </a:r>
            <a:r>
              <a:rPr lang="ru-RU" sz="2400" dirty="0"/>
              <a:t>ФГОС и ФОП. При его разработке учтены </a:t>
            </a:r>
            <a:r>
              <a:rPr lang="ru-RU" sz="2400" dirty="0" smtClean="0"/>
              <a:t>особенности</a:t>
            </a:r>
            <a:endParaRPr lang="en-US" sz="2400" dirty="0" smtClean="0"/>
          </a:p>
          <a:p>
            <a:pPr marL="0" indent="0">
              <a:buNone/>
            </a:pPr>
            <a:r>
              <a:rPr lang="ru-RU" sz="2400" dirty="0" smtClean="0"/>
              <a:t> </a:t>
            </a:r>
            <a:r>
              <a:rPr lang="ru-RU" sz="2400" dirty="0"/>
              <a:t>мышления современных детей — тех, кто родился в </a:t>
            </a:r>
            <a:endParaRPr lang="en-US" sz="2400" dirty="0" smtClean="0"/>
          </a:p>
          <a:p>
            <a:pPr marL="0" indent="0">
              <a:buNone/>
            </a:pPr>
            <a:r>
              <a:rPr lang="ru-RU" sz="2400" dirty="0" smtClean="0"/>
              <a:t>2020‑х </a:t>
            </a:r>
            <a:r>
              <a:rPr lang="ru-RU" sz="2400" dirty="0"/>
              <a:t>годах. Сегодня задача начальной школы — </a:t>
            </a:r>
            <a:endParaRPr lang="en-US" sz="2400" dirty="0" smtClean="0"/>
          </a:p>
          <a:p>
            <a:pPr marL="0" indent="0">
              <a:buNone/>
            </a:pPr>
            <a:r>
              <a:rPr lang="ru-RU" sz="2400" dirty="0" smtClean="0"/>
              <a:t>не </a:t>
            </a:r>
            <a:r>
              <a:rPr lang="ru-RU" sz="2400" dirty="0"/>
              <a:t>просто дать знания, а научить ребёнка ориентироваться в информации, замечать </a:t>
            </a:r>
            <a:r>
              <a:rPr lang="ru-RU" sz="2400" dirty="0" err="1"/>
              <a:t>межпредметные</a:t>
            </a:r>
            <a:r>
              <a:rPr lang="ru-RU" sz="2400" dirty="0"/>
              <a:t> связи, рассуждать критически и использовать знания на практике.</a:t>
            </a:r>
          </a:p>
        </p:txBody>
      </p:sp>
      <p:pic>
        <p:nvPicPr>
          <p:cNvPr id="4" name="Рисунок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p:cNvPicPr>
            <a:picLocks noChangeAspect="1"/>
          </p:cNvPicPr>
          <p:nvPr/>
        </p:nvPicPr>
        <p:blipFill>
          <a:blip r:embed="rId3"/>
          <a:stretch>
            <a:fillRect/>
          </a:stretch>
        </p:blipFill>
        <p:spPr>
          <a:xfrm>
            <a:off x="8117633" y="3648005"/>
            <a:ext cx="3470988" cy="2313992"/>
          </a:xfrm>
          <a:prstGeom prst="rect">
            <a:avLst/>
          </a:prstGeom>
        </p:spPr>
      </p:pic>
    </p:spTree>
    <p:extLst>
      <p:ext uri="{BB962C8B-B14F-4D97-AF65-F5344CB8AC3E}">
        <p14:creationId xmlns:p14="http://schemas.microsoft.com/office/powerpoint/2010/main" val="360715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1619</TotalTime>
  <Words>1812</Words>
  <Application>Microsoft Office PowerPoint</Application>
  <PresentationFormat>Широкоэкранный</PresentationFormat>
  <Paragraphs>167</Paragraphs>
  <Slides>28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Calibri</vt:lpstr>
      <vt:lpstr>Calibri Light</vt:lpstr>
      <vt:lpstr>Arial</vt:lpstr>
      <vt:lpstr>Gerbera Light</vt:lpstr>
      <vt:lpstr>Wingdings</vt:lpstr>
      <vt:lpstr>Тема Office</vt:lpstr>
      <vt:lpstr>Презентация PowerPoint</vt:lpstr>
      <vt:lpstr>Презентация PowerPoint</vt:lpstr>
      <vt:lpstr>Деловая игра  «АНАЛИЗ ВЕКТОРОВ РАЗВИТИЯ НАЧАЛЬНОГО ОБРАЗОВАНИЯ В ТОМСКОЙ ОБЛАСТИ»</vt:lpstr>
      <vt:lpstr>НОРМАТИВНО-ПРАВОВАЯ БАЗА</vt:lpstr>
      <vt:lpstr>НОРМАТИВНО-ПРАВОВАЯ БАЗА</vt:lpstr>
      <vt:lpstr>Анализ векторов развития начального образования в Томской области</vt:lpstr>
      <vt:lpstr>Анализ векторов развития начального образования в Томской области</vt:lpstr>
      <vt:lpstr>Анализ векторов развития начального образования в Томской области</vt:lpstr>
      <vt:lpstr>В России выпущен первый инновационный комплект для начальной школы с цифровыми материалами</vt:lpstr>
      <vt:lpstr>В России выпущен первый инновационный комплект для начальной школы с цифровыми материалами</vt:lpstr>
      <vt:lpstr>Речь про оценку поведения учеников</vt:lpstr>
      <vt:lpstr>Речь про домашние задания первоклассникам</vt:lpstr>
      <vt:lpstr>Речь про домашние задания первоклассникам</vt:lpstr>
      <vt:lpstr> «Ассоциация учителей начальных классов Томской области» - некоммерческая общественная организация</vt:lpstr>
      <vt:lpstr>Основная цель Ассоциации учителей НОО:</vt:lpstr>
      <vt:lpstr>Задачи Ассоциации:</vt:lpstr>
      <vt:lpstr>          Совет Ассоциации:</vt:lpstr>
      <vt:lpstr>Деловая игра  «Новый учебный год в начальной школе: планируем результаты на 2026-2027 учебный год»</vt:lpstr>
      <vt:lpstr> Цель игры:</vt:lpstr>
      <vt:lpstr> Формирование команд:</vt:lpstr>
      <vt:lpstr> Ваша задача: </vt:lpstr>
      <vt:lpstr>Презентация PowerPoint</vt:lpstr>
      <vt:lpstr>Проект – 5 П </vt:lpstr>
      <vt:lpstr>  Паутинка</vt:lpstr>
      <vt:lpstr>Ожидаемые результаты:</vt:lpstr>
      <vt:lpstr> КРИТЕРИИ ОЦЕНКИ ПРОЕКТОВ:  Реалистичность и выполнимость плана.  Инновационность и креативность предложенных идей.  Соответствие плана потребностям современного учителя, ученика и родителей.  Четкость и структурированность презентации.  Рефлексия и подведение итогов, награждение </vt:lpstr>
      <vt:lpstr>Презентация PowerPoint</vt:lpstr>
      <vt:lpstr>Русан Татьяна Семёновна, старший преподаватель ТОИПКРО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Максим Алексеевич Зырянов</dc:creator>
  <cp:lastModifiedBy>Наталья Адольфовна Мазурова</cp:lastModifiedBy>
  <cp:revision>166</cp:revision>
  <cp:lastPrinted>2026-08-24T06:45:18Z</cp:lastPrinted>
  <dcterms:created xsi:type="dcterms:W3CDTF">2025-07-14T10:33:41Z</dcterms:created>
  <dcterms:modified xsi:type="dcterms:W3CDTF">2026-08-24T07:55:41Z</dcterms:modified>
</cp:coreProperties>
</file>