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90" r:id="rId2"/>
    <p:sldId id="271" r:id="rId3"/>
    <p:sldId id="292" r:id="rId4"/>
    <p:sldId id="268" r:id="rId5"/>
    <p:sldId id="269" r:id="rId6"/>
    <p:sldId id="293" r:id="rId7"/>
    <p:sldId id="273" r:id="rId8"/>
    <p:sldId id="275" r:id="rId9"/>
    <p:sldId id="276" r:id="rId10"/>
    <p:sldId id="295" r:id="rId11"/>
    <p:sldId id="296" r:id="rId12"/>
    <p:sldId id="297" r:id="rId13"/>
    <p:sldId id="298" r:id="rId14"/>
    <p:sldId id="299" r:id="rId15"/>
    <p:sldId id="274" r:id="rId16"/>
    <p:sldId id="277" r:id="rId17"/>
    <p:sldId id="285" r:id="rId18"/>
    <p:sldId id="278" r:id="rId19"/>
    <p:sldId id="279" r:id="rId20"/>
    <p:sldId id="280" r:id="rId21"/>
    <p:sldId id="281" r:id="rId22"/>
    <p:sldId id="282" r:id="rId23"/>
    <p:sldId id="283" r:id="rId24"/>
    <p:sldId id="261" r:id="rId25"/>
    <p:sldId id="284" r:id="rId26"/>
    <p:sldId id="272" r:id="rId27"/>
    <p:sldId id="286" r:id="rId28"/>
    <p:sldId id="288" r:id="rId29"/>
    <p:sldId id="270" r:id="rId30"/>
  </p:sldIdLst>
  <p:sldSz cx="12192000" cy="6858000"/>
  <p:notesSz cx="6858000" cy="9144000"/>
  <p:embeddedFontLst>
    <p:embeddedFont>
      <p:font typeface="Calibri" panose="020F0502020204030204" pitchFamily="34" charset="0"/>
      <p:regular r:id="rId31"/>
      <p:bold r:id="rId32"/>
      <p:italic r:id="rId33"/>
      <p:boldItalic r:id="rId34"/>
    </p:embeddedFont>
    <p:embeddedFont>
      <p:font typeface="Calibri Light" panose="020F0302020204030204" pitchFamily="34" charset="0"/>
      <p:regular r:id="rId35"/>
      <p:italic r:id="rId36"/>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733" userDrawn="1">
          <p15:clr>
            <a:srgbClr val="A4A3A4"/>
          </p15:clr>
        </p15:guide>
        <p15:guide id="3" pos="393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Максим Алексеевич Зырянов" initials="МАЗ" lastIdx="1" clrIdx="0">
    <p:extLst>
      <p:ext uri="{19B8F6BF-5375-455C-9EA6-DF929625EA0E}">
        <p15:presenceInfo xmlns:p15="http://schemas.microsoft.com/office/powerpoint/2012/main" userId="S-1-5-21-1844237615-1078145449-1708537768-1062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1316"/>
    <a:srgbClr val="005AA3"/>
    <a:srgbClr val="00881B"/>
    <a:srgbClr val="F54A02"/>
    <a:srgbClr val="BA4318"/>
    <a:srgbClr val="FE8455"/>
    <a:srgbClr val="378BCB"/>
    <a:srgbClr val="FFB7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38" autoAdjust="0"/>
    <p:restoredTop sz="94660"/>
  </p:normalViewPr>
  <p:slideViewPr>
    <p:cSldViewPr snapToGrid="0">
      <p:cViewPr varScale="1">
        <p:scale>
          <a:sx n="55" d="100"/>
          <a:sy n="55" d="100"/>
        </p:scale>
        <p:origin x="84" y="1302"/>
      </p:cViewPr>
      <p:guideLst>
        <p:guide orient="horz" pos="2160"/>
        <p:guide pos="733"/>
        <p:guide pos="393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font" Target="fonts/font4.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5.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34AB06-D174-49B0-AB65-15B8C330E9BB}"/>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10A95761-06F3-440C-B786-E5AAB206BB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BE36C5E9-FFC6-4608-A511-54A617D086B9}"/>
              </a:ext>
            </a:extLst>
          </p:cNvPr>
          <p:cNvSpPr>
            <a:spLocks noGrp="1"/>
          </p:cNvSpPr>
          <p:nvPr>
            <p:ph type="dt" sz="half" idx="10"/>
          </p:nvPr>
        </p:nvSpPr>
        <p:spPr/>
        <p:txBody>
          <a:bodyPr/>
          <a:lstStyle/>
          <a:p>
            <a:fld id="{0BD18D17-2ED9-4ABA-BB82-7F9D9F50F9DA}" type="datetimeFigureOut">
              <a:rPr lang="ru-RU" smtClean="0"/>
              <a:t>28.08.2026</a:t>
            </a:fld>
            <a:endParaRPr lang="ru-RU"/>
          </a:p>
        </p:txBody>
      </p:sp>
      <p:sp>
        <p:nvSpPr>
          <p:cNvPr id="5" name="Нижний колонтитул 4">
            <a:extLst>
              <a:ext uri="{FF2B5EF4-FFF2-40B4-BE49-F238E27FC236}">
                <a16:creationId xmlns:a16="http://schemas.microsoft.com/office/drawing/2014/main" id="{0BEEC0E1-AA91-44F6-A179-28332209FE4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754C8DB-430E-4259-8869-AFC420303770}"/>
              </a:ext>
            </a:extLst>
          </p:cNvPr>
          <p:cNvSpPr>
            <a:spLocks noGrp="1"/>
          </p:cNvSpPr>
          <p:nvPr>
            <p:ph type="sldNum" sz="quarter" idx="12"/>
          </p:nvPr>
        </p:nvSpPr>
        <p:spPr/>
        <p:txBody>
          <a:bodyPr/>
          <a:lstStyle/>
          <a:p>
            <a:fld id="{EF01CD84-52B4-4564-AC88-0971FE62DD2F}" type="slidenum">
              <a:rPr lang="ru-RU" smtClean="0"/>
              <a:t>‹#›</a:t>
            </a:fld>
            <a:endParaRPr lang="ru-RU"/>
          </a:p>
        </p:txBody>
      </p:sp>
    </p:spTree>
    <p:extLst>
      <p:ext uri="{BB962C8B-B14F-4D97-AF65-F5344CB8AC3E}">
        <p14:creationId xmlns:p14="http://schemas.microsoft.com/office/powerpoint/2010/main" val="3747108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38F8BA6-C2B8-41EA-AE0F-0B9BAC407F92}"/>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585BAD02-EF60-4238-8A6F-EC694E0559E1}"/>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541FE8E-11E7-4648-9B2A-C011D145FC94}"/>
              </a:ext>
            </a:extLst>
          </p:cNvPr>
          <p:cNvSpPr>
            <a:spLocks noGrp="1"/>
          </p:cNvSpPr>
          <p:nvPr>
            <p:ph type="dt" sz="half" idx="10"/>
          </p:nvPr>
        </p:nvSpPr>
        <p:spPr/>
        <p:txBody>
          <a:bodyPr/>
          <a:lstStyle/>
          <a:p>
            <a:fld id="{0BD18D17-2ED9-4ABA-BB82-7F9D9F50F9DA}" type="datetimeFigureOut">
              <a:rPr lang="ru-RU" smtClean="0"/>
              <a:t>28.08.2026</a:t>
            </a:fld>
            <a:endParaRPr lang="ru-RU"/>
          </a:p>
        </p:txBody>
      </p:sp>
      <p:sp>
        <p:nvSpPr>
          <p:cNvPr id="5" name="Нижний колонтитул 4">
            <a:extLst>
              <a:ext uri="{FF2B5EF4-FFF2-40B4-BE49-F238E27FC236}">
                <a16:creationId xmlns:a16="http://schemas.microsoft.com/office/drawing/2014/main" id="{1B56AD7C-EAC0-4F58-A9F0-40FF57B4502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1D89FCE-5ED1-4739-95E1-CFA398E1DE33}"/>
              </a:ext>
            </a:extLst>
          </p:cNvPr>
          <p:cNvSpPr>
            <a:spLocks noGrp="1"/>
          </p:cNvSpPr>
          <p:nvPr>
            <p:ph type="sldNum" sz="quarter" idx="12"/>
          </p:nvPr>
        </p:nvSpPr>
        <p:spPr/>
        <p:txBody>
          <a:bodyPr/>
          <a:lstStyle/>
          <a:p>
            <a:fld id="{EF01CD84-52B4-4564-AC88-0971FE62DD2F}" type="slidenum">
              <a:rPr lang="ru-RU" smtClean="0"/>
              <a:t>‹#›</a:t>
            </a:fld>
            <a:endParaRPr lang="ru-RU"/>
          </a:p>
        </p:txBody>
      </p:sp>
    </p:spTree>
    <p:extLst>
      <p:ext uri="{BB962C8B-B14F-4D97-AF65-F5344CB8AC3E}">
        <p14:creationId xmlns:p14="http://schemas.microsoft.com/office/powerpoint/2010/main" val="2647186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33F507DF-CF1A-416E-8CD5-6D2F6A9D4D40}"/>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4CBF72CB-21D2-4329-8F27-AE14CCF50E87}"/>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8E79BC0-EE99-4429-9AEF-345845C26D0C}"/>
              </a:ext>
            </a:extLst>
          </p:cNvPr>
          <p:cNvSpPr>
            <a:spLocks noGrp="1"/>
          </p:cNvSpPr>
          <p:nvPr>
            <p:ph type="dt" sz="half" idx="10"/>
          </p:nvPr>
        </p:nvSpPr>
        <p:spPr/>
        <p:txBody>
          <a:bodyPr/>
          <a:lstStyle/>
          <a:p>
            <a:fld id="{0BD18D17-2ED9-4ABA-BB82-7F9D9F50F9DA}" type="datetimeFigureOut">
              <a:rPr lang="ru-RU" smtClean="0"/>
              <a:t>28.08.2026</a:t>
            </a:fld>
            <a:endParaRPr lang="ru-RU"/>
          </a:p>
        </p:txBody>
      </p:sp>
      <p:sp>
        <p:nvSpPr>
          <p:cNvPr id="5" name="Нижний колонтитул 4">
            <a:extLst>
              <a:ext uri="{FF2B5EF4-FFF2-40B4-BE49-F238E27FC236}">
                <a16:creationId xmlns:a16="http://schemas.microsoft.com/office/drawing/2014/main" id="{649672E1-9D69-4F28-B1EE-76DB37F512F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1DC7BC2-E889-437C-8E7D-19A26469F454}"/>
              </a:ext>
            </a:extLst>
          </p:cNvPr>
          <p:cNvSpPr>
            <a:spLocks noGrp="1"/>
          </p:cNvSpPr>
          <p:nvPr>
            <p:ph type="sldNum" sz="quarter" idx="12"/>
          </p:nvPr>
        </p:nvSpPr>
        <p:spPr/>
        <p:txBody>
          <a:bodyPr/>
          <a:lstStyle/>
          <a:p>
            <a:fld id="{EF01CD84-52B4-4564-AC88-0971FE62DD2F}" type="slidenum">
              <a:rPr lang="ru-RU" smtClean="0"/>
              <a:t>‹#›</a:t>
            </a:fld>
            <a:endParaRPr lang="ru-RU"/>
          </a:p>
        </p:txBody>
      </p:sp>
    </p:spTree>
    <p:extLst>
      <p:ext uri="{BB962C8B-B14F-4D97-AF65-F5344CB8AC3E}">
        <p14:creationId xmlns:p14="http://schemas.microsoft.com/office/powerpoint/2010/main" val="3431326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C5AD075-6A09-4B4C-B613-67516D11902A}"/>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621DDCAD-A2EC-4830-89C5-942AB88F65F8}"/>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A937BF2-7090-4F6B-8A2A-8E247932009E}"/>
              </a:ext>
            </a:extLst>
          </p:cNvPr>
          <p:cNvSpPr>
            <a:spLocks noGrp="1"/>
          </p:cNvSpPr>
          <p:nvPr>
            <p:ph type="dt" sz="half" idx="10"/>
          </p:nvPr>
        </p:nvSpPr>
        <p:spPr/>
        <p:txBody>
          <a:bodyPr/>
          <a:lstStyle/>
          <a:p>
            <a:fld id="{0BD18D17-2ED9-4ABA-BB82-7F9D9F50F9DA}" type="datetimeFigureOut">
              <a:rPr lang="ru-RU" smtClean="0"/>
              <a:t>28.08.2026</a:t>
            </a:fld>
            <a:endParaRPr lang="ru-RU"/>
          </a:p>
        </p:txBody>
      </p:sp>
      <p:sp>
        <p:nvSpPr>
          <p:cNvPr id="5" name="Нижний колонтитул 4">
            <a:extLst>
              <a:ext uri="{FF2B5EF4-FFF2-40B4-BE49-F238E27FC236}">
                <a16:creationId xmlns:a16="http://schemas.microsoft.com/office/drawing/2014/main" id="{BAE8A327-7105-4362-A2E0-BD59AB72962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89FDABC-DB81-4B34-8559-348A46075438}"/>
              </a:ext>
            </a:extLst>
          </p:cNvPr>
          <p:cNvSpPr>
            <a:spLocks noGrp="1"/>
          </p:cNvSpPr>
          <p:nvPr>
            <p:ph type="sldNum" sz="quarter" idx="12"/>
          </p:nvPr>
        </p:nvSpPr>
        <p:spPr/>
        <p:txBody>
          <a:bodyPr/>
          <a:lstStyle/>
          <a:p>
            <a:fld id="{EF01CD84-52B4-4564-AC88-0971FE62DD2F}" type="slidenum">
              <a:rPr lang="ru-RU" smtClean="0"/>
              <a:t>‹#›</a:t>
            </a:fld>
            <a:endParaRPr lang="ru-RU"/>
          </a:p>
        </p:txBody>
      </p:sp>
    </p:spTree>
    <p:extLst>
      <p:ext uri="{BB962C8B-B14F-4D97-AF65-F5344CB8AC3E}">
        <p14:creationId xmlns:p14="http://schemas.microsoft.com/office/powerpoint/2010/main" val="262653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2C5C84-BC66-4AB7-9426-EEB2A958EDF5}"/>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D8A36339-EA79-48F1-858C-BB9B416FBE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4C90F44E-937F-43BB-BBFD-07ADCC8E60A2}"/>
              </a:ext>
            </a:extLst>
          </p:cNvPr>
          <p:cNvSpPr>
            <a:spLocks noGrp="1"/>
          </p:cNvSpPr>
          <p:nvPr>
            <p:ph type="dt" sz="half" idx="10"/>
          </p:nvPr>
        </p:nvSpPr>
        <p:spPr/>
        <p:txBody>
          <a:bodyPr/>
          <a:lstStyle/>
          <a:p>
            <a:fld id="{0BD18D17-2ED9-4ABA-BB82-7F9D9F50F9DA}" type="datetimeFigureOut">
              <a:rPr lang="ru-RU" smtClean="0"/>
              <a:t>28.08.2026</a:t>
            </a:fld>
            <a:endParaRPr lang="ru-RU"/>
          </a:p>
        </p:txBody>
      </p:sp>
      <p:sp>
        <p:nvSpPr>
          <p:cNvPr id="5" name="Нижний колонтитул 4">
            <a:extLst>
              <a:ext uri="{FF2B5EF4-FFF2-40B4-BE49-F238E27FC236}">
                <a16:creationId xmlns:a16="http://schemas.microsoft.com/office/drawing/2014/main" id="{50082781-C6A7-49A2-9D98-DCEA0663F8B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69DE991-6103-4019-AB8F-44BE73D09C8B}"/>
              </a:ext>
            </a:extLst>
          </p:cNvPr>
          <p:cNvSpPr>
            <a:spLocks noGrp="1"/>
          </p:cNvSpPr>
          <p:nvPr>
            <p:ph type="sldNum" sz="quarter" idx="12"/>
          </p:nvPr>
        </p:nvSpPr>
        <p:spPr/>
        <p:txBody>
          <a:bodyPr/>
          <a:lstStyle/>
          <a:p>
            <a:fld id="{EF01CD84-52B4-4564-AC88-0971FE62DD2F}" type="slidenum">
              <a:rPr lang="ru-RU" smtClean="0"/>
              <a:t>‹#›</a:t>
            </a:fld>
            <a:endParaRPr lang="ru-RU"/>
          </a:p>
        </p:txBody>
      </p:sp>
    </p:spTree>
    <p:extLst>
      <p:ext uri="{BB962C8B-B14F-4D97-AF65-F5344CB8AC3E}">
        <p14:creationId xmlns:p14="http://schemas.microsoft.com/office/powerpoint/2010/main" val="2641348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97C899-4A89-4166-B64E-013A5C354BE9}"/>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974285E9-1A64-45B4-83EC-3FC604782CE6}"/>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DB588A24-FD5F-4258-912F-182B0E97B17B}"/>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04CD8F8-3773-4929-BDC2-63216801E22B}"/>
              </a:ext>
            </a:extLst>
          </p:cNvPr>
          <p:cNvSpPr>
            <a:spLocks noGrp="1"/>
          </p:cNvSpPr>
          <p:nvPr>
            <p:ph type="dt" sz="half" idx="10"/>
          </p:nvPr>
        </p:nvSpPr>
        <p:spPr/>
        <p:txBody>
          <a:bodyPr/>
          <a:lstStyle/>
          <a:p>
            <a:fld id="{0BD18D17-2ED9-4ABA-BB82-7F9D9F50F9DA}" type="datetimeFigureOut">
              <a:rPr lang="ru-RU" smtClean="0"/>
              <a:t>28.08.2026</a:t>
            </a:fld>
            <a:endParaRPr lang="ru-RU"/>
          </a:p>
        </p:txBody>
      </p:sp>
      <p:sp>
        <p:nvSpPr>
          <p:cNvPr id="6" name="Нижний колонтитул 5">
            <a:extLst>
              <a:ext uri="{FF2B5EF4-FFF2-40B4-BE49-F238E27FC236}">
                <a16:creationId xmlns:a16="http://schemas.microsoft.com/office/drawing/2014/main" id="{A38B0FD2-7F2C-4391-8080-9DF6BA30AAAD}"/>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195C7A8-F249-4F4D-B78D-98B6B765010A}"/>
              </a:ext>
            </a:extLst>
          </p:cNvPr>
          <p:cNvSpPr>
            <a:spLocks noGrp="1"/>
          </p:cNvSpPr>
          <p:nvPr>
            <p:ph type="sldNum" sz="quarter" idx="12"/>
          </p:nvPr>
        </p:nvSpPr>
        <p:spPr/>
        <p:txBody>
          <a:bodyPr/>
          <a:lstStyle/>
          <a:p>
            <a:fld id="{EF01CD84-52B4-4564-AC88-0971FE62DD2F}" type="slidenum">
              <a:rPr lang="ru-RU" smtClean="0"/>
              <a:t>‹#›</a:t>
            </a:fld>
            <a:endParaRPr lang="ru-RU"/>
          </a:p>
        </p:txBody>
      </p:sp>
    </p:spTree>
    <p:extLst>
      <p:ext uri="{BB962C8B-B14F-4D97-AF65-F5344CB8AC3E}">
        <p14:creationId xmlns:p14="http://schemas.microsoft.com/office/powerpoint/2010/main" val="3492049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83DB603-2D29-4920-AF93-666085747DC8}"/>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0FB5CD15-F659-4A9D-B107-A0C77D5EA1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AD1CBA7-976B-4D05-8413-D79648A8EF0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13C97A01-7AAF-44F6-8723-DF97B47E6E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5D7A716A-DC33-4B99-B9AB-C3D8728995BF}"/>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87663316-8EDF-431F-B581-DF788A8951AF}"/>
              </a:ext>
            </a:extLst>
          </p:cNvPr>
          <p:cNvSpPr>
            <a:spLocks noGrp="1"/>
          </p:cNvSpPr>
          <p:nvPr>
            <p:ph type="dt" sz="half" idx="10"/>
          </p:nvPr>
        </p:nvSpPr>
        <p:spPr/>
        <p:txBody>
          <a:bodyPr/>
          <a:lstStyle/>
          <a:p>
            <a:fld id="{0BD18D17-2ED9-4ABA-BB82-7F9D9F50F9DA}" type="datetimeFigureOut">
              <a:rPr lang="ru-RU" smtClean="0"/>
              <a:t>28.08.2026</a:t>
            </a:fld>
            <a:endParaRPr lang="ru-RU"/>
          </a:p>
        </p:txBody>
      </p:sp>
      <p:sp>
        <p:nvSpPr>
          <p:cNvPr id="8" name="Нижний колонтитул 7">
            <a:extLst>
              <a:ext uri="{FF2B5EF4-FFF2-40B4-BE49-F238E27FC236}">
                <a16:creationId xmlns:a16="http://schemas.microsoft.com/office/drawing/2014/main" id="{8BDF7411-E7D6-4E97-9B2E-4F9A06D12389}"/>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BE90F25A-2851-4B94-A123-313DCA5D1853}"/>
              </a:ext>
            </a:extLst>
          </p:cNvPr>
          <p:cNvSpPr>
            <a:spLocks noGrp="1"/>
          </p:cNvSpPr>
          <p:nvPr>
            <p:ph type="sldNum" sz="quarter" idx="12"/>
          </p:nvPr>
        </p:nvSpPr>
        <p:spPr/>
        <p:txBody>
          <a:bodyPr/>
          <a:lstStyle/>
          <a:p>
            <a:fld id="{EF01CD84-52B4-4564-AC88-0971FE62DD2F}" type="slidenum">
              <a:rPr lang="ru-RU" smtClean="0"/>
              <a:t>‹#›</a:t>
            </a:fld>
            <a:endParaRPr lang="ru-RU"/>
          </a:p>
        </p:txBody>
      </p:sp>
    </p:spTree>
    <p:extLst>
      <p:ext uri="{BB962C8B-B14F-4D97-AF65-F5344CB8AC3E}">
        <p14:creationId xmlns:p14="http://schemas.microsoft.com/office/powerpoint/2010/main" val="1832801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428F16-6414-4EF0-B4AF-0E72C5FE93C6}"/>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566B2CCB-1E01-4BAB-AFAE-8B8BB1D9CEBB}"/>
              </a:ext>
            </a:extLst>
          </p:cNvPr>
          <p:cNvSpPr>
            <a:spLocks noGrp="1"/>
          </p:cNvSpPr>
          <p:nvPr>
            <p:ph type="dt" sz="half" idx="10"/>
          </p:nvPr>
        </p:nvSpPr>
        <p:spPr/>
        <p:txBody>
          <a:bodyPr/>
          <a:lstStyle/>
          <a:p>
            <a:fld id="{0BD18D17-2ED9-4ABA-BB82-7F9D9F50F9DA}" type="datetimeFigureOut">
              <a:rPr lang="ru-RU" smtClean="0"/>
              <a:t>28.08.2026</a:t>
            </a:fld>
            <a:endParaRPr lang="ru-RU"/>
          </a:p>
        </p:txBody>
      </p:sp>
      <p:sp>
        <p:nvSpPr>
          <p:cNvPr id="4" name="Нижний колонтитул 3">
            <a:extLst>
              <a:ext uri="{FF2B5EF4-FFF2-40B4-BE49-F238E27FC236}">
                <a16:creationId xmlns:a16="http://schemas.microsoft.com/office/drawing/2014/main" id="{C005C497-3993-410B-A160-73E52D886650}"/>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ACB89205-0DBA-493A-A7B1-83BD3E45D796}"/>
              </a:ext>
            </a:extLst>
          </p:cNvPr>
          <p:cNvSpPr>
            <a:spLocks noGrp="1"/>
          </p:cNvSpPr>
          <p:nvPr>
            <p:ph type="sldNum" sz="quarter" idx="12"/>
          </p:nvPr>
        </p:nvSpPr>
        <p:spPr/>
        <p:txBody>
          <a:bodyPr/>
          <a:lstStyle/>
          <a:p>
            <a:fld id="{EF01CD84-52B4-4564-AC88-0971FE62DD2F}" type="slidenum">
              <a:rPr lang="ru-RU" smtClean="0"/>
              <a:t>‹#›</a:t>
            </a:fld>
            <a:endParaRPr lang="ru-RU"/>
          </a:p>
        </p:txBody>
      </p:sp>
    </p:spTree>
    <p:extLst>
      <p:ext uri="{BB962C8B-B14F-4D97-AF65-F5344CB8AC3E}">
        <p14:creationId xmlns:p14="http://schemas.microsoft.com/office/powerpoint/2010/main" val="4168456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F0BBA79D-00CE-4CA1-B7A8-8523DEDBA462}"/>
              </a:ext>
            </a:extLst>
          </p:cNvPr>
          <p:cNvSpPr>
            <a:spLocks noGrp="1"/>
          </p:cNvSpPr>
          <p:nvPr>
            <p:ph type="dt" sz="half" idx="10"/>
          </p:nvPr>
        </p:nvSpPr>
        <p:spPr/>
        <p:txBody>
          <a:bodyPr/>
          <a:lstStyle/>
          <a:p>
            <a:fld id="{0BD18D17-2ED9-4ABA-BB82-7F9D9F50F9DA}" type="datetimeFigureOut">
              <a:rPr lang="ru-RU" smtClean="0"/>
              <a:t>28.08.2026</a:t>
            </a:fld>
            <a:endParaRPr lang="ru-RU"/>
          </a:p>
        </p:txBody>
      </p:sp>
      <p:sp>
        <p:nvSpPr>
          <p:cNvPr id="3" name="Нижний колонтитул 2">
            <a:extLst>
              <a:ext uri="{FF2B5EF4-FFF2-40B4-BE49-F238E27FC236}">
                <a16:creationId xmlns:a16="http://schemas.microsoft.com/office/drawing/2014/main" id="{933C0EF7-CCA7-4A96-991A-B8916A26BC8D}"/>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5EFFA032-DB56-40D0-82D9-C41B46D62F43}"/>
              </a:ext>
            </a:extLst>
          </p:cNvPr>
          <p:cNvSpPr>
            <a:spLocks noGrp="1"/>
          </p:cNvSpPr>
          <p:nvPr>
            <p:ph type="sldNum" sz="quarter" idx="12"/>
          </p:nvPr>
        </p:nvSpPr>
        <p:spPr/>
        <p:txBody>
          <a:bodyPr/>
          <a:lstStyle/>
          <a:p>
            <a:fld id="{EF01CD84-52B4-4564-AC88-0971FE62DD2F}" type="slidenum">
              <a:rPr lang="ru-RU" smtClean="0"/>
              <a:t>‹#›</a:t>
            </a:fld>
            <a:endParaRPr lang="ru-RU"/>
          </a:p>
        </p:txBody>
      </p:sp>
    </p:spTree>
    <p:extLst>
      <p:ext uri="{BB962C8B-B14F-4D97-AF65-F5344CB8AC3E}">
        <p14:creationId xmlns:p14="http://schemas.microsoft.com/office/powerpoint/2010/main" val="2616300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ABD708F-59EA-4622-B095-D42C8EC6748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C03C3DC3-E6E5-40FE-9D49-78FCE34E93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68C6788D-38D9-444B-BCD8-E460E838BB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8BF3CEFE-D719-48B3-8574-1B7276C093A7}"/>
              </a:ext>
            </a:extLst>
          </p:cNvPr>
          <p:cNvSpPr>
            <a:spLocks noGrp="1"/>
          </p:cNvSpPr>
          <p:nvPr>
            <p:ph type="dt" sz="half" idx="10"/>
          </p:nvPr>
        </p:nvSpPr>
        <p:spPr/>
        <p:txBody>
          <a:bodyPr/>
          <a:lstStyle/>
          <a:p>
            <a:fld id="{0BD18D17-2ED9-4ABA-BB82-7F9D9F50F9DA}" type="datetimeFigureOut">
              <a:rPr lang="ru-RU" smtClean="0"/>
              <a:t>28.08.2026</a:t>
            </a:fld>
            <a:endParaRPr lang="ru-RU"/>
          </a:p>
        </p:txBody>
      </p:sp>
      <p:sp>
        <p:nvSpPr>
          <p:cNvPr id="6" name="Нижний колонтитул 5">
            <a:extLst>
              <a:ext uri="{FF2B5EF4-FFF2-40B4-BE49-F238E27FC236}">
                <a16:creationId xmlns:a16="http://schemas.microsoft.com/office/drawing/2014/main" id="{4E5BDE3F-4381-4BB1-85E5-AAC3FEA7E8C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704D298-A465-4045-8240-12E2AF684D6E}"/>
              </a:ext>
            </a:extLst>
          </p:cNvPr>
          <p:cNvSpPr>
            <a:spLocks noGrp="1"/>
          </p:cNvSpPr>
          <p:nvPr>
            <p:ph type="sldNum" sz="quarter" idx="12"/>
          </p:nvPr>
        </p:nvSpPr>
        <p:spPr/>
        <p:txBody>
          <a:bodyPr/>
          <a:lstStyle/>
          <a:p>
            <a:fld id="{EF01CD84-52B4-4564-AC88-0971FE62DD2F}" type="slidenum">
              <a:rPr lang="ru-RU" smtClean="0"/>
              <a:t>‹#›</a:t>
            </a:fld>
            <a:endParaRPr lang="ru-RU"/>
          </a:p>
        </p:txBody>
      </p:sp>
    </p:spTree>
    <p:extLst>
      <p:ext uri="{BB962C8B-B14F-4D97-AF65-F5344CB8AC3E}">
        <p14:creationId xmlns:p14="http://schemas.microsoft.com/office/powerpoint/2010/main" val="892679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6B3ED8-7698-41EB-911C-E81116E7AE62}"/>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D410C959-1E3B-4A59-804F-7E6D95769B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EF821C90-27D5-4A60-BA4B-89F94CE842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1CD57BB6-70C9-48F8-ABE0-B74B70C47446}"/>
              </a:ext>
            </a:extLst>
          </p:cNvPr>
          <p:cNvSpPr>
            <a:spLocks noGrp="1"/>
          </p:cNvSpPr>
          <p:nvPr>
            <p:ph type="dt" sz="half" idx="10"/>
          </p:nvPr>
        </p:nvSpPr>
        <p:spPr/>
        <p:txBody>
          <a:bodyPr/>
          <a:lstStyle/>
          <a:p>
            <a:fld id="{0BD18D17-2ED9-4ABA-BB82-7F9D9F50F9DA}" type="datetimeFigureOut">
              <a:rPr lang="ru-RU" smtClean="0"/>
              <a:t>28.08.2026</a:t>
            </a:fld>
            <a:endParaRPr lang="ru-RU"/>
          </a:p>
        </p:txBody>
      </p:sp>
      <p:sp>
        <p:nvSpPr>
          <p:cNvPr id="6" name="Нижний колонтитул 5">
            <a:extLst>
              <a:ext uri="{FF2B5EF4-FFF2-40B4-BE49-F238E27FC236}">
                <a16:creationId xmlns:a16="http://schemas.microsoft.com/office/drawing/2014/main" id="{CBFB68D9-960D-4335-8F7D-B790A781C143}"/>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0DA6F80C-3062-4518-BEE9-AC61BB816B9B}"/>
              </a:ext>
            </a:extLst>
          </p:cNvPr>
          <p:cNvSpPr>
            <a:spLocks noGrp="1"/>
          </p:cNvSpPr>
          <p:nvPr>
            <p:ph type="sldNum" sz="quarter" idx="12"/>
          </p:nvPr>
        </p:nvSpPr>
        <p:spPr/>
        <p:txBody>
          <a:bodyPr/>
          <a:lstStyle/>
          <a:p>
            <a:fld id="{EF01CD84-52B4-4564-AC88-0971FE62DD2F}" type="slidenum">
              <a:rPr lang="ru-RU" smtClean="0"/>
              <a:t>‹#›</a:t>
            </a:fld>
            <a:endParaRPr lang="ru-RU"/>
          </a:p>
        </p:txBody>
      </p:sp>
    </p:spTree>
    <p:extLst>
      <p:ext uri="{BB962C8B-B14F-4D97-AF65-F5344CB8AC3E}">
        <p14:creationId xmlns:p14="http://schemas.microsoft.com/office/powerpoint/2010/main" val="571622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3639AAF-8EEC-4492-8640-6F2D65E1ED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DF202B56-D4C5-47C1-AE1E-E74BC2FA45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38FBE05-09A7-41AC-BF36-70CD37B9D6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D18D17-2ED9-4ABA-BB82-7F9D9F50F9DA}" type="datetimeFigureOut">
              <a:rPr lang="ru-RU" smtClean="0"/>
              <a:t>28.08.2026</a:t>
            </a:fld>
            <a:endParaRPr lang="ru-RU"/>
          </a:p>
        </p:txBody>
      </p:sp>
      <p:sp>
        <p:nvSpPr>
          <p:cNvPr id="5" name="Нижний колонтитул 4">
            <a:extLst>
              <a:ext uri="{FF2B5EF4-FFF2-40B4-BE49-F238E27FC236}">
                <a16:creationId xmlns:a16="http://schemas.microsoft.com/office/drawing/2014/main" id="{FB580061-0E6C-43D4-B738-AEF7E35960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6545050C-C63E-4AB0-A118-2FFBFA2C65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01CD84-52B4-4564-AC88-0971FE62DD2F}" type="slidenum">
              <a:rPr lang="ru-RU" smtClean="0"/>
              <a:t>‹#›</a:t>
            </a:fld>
            <a:endParaRPr lang="ru-RU"/>
          </a:p>
        </p:txBody>
      </p:sp>
    </p:spTree>
    <p:extLst>
      <p:ext uri="{BB962C8B-B14F-4D97-AF65-F5344CB8AC3E}">
        <p14:creationId xmlns:p14="http://schemas.microsoft.com/office/powerpoint/2010/main" val="37330315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1.jp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25.jp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1.jp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25.jpg"/></Relationships>
</file>

<file path=ppt/slides/_rels/slide2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9.png"/><Relationship Id="rId7" Type="http://schemas.openxmlformats.org/officeDocument/2006/relationships/image" Target="../media/image28.pn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3.png"/><Relationship Id="rId4" Type="http://schemas.openxmlformats.org/officeDocument/2006/relationships/image" Target="../media/image26.jp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8.png"/><Relationship Id="rId7" Type="http://schemas.openxmlformats.org/officeDocument/2006/relationships/image" Target="../media/image5.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9" name="Объект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5822"/>
            <a:ext cx="12191999" cy="6873822"/>
          </a:xfrm>
        </p:spPr>
      </p:pic>
    </p:spTree>
    <p:extLst>
      <p:ext uri="{BB962C8B-B14F-4D97-AF65-F5344CB8AC3E}">
        <p14:creationId xmlns:p14="http://schemas.microsoft.com/office/powerpoint/2010/main" val="34111855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E08AB3-DA03-41B0-87E8-A4CAF44E582A}"/>
              </a:ext>
            </a:extLst>
          </p:cNvPr>
          <p:cNvSpPr>
            <a:spLocks noGrp="1"/>
          </p:cNvSpPr>
          <p:nvPr>
            <p:ph type="title"/>
          </p:nvPr>
        </p:nvSpPr>
        <p:spPr>
          <a:xfrm>
            <a:off x="465221" y="382096"/>
            <a:ext cx="9129333" cy="1325563"/>
          </a:xfrm>
        </p:spPr>
        <p:txBody>
          <a:bodyPr>
            <a:normAutofit fontScale="90000"/>
          </a:bodyPr>
          <a:lstStyle/>
          <a:p>
            <a:r>
              <a:rPr lang="ru-RU" sz="4000" b="1" dirty="0">
                <a:solidFill>
                  <a:srgbClr val="00881B"/>
                </a:solidFill>
                <a:latin typeface="+mn-lt"/>
              </a:rPr>
              <a:t>В России выпущен первый инновационный комплект для начальной школы с цифровыми материалами</a:t>
            </a:r>
          </a:p>
        </p:txBody>
      </p:sp>
      <p:sp>
        <p:nvSpPr>
          <p:cNvPr id="3" name="Объект 2">
            <a:extLst>
              <a:ext uri="{FF2B5EF4-FFF2-40B4-BE49-F238E27FC236}">
                <a16:creationId xmlns:a16="http://schemas.microsoft.com/office/drawing/2014/main" id="{BD89FC02-8FAE-4852-BBA5-39A1AEB0D67E}"/>
              </a:ext>
            </a:extLst>
          </p:cNvPr>
          <p:cNvSpPr>
            <a:spLocks noGrp="1"/>
          </p:cNvSpPr>
          <p:nvPr>
            <p:ph idx="1"/>
          </p:nvPr>
        </p:nvSpPr>
        <p:spPr>
          <a:xfrm>
            <a:off x="465221" y="1707659"/>
            <a:ext cx="11411093" cy="4351338"/>
          </a:xfrm>
        </p:spPr>
        <p:txBody>
          <a:bodyPr>
            <a:noAutofit/>
          </a:bodyPr>
          <a:lstStyle/>
          <a:p>
            <a:pPr marL="0" indent="0">
              <a:buNone/>
            </a:pPr>
            <a:r>
              <a:rPr lang="ru-RU" b="1" dirty="0"/>
              <a:t>Учебно‑методический комплект «ПРО СВЕТ» для учеников младших классов выпущен АО «Издательство «Просвещение» (группа ВЭБ.РФ). Это первая в России система такого формата: пособия по математике, русскому языку, литературному чтению и окружающему миру образуют единый образовательный контур и включают цифровые материалы</a:t>
            </a:r>
            <a:r>
              <a:rPr lang="ru-RU" b="1" dirty="0" smtClean="0"/>
              <a:t>.</a:t>
            </a:r>
            <a:endParaRPr lang="en-US" b="1" dirty="0" smtClean="0"/>
          </a:p>
          <a:p>
            <a:pPr marL="0" indent="0">
              <a:buNone/>
            </a:pPr>
            <a:r>
              <a:rPr lang="ru-RU" sz="2400" dirty="0"/>
              <a:t>Комплект «ПРО СВЕТ» создан в полном соответствии </a:t>
            </a:r>
            <a:endParaRPr lang="en-US" sz="2400" dirty="0" smtClean="0"/>
          </a:p>
          <a:p>
            <a:pPr marL="0" indent="0">
              <a:buNone/>
            </a:pPr>
            <a:r>
              <a:rPr lang="ru-RU" sz="2400" dirty="0" smtClean="0"/>
              <a:t>с </a:t>
            </a:r>
            <a:r>
              <a:rPr lang="ru-RU" sz="2400" dirty="0"/>
              <a:t>ФГОС и ФОП. При его разработке учтены </a:t>
            </a:r>
            <a:r>
              <a:rPr lang="ru-RU" sz="2400" dirty="0" smtClean="0"/>
              <a:t>особенности</a:t>
            </a:r>
            <a:endParaRPr lang="en-US" sz="2400" dirty="0" smtClean="0"/>
          </a:p>
          <a:p>
            <a:pPr marL="0" indent="0">
              <a:buNone/>
            </a:pPr>
            <a:r>
              <a:rPr lang="ru-RU" sz="2400" dirty="0" smtClean="0"/>
              <a:t> </a:t>
            </a:r>
            <a:r>
              <a:rPr lang="ru-RU" sz="2400" dirty="0"/>
              <a:t>мышления современных детей — тех, кто родился в </a:t>
            </a:r>
            <a:endParaRPr lang="en-US" sz="2400" dirty="0" smtClean="0"/>
          </a:p>
          <a:p>
            <a:pPr marL="0" indent="0">
              <a:buNone/>
            </a:pPr>
            <a:r>
              <a:rPr lang="ru-RU" sz="2400" dirty="0" smtClean="0"/>
              <a:t>2020‑х </a:t>
            </a:r>
            <a:r>
              <a:rPr lang="ru-RU" sz="2400" dirty="0"/>
              <a:t>годах. Сегодня задача начальной школы — </a:t>
            </a:r>
            <a:endParaRPr lang="en-US" sz="2400" dirty="0" smtClean="0"/>
          </a:p>
          <a:p>
            <a:pPr marL="0" indent="0">
              <a:buNone/>
            </a:pPr>
            <a:r>
              <a:rPr lang="ru-RU" sz="2400" dirty="0" smtClean="0"/>
              <a:t>не </a:t>
            </a:r>
            <a:r>
              <a:rPr lang="ru-RU" sz="2400" dirty="0"/>
              <a:t>просто дать знания, а научить ребёнка ориентироваться в информации, замечать </a:t>
            </a:r>
            <a:r>
              <a:rPr lang="ru-RU" sz="2400" dirty="0" err="1"/>
              <a:t>межпредметные</a:t>
            </a:r>
            <a:r>
              <a:rPr lang="ru-RU" sz="2400" dirty="0"/>
              <a:t> связи, рассуждать критически и использовать знания на практике.</a:t>
            </a:r>
          </a:p>
        </p:txBody>
      </p:sp>
      <p:pic>
        <p:nvPicPr>
          <p:cNvPr id="4" name="Рисунок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466217" y="382096"/>
            <a:ext cx="2410097" cy="645810"/>
          </a:xfrm>
          <a:prstGeom prst="rect">
            <a:avLst/>
          </a:prstGeom>
        </p:spPr>
      </p:pic>
      <p:pic>
        <p:nvPicPr>
          <p:cNvPr id="5" name="Рисунок 4"/>
          <p:cNvPicPr>
            <a:picLocks noChangeAspect="1"/>
          </p:cNvPicPr>
          <p:nvPr/>
        </p:nvPicPr>
        <p:blipFill>
          <a:blip r:embed="rId4"/>
          <a:stretch>
            <a:fillRect/>
          </a:stretch>
        </p:blipFill>
        <p:spPr>
          <a:xfrm>
            <a:off x="8117633" y="3648005"/>
            <a:ext cx="3470988" cy="2313992"/>
          </a:xfrm>
          <a:prstGeom prst="rect">
            <a:avLst/>
          </a:prstGeom>
        </p:spPr>
      </p:pic>
    </p:spTree>
    <p:extLst>
      <p:ext uri="{BB962C8B-B14F-4D97-AF65-F5344CB8AC3E}">
        <p14:creationId xmlns:p14="http://schemas.microsoft.com/office/powerpoint/2010/main" val="9951094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E08AB3-DA03-41B0-87E8-A4CAF44E582A}"/>
              </a:ext>
            </a:extLst>
          </p:cNvPr>
          <p:cNvSpPr>
            <a:spLocks noGrp="1"/>
          </p:cNvSpPr>
          <p:nvPr>
            <p:ph type="title"/>
          </p:nvPr>
        </p:nvSpPr>
        <p:spPr>
          <a:xfrm>
            <a:off x="465221" y="382096"/>
            <a:ext cx="9129333" cy="1325563"/>
          </a:xfrm>
        </p:spPr>
        <p:txBody>
          <a:bodyPr>
            <a:normAutofit fontScale="90000"/>
          </a:bodyPr>
          <a:lstStyle/>
          <a:p>
            <a:r>
              <a:rPr lang="ru-RU" sz="4000" b="1" dirty="0">
                <a:solidFill>
                  <a:srgbClr val="00881B"/>
                </a:solidFill>
                <a:latin typeface="+mn-lt"/>
              </a:rPr>
              <a:t>В России выпущен первый инновационный комплект для начальной школы с цифровыми материалами</a:t>
            </a:r>
          </a:p>
        </p:txBody>
      </p:sp>
      <p:sp>
        <p:nvSpPr>
          <p:cNvPr id="3" name="Объект 2">
            <a:extLst>
              <a:ext uri="{FF2B5EF4-FFF2-40B4-BE49-F238E27FC236}">
                <a16:creationId xmlns:a16="http://schemas.microsoft.com/office/drawing/2014/main" id="{BD89FC02-8FAE-4852-BBA5-39A1AEB0D67E}"/>
              </a:ext>
            </a:extLst>
          </p:cNvPr>
          <p:cNvSpPr>
            <a:spLocks noGrp="1"/>
          </p:cNvSpPr>
          <p:nvPr>
            <p:ph idx="1"/>
          </p:nvPr>
        </p:nvSpPr>
        <p:spPr>
          <a:xfrm>
            <a:off x="465221" y="1707659"/>
            <a:ext cx="11086077" cy="4751478"/>
          </a:xfrm>
        </p:spPr>
        <p:txBody>
          <a:bodyPr>
            <a:noAutofit/>
          </a:bodyPr>
          <a:lstStyle/>
          <a:p>
            <a:pPr marL="0" indent="0">
              <a:buNone/>
            </a:pPr>
            <a:r>
              <a:rPr lang="ru-RU" sz="2400" dirty="0"/>
              <a:t>В основе комплекта — три ключевые пары </a:t>
            </a:r>
            <a:r>
              <a:rPr lang="ru-RU" sz="2400" dirty="0" err="1"/>
              <a:t>межпредметных</a:t>
            </a:r>
            <a:r>
              <a:rPr lang="ru-RU" sz="2400" dirty="0"/>
              <a:t> понятий из ФГОС: «часть и целое», «пространство и время», «причина и следствие». Такая структура помогает школьникам видеть закономерности в окружающем мире и применять знания в реальных жизненных ситуациях</a:t>
            </a:r>
            <a:r>
              <a:rPr lang="ru-RU" sz="2400" dirty="0" smtClean="0"/>
              <a:t>.</a:t>
            </a:r>
            <a:endParaRPr lang="ru-RU" sz="2400" dirty="0"/>
          </a:p>
          <a:p>
            <a:pPr marL="0" indent="0">
              <a:buNone/>
            </a:pPr>
            <a:r>
              <a:rPr lang="ru-RU" sz="2400" dirty="0"/>
              <a:t>Материалы включают интерактивные и игровые </a:t>
            </a:r>
            <a:endParaRPr lang="en-US" sz="2400" dirty="0" smtClean="0"/>
          </a:p>
          <a:p>
            <a:pPr marL="0" indent="0">
              <a:buNone/>
            </a:pPr>
            <a:r>
              <a:rPr lang="ru-RU" sz="2400" dirty="0" smtClean="0"/>
              <a:t>элементы</a:t>
            </a:r>
            <a:r>
              <a:rPr lang="ru-RU" sz="2400" dirty="0"/>
              <a:t>. </a:t>
            </a:r>
            <a:endParaRPr lang="en-US" sz="2400" dirty="0" smtClean="0"/>
          </a:p>
          <a:p>
            <a:pPr marL="0" indent="0">
              <a:buNone/>
            </a:pPr>
            <a:r>
              <a:rPr lang="ru-RU" sz="2400" dirty="0" smtClean="0"/>
              <a:t>В </a:t>
            </a:r>
            <a:r>
              <a:rPr lang="ru-RU" sz="2400" dirty="0"/>
              <a:t>каждом разделе есть мотивационные задания, </a:t>
            </a:r>
            <a:endParaRPr lang="en-US" sz="2400" dirty="0" smtClean="0"/>
          </a:p>
          <a:p>
            <a:pPr marL="0" indent="0">
              <a:buNone/>
            </a:pPr>
            <a:r>
              <a:rPr lang="ru-RU" sz="2400" dirty="0" smtClean="0"/>
              <a:t>Блок</a:t>
            </a:r>
            <a:r>
              <a:rPr lang="en-US" sz="2400" dirty="0" smtClean="0"/>
              <a:t> </a:t>
            </a:r>
            <a:r>
              <a:rPr lang="ru-RU" sz="2400" dirty="0" smtClean="0"/>
              <a:t>«Школьная </a:t>
            </a:r>
            <a:r>
              <a:rPr lang="ru-RU" sz="2400" dirty="0"/>
              <a:t>доска» с опорными </a:t>
            </a:r>
            <a:r>
              <a:rPr lang="ru-RU" sz="2400" dirty="0" smtClean="0"/>
              <a:t>материалами</a:t>
            </a:r>
            <a:endParaRPr lang="en-US" sz="2400" dirty="0" smtClean="0"/>
          </a:p>
          <a:p>
            <a:pPr marL="0" indent="0">
              <a:buNone/>
            </a:pPr>
            <a:r>
              <a:rPr lang="ru-RU" sz="2400" dirty="0" smtClean="0"/>
              <a:t> </a:t>
            </a:r>
            <a:r>
              <a:rPr lang="ru-RU" sz="2400" dirty="0"/>
              <a:t>и </a:t>
            </a:r>
            <a:r>
              <a:rPr lang="ru-RU" sz="2400" dirty="0" err="1" smtClean="0"/>
              <a:t>инфографикой</a:t>
            </a:r>
            <a:r>
              <a:rPr lang="ru-RU" sz="2400" dirty="0"/>
              <a:t>, а также упражнения на </a:t>
            </a:r>
            <a:r>
              <a:rPr lang="ru-RU" sz="2400" dirty="0" smtClean="0"/>
              <a:t>развитие </a:t>
            </a:r>
            <a:endParaRPr lang="en-US" sz="2400" dirty="0" smtClean="0"/>
          </a:p>
          <a:p>
            <a:pPr marL="0" indent="0">
              <a:buNone/>
            </a:pPr>
            <a:r>
              <a:rPr lang="ru-RU" sz="2400" dirty="0" smtClean="0"/>
              <a:t>функциональной </a:t>
            </a:r>
            <a:r>
              <a:rPr lang="ru-RU" sz="2400" dirty="0"/>
              <a:t>грамотности, исследовательских, </a:t>
            </a:r>
            <a:endParaRPr lang="en-US" sz="2400" dirty="0" smtClean="0"/>
          </a:p>
          <a:p>
            <a:pPr marL="0" indent="0">
              <a:buNone/>
            </a:pPr>
            <a:r>
              <a:rPr lang="ru-RU" sz="2400" dirty="0" smtClean="0"/>
              <a:t>проектных </a:t>
            </a:r>
            <a:r>
              <a:rPr lang="ru-RU" sz="2400" dirty="0"/>
              <a:t>и творческих навыков. </a:t>
            </a:r>
          </a:p>
        </p:txBody>
      </p:sp>
      <p:pic>
        <p:nvPicPr>
          <p:cNvPr id="4" name="Рисунок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466217" y="382096"/>
            <a:ext cx="2410097" cy="645810"/>
          </a:xfrm>
          <a:prstGeom prst="rect">
            <a:avLst/>
          </a:prstGeom>
        </p:spPr>
      </p:pic>
      <p:pic>
        <p:nvPicPr>
          <p:cNvPr id="6" name="Рисунок 5"/>
          <p:cNvPicPr>
            <a:picLocks noChangeAspect="1"/>
          </p:cNvPicPr>
          <p:nvPr/>
        </p:nvPicPr>
        <p:blipFill rotWithShape="1">
          <a:blip r:embed="rId4"/>
          <a:srcRect l="5132" t="4754" r="4518" b="12502"/>
          <a:stretch/>
        </p:blipFill>
        <p:spPr>
          <a:xfrm>
            <a:off x="7238444" y="2725616"/>
            <a:ext cx="4987923" cy="4132384"/>
          </a:xfrm>
          <a:prstGeom prst="rect">
            <a:avLst/>
          </a:prstGeom>
        </p:spPr>
      </p:pic>
    </p:spTree>
    <p:extLst>
      <p:ext uri="{BB962C8B-B14F-4D97-AF65-F5344CB8AC3E}">
        <p14:creationId xmlns:p14="http://schemas.microsoft.com/office/powerpoint/2010/main" val="26223092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 </a:t>
            </a:r>
            <a:r>
              <a:rPr lang="ru-RU" sz="4000" b="1" dirty="0">
                <a:solidFill>
                  <a:schemeClr val="accent6">
                    <a:lumMod val="75000"/>
                  </a:schemeClr>
                </a:solidFill>
              </a:rPr>
              <a:t>Уважаемые коллеги</a:t>
            </a:r>
            <a:r>
              <a:rPr lang="ru-RU" sz="4000" b="1" dirty="0" smtClean="0">
                <a:solidFill>
                  <a:schemeClr val="accent6">
                    <a:lumMod val="75000"/>
                  </a:schemeClr>
                </a:solidFill>
              </a:rPr>
              <a:t>!</a:t>
            </a:r>
            <a:r>
              <a:rPr lang="ru-RU" sz="4000" b="1" dirty="0">
                <a:solidFill>
                  <a:schemeClr val="accent6">
                    <a:lumMod val="75000"/>
                  </a:schemeClr>
                </a:solidFill>
              </a:rPr>
              <a:t/>
            </a:r>
            <a:br>
              <a:rPr lang="ru-RU" sz="4000" b="1" dirty="0">
                <a:solidFill>
                  <a:schemeClr val="accent6">
                    <a:lumMod val="75000"/>
                  </a:schemeClr>
                </a:solidFill>
              </a:rPr>
            </a:br>
            <a:r>
              <a:rPr lang="ru-RU" sz="4000" b="1" dirty="0">
                <a:solidFill>
                  <a:schemeClr val="accent6">
                    <a:lumMod val="75000"/>
                  </a:schemeClr>
                </a:solidFill>
              </a:rPr>
              <a:t>Приглашаем вас принять участие в обучающем семинаре</a:t>
            </a:r>
            <a:br>
              <a:rPr lang="ru-RU" sz="4000" b="1" dirty="0">
                <a:solidFill>
                  <a:schemeClr val="accent6">
                    <a:lumMod val="75000"/>
                  </a:schemeClr>
                </a:solidFill>
              </a:rPr>
            </a:br>
            <a:endParaRPr lang="ru-RU" sz="4000" b="1" dirty="0">
              <a:solidFill>
                <a:schemeClr val="accent6">
                  <a:lumMod val="75000"/>
                </a:schemeClr>
              </a:solidFill>
            </a:endParaRPr>
          </a:p>
        </p:txBody>
      </p:sp>
      <p:sp>
        <p:nvSpPr>
          <p:cNvPr id="3" name="Объект 2"/>
          <p:cNvSpPr>
            <a:spLocks noGrp="1"/>
          </p:cNvSpPr>
          <p:nvPr>
            <p:ph idx="1"/>
          </p:nvPr>
        </p:nvSpPr>
        <p:spPr/>
        <p:txBody>
          <a:bodyPr>
            <a:normAutofit fontScale="92500" lnSpcReduction="10000"/>
          </a:bodyPr>
          <a:lstStyle/>
          <a:p>
            <a:pPr marL="0" indent="0">
              <a:buNone/>
            </a:pPr>
            <a:r>
              <a:rPr lang="ru-RU" dirty="0"/>
              <a:t>На встрече будут рассматриваться ключевые аспекты УМК "ПРО СВЕТ":</a:t>
            </a:r>
          </a:p>
          <a:p>
            <a:pPr marL="0" indent="0">
              <a:buNone/>
            </a:pPr>
            <a:r>
              <a:rPr lang="ru-RU" dirty="0" smtClean="0"/>
              <a:t>1.</a:t>
            </a:r>
            <a:r>
              <a:rPr lang="ru-RU" dirty="0"/>
              <a:t>	Структура и содержание: знакомство с общими подходами и методическими особенностями учебных пособий.</a:t>
            </a:r>
          </a:p>
          <a:p>
            <a:pPr marL="0" indent="0">
              <a:buNone/>
            </a:pPr>
            <a:r>
              <a:rPr lang="ru-RU" dirty="0"/>
              <a:t>2.	Методические рекомендации по каждому из 4 предметов комплекта: окружающий мир, русский язык, литературное чтение, математика. Как эффективно выстроить учебный процесс, используя материалы комплекса.</a:t>
            </a:r>
          </a:p>
          <a:p>
            <a:pPr marL="0" indent="0">
              <a:buNone/>
            </a:pPr>
            <a:r>
              <a:rPr lang="ru-RU" dirty="0"/>
              <a:t>3.	Цифровые материалы: обзор цифровых дополнений, доступных в составе УМК.</a:t>
            </a:r>
          </a:p>
          <a:p>
            <a:pPr marL="0" indent="0">
              <a:buNone/>
            </a:pPr>
            <a:r>
              <a:rPr lang="ru-RU" dirty="0"/>
              <a:t>4.	Ответы на вопросы: обсуждение нюансов преподавания и планирования в новом учебном году.</a:t>
            </a:r>
          </a:p>
          <a:p>
            <a:endParaRPr lang="ru-RU" dirty="0"/>
          </a:p>
        </p:txBody>
      </p:sp>
    </p:spTree>
    <p:extLst>
      <p:ext uri="{BB962C8B-B14F-4D97-AF65-F5344CB8AC3E}">
        <p14:creationId xmlns:p14="http://schemas.microsoft.com/office/powerpoint/2010/main" val="30663311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dirty="0"/>
              <a:t/>
            </a:r>
            <a:br>
              <a:rPr lang="ru-RU" sz="3600" dirty="0"/>
            </a:br>
            <a:endParaRPr lang="ru-RU" sz="3600" dirty="0"/>
          </a:p>
        </p:txBody>
      </p:sp>
      <p:sp>
        <p:nvSpPr>
          <p:cNvPr id="3" name="Объект 2"/>
          <p:cNvSpPr>
            <a:spLocks noGrp="1"/>
          </p:cNvSpPr>
          <p:nvPr>
            <p:ph idx="1"/>
          </p:nvPr>
        </p:nvSpPr>
        <p:spPr/>
        <p:txBody>
          <a:bodyPr>
            <a:normAutofit fontScale="85000" lnSpcReduction="10000"/>
          </a:bodyPr>
          <a:lstStyle/>
          <a:p>
            <a:pPr marL="0" indent="0">
              <a:buNone/>
            </a:pPr>
            <a:r>
              <a:rPr lang="ru-RU" dirty="0"/>
              <a:t>Дата</a:t>
            </a:r>
          </a:p>
          <a:p>
            <a:pPr marL="0" indent="0">
              <a:buNone/>
            </a:pPr>
            <a:r>
              <a:rPr lang="ru-RU" dirty="0"/>
              <a:t>•	26 августа с 10:00 по 14:30 состоится встреча с учителями 1 классов.</a:t>
            </a:r>
          </a:p>
          <a:p>
            <a:pPr marL="0" indent="0">
              <a:buNone/>
            </a:pPr>
            <a:r>
              <a:rPr lang="ru-RU" dirty="0"/>
              <a:t>•	27 августа с 10:00 по 14:30 состоится встреча с учителями 2 – 4 </a:t>
            </a:r>
            <a:r>
              <a:rPr lang="ru-RU" dirty="0" smtClean="0"/>
              <a:t>классов</a:t>
            </a:r>
            <a:endParaRPr lang="ru-RU" dirty="0"/>
          </a:p>
          <a:p>
            <a:pPr marL="0" indent="0">
              <a:buNone/>
            </a:pPr>
            <a:r>
              <a:rPr lang="ru-RU" dirty="0"/>
              <a:t>Форма участия.  </a:t>
            </a:r>
            <a:r>
              <a:rPr lang="ru-RU" dirty="0" smtClean="0"/>
              <a:t>онлайн</a:t>
            </a:r>
            <a:endParaRPr lang="ru-RU" dirty="0"/>
          </a:p>
          <a:p>
            <a:pPr marL="0" indent="0">
              <a:buNone/>
            </a:pPr>
            <a:r>
              <a:rPr lang="ru-RU" dirty="0"/>
              <a:t>Ссылка для регистрации на мероприятие : https://forms.gle/QFeaYQFjYy6RRUs8A</a:t>
            </a:r>
          </a:p>
          <a:p>
            <a:pPr marL="0" indent="0">
              <a:buNone/>
            </a:pPr>
            <a:r>
              <a:rPr lang="ru-RU" dirty="0" smtClean="0"/>
              <a:t>Ссылки </a:t>
            </a:r>
            <a:r>
              <a:rPr lang="ru-RU" dirty="0"/>
              <a:t>для онлайн подключения: </a:t>
            </a:r>
          </a:p>
          <a:p>
            <a:endParaRPr lang="ru-RU" dirty="0"/>
          </a:p>
          <a:p>
            <a:pPr marL="0" indent="0">
              <a:buNone/>
            </a:pPr>
            <a:r>
              <a:rPr lang="ru-RU" dirty="0" smtClean="0"/>
              <a:t>  </a:t>
            </a:r>
            <a:r>
              <a:rPr lang="ru-RU" dirty="0"/>
              <a:t>26 августа   https://go.prosv.ru/NpgDML              </a:t>
            </a:r>
            <a:endParaRPr lang="en-US" dirty="0" smtClean="0"/>
          </a:p>
          <a:p>
            <a:pPr marL="0" indent="0">
              <a:buNone/>
            </a:pPr>
            <a:r>
              <a:rPr lang="ru-RU" dirty="0" smtClean="0"/>
              <a:t>27 </a:t>
            </a:r>
            <a:r>
              <a:rPr lang="ru-RU" dirty="0"/>
              <a:t>августа  https://go.prosv.ru/dMffmt</a:t>
            </a:r>
          </a:p>
          <a:p>
            <a:endParaRPr lang="ru-RU" dirty="0"/>
          </a:p>
          <a:p>
            <a:pPr marL="0" indent="0">
              <a:buNone/>
            </a:pPr>
            <a:endParaRPr lang="ru-RU" dirty="0"/>
          </a:p>
        </p:txBody>
      </p:sp>
      <p:pic>
        <p:nvPicPr>
          <p:cNvPr id="4" name="Рисунок 3"/>
          <p:cNvPicPr/>
          <p:nvPr/>
        </p:nvPicPr>
        <p:blipFill>
          <a:blip r:embed="rId2" cstate="print">
            <a:extLst>
              <a:ext uri="{28A0092B-C50C-407E-A947-70E740481C1C}">
                <a14:useLocalDpi xmlns:a14="http://schemas.microsoft.com/office/drawing/2010/main" val="0"/>
              </a:ext>
            </a:extLst>
          </a:blip>
          <a:stretch>
            <a:fillRect/>
          </a:stretch>
        </p:blipFill>
        <p:spPr>
          <a:xfrm>
            <a:off x="6465642" y="4484444"/>
            <a:ext cx="884727" cy="788377"/>
          </a:xfrm>
          <a:prstGeom prst="rect">
            <a:avLst/>
          </a:prstGeom>
        </p:spPr>
      </p:pic>
      <p:pic>
        <p:nvPicPr>
          <p:cNvPr id="5" name="Рисунок 4"/>
          <p:cNvPicPr/>
          <p:nvPr/>
        </p:nvPicPr>
        <p:blipFill>
          <a:blip r:embed="rId3" cstate="print">
            <a:extLst>
              <a:ext uri="{28A0092B-C50C-407E-A947-70E740481C1C}">
                <a14:useLocalDpi xmlns:a14="http://schemas.microsoft.com/office/drawing/2010/main" val="0"/>
              </a:ext>
            </a:extLst>
          </a:blip>
          <a:stretch>
            <a:fillRect/>
          </a:stretch>
        </p:blipFill>
        <p:spPr>
          <a:xfrm>
            <a:off x="9864970" y="5272821"/>
            <a:ext cx="933816" cy="904142"/>
          </a:xfrm>
          <a:prstGeom prst="rect">
            <a:avLst/>
          </a:prstGeom>
        </p:spPr>
      </p:pic>
    </p:spTree>
    <p:extLst>
      <p:ext uri="{BB962C8B-B14F-4D97-AF65-F5344CB8AC3E}">
        <p14:creationId xmlns:p14="http://schemas.microsoft.com/office/powerpoint/2010/main" val="7463847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marL="0" indent="0">
              <a:buNone/>
            </a:pPr>
            <a:r>
              <a:rPr lang="ru-RU" dirty="0"/>
              <a:t>Участие в мероприятии бесплатное. </a:t>
            </a:r>
            <a:br>
              <a:rPr lang="ru-RU" dirty="0"/>
            </a:br>
            <a:r>
              <a:rPr lang="ru-RU" dirty="0"/>
              <a:t>Слушатели получат сертификат о прохождении обучения.</a:t>
            </a:r>
            <a:br>
              <a:rPr lang="ru-RU" dirty="0"/>
            </a:br>
            <a:r>
              <a:rPr lang="ru-RU" dirty="0"/>
              <a:t>При возникновении вопросов обращайтесь: prosv@prosv.ru </a:t>
            </a:r>
          </a:p>
        </p:txBody>
      </p:sp>
    </p:spTree>
    <p:extLst>
      <p:ext uri="{BB962C8B-B14F-4D97-AF65-F5344CB8AC3E}">
        <p14:creationId xmlns:p14="http://schemas.microsoft.com/office/powerpoint/2010/main" val="33626023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E08AB3-DA03-41B0-87E8-A4CAF44E582A}"/>
              </a:ext>
            </a:extLst>
          </p:cNvPr>
          <p:cNvSpPr>
            <a:spLocks noGrp="1"/>
          </p:cNvSpPr>
          <p:nvPr>
            <p:ph type="title"/>
          </p:nvPr>
        </p:nvSpPr>
        <p:spPr>
          <a:xfrm>
            <a:off x="320842" y="96095"/>
            <a:ext cx="10515600" cy="1325563"/>
          </a:xfrm>
        </p:spPr>
        <p:txBody>
          <a:bodyPr>
            <a:normAutofit/>
          </a:bodyPr>
          <a:lstStyle/>
          <a:p>
            <a:r>
              <a:rPr lang="ru-RU" sz="4000" b="1" dirty="0">
                <a:solidFill>
                  <a:srgbClr val="00881B"/>
                </a:solidFill>
                <a:latin typeface="+mn-lt"/>
              </a:rPr>
              <a:t>Речь про оценку поведения учеников</a:t>
            </a:r>
          </a:p>
        </p:txBody>
      </p:sp>
      <p:sp>
        <p:nvSpPr>
          <p:cNvPr id="3" name="Объект 2">
            <a:extLst>
              <a:ext uri="{FF2B5EF4-FFF2-40B4-BE49-F238E27FC236}">
                <a16:creationId xmlns:a16="http://schemas.microsoft.com/office/drawing/2014/main" id="{BD89FC02-8FAE-4852-BBA5-39A1AEB0D67E}"/>
              </a:ext>
            </a:extLst>
          </p:cNvPr>
          <p:cNvSpPr>
            <a:spLocks noGrp="1"/>
          </p:cNvSpPr>
          <p:nvPr>
            <p:ph idx="1"/>
          </p:nvPr>
        </p:nvSpPr>
        <p:spPr>
          <a:xfrm>
            <a:off x="320842" y="1027906"/>
            <a:ext cx="11555472" cy="4351338"/>
          </a:xfrm>
        </p:spPr>
        <p:txBody>
          <a:bodyPr>
            <a:noAutofit/>
          </a:bodyPr>
          <a:lstStyle/>
          <a:p>
            <a:pPr marL="0" indent="0">
              <a:buNone/>
            </a:pPr>
            <a:r>
              <a:rPr lang="ru-RU" sz="2300" dirty="0"/>
              <a:t>В новом учебном году нас ждет важное нововведение – оценка поведения учеников. Приказ </a:t>
            </a:r>
            <a:r>
              <a:rPr lang="ru-RU" sz="2300" dirty="0" err="1"/>
              <a:t>Минпросвещения</a:t>
            </a:r>
            <a:r>
              <a:rPr lang="ru-RU" sz="2300" dirty="0"/>
              <a:t> от 08.05.2026 № 316 разрешает школам самостоятельно принимать решение о введении такой оценки, устанавливать порядок ее выставления и критерии. Оценка поведения не применяется к обучающимся 1-х классов, а для детей с ОВЗ оценку выставляют с учетом </a:t>
            </a:r>
            <a:r>
              <a:rPr lang="ru-RU" sz="2300" dirty="0" smtClean="0"/>
              <a:t>особенностей </a:t>
            </a:r>
            <a:r>
              <a:rPr lang="ru-RU" sz="2300" dirty="0"/>
              <a:t>их психофизического развития и состояния здоровья.</a:t>
            </a:r>
          </a:p>
          <a:p>
            <a:pPr marL="0" indent="0">
              <a:buNone/>
            </a:pPr>
            <a:r>
              <a:rPr lang="ru-RU" sz="2300" dirty="0"/>
              <a:t>Если ученик нарушает дисциплину на занятии, педагог незамедлительно указывает ему на необходимость соблюдать Правила внутреннего распорядка. При повторном нарушении учитель приглашает директора или иное уполномоченное лицо, которое принимает решение об удалении учащегося и проведении с ним профилактической беседы.</a:t>
            </a:r>
          </a:p>
          <a:p>
            <a:pPr marL="0" indent="0">
              <a:buNone/>
            </a:pPr>
            <a:r>
              <a:rPr lang="ru-RU" sz="2300" dirty="0" smtClean="0"/>
              <a:t>Планируется </a:t>
            </a:r>
            <a:r>
              <a:rPr lang="ru-RU" sz="2300" dirty="0"/>
              <a:t>разработать проект Правил внутреннего распорядка, учитывающий указанные изменения. </a:t>
            </a:r>
            <a:r>
              <a:rPr lang="ru-RU" sz="2300" dirty="0" smtClean="0"/>
              <a:t>Предлагается </a:t>
            </a:r>
            <a:r>
              <a:rPr lang="ru-RU" sz="2300" dirty="0"/>
              <a:t>рассмотреть локальный акт в ходе </a:t>
            </a:r>
            <a:r>
              <a:rPr lang="ru-RU" sz="2300" dirty="0" smtClean="0"/>
              <a:t>заседания </a:t>
            </a:r>
            <a:r>
              <a:rPr lang="ru-RU" sz="2300" dirty="0"/>
              <a:t>педсовета. </a:t>
            </a:r>
            <a:endParaRPr lang="ru-RU" sz="2300" dirty="0" smtClean="0"/>
          </a:p>
          <a:p>
            <a:pPr marL="0" indent="0">
              <a:buNone/>
            </a:pPr>
            <a:r>
              <a:rPr lang="ru-RU" sz="2300" dirty="0" smtClean="0"/>
              <a:t>Обратите </a:t>
            </a:r>
            <a:r>
              <a:rPr lang="ru-RU" sz="2300" dirty="0"/>
              <a:t>внимание, что министерство пока не установило, как применять результаты оценки. Поэтому до выхода каких-либо дополнительных разъяснений в локальном акте школы также не будут урегулированы детали последствий выставления оценки за поведение.</a:t>
            </a:r>
          </a:p>
        </p:txBody>
      </p:sp>
      <p:pic>
        <p:nvPicPr>
          <p:cNvPr id="4" name="Рисунок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466217" y="382096"/>
            <a:ext cx="2410097" cy="645810"/>
          </a:xfrm>
          <a:prstGeom prst="rect">
            <a:avLst/>
          </a:prstGeom>
        </p:spPr>
      </p:pic>
    </p:spTree>
    <p:extLst>
      <p:ext uri="{BB962C8B-B14F-4D97-AF65-F5344CB8AC3E}">
        <p14:creationId xmlns:p14="http://schemas.microsoft.com/office/powerpoint/2010/main" val="30052636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E08AB3-DA03-41B0-87E8-A4CAF44E582A}"/>
              </a:ext>
            </a:extLst>
          </p:cNvPr>
          <p:cNvSpPr>
            <a:spLocks noGrp="1"/>
          </p:cNvSpPr>
          <p:nvPr>
            <p:ph type="title"/>
          </p:nvPr>
        </p:nvSpPr>
        <p:spPr/>
        <p:txBody>
          <a:bodyPr>
            <a:normAutofit/>
          </a:bodyPr>
          <a:lstStyle/>
          <a:p>
            <a:r>
              <a:rPr lang="ru-RU" sz="4000" b="1" dirty="0">
                <a:solidFill>
                  <a:srgbClr val="00881B"/>
                </a:solidFill>
                <a:latin typeface="+mn-lt"/>
              </a:rPr>
              <a:t>Речь про </a:t>
            </a:r>
            <a:r>
              <a:rPr lang="ru-RU" sz="4000" b="1" dirty="0" smtClean="0">
                <a:solidFill>
                  <a:srgbClr val="00881B"/>
                </a:solidFill>
                <a:latin typeface="+mn-lt"/>
              </a:rPr>
              <a:t>домашние задания первоклассникам</a:t>
            </a:r>
            <a:endParaRPr lang="ru-RU" sz="4000" b="1" dirty="0">
              <a:solidFill>
                <a:srgbClr val="00881B"/>
              </a:solidFill>
              <a:latin typeface="+mn-lt"/>
            </a:endParaRPr>
          </a:p>
        </p:txBody>
      </p:sp>
      <p:sp>
        <p:nvSpPr>
          <p:cNvPr id="3" name="Объект 2">
            <a:extLst>
              <a:ext uri="{FF2B5EF4-FFF2-40B4-BE49-F238E27FC236}">
                <a16:creationId xmlns:a16="http://schemas.microsoft.com/office/drawing/2014/main" id="{BD89FC02-8FAE-4852-BBA5-39A1AEB0D67E}"/>
              </a:ext>
            </a:extLst>
          </p:cNvPr>
          <p:cNvSpPr>
            <a:spLocks noGrp="1"/>
          </p:cNvSpPr>
          <p:nvPr>
            <p:ph idx="1"/>
          </p:nvPr>
        </p:nvSpPr>
        <p:spPr>
          <a:xfrm>
            <a:off x="838199" y="1825625"/>
            <a:ext cx="10840453" cy="4351338"/>
          </a:xfrm>
        </p:spPr>
        <p:txBody>
          <a:bodyPr>
            <a:noAutofit/>
          </a:bodyPr>
          <a:lstStyle/>
          <a:p>
            <a:pPr marL="0" indent="0">
              <a:buNone/>
            </a:pPr>
            <a:r>
              <a:rPr lang="ru-RU" sz="2300" dirty="0"/>
              <a:t>Обращаем внимание на то, что приказ </a:t>
            </a:r>
            <a:r>
              <a:rPr lang="ru-RU" sz="2300" dirty="0" err="1"/>
              <a:t>Минпросвещения</a:t>
            </a:r>
            <a:r>
              <a:rPr lang="ru-RU" sz="2300" dirty="0"/>
              <a:t> России</a:t>
            </a:r>
          </a:p>
          <a:p>
            <a:pPr marL="0" indent="0">
              <a:buNone/>
            </a:pPr>
            <a:r>
              <a:rPr lang="ru-RU" sz="2300" dirty="0"/>
              <a:t>от 8 октября 2025 г. № 729 (далее – Приказ № 729) приводит федеральную</a:t>
            </a:r>
          </a:p>
          <a:p>
            <a:pPr marL="0" indent="0">
              <a:buNone/>
            </a:pPr>
            <a:r>
              <a:rPr lang="ru-RU" sz="2300" dirty="0"/>
              <a:t>образовательную программу начального общего образования в соответствие</a:t>
            </a:r>
          </a:p>
          <a:p>
            <a:pPr marL="0" indent="0">
              <a:buNone/>
            </a:pPr>
            <a:r>
              <a:rPr lang="ru-RU" sz="2300" dirty="0"/>
              <a:t>с пунктом 24 Порядка организации и осуществления образовательной деятельности</a:t>
            </a:r>
          </a:p>
          <a:p>
            <a:pPr marL="0" indent="0">
              <a:buNone/>
            </a:pPr>
            <a:r>
              <a:rPr lang="ru-RU" sz="2300" dirty="0"/>
              <a:t>по основным общеобразовательным программам – образовательным программам</a:t>
            </a:r>
          </a:p>
          <a:p>
            <a:pPr marL="0" indent="0">
              <a:buNone/>
            </a:pPr>
            <a:r>
              <a:rPr lang="ru-RU" sz="2300" dirty="0"/>
              <a:t>начального общего, основного общего и среднего общего образования,</a:t>
            </a:r>
          </a:p>
          <a:p>
            <a:pPr marL="0" indent="0">
              <a:buNone/>
            </a:pPr>
            <a:r>
              <a:rPr lang="ru-RU" sz="2300" dirty="0"/>
              <a:t>утвержденного приказом </a:t>
            </a:r>
            <a:r>
              <a:rPr lang="ru-RU" sz="2300" dirty="0" err="1"/>
              <a:t>Минпросвещения</a:t>
            </a:r>
            <a:r>
              <a:rPr lang="ru-RU" sz="2300" dirty="0"/>
              <a:t> России от 22 марта 2021 г. № 115,</a:t>
            </a:r>
          </a:p>
          <a:p>
            <a:pPr marL="0" indent="0">
              <a:buNone/>
            </a:pPr>
            <a:r>
              <a:rPr lang="ru-RU" sz="2300" dirty="0"/>
              <a:t>и устанавливает, что в первом классе обучение проводится без домашних заданий</a:t>
            </a:r>
          </a:p>
          <a:p>
            <a:pPr marL="0" indent="0">
              <a:buNone/>
            </a:pPr>
            <a:r>
              <a:rPr lang="ru-RU" sz="2300" dirty="0"/>
              <a:t>(позиция о суммарном объеме домашнего задания по всем предметам для 1 класса</a:t>
            </a:r>
          </a:p>
          <a:p>
            <a:pPr marL="0" indent="0">
              <a:buNone/>
            </a:pPr>
            <a:r>
              <a:rPr lang="ru-RU" sz="2300" dirty="0"/>
              <a:t>продолжительностью выполнения 1 час исключена</a:t>
            </a:r>
            <a:r>
              <a:rPr lang="ru-RU" sz="2300" dirty="0" smtClean="0"/>
              <a:t>).</a:t>
            </a:r>
            <a:endParaRPr lang="ru-RU" sz="2300" dirty="0"/>
          </a:p>
        </p:txBody>
      </p:sp>
      <p:pic>
        <p:nvPicPr>
          <p:cNvPr id="4" name="Рисунок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466217" y="382096"/>
            <a:ext cx="2410097" cy="645810"/>
          </a:xfrm>
          <a:prstGeom prst="rect">
            <a:avLst/>
          </a:prstGeom>
        </p:spPr>
      </p:pic>
    </p:spTree>
    <p:extLst>
      <p:ext uri="{BB962C8B-B14F-4D97-AF65-F5344CB8AC3E}">
        <p14:creationId xmlns:p14="http://schemas.microsoft.com/office/powerpoint/2010/main" val="177149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E08AB3-DA03-41B0-87E8-A4CAF44E582A}"/>
              </a:ext>
            </a:extLst>
          </p:cNvPr>
          <p:cNvSpPr>
            <a:spLocks noGrp="1"/>
          </p:cNvSpPr>
          <p:nvPr>
            <p:ph type="title"/>
          </p:nvPr>
        </p:nvSpPr>
        <p:spPr/>
        <p:txBody>
          <a:bodyPr>
            <a:normAutofit/>
          </a:bodyPr>
          <a:lstStyle/>
          <a:p>
            <a:r>
              <a:rPr lang="ru-RU" sz="4000" b="1" dirty="0">
                <a:solidFill>
                  <a:srgbClr val="00881B"/>
                </a:solidFill>
                <a:latin typeface="+mn-lt"/>
              </a:rPr>
              <a:t>Речь про </a:t>
            </a:r>
            <a:r>
              <a:rPr lang="ru-RU" sz="4000" b="1" dirty="0" smtClean="0">
                <a:solidFill>
                  <a:srgbClr val="00881B"/>
                </a:solidFill>
                <a:latin typeface="+mn-lt"/>
              </a:rPr>
              <a:t>домашние задания первоклассникам</a:t>
            </a:r>
            <a:endParaRPr lang="ru-RU" sz="4000" b="1" dirty="0">
              <a:solidFill>
                <a:srgbClr val="00881B"/>
              </a:solidFill>
              <a:latin typeface="+mn-lt"/>
            </a:endParaRPr>
          </a:p>
        </p:txBody>
      </p:sp>
      <p:sp>
        <p:nvSpPr>
          <p:cNvPr id="3" name="Объект 2">
            <a:extLst>
              <a:ext uri="{FF2B5EF4-FFF2-40B4-BE49-F238E27FC236}">
                <a16:creationId xmlns:a16="http://schemas.microsoft.com/office/drawing/2014/main" id="{BD89FC02-8FAE-4852-BBA5-39A1AEB0D67E}"/>
              </a:ext>
            </a:extLst>
          </p:cNvPr>
          <p:cNvSpPr>
            <a:spLocks noGrp="1"/>
          </p:cNvSpPr>
          <p:nvPr>
            <p:ph idx="1"/>
          </p:nvPr>
        </p:nvSpPr>
        <p:spPr>
          <a:xfrm>
            <a:off x="838199" y="1825625"/>
            <a:ext cx="10904621" cy="4351338"/>
          </a:xfrm>
        </p:spPr>
        <p:txBody>
          <a:bodyPr>
            <a:noAutofit/>
          </a:bodyPr>
          <a:lstStyle/>
          <a:p>
            <a:pPr marL="0" indent="0">
              <a:buNone/>
            </a:pPr>
            <a:r>
              <a:rPr lang="ru-RU" sz="2300" dirty="0"/>
              <a:t>С целью обеспечения адаптационного периода для первых классов</a:t>
            </a:r>
          </a:p>
          <a:p>
            <a:pPr marL="0" indent="0">
              <a:buNone/>
            </a:pPr>
            <a:r>
              <a:rPr lang="ru-RU" sz="2300" dirty="0"/>
              <a:t>в сентябре и октябре Приказом № 729 установлена возможность сокращения общего</a:t>
            </a:r>
          </a:p>
          <a:p>
            <a:pPr marL="0" indent="0">
              <a:buNone/>
            </a:pPr>
            <a:r>
              <a:rPr lang="ru-RU" sz="2300" dirty="0"/>
              <a:t>числа часов, рекомендованных для изучения учебных предметов «Русский язык»,</a:t>
            </a:r>
          </a:p>
          <a:p>
            <a:pPr marL="0" indent="0">
              <a:buNone/>
            </a:pPr>
            <a:r>
              <a:rPr lang="ru-RU" sz="2300" dirty="0"/>
              <a:t>«Литературное чтение», «Математика», «Окружающий мир», «Изобразительное</a:t>
            </a:r>
          </a:p>
          <a:p>
            <a:pPr marL="0" indent="0">
              <a:buNone/>
            </a:pPr>
            <a:r>
              <a:rPr lang="ru-RU" sz="2300" dirty="0"/>
              <a:t>искусство», «Музыка», «Труд (технология)», и определена максимально </a:t>
            </a:r>
            <a:r>
              <a:rPr lang="ru-RU" sz="2300" dirty="0" smtClean="0"/>
              <a:t>возможная</a:t>
            </a:r>
            <a:endParaRPr lang="ru-RU" sz="2300" dirty="0"/>
          </a:p>
          <a:p>
            <a:pPr marL="0" indent="0">
              <a:buNone/>
            </a:pPr>
            <a:r>
              <a:rPr lang="ru-RU" sz="2300" dirty="0" smtClean="0"/>
              <a:t>норма </a:t>
            </a:r>
            <a:r>
              <a:rPr lang="ru-RU" sz="2300" dirty="0"/>
              <a:t>сокращения в процентах. При этом содержание учебного предмета</a:t>
            </a:r>
          </a:p>
          <a:p>
            <a:pPr marL="0" indent="0">
              <a:buNone/>
            </a:pPr>
            <a:r>
              <a:rPr lang="ru-RU" sz="2300" dirty="0"/>
              <a:t>не сокращается.</a:t>
            </a:r>
          </a:p>
          <a:p>
            <a:pPr marL="0" indent="0">
              <a:buNone/>
            </a:pPr>
            <a:r>
              <a:rPr lang="ru-RU" sz="2300" dirty="0"/>
              <a:t>При этом Департамент обращает внимание на то, что не рекомендуется</a:t>
            </a:r>
          </a:p>
          <a:p>
            <a:pPr marL="0" indent="0">
              <a:buNone/>
            </a:pPr>
            <a:r>
              <a:rPr lang="ru-RU" sz="2300" dirty="0"/>
              <a:t>сокращать количество уроков по учебному предмету «Физическая культура»,</a:t>
            </a:r>
          </a:p>
          <a:p>
            <a:pPr marL="0" indent="0">
              <a:buNone/>
            </a:pPr>
            <a:r>
              <a:rPr lang="ru-RU" sz="2300" dirty="0"/>
              <a:t>так как двигательная активность является естественной потребностью детей</a:t>
            </a:r>
          </a:p>
          <a:p>
            <a:pPr marL="0" indent="0">
              <a:buNone/>
            </a:pPr>
            <a:r>
              <a:rPr lang="ru-RU" sz="2300" dirty="0"/>
              <a:t>младшего школьного возраста.</a:t>
            </a:r>
          </a:p>
        </p:txBody>
      </p:sp>
      <p:pic>
        <p:nvPicPr>
          <p:cNvPr id="4" name="Рисунок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466217" y="382096"/>
            <a:ext cx="2410097" cy="645810"/>
          </a:xfrm>
          <a:prstGeom prst="rect">
            <a:avLst/>
          </a:prstGeom>
        </p:spPr>
      </p:pic>
    </p:spTree>
    <p:extLst>
      <p:ext uri="{BB962C8B-B14F-4D97-AF65-F5344CB8AC3E}">
        <p14:creationId xmlns:p14="http://schemas.microsoft.com/office/powerpoint/2010/main" val="27492649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2"/>
          <a:srcRect t="32065"/>
          <a:stretch/>
        </p:blipFill>
        <p:spPr>
          <a:xfrm>
            <a:off x="0" y="0"/>
            <a:ext cx="12192000" cy="2005263"/>
          </a:xfrm>
          <a:prstGeom prst="rect">
            <a:avLst/>
          </a:prstGeom>
        </p:spPr>
      </p:pic>
      <p:sp>
        <p:nvSpPr>
          <p:cNvPr id="4" name="Прямоугольник 3"/>
          <p:cNvSpPr/>
          <p:nvPr/>
        </p:nvSpPr>
        <p:spPr>
          <a:xfrm>
            <a:off x="1867205" y="2265766"/>
            <a:ext cx="8921288" cy="523220"/>
          </a:xfrm>
          <a:prstGeom prst="rect">
            <a:avLst/>
          </a:prstGeom>
        </p:spPr>
        <p:txBody>
          <a:bodyPr wrap="none">
            <a:spAutoFit/>
          </a:bodyPr>
          <a:lstStyle/>
          <a:p>
            <a:r>
              <a:rPr lang="ru-RU" sz="2800" b="1" dirty="0">
                <a:solidFill>
                  <a:srgbClr val="0070C0"/>
                </a:solidFill>
              </a:rPr>
              <a:t>Главная тема праздника – Год единства народов России</a:t>
            </a:r>
            <a:endParaRPr lang="ru-RU" sz="2800" dirty="0"/>
          </a:p>
        </p:txBody>
      </p:sp>
      <p:pic>
        <p:nvPicPr>
          <p:cNvPr id="5" name="Рисунок 4"/>
          <p:cNvPicPr>
            <a:picLocks noChangeAspect="1"/>
          </p:cNvPicPr>
          <p:nvPr/>
        </p:nvPicPr>
        <p:blipFill rotWithShape="1">
          <a:blip r:embed="rId3"/>
          <a:srcRect t="46852" b="1"/>
          <a:stretch/>
        </p:blipFill>
        <p:spPr>
          <a:xfrm>
            <a:off x="3307944" y="3049489"/>
            <a:ext cx="5291507" cy="3560316"/>
          </a:xfrm>
          <a:prstGeom prst="rect">
            <a:avLst/>
          </a:prstGeom>
        </p:spPr>
      </p:pic>
    </p:spTree>
    <p:extLst>
      <p:ext uri="{BB962C8B-B14F-4D97-AF65-F5344CB8AC3E}">
        <p14:creationId xmlns:p14="http://schemas.microsoft.com/office/powerpoint/2010/main" val="40795764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6678" b="14069"/>
          <a:stretch/>
        </p:blipFill>
        <p:spPr>
          <a:xfrm>
            <a:off x="1949597" y="10416"/>
            <a:ext cx="6822068" cy="6847584"/>
          </a:xfrm>
        </p:spPr>
      </p:pic>
    </p:spTree>
    <p:extLst>
      <p:ext uri="{BB962C8B-B14F-4D97-AF65-F5344CB8AC3E}">
        <p14:creationId xmlns:p14="http://schemas.microsoft.com/office/powerpoint/2010/main" val="24677800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DAD2D8A3-2FE9-414E-910C-A23C23CC66E1}"/>
              </a:ext>
            </a:extLst>
          </p:cNvPr>
          <p:cNvSpPr/>
          <p:nvPr/>
        </p:nvSpPr>
        <p:spPr>
          <a:xfrm>
            <a:off x="1604211" y="1167405"/>
            <a:ext cx="9270141" cy="1323439"/>
          </a:xfrm>
          <a:prstGeom prst="rect">
            <a:avLst/>
          </a:prstGeom>
        </p:spPr>
        <p:txBody>
          <a:bodyPr wrap="square">
            <a:spAutoFit/>
          </a:bodyPr>
          <a:lstStyle/>
          <a:p>
            <a:pPr algn="ctr"/>
            <a:r>
              <a:rPr lang="ru-RU" sz="4000" b="1" spc="-10" dirty="0" smtClean="0">
                <a:solidFill>
                  <a:schemeClr val="bg1"/>
                </a:solidFill>
              </a:rPr>
              <a:t>РЕГИОНАЛЬНЫЙ ФОРУМ «АВГУСТ.ПРО: ОБРАЗОВАНИЕ, РЕГИОН, РАЗВИТИЕ»</a:t>
            </a:r>
            <a:endParaRPr lang="ru-RU" sz="4000" b="1" dirty="0"/>
          </a:p>
        </p:txBody>
      </p:sp>
      <p:sp>
        <p:nvSpPr>
          <p:cNvPr id="13" name="TextBox 12">
            <a:extLst>
              <a:ext uri="{FF2B5EF4-FFF2-40B4-BE49-F238E27FC236}">
                <a16:creationId xmlns:a16="http://schemas.microsoft.com/office/drawing/2014/main" id="{FBB5B15B-2BF9-4A2C-A62F-1671C700B7A9}"/>
              </a:ext>
            </a:extLst>
          </p:cNvPr>
          <p:cNvSpPr txBox="1"/>
          <p:nvPr/>
        </p:nvSpPr>
        <p:spPr>
          <a:xfrm>
            <a:off x="866274" y="2858813"/>
            <a:ext cx="10635915" cy="2189830"/>
          </a:xfrm>
          <a:prstGeom prst="rect">
            <a:avLst/>
          </a:prstGeom>
          <a:noFill/>
        </p:spPr>
        <p:txBody>
          <a:bodyPr wrap="square" rtlCol="0">
            <a:spAutoFit/>
          </a:bodyPr>
          <a:lstStyle/>
          <a:p>
            <a:pPr algn="just">
              <a:lnSpc>
                <a:spcPct val="85000"/>
              </a:lnSpc>
            </a:pPr>
            <a:r>
              <a:rPr lang="ru-RU" sz="4000" spc="-10" dirty="0">
                <a:solidFill>
                  <a:schemeClr val="bg1"/>
                </a:solidFill>
              </a:rPr>
              <a:t>Тематическое направление</a:t>
            </a:r>
            <a:r>
              <a:rPr lang="ru-RU" sz="4000" spc="-10" dirty="0" smtClean="0">
                <a:solidFill>
                  <a:schemeClr val="bg1"/>
                </a:solidFill>
              </a:rPr>
              <a:t>: </a:t>
            </a:r>
            <a:r>
              <a:rPr lang="ru-RU" sz="4000" b="1" spc="-10" dirty="0" smtClean="0">
                <a:solidFill>
                  <a:schemeClr val="bg1"/>
                </a:solidFill>
              </a:rPr>
              <a:t>«Содержание </a:t>
            </a:r>
            <a:r>
              <a:rPr lang="ru-RU" sz="4000" b="1" spc="-10" dirty="0">
                <a:solidFill>
                  <a:schemeClr val="bg1"/>
                </a:solidFill>
              </a:rPr>
              <a:t>и качество </a:t>
            </a:r>
            <a:r>
              <a:rPr lang="ru-RU" sz="4000" b="1" spc="-10" dirty="0" smtClean="0">
                <a:solidFill>
                  <a:schemeClr val="bg1"/>
                </a:solidFill>
              </a:rPr>
              <a:t>образования»: </a:t>
            </a:r>
            <a:r>
              <a:rPr lang="ru-RU" sz="4000" b="1" spc="-10" dirty="0">
                <a:solidFill>
                  <a:schemeClr val="bg1"/>
                </a:solidFill>
              </a:rPr>
              <a:t>новые стандарты, единые учебники и современные методики </a:t>
            </a:r>
            <a:r>
              <a:rPr lang="ru-RU" sz="4000" b="1" spc="-10" dirty="0" smtClean="0">
                <a:solidFill>
                  <a:schemeClr val="bg1"/>
                </a:solidFill>
              </a:rPr>
              <a:t>преподавания</a:t>
            </a:r>
          </a:p>
        </p:txBody>
      </p:sp>
      <p:pic>
        <p:nvPicPr>
          <p:cNvPr id="9" name="Рисунок 8"/>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942114" y="321643"/>
            <a:ext cx="2307771" cy="618451"/>
          </a:xfrm>
          <a:prstGeom prst="rect">
            <a:avLst/>
          </a:prstGeom>
        </p:spPr>
      </p:pic>
      <p:pic>
        <p:nvPicPr>
          <p:cNvPr id="27" name="Рисунок 26"/>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203961" y="181738"/>
            <a:ext cx="683773" cy="720855"/>
          </a:xfrm>
          <a:prstGeom prst="rect">
            <a:avLst/>
          </a:prstGeom>
        </p:spPr>
      </p:pic>
      <p:pic>
        <p:nvPicPr>
          <p:cNvPr id="28" name="Рисунок 27"/>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118834" y="190907"/>
            <a:ext cx="663470" cy="784265"/>
          </a:xfrm>
          <a:prstGeom prst="rect">
            <a:avLst/>
          </a:prstGeom>
        </p:spPr>
      </p:pic>
      <p:pic>
        <p:nvPicPr>
          <p:cNvPr id="29" name="Рисунок 28"/>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0013404" y="218733"/>
            <a:ext cx="860948" cy="785141"/>
          </a:xfrm>
          <a:prstGeom prst="rect">
            <a:avLst/>
          </a:prstGeom>
        </p:spPr>
      </p:pic>
      <p:pic>
        <p:nvPicPr>
          <p:cNvPr id="30" name="Рисунок 29"/>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1083752" y="190907"/>
            <a:ext cx="693528" cy="785141"/>
          </a:xfrm>
          <a:prstGeom prst="rect">
            <a:avLst/>
          </a:prstGeom>
        </p:spPr>
      </p:pic>
    </p:spTree>
    <p:extLst>
      <p:ext uri="{BB962C8B-B14F-4D97-AF65-F5344CB8AC3E}">
        <p14:creationId xmlns:p14="http://schemas.microsoft.com/office/powerpoint/2010/main" val="30958934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12515" b="50885"/>
          <a:stretch/>
        </p:blipFill>
        <p:spPr>
          <a:xfrm>
            <a:off x="1941095" y="112294"/>
            <a:ext cx="7218947" cy="3192379"/>
          </a:xfrm>
        </p:spPr>
      </p:pic>
      <p:pic>
        <p:nvPicPr>
          <p:cNvPr id="3" name="Объект 3"/>
          <p:cNvPicPr>
            <a:picLocks noChangeAspect="1"/>
          </p:cNvPicPr>
          <p:nvPr/>
        </p:nvPicPr>
        <p:blipFill rotWithShape="1">
          <a:blip r:embed="rId2" cstate="print">
            <a:extLst>
              <a:ext uri="{28A0092B-C50C-407E-A947-70E740481C1C}">
                <a14:useLocalDpi xmlns:a14="http://schemas.microsoft.com/office/drawing/2010/main" val="0"/>
              </a:ext>
            </a:extLst>
          </a:blip>
          <a:srcRect t="49617"/>
          <a:stretch/>
        </p:blipFill>
        <p:spPr>
          <a:xfrm>
            <a:off x="2613173" y="3304674"/>
            <a:ext cx="5568565" cy="3553326"/>
          </a:xfrm>
          <a:prstGeom prst="rect">
            <a:avLst/>
          </a:prstGeom>
        </p:spPr>
      </p:pic>
    </p:spTree>
    <p:extLst>
      <p:ext uri="{BB962C8B-B14F-4D97-AF65-F5344CB8AC3E}">
        <p14:creationId xmlns:p14="http://schemas.microsoft.com/office/powerpoint/2010/main" val="446974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Объект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34015" y="0"/>
            <a:ext cx="5421173" cy="6865868"/>
          </a:xfrm>
          <a:prstGeom prst="rect">
            <a:avLst/>
          </a:prstGeom>
        </p:spPr>
      </p:pic>
    </p:spTree>
    <p:extLst>
      <p:ext uri="{BB962C8B-B14F-4D97-AF65-F5344CB8AC3E}">
        <p14:creationId xmlns:p14="http://schemas.microsoft.com/office/powerpoint/2010/main" val="26172353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8083" b="75013"/>
          <a:stretch/>
        </p:blipFill>
        <p:spPr>
          <a:xfrm>
            <a:off x="838200" y="160421"/>
            <a:ext cx="8617093" cy="1844842"/>
          </a:xfrm>
        </p:spPr>
      </p:pic>
      <p:pic>
        <p:nvPicPr>
          <p:cNvPr id="5" name="Объект 3"/>
          <p:cNvPicPr>
            <a:picLocks noChangeAspect="1"/>
          </p:cNvPicPr>
          <p:nvPr/>
        </p:nvPicPr>
        <p:blipFill rotWithShape="1">
          <a:blip r:embed="rId2" cstate="print">
            <a:extLst>
              <a:ext uri="{28A0092B-C50C-407E-A947-70E740481C1C}">
                <a14:useLocalDpi xmlns:a14="http://schemas.microsoft.com/office/drawing/2010/main" val="0"/>
              </a:ext>
            </a:extLst>
          </a:blip>
          <a:srcRect t="56491"/>
          <a:stretch/>
        </p:blipFill>
        <p:spPr>
          <a:xfrm>
            <a:off x="7432149" y="4517996"/>
            <a:ext cx="4246504" cy="2340004"/>
          </a:xfrm>
          <a:prstGeom prst="rect">
            <a:avLst/>
          </a:prstGeom>
        </p:spPr>
      </p:pic>
      <p:pic>
        <p:nvPicPr>
          <p:cNvPr id="6" name="Объект 3"/>
          <p:cNvPicPr>
            <a:picLocks noChangeAspect="1"/>
          </p:cNvPicPr>
          <p:nvPr/>
        </p:nvPicPr>
        <p:blipFill rotWithShape="1">
          <a:blip r:embed="rId2" cstate="print">
            <a:extLst>
              <a:ext uri="{28A0092B-C50C-407E-A947-70E740481C1C}">
                <a14:useLocalDpi xmlns:a14="http://schemas.microsoft.com/office/drawing/2010/main" val="0"/>
              </a:ext>
            </a:extLst>
          </a:blip>
          <a:srcRect t="27025" b="44096"/>
          <a:stretch/>
        </p:blipFill>
        <p:spPr>
          <a:xfrm>
            <a:off x="838200" y="1895392"/>
            <a:ext cx="8026779" cy="2935706"/>
          </a:xfrm>
          <a:prstGeom prst="rect">
            <a:avLst/>
          </a:prstGeom>
        </p:spPr>
      </p:pic>
    </p:spTree>
    <p:extLst>
      <p:ext uri="{BB962C8B-B14F-4D97-AF65-F5344CB8AC3E}">
        <p14:creationId xmlns:p14="http://schemas.microsoft.com/office/powerpoint/2010/main" val="35899142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8655" b="71696"/>
          <a:stretch/>
        </p:blipFill>
        <p:spPr>
          <a:xfrm>
            <a:off x="353866" y="264694"/>
            <a:ext cx="5414961" cy="1347537"/>
          </a:xfrm>
        </p:spPr>
      </p:pic>
      <p:pic>
        <p:nvPicPr>
          <p:cNvPr id="5" name="Объект 3"/>
          <p:cNvPicPr>
            <a:picLocks noChangeAspect="1"/>
          </p:cNvPicPr>
          <p:nvPr/>
        </p:nvPicPr>
        <p:blipFill rotWithShape="1">
          <a:blip r:embed="rId2" cstate="print">
            <a:extLst>
              <a:ext uri="{28A0092B-C50C-407E-A947-70E740481C1C}">
                <a14:useLocalDpi xmlns:a14="http://schemas.microsoft.com/office/drawing/2010/main" val="0"/>
              </a:ext>
            </a:extLst>
          </a:blip>
          <a:srcRect t="31228" b="43508"/>
          <a:stretch/>
        </p:blipFill>
        <p:spPr>
          <a:xfrm>
            <a:off x="353866" y="1612231"/>
            <a:ext cx="8980128" cy="2873245"/>
          </a:xfrm>
          <a:prstGeom prst="rect">
            <a:avLst/>
          </a:prstGeom>
        </p:spPr>
      </p:pic>
      <p:pic>
        <p:nvPicPr>
          <p:cNvPr id="6" name="Объект 3"/>
          <p:cNvPicPr>
            <a:picLocks noChangeAspect="1"/>
          </p:cNvPicPr>
          <p:nvPr/>
        </p:nvPicPr>
        <p:blipFill rotWithShape="1">
          <a:blip r:embed="rId2" cstate="print">
            <a:extLst>
              <a:ext uri="{28A0092B-C50C-407E-A947-70E740481C1C}">
                <a14:useLocalDpi xmlns:a14="http://schemas.microsoft.com/office/drawing/2010/main" val="0"/>
              </a:ext>
            </a:extLst>
          </a:blip>
          <a:srcRect t="58246"/>
          <a:stretch/>
        </p:blipFill>
        <p:spPr>
          <a:xfrm>
            <a:off x="6883003" y="4164634"/>
            <a:ext cx="5308997" cy="2807480"/>
          </a:xfrm>
          <a:prstGeom prst="rect">
            <a:avLst/>
          </a:prstGeom>
        </p:spPr>
      </p:pic>
    </p:spTree>
    <p:extLst>
      <p:ext uri="{BB962C8B-B14F-4D97-AF65-F5344CB8AC3E}">
        <p14:creationId xmlns:p14="http://schemas.microsoft.com/office/powerpoint/2010/main" val="5435445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13DCB9E7-9E4C-4DA5-A1AA-0C1F78523A8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36845" y="633595"/>
            <a:ext cx="414425" cy="476655"/>
          </a:xfrm>
          <a:prstGeom prst="rect">
            <a:avLst/>
          </a:prstGeom>
        </p:spPr>
      </p:pic>
      <p:sp>
        <p:nvSpPr>
          <p:cNvPr id="6" name="TextBox 5">
            <a:extLst>
              <a:ext uri="{FF2B5EF4-FFF2-40B4-BE49-F238E27FC236}">
                <a16:creationId xmlns:a16="http://schemas.microsoft.com/office/drawing/2014/main" id="{180468BF-5061-490E-B901-1948C3B4A461}"/>
              </a:ext>
            </a:extLst>
          </p:cNvPr>
          <p:cNvSpPr txBox="1"/>
          <p:nvPr/>
        </p:nvSpPr>
        <p:spPr>
          <a:xfrm>
            <a:off x="1060314" y="536637"/>
            <a:ext cx="8405903" cy="1077218"/>
          </a:xfrm>
          <a:prstGeom prst="rect">
            <a:avLst/>
          </a:prstGeom>
          <a:noFill/>
        </p:spPr>
        <p:txBody>
          <a:bodyPr wrap="square" rtlCol="0">
            <a:spAutoFit/>
          </a:bodyPr>
          <a:lstStyle/>
          <a:p>
            <a:r>
              <a:rPr lang="ru-RU" sz="3200" b="1" dirty="0">
                <a:solidFill>
                  <a:srgbClr val="00881B"/>
                </a:solidFill>
              </a:rPr>
              <a:t>Курсы повышения квалификации для учителей начальных классов</a:t>
            </a:r>
          </a:p>
        </p:txBody>
      </p:sp>
      <p:sp>
        <p:nvSpPr>
          <p:cNvPr id="8" name="TextBox 7">
            <a:extLst>
              <a:ext uri="{FF2B5EF4-FFF2-40B4-BE49-F238E27FC236}">
                <a16:creationId xmlns:a16="http://schemas.microsoft.com/office/drawing/2014/main" id="{361E920D-6209-45C2-A799-71BA14683FDD}"/>
              </a:ext>
            </a:extLst>
          </p:cNvPr>
          <p:cNvSpPr txBox="1"/>
          <p:nvPr/>
        </p:nvSpPr>
        <p:spPr>
          <a:xfrm>
            <a:off x="236282" y="1595021"/>
            <a:ext cx="6663869" cy="5262979"/>
          </a:xfrm>
          <a:prstGeom prst="rect">
            <a:avLst/>
          </a:prstGeom>
          <a:noFill/>
        </p:spPr>
        <p:txBody>
          <a:bodyPr wrap="square" rtlCol="0">
            <a:spAutoFit/>
          </a:bodyPr>
          <a:lstStyle/>
          <a:p>
            <a:pPr>
              <a:buFont typeface="Wingdings" panose="05000000000000000000" pitchFamily="2" charset="2"/>
              <a:buChar char="Ø"/>
            </a:pPr>
            <a:r>
              <a:rPr lang="ru-RU" sz="2800" dirty="0"/>
              <a:t>«Организация системной работы с одаренными детьми» - 24 </a:t>
            </a:r>
            <a:r>
              <a:rPr lang="ru-RU" sz="2800" dirty="0" smtClean="0"/>
              <a:t>часа; очные (внебюджетные </a:t>
            </a:r>
            <a:r>
              <a:rPr lang="ru-RU" sz="2800" dirty="0"/>
              <a:t>КПК </a:t>
            </a:r>
            <a:r>
              <a:rPr lang="ru-RU" sz="2800" dirty="0" smtClean="0"/>
              <a:t>– 07-09.2026)</a:t>
            </a:r>
            <a:endParaRPr lang="ru-RU" sz="2800" dirty="0"/>
          </a:p>
          <a:p>
            <a:pPr>
              <a:buFont typeface="Wingdings" panose="05000000000000000000" pitchFamily="2" charset="2"/>
              <a:buChar char="Ø"/>
            </a:pPr>
            <a:r>
              <a:rPr lang="ru-RU" sz="2800" dirty="0"/>
              <a:t>«Развитие </a:t>
            </a:r>
            <a:r>
              <a:rPr lang="ru-RU" sz="2800" dirty="0" smtClean="0"/>
              <a:t>функциональной</a:t>
            </a:r>
            <a:r>
              <a:rPr lang="en-US" sz="2800" dirty="0" smtClean="0"/>
              <a:t> </a:t>
            </a:r>
            <a:r>
              <a:rPr lang="ru-RU" sz="2800" dirty="0" smtClean="0"/>
              <a:t>грамотности</a:t>
            </a:r>
            <a:r>
              <a:rPr lang="ru-RU" sz="2800" dirty="0"/>
              <a:t>» - 24 </a:t>
            </a:r>
            <a:r>
              <a:rPr lang="ru-RU" sz="2800" dirty="0" smtClean="0"/>
              <a:t>часа; очные с ДОТ</a:t>
            </a:r>
          </a:p>
          <a:p>
            <a:r>
              <a:rPr lang="ru-RU" sz="2800" dirty="0"/>
              <a:t>(</a:t>
            </a:r>
            <a:r>
              <a:rPr lang="ru-RU" sz="2800" dirty="0" smtClean="0"/>
              <a:t>внебюджетные </a:t>
            </a:r>
            <a:r>
              <a:rPr lang="ru-RU" sz="2800" dirty="0"/>
              <a:t>КПК </a:t>
            </a:r>
            <a:r>
              <a:rPr lang="ru-RU" sz="2800" dirty="0" smtClean="0"/>
              <a:t>– 14-19.09.2026</a:t>
            </a:r>
            <a:r>
              <a:rPr lang="ru-RU" sz="2800" dirty="0"/>
              <a:t>)</a:t>
            </a:r>
          </a:p>
          <a:p>
            <a:pPr>
              <a:buFont typeface="Wingdings" panose="05000000000000000000" pitchFamily="2" charset="2"/>
              <a:buChar char="Ø"/>
            </a:pPr>
            <a:r>
              <a:rPr lang="ru-RU" sz="2800" dirty="0" smtClean="0"/>
              <a:t>«</a:t>
            </a:r>
            <a:r>
              <a:rPr lang="ru-RU" sz="2800" dirty="0"/>
              <a:t>Современные подходы к реализации ФГОС НОО» - 32 часа </a:t>
            </a:r>
            <a:r>
              <a:rPr lang="ru-RU" sz="2800" dirty="0" smtClean="0"/>
              <a:t>(бюджетные </a:t>
            </a:r>
            <a:r>
              <a:rPr lang="ru-RU" sz="2800" dirty="0"/>
              <a:t>КПК – </a:t>
            </a:r>
            <a:r>
              <a:rPr lang="ru-RU" sz="2800" dirty="0" smtClean="0"/>
              <a:t>26.10-29.10.2026</a:t>
            </a:r>
            <a:r>
              <a:rPr lang="ru-RU" sz="2800" dirty="0"/>
              <a:t>)</a:t>
            </a:r>
          </a:p>
          <a:p>
            <a:pPr>
              <a:buFont typeface="Wingdings" panose="05000000000000000000" pitchFamily="2" charset="2"/>
              <a:buChar char="Ø"/>
            </a:pPr>
            <a:r>
              <a:rPr lang="ru-RU" sz="2800" dirty="0"/>
              <a:t>«Преподавание математики в начальной школе» - 24 часа </a:t>
            </a:r>
            <a:r>
              <a:rPr lang="ru-RU" sz="2800" dirty="0" smtClean="0"/>
              <a:t>(бюджетные </a:t>
            </a:r>
            <a:r>
              <a:rPr lang="ru-RU" sz="2800" dirty="0"/>
              <a:t>КПК – </a:t>
            </a:r>
            <a:r>
              <a:rPr lang="ru-RU" sz="2800" dirty="0" smtClean="0"/>
              <a:t>09.12-11.12.2026</a:t>
            </a:r>
            <a:r>
              <a:rPr lang="ru-RU" sz="2800" dirty="0"/>
              <a:t>)</a:t>
            </a:r>
          </a:p>
        </p:txBody>
      </p:sp>
      <p:pic>
        <p:nvPicPr>
          <p:cNvPr id="10" name="Рисунок 9">
            <a:extLst>
              <a:ext uri="{FF2B5EF4-FFF2-40B4-BE49-F238E27FC236}">
                <a16:creationId xmlns:a16="http://schemas.microsoft.com/office/drawing/2014/main" id="{8DA76738-DF7B-498C-BFCD-3CD933FADA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06073" y="1831309"/>
            <a:ext cx="5585927" cy="4189444"/>
          </a:xfrm>
          <a:prstGeom prst="rect">
            <a:avLst/>
          </a:prstGeom>
        </p:spPr>
      </p:pic>
      <p:pic>
        <p:nvPicPr>
          <p:cNvPr id="7" name="Рисунок 6"/>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466217" y="382096"/>
            <a:ext cx="2410097" cy="645810"/>
          </a:xfrm>
          <a:prstGeom prst="rect">
            <a:avLst/>
          </a:prstGeom>
        </p:spPr>
      </p:pic>
    </p:spTree>
    <p:extLst>
      <p:ext uri="{BB962C8B-B14F-4D97-AF65-F5344CB8AC3E}">
        <p14:creationId xmlns:p14="http://schemas.microsoft.com/office/powerpoint/2010/main" val="10127811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DAD2D8A3-2FE9-414E-910C-A23C23CC66E1}"/>
              </a:ext>
            </a:extLst>
          </p:cNvPr>
          <p:cNvSpPr/>
          <p:nvPr/>
        </p:nvSpPr>
        <p:spPr>
          <a:xfrm>
            <a:off x="1604211" y="1167405"/>
            <a:ext cx="9270141" cy="1323439"/>
          </a:xfrm>
          <a:prstGeom prst="rect">
            <a:avLst/>
          </a:prstGeom>
        </p:spPr>
        <p:txBody>
          <a:bodyPr wrap="square">
            <a:spAutoFit/>
          </a:bodyPr>
          <a:lstStyle/>
          <a:p>
            <a:pPr algn="ctr"/>
            <a:r>
              <a:rPr lang="ru-RU" sz="4000" b="1" spc="-10" dirty="0" smtClean="0">
                <a:solidFill>
                  <a:schemeClr val="bg1"/>
                </a:solidFill>
              </a:rPr>
              <a:t>РЕГИОНАЛЬНЫЙ ФОРУМ «АВГУСТ.ПРО: ОБРАЗОВАНИЕ, РЕГИОН, РАЗВИТИЕ»</a:t>
            </a:r>
            <a:endParaRPr lang="ru-RU" sz="4000" b="1" dirty="0"/>
          </a:p>
        </p:txBody>
      </p:sp>
      <p:sp>
        <p:nvSpPr>
          <p:cNvPr id="13" name="TextBox 12">
            <a:extLst>
              <a:ext uri="{FF2B5EF4-FFF2-40B4-BE49-F238E27FC236}">
                <a16:creationId xmlns:a16="http://schemas.microsoft.com/office/drawing/2014/main" id="{FBB5B15B-2BF9-4A2C-A62F-1671C700B7A9}"/>
              </a:ext>
            </a:extLst>
          </p:cNvPr>
          <p:cNvSpPr txBox="1"/>
          <p:nvPr/>
        </p:nvSpPr>
        <p:spPr>
          <a:xfrm>
            <a:off x="2355796" y="2927636"/>
            <a:ext cx="8088082" cy="1143390"/>
          </a:xfrm>
          <a:prstGeom prst="rect">
            <a:avLst/>
          </a:prstGeom>
          <a:noFill/>
        </p:spPr>
        <p:txBody>
          <a:bodyPr wrap="square" rtlCol="0">
            <a:spAutoFit/>
          </a:bodyPr>
          <a:lstStyle/>
          <a:p>
            <a:pPr>
              <a:lnSpc>
                <a:spcPct val="85000"/>
              </a:lnSpc>
            </a:pPr>
            <a:r>
              <a:rPr lang="ru-RU" sz="4000" b="1" spc="-10" dirty="0">
                <a:solidFill>
                  <a:schemeClr val="bg1"/>
                </a:solidFill>
              </a:rPr>
              <a:t>«Аукцион педагогических идей:</a:t>
            </a:r>
            <a:br>
              <a:rPr lang="ru-RU" sz="4000" b="1" spc="-10" dirty="0">
                <a:solidFill>
                  <a:schemeClr val="bg1"/>
                </a:solidFill>
              </a:rPr>
            </a:br>
            <a:r>
              <a:rPr lang="ru-RU" sz="4000" b="1" spc="-10" dirty="0">
                <a:solidFill>
                  <a:schemeClr val="bg1"/>
                </a:solidFill>
              </a:rPr>
              <a:t> стратегия развития региона»</a:t>
            </a:r>
          </a:p>
        </p:txBody>
      </p:sp>
      <p:pic>
        <p:nvPicPr>
          <p:cNvPr id="9" name="Рисунок 8"/>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942114" y="321643"/>
            <a:ext cx="2307771" cy="618451"/>
          </a:xfrm>
          <a:prstGeom prst="rect">
            <a:avLst/>
          </a:prstGeom>
        </p:spPr>
      </p:pic>
      <p:pic>
        <p:nvPicPr>
          <p:cNvPr id="27" name="Рисунок 26"/>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203961" y="181738"/>
            <a:ext cx="683773" cy="720855"/>
          </a:xfrm>
          <a:prstGeom prst="rect">
            <a:avLst/>
          </a:prstGeom>
        </p:spPr>
      </p:pic>
      <p:pic>
        <p:nvPicPr>
          <p:cNvPr id="28" name="Рисунок 27"/>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118834" y="190907"/>
            <a:ext cx="663470" cy="784265"/>
          </a:xfrm>
          <a:prstGeom prst="rect">
            <a:avLst/>
          </a:prstGeom>
        </p:spPr>
      </p:pic>
      <p:pic>
        <p:nvPicPr>
          <p:cNvPr id="29" name="Рисунок 28"/>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0013404" y="218733"/>
            <a:ext cx="860948" cy="785141"/>
          </a:xfrm>
          <a:prstGeom prst="rect">
            <a:avLst/>
          </a:prstGeom>
        </p:spPr>
      </p:pic>
      <p:pic>
        <p:nvPicPr>
          <p:cNvPr id="30" name="Рисунок 29"/>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1083752" y="190907"/>
            <a:ext cx="693528" cy="785141"/>
          </a:xfrm>
          <a:prstGeom prst="rect">
            <a:avLst/>
          </a:prstGeom>
        </p:spPr>
      </p:pic>
      <p:pic>
        <p:nvPicPr>
          <p:cNvPr id="10" name="Рисунок 9"/>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0013404" y="200205"/>
            <a:ext cx="860948" cy="785141"/>
          </a:xfrm>
          <a:prstGeom prst="rect">
            <a:avLst/>
          </a:prstGeom>
        </p:spPr>
      </p:pic>
    </p:spTree>
    <p:extLst>
      <p:ext uri="{BB962C8B-B14F-4D97-AF65-F5344CB8AC3E}">
        <p14:creationId xmlns:p14="http://schemas.microsoft.com/office/powerpoint/2010/main" val="3881093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DAD2D8A3-2FE9-414E-910C-A23C23CC66E1}"/>
              </a:ext>
            </a:extLst>
          </p:cNvPr>
          <p:cNvSpPr/>
          <p:nvPr/>
        </p:nvSpPr>
        <p:spPr>
          <a:xfrm>
            <a:off x="1604211" y="1167405"/>
            <a:ext cx="9270141" cy="1323439"/>
          </a:xfrm>
          <a:prstGeom prst="rect">
            <a:avLst/>
          </a:prstGeom>
        </p:spPr>
        <p:txBody>
          <a:bodyPr wrap="square">
            <a:spAutoFit/>
          </a:bodyPr>
          <a:lstStyle/>
          <a:p>
            <a:pPr algn="ctr"/>
            <a:r>
              <a:rPr lang="ru-RU" sz="4000" b="1" spc="-10" dirty="0" smtClean="0">
                <a:solidFill>
                  <a:schemeClr val="bg1"/>
                </a:solidFill>
              </a:rPr>
              <a:t>МЕРОПРИЯТИЕ </a:t>
            </a:r>
            <a:r>
              <a:rPr lang="ru-RU" sz="4000" b="1" spc="-10" dirty="0">
                <a:solidFill>
                  <a:schemeClr val="bg1"/>
                </a:solidFill>
              </a:rPr>
              <a:t>ВКЛЮЧАЕТ </a:t>
            </a:r>
            <a:endParaRPr lang="ru-RU" sz="4000" b="1" spc="-10" dirty="0" smtClean="0">
              <a:solidFill>
                <a:schemeClr val="bg1"/>
              </a:solidFill>
            </a:endParaRPr>
          </a:p>
          <a:p>
            <a:pPr algn="ctr"/>
            <a:r>
              <a:rPr lang="ru-RU" sz="4000" b="1" spc="-10" dirty="0" smtClean="0">
                <a:solidFill>
                  <a:schemeClr val="bg1"/>
                </a:solidFill>
              </a:rPr>
              <a:t>3 </a:t>
            </a:r>
            <a:r>
              <a:rPr lang="ru-RU" sz="4000" b="1" spc="-10" dirty="0">
                <a:solidFill>
                  <a:schemeClr val="bg1"/>
                </a:solidFill>
              </a:rPr>
              <a:t>КЛЮЧЕВЫХ БЛОКА</a:t>
            </a:r>
            <a:endParaRPr lang="ru-RU" sz="4000" b="1" dirty="0"/>
          </a:p>
        </p:txBody>
      </p:sp>
      <p:sp>
        <p:nvSpPr>
          <p:cNvPr id="13" name="TextBox 12">
            <a:extLst>
              <a:ext uri="{FF2B5EF4-FFF2-40B4-BE49-F238E27FC236}">
                <a16:creationId xmlns:a16="http://schemas.microsoft.com/office/drawing/2014/main" id="{FBB5B15B-2BF9-4A2C-A62F-1671C700B7A9}"/>
              </a:ext>
            </a:extLst>
          </p:cNvPr>
          <p:cNvSpPr txBox="1"/>
          <p:nvPr/>
        </p:nvSpPr>
        <p:spPr>
          <a:xfrm>
            <a:off x="1251285" y="2858813"/>
            <a:ext cx="10250904" cy="2785378"/>
          </a:xfrm>
          <a:prstGeom prst="rect">
            <a:avLst/>
          </a:prstGeom>
          <a:noFill/>
        </p:spPr>
        <p:txBody>
          <a:bodyPr wrap="square" rtlCol="0">
            <a:spAutoFit/>
          </a:bodyPr>
          <a:lstStyle/>
          <a:p>
            <a:pPr marL="571500" indent="-571500" algn="just">
              <a:lnSpc>
                <a:spcPct val="150000"/>
              </a:lnSpc>
              <a:buFont typeface="Wingdings" panose="05000000000000000000" pitchFamily="2" charset="2"/>
              <a:buChar char="Ø"/>
            </a:pPr>
            <a:r>
              <a:rPr lang="ru-RU" sz="4000" spc="-10" dirty="0">
                <a:solidFill>
                  <a:schemeClr val="bg1"/>
                </a:solidFill>
              </a:rPr>
              <a:t>Вводный блок </a:t>
            </a:r>
            <a:endParaRPr lang="ru-RU" sz="4000" spc="-10" dirty="0" smtClean="0">
              <a:solidFill>
                <a:schemeClr val="bg1"/>
              </a:solidFill>
            </a:endParaRPr>
          </a:p>
          <a:p>
            <a:pPr marL="571500" indent="-571500" algn="just">
              <a:lnSpc>
                <a:spcPct val="150000"/>
              </a:lnSpc>
              <a:buFont typeface="Wingdings" panose="05000000000000000000" pitchFamily="2" charset="2"/>
              <a:buChar char="Ø"/>
            </a:pPr>
            <a:r>
              <a:rPr lang="ru-RU" sz="4000" spc="-10" dirty="0" smtClean="0">
                <a:solidFill>
                  <a:schemeClr val="bg1"/>
                </a:solidFill>
              </a:rPr>
              <a:t>Основной </a:t>
            </a:r>
            <a:r>
              <a:rPr lang="ru-RU" sz="4000" spc="-10" dirty="0">
                <a:solidFill>
                  <a:schemeClr val="bg1"/>
                </a:solidFill>
              </a:rPr>
              <a:t>блок </a:t>
            </a:r>
            <a:endParaRPr lang="ru-RU" sz="4000" spc="-10" dirty="0" smtClean="0">
              <a:solidFill>
                <a:schemeClr val="bg1"/>
              </a:solidFill>
            </a:endParaRPr>
          </a:p>
          <a:p>
            <a:pPr marL="571500" indent="-571500" algn="just">
              <a:lnSpc>
                <a:spcPct val="150000"/>
              </a:lnSpc>
              <a:buFont typeface="Wingdings" panose="05000000000000000000" pitchFamily="2" charset="2"/>
              <a:buChar char="Ø"/>
            </a:pPr>
            <a:r>
              <a:rPr lang="ru-RU" sz="4000" spc="-10" dirty="0" smtClean="0">
                <a:solidFill>
                  <a:schemeClr val="bg1"/>
                </a:solidFill>
              </a:rPr>
              <a:t>Финальный блок</a:t>
            </a:r>
            <a:endParaRPr lang="ru-RU" sz="4000" spc="-10" dirty="0">
              <a:solidFill>
                <a:schemeClr val="bg1"/>
              </a:solidFill>
            </a:endParaRPr>
          </a:p>
        </p:txBody>
      </p:sp>
      <p:pic>
        <p:nvPicPr>
          <p:cNvPr id="9" name="Рисунок 8"/>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942114" y="321643"/>
            <a:ext cx="2307771" cy="618451"/>
          </a:xfrm>
          <a:prstGeom prst="rect">
            <a:avLst/>
          </a:prstGeom>
        </p:spPr>
      </p:pic>
      <p:pic>
        <p:nvPicPr>
          <p:cNvPr id="27" name="Рисунок 26"/>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203961" y="181738"/>
            <a:ext cx="683773" cy="720855"/>
          </a:xfrm>
          <a:prstGeom prst="rect">
            <a:avLst/>
          </a:prstGeom>
        </p:spPr>
      </p:pic>
      <p:pic>
        <p:nvPicPr>
          <p:cNvPr id="28" name="Рисунок 27"/>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118834" y="190907"/>
            <a:ext cx="663470" cy="784265"/>
          </a:xfrm>
          <a:prstGeom prst="rect">
            <a:avLst/>
          </a:prstGeom>
        </p:spPr>
      </p:pic>
      <p:pic>
        <p:nvPicPr>
          <p:cNvPr id="29" name="Рисунок 28"/>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0013404" y="218733"/>
            <a:ext cx="860948" cy="785141"/>
          </a:xfrm>
          <a:prstGeom prst="rect">
            <a:avLst/>
          </a:prstGeom>
        </p:spPr>
      </p:pic>
      <p:pic>
        <p:nvPicPr>
          <p:cNvPr id="30" name="Рисунок 29"/>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1083752" y="190907"/>
            <a:ext cx="693528" cy="785141"/>
          </a:xfrm>
          <a:prstGeom prst="rect">
            <a:avLst/>
          </a:prstGeom>
        </p:spPr>
      </p:pic>
    </p:spTree>
    <p:extLst>
      <p:ext uri="{BB962C8B-B14F-4D97-AF65-F5344CB8AC3E}">
        <p14:creationId xmlns:p14="http://schemas.microsoft.com/office/powerpoint/2010/main" val="207192862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E08AB3-DA03-41B0-87E8-A4CAF44E582A}"/>
              </a:ext>
            </a:extLst>
          </p:cNvPr>
          <p:cNvSpPr>
            <a:spLocks noGrp="1"/>
          </p:cNvSpPr>
          <p:nvPr>
            <p:ph type="title"/>
          </p:nvPr>
        </p:nvSpPr>
        <p:spPr/>
        <p:txBody>
          <a:bodyPr>
            <a:normAutofit/>
          </a:bodyPr>
          <a:lstStyle/>
          <a:p>
            <a:r>
              <a:rPr lang="ru-RU" sz="4000" b="1" dirty="0">
                <a:solidFill>
                  <a:srgbClr val="00881B"/>
                </a:solidFill>
                <a:latin typeface="+mn-lt"/>
              </a:rPr>
              <a:t>«Аукцион педагогических идей</a:t>
            </a:r>
            <a:r>
              <a:rPr lang="ru-RU" sz="4000" b="1" dirty="0" smtClean="0">
                <a:solidFill>
                  <a:srgbClr val="00881B"/>
                </a:solidFill>
                <a:latin typeface="+mn-lt"/>
              </a:rPr>
              <a:t>:</a:t>
            </a:r>
            <a:br>
              <a:rPr lang="ru-RU" sz="4000" b="1" dirty="0" smtClean="0">
                <a:solidFill>
                  <a:srgbClr val="00881B"/>
                </a:solidFill>
                <a:latin typeface="+mn-lt"/>
              </a:rPr>
            </a:br>
            <a:r>
              <a:rPr lang="ru-RU" sz="4000" b="1" dirty="0" smtClean="0">
                <a:solidFill>
                  <a:srgbClr val="00881B"/>
                </a:solidFill>
                <a:latin typeface="+mn-lt"/>
              </a:rPr>
              <a:t> </a:t>
            </a:r>
            <a:r>
              <a:rPr lang="ru-RU" sz="4000" b="1" dirty="0">
                <a:solidFill>
                  <a:srgbClr val="00881B"/>
                </a:solidFill>
                <a:latin typeface="+mn-lt"/>
              </a:rPr>
              <a:t>стратегия развития региона»</a:t>
            </a:r>
          </a:p>
        </p:txBody>
      </p:sp>
      <p:pic>
        <p:nvPicPr>
          <p:cNvPr id="4" name="Рисунок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466217" y="382096"/>
            <a:ext cx="2410097" cy="645810"/>
          </a:xfrm>
          <a:prstGeom prst="rect">
            <a:avLst/>
          </a:prstGeom>
        </p:spPr>
      </p:pic>
      <p:sp>
        <p:nvSpPr>
          <p:cNvPr id="6" name="Объект 5"/>
          <p:cNvSpPr>
            <a:spLocks noGrp="1"/>
          </p:cNvSpPr>
          <p:nvPr>
            <p:ph idx="1"/>
          </p:nvPr>
        </p:nvSpPr>
        <p:spPr>
          <a:xfrm>
            <a:off x="286871" y="1825624"/>
            <a:ext cx="11589443" cy="5032375"/>
          </a:xfrm>
        </p:spPr>
        <p:txBody>
          <a:bodyPr>
            <a:normAutofit fontScale="77500" lnSpcReduction="20000"/>
          </a:bodyPr>
          <a:lstStyle/>
          <a:p>
            <a:pPr marL="0" indent="0">
              <a:buNone/>
            </a:pPr>
            <a:r>
              <a:rPr lang="ru-RU" dirty="0"/>
              <a:t>1.	</a:t>
            </a:r>
            <a:r>
              <a:rPr lang="ru-RU" sz="3100" dirty="0" err="1"/>
              <a:t>Кастуева</a:t>
            </a:r>
            <a:r>
              <a:rPr lang="ru-RU" sz="3100" dirty="0"/>
              <a:t> Наталья Валентиновна и </a:t>
            </a:r>
            <a:r>
              <a:rPr lang="ru-RU" sz="3100" dirty="0" err="1"/>
              <a:t>Сухоребрик</a:t>
            </a:r>
            <a:r>
              <a:rPr lang="ru-RU" sz="3100" dirty="0"/>
              <a:t> Ольга Владимировна, учителя начальных классов МБОУ «</a:t>
            </a:r>
            <a:r>
              <a:rPr lang="ru-RU" sz="3100" dirty="0" err="1"/>
              <a:t>Каргасокская</a:t>
            </a:r>
            <a:r>
              <a:rPr lang="ru-RU" sz="3100" dirty="0"/>
              <a:t> СОШ №2»; мастер класс «Применение активных методов обучения на разных этапах урока в начальной школе»</a:t>
            </a:r>
          </a:p>
          <a:p>
            <a:pPr marL="0" indent="0">
              <a:buNone/>
            </a:pPr>
            <a:r>
              <a:rPr lang="ru-RU" sz="3100" dirty="0"/>
              <a:t>2.	</a:t>
            </a:r>
            <a:r>
              <a:rPr lang="ru-RU" sz="3100" dirty="0" err="1"/>
              <a:t>Смокотин</a:t>
            </a:r>
            <a:r>
              <a:rPr lang="ru-RU" sz="3100" dirty="0"/>
              <a:t> Александр Евгеньевич, учитель начальных классов ОГАОУ «Интеграция</a:t>
            </a:r>
            <a:r>
              <a:rPr lang="ru-RU" sz="3100"/>
              <a:t>»; </a:t>
            </a:r>
            <a:r>
              <a:rPr lang="ru-RU" sz="3100" smtClean="0"/>
              <a:t>тема </a:t>
            </a:r>
            <a:r>
              <a:rPr lang="ru-RU" sz="3100" dirty="0" smtClean="0"/>
              <a:t>Начальное </a:t>
            </a:r>
            <a:r>
              <a:rPr lang="ru-RU" sz="3100" smtClean="0"/>
              <a:t>образование: «Игра</a:t>
            </a:r>
            <a:r>
              <a:rPr lang="ru-RU" sz="3100" dirty="0" smtClean="0"/>
              <a:t> </a:t>
            </a:r>
            <a:r>
              <a:rPr lang="ru-RU" sz="3100" dirty="0"/>
              <a:t>в смыслы» </a:t>
            </a:r>
          </a:p>
          <a:p>
            <a:pPr marL="0" indent="0">
              <a:buNone/>
            </a:pPr>
            <a:r>
              <a:rPr lang="ru-RU" sz="3100" dirty="0"/>
              <a:t>3.	Зырянова Мария </a:t>
            </a:r>
            <a:r>
              <a:rPr lang="ru-RU" sz="3100" dirty="0" err="1"/>
              <a:t>Вилаятовна</a:t>
            </a:r>
            <a:r>
              <a:rPr lang="ru-RU" sz="3100" dirty="0"/>
              <a:t>, учитель начальных классов МАОУ «СОШ № 2 им. Ф.А. Трифонова»; мастер-класс «Развитие навыка осознанного выбора у младших школьников с помощью визуального приёма „Компас решений“» </a:t>
            </a:r>
          </a:p>
          <a:p>
            <a:pPr marL="0" indent="0">
              <a:buNone/>
            </a:pPr>
            <a:r>
              <a:rPr lang="ru-RU" sz="3100" dirty="0"/>
              <a:t>4.	Зюзина Валентина Евгеньевна, учитель начальных классов МАОУ гимназия №6 г. Томска; тема: «Азбука профессий: знакомим детей с миром профессий от А до Я»</a:t>
            </a:r>
          </a:p>
          <a:p>
            <a:pPr marL="0" indent="0">
              <a:buNone/>
            </a:pPr>
            <a:r>
              <a:rPr lang="ru-RU" sz="3100" dirty="0"/>
              <a:t>5.	Шутова Елена Петровна, учитель начальных классов МАОУ «</a:t>
            </a:r>
            <a:r>
              <a:rPr lang="ru-RU" sz="3100" dirty="0" err="1"/>
              <a:t>Зональненская</a:t>
            </a:r>
            <a:r>
              <a:rPr lang="ru-RU" sz="3100" dirty="0"/>
              <a:t> СОШ» Томского района; тема: «Чтение как территория смысла: опыт сохранения внимания в эпоху клипового мышления»</a:t>
            </a:r>
          </a:p>
          <a:p>
            <a:pPr marL="0" indent="0">
              <a:buNone/>
            </a:pPr>
            <a:r>
              <a:rPr lang="ru-RU" sz="3100" dirty="0"/>
              <a:t>6.	</a:t>
            </a:r>
            <a:r>
              <a:rPr lang="ru-RU" sz="3100" dirty="0" err="1"/>
              <a:t>Крахина</a:t>
            </a:r>
            <a:r>
              <a:rPr lang="ru-RU" sz="3100" dirty="0"/>
              <a:t> Ольга Геннадьевна, учитель начальных классов МАОУ лицей №7, тема: «Русский язык в движении». </a:t>
            </a:r>
          </a:p>
        </p:txBody>
      </p:sp>
    </p:spTree>
    <p:extLst>
      <p:ext uri="{BB962C8B-B14F-4D97-AF65-F5344CB8AC3E}">
        <p14:creationId xmlns:p14="http://schemas.microsoft.com/office/powerpoint/2010/main" val="215731067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13DCB9E7-9E4C-4DA5-A1AA-0C1F78523A8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36845" y="633595"/>
            <a:ext cx="414425" cy="476655"/>
          </a:xfrm>
          <a:prstGeom prst="rect">
            <a:avLst/>
          </a:prstGeom>
        </p:spPr>
      </p:pic>
      <p:sp>
        <p:nvSpPr>
          <p:cNvPr id="6" name="TextBox 5">
            <a:extLst>
              <a:ext uri="{FF2B5EF4-FFF2-40B4-BE49-F238E27FC236}">
                <a16:creationId xmlns:a16="http://schemas.microsoft.com/office/drawing/2014/main" id="{180468BF-5061-490E-B901-1948C3B4A461}"/>
              </a:ext>
            </a:extLst>
          </p:cNvPr>
          <p:cNvSpPr txBox="1"/>
          <p:nvPr/>
        </p:nvSpPr>
        <p:spPr>
          <a:xfrm>
            <a:off x="1060314" y="536637"/>
            <a:ext cx="8405903" cy="1077218"/>
          </a:xfrm>
          <a:prstGeom prst="rect">
            <a:avLst/>
          </a:prstGeom>
          <a:noFill/>
        </p:spPr>
        <p:txBody>
          <a:bodyPr wrap="square" rtlCol="0">
            <a:spAutoFit/>
          </a:bodyPr>
          <a:lstStyle/>
          <a:p>
            <a:r>
              <a:rPr lang="ru-RU" sz="3200" b="1" dirty="0">
                <a:solidFill>
                  <a:srgbClr val="00881B"/>
                </a:solidFill>
              </a:rPr>
              <a:t>Курсы повышения квалификации для учителей начальных классов</a:t>
            </a:r>
          </a:p>
        </p:txBody>
      </p:sp>
      <p:sp>
        <p:nvSpPr>
          <p:cNvPr id="8" name="TextBox 7">
            <a:extLst>
              <a:ext uri="{FF2B5EF4-FFF2-40B4-BE49-F238E27FC236}">
                <a16:creationId xmlns:a16="http://schemas.microsoft.com/office/drawing/2014/main" id="{361E920D-6209-45C2-A799-71BA14683FDD}"/>
              </a:ext>
            </a:extLst>
          </p:cNvPr>
          <p:cNvSpPr txBox="1"/>
          <p:nvPr/>
        </p:nvSpPr>
        <p:spPr>
          <a:xfrm>
            <a:off x="236282" y="1595021"/>
            <a:ext cx="6663869" cy="5262979"/>
          </a:xfrm>
          <a:prstGeom prst="rect">
            <a:avLst/>
          </a:prstGeom>
          <a:noFill/>
        </p:spPr>
        <p:txBody>
          <a:bodyPr wrap="square" rtlCol="0">
            <a:spAutoFit/>
          </a:bodyPr>
          <a:lstStyle/>
          <a:p>
            <a:pPr marL="457200" indent="-457200">
              <a:buFont typeface="Wingdings" panose="05000000000000000000" pitchFamily="2" charset="2"/>
              <a:buChar char="Ø"/>
            </a:pPr>
            <a:r>
              <a:rPr lang="ru-RU" sz="2800" dirty="0"/>
              <a:t>«Организация системной работы с одаренными детьми» - 24 </a:t>
            </a:r>
            <a:r>
              <a:rPr lang="ru-RU" sz="2800" dirty="0" smtClean="0"/>
              <a:t>часа; очные (внебюджетные </a:t>
            </a:r>
            <a:r>
              <a:rPr lang="ru-RU" sz="2800" dirty="0"/>
              <a:t>КПК </a:t>
            </a:r>
            <a:r>
              <a:rPr lang="ru-RU" sz="2800" dirty="0" smtClean="0"/>
              <a:t>– 07-09.2026)</a:t>
            </a:r>
            <a:endParaRPr lang="ru-RU" sz="2800" dirty="0"/>
          </a:p>
          <a:p>
            <a:pPr marL="457200" indent="-457200">
              <a:buFont typeface="Wingdings" panose="05000000000000000000" pitchFamily="2" charset="2"/>
              <a:buChar char="Ø"/>
            </a:pPr>
            <a:r>
              <a:rPr lang="ru-RU" sz="2800" dirty="0"/>
              <a:t>«Развитие функциональной грамотности» - 24 </a:t>
            </a:r>
            <a:r>
              <a:rPr lang="ru-RU" sz="2800" dirty="0" smtClean="0"/>
              <a:t>часа; очные с ДОТ</a:t>
            </a:r>
          </a:p>
          <a:p>
            <a:r>
              <a:rPr lang="ru-RU" sz="2800" dirty="0"/>
              <a:t>(</a:t>
            </a:r>
            <a:r>
              <a:rPr lang="ru-RU" sz="2800" dirty="0" smtClean="0"/>
              <a:t>внебюджетные </a:t>
            </a:r>
            <a:r>
              <a:rPr lang="ru-RU" sz="2800" dirty="0"/>
              <a:t>КПК </a:t>
            </a:r>
            <a:r>
              <a:rPr lang="ru-RU" sz="2800" dirty="0" smtClean="0"/>
              <a:t>– 14-19.09.2026</a:t>
            </a:r>
            <a:r>
              <a:rPr lang="ru-RU" sz="2800" dirty="0"/>
              <a:t>)</a:t>
            </a:r>
          </a:p>
          <a:p>
            <a:pPr marL="457200" indent="-457200">
              <a:buFont typeface="Wingdings" panose="05000000000000000000" pitchFamily="2" charset="2"/>
              <a:buChar char="Ø"/>
            </a:pPr>
            <a:r>
              <a:rPr lang="ru-RU" sz="2800" dirty="0" smtClean="0"/>
              <a:t>«</a:t>
            </a:r>
            <a:r>
              <a:rPr lang="ru-RU" sz="2800" dirty="0"/>
              <a:t>Современные подходы к реализации ФГОС НОО» - 32 часа </a:t>
            </a:r>
            <a:r>
              <a:rPr lang="ru-RU" sz="2800" dirty="0" smtClean="0"/>
              <a:t>(бюджетные </a:t>
            </a:r>
            <a:r>
              <a:rPr lang="ru-RU" sz="2800" dirty="0"/>
              <a:t>КПК – </a:t>
            </a:r>
            <a:r>
              <a:rPr lang="ru-RU" sz="2800" dirty="0" smtClean="0"/>
              <a:t>26.10-29.10.2026</a:t>
            </a:r>
            <a:r>
              <a:rPr lang="ru-RU" sz="2800" dirty="0"/>
              <a:t>)</a:t>
            </a:r>
          </a:p>
          <a:p>
            <a:pPr marL="457200" indent="-457200">
              <a:buFont typeface="Wingdings" panose="05000000000000000000" pitchFamily="2" charset="2"/>
              <a:buChar char="Ø"/>
            </a:pPr>
            <a:r>
              <a:rPr lang="ru-RU" sz="2800" dirty="0"/>
              <a:t>«Преподавание математики в начальной школе» - 24 часа </a:t>
            </a:r>
            <a:r>
              <a:rPr lang="ru-RU" sz="2800" dirty="0" smtClean="0"/>
              <a:t>(бюджетные </a:t>
            </a:r>
            <a:r>
              <a:rPr lang="ru-RU" sz="2800" dirty="0"/>
              <a:t>КПК – </a:t>
            </a:r>
            <a:r>
              <a:rPr lang="ru-RU" sz="2800" dirty="0" smtClean="0"/>
              <a:t>09.12-11.12.2026</a:t>
            </a:r>
            <a:r>
              <a:rPr lang="ru-RU" sz="2800" dirty="0"/>
              <a:t>)</a:t>
            </a:r>
          </a:p>
        </p:txBody>
      </p:sp>
      <p:pic>
        <p:nvPicPr>
          <p:cNvPr id="10" name="Рисунок 9">
            <a:extLst>
              <a:ext uri="{FF2B5EF4-FFF2-40B4-BE49-F238E27FC236}">
                <a16:creationId xmlns:a16="http://schemas.microsoft.com/office/drawing/2014/main" id="{8DA76738-DF7B-498C-BFCD-3CD933FADA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00151" y="1831309"/>
            <a:ext cx="5291849" cy="3968886"/>
          </a:xfrm>
          <a:prstGeom prst="rect">
            <a:avLst/>
          </a:prstGeom>
        </p:spPr>
      </p:pic>
      <p:pic>
        <p:nvPicPr>
          <p:cNvPr id="7" name="Рисунок 6"/>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466217" y="382096"/>
            <a:ext cx="2410097" cy="645810"/>
          </a:xfrm>
          <a:prstGeom prst="rect">
            <a:avLst/>
          </a:prstGeom>
        </p:spPr>
      </p:pic>
    </p:spTree>
    <p:extLst>
      <p:ext uri="{BB962C8B-B14F-4D97-AF65-F5344CB8AC3E}">
        <p14:creationId xmlns:p14="http://schemas.microsoft.com/office/powerpoint/2010/main" val="376906419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87D2633E-EB7C-46B0-87DF-D59481E3446E}"/>
              </a:ext>
            </a:extLst>
          </p:cNvPr>
          <p:cNvSpPr>
            <a:spLocks noGrp="1"/>
          </p:cNvSpPr>
          <p:nvPr>
            <p:ph type="title"/>
          </p:nvPr>
        </p:nvSpPr>
        <p:spPr>
          <a:xfrm>
            <a:off x="219798" y="4886325"/>
            <a:ext cx="6687029" cy="771525"/>
          </a:xfrm>
        </p:spPr>
        <p:txBody>
          <a:bodyPr>
            <a:normAutofit/>
          </a:bodyPr>
          <a:lstStyle/>
          <a:p>
            <a:pPr algn="ctr"/>
            <a:r>
              <a:rPr lang="ru-RU" sz="4000" b="1" dirty="0" smtClean="0">
                <a:solidFill>
                  <a:schemeClr val="bg1"/>
                </a:solidFill>
                <a:effectLst>
                  <a:outerShdw blurRad="215900" sx="102000" sy="102000" algn="ctr" rotWithShape="0">
                    <a:prstClr val="black">
                      <a:alpha val="40000"/>
                    </a:prstClr>
                  </a:outerShdw>
                </a:effectLst>
                <a:latin typeface="+mn-lt"/>
              </a:rPr>
              <a:t>Русан Татьяна Семёновна</a:t>
            </a:r>
            <a:endParaRPr lang="ru-RU" sz="4000" b="1" dirty="0">
              <a:solidFill>
                <a:schemeClr val="bg1"/>
              </a:solidFill>
              <a:effectLst>
                <a:outerShdw blurRad="215900" sx="102000" sy="102000" algn="ctr" rotWithShape="0">
                  <a:prstClr val="black">
                    <a:alpha val="40000"/>
                  </a:prstClr>
                </a:outerShdw>
              </a:effectLst>
              <a:latin typeface="+mn-lt"/>
            </a:endParaRPr>
          </a:p>
        </p:txBody>
      </p:sp>
      <p:pic>
        <p:nvPicPr>
          <p:cNvPr id="9" name="Рисунок 8">
            <a:extLst>
              <a:ext uri="{FF2B5EF4-FFF2-40B4-BE49-F238E27FC236}">
                <a16:creationId xmlns:a16="http://schemas.microsoft.com/office/drawing/2014/main" id="{6A728608-F2E5-497E-9F3E-E15C3DFE215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708202" y="5002543"/>
            <a:ext cx="358778" cy="409364"/>
          </a:xfrm>
          <a:prstGeom prst="rect">
            <a:avLst/>
          </a:prstGeom>
        </p:spPr>
      </p:pic>
      <p:pic>
        <p:nvPicPr>
          <p:cNvPr id="3" name="Рисунок 2">
            <a:extLst>
              <a:ext uri="{FF2B5EF4-FFF2-40B4-BE49-F238E27FC236}">
                <a16:creationId xmlns:a16="http://schemas.microsoft.com/office/drawing/2014/main" id="{E720E23C-7C1F-4CDB-8F20-ED2A6DA456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62563" y="1798847"/>
            <a:ext cx="3356036" cy="3356036"/>
          </a:xfrm>
          <a:prstGeom prst="ellipse">
            <a:avLst/>
          </a:prstGeom>
        </p:spPr>
      </p:pic>
      <p:pic>
        <p:nvPicPr>
          <p:cNvPr id="12" name="Рисунок 11"/>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656837" y="425337"/>
            <a:ext cx="2307771" cy="618451"/>
          </a:xfrm>
          <a:prstGeom prst="rect">
            <a:avLst/>
          </a:prstGeom>
        </p:spPr>
      </p:pic>
      <p:pic>
        <p:nvPicPr>
          <p:cNvPr id="11" name="Рисунок 10"/>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251750" y="2423446"/>
            <a:ext cx="1814447" cy="1814447"/>
          </a:xfrm>
          <a:prstGeom prst="rect">
            <a:avLst/>
          </a:prstGeom>
        </p:spPr>
      </p:pic>
      <p:pic>
        <p:nvPicPr>
          <p:cNvPr id="14" name="Рисунок 13"/>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3577411" y="2423446"/>
            <a:ext cx="1843752" cy="1843752"/>
          </a:xfrm>
          <a:prstGeom prst="rect">
            <a:avLst/>
          </a:prstGeom>
        </p:spPr>
      </p:pic>
      <p:pic>
        <p:nvPicPr>
          <p:cNvPr id="6" name="Рисунок 5"/>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6708202" y="463722"/>
            <a:ext cx="6026286" cy="6026286"/>
          </a:xfrm>
          <a:prstGeom prst="rect">
            <a:avLst/>
          </a:prstGeom>
        </p:spPr>
      </p:pic>
    </p:spTree>
    <p:extLst>
      <p:ext uri="{BB962C8B-B14F-4D97-AF65-F5344CB8AC3E}">
        <p14:creationId xmlns:p14="http://schemas.microsoft.com/office/powerpoint/2010/main" val="19362613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DAD2D8A3-2FE9-414E-910C-A23C23CC66E1}"/>
              </a:ext>
            </a:extLst>
          </p:cNvPr>
          <p:cNvSpPr/>
          <p:nvPr/>
        </p:nvSpPr>
        <p:spPr>
          <a:xfrm>
            <a:off x="1604211" y="1167405"/>
            <a:ext cx="9270141" cy="1323439"/>
          </a:xfrm>
          <a:prstGeom prst="rect">
            <a:avLst/>
          </a:prstGeom>
        </p:spPr>
        <p:txBody>
          <a:bodyPr wrap="square">
            <a:spAutoFit/>
          </a:bodyPr>
          <a:lstStyle/>
          <a:p>
            <a:pPr algn="ctr"/>
            <a:r>
              <a:rPr lang="ru-RU" sz="4000" b="1" spc="-10" dirty="0" smtClean="0">
                <a:solidFill>
                  <a:schemeClr val="bg1"/>
                </a:solidFill>
              </a:rPr>
              <a:t>РЕГИОНАЛЬНЫЙ ФОРУМ «АВГУСТ.ПРО: ОБРАЗОВАНИЕ, РЕГИОН, РАЗВИТИЕ»</a:t>
            </a:r>
            <a:endParaRPr lang="ru-RU" sz="4000" b="1" dirty="0"/>
          </a:p>
        </p:txBody>
      </p:sp>
      <p:sp>
        <p:nvSpPr>
          <p:cNvPr id="13" name="TextBox 12">
            <a:extLst>
              <a:ext uri="{FF2B5EF4-FFF2-40B4-BE49-F238E27FC236}">
                <a16:creationId xmlns:a16="http://schemas.microsoft.com/office/drawing/2014/main" id="{FBB5B15B-2BF9-4A2C-A62F-1671C700B7A9}"/>
              </a:ext>
            </a:extLst>
          </p:cNvPr>
          <p:cNvSpPr txBox="1"/>
          <p:nvPr/>
        </p:nvSpPr>
        <p:spPr>
          <a:xfrm>
            <a:off x="2355796" y="2927636"/>
            <a:ext cx="8088082" cy="1143390"/>
          </a:xfrm>
          <a:prstGeom prst="rect">
            <a:avLst/>
          </a:prstGeom>
          <a:noFill/>
        </p:spPr>
        <p:txBody>
          <a:bodyPr wrap="square" rtlCol="0">
            <a:spAutoFit/>
          </a:bodyPr>
          <a:lstStyle/>
          <a:p>
            <a:pPr>
              <a:lnSpc>
                <a:spcPct val="85000"/>
              </a:lnSpc>
            </a:pPr>
            <a:r>
              <a:rPr lang="ru-RU" sz="4000" b="1" spc="-10" dirty="0" smtClean="0">
                <a:solidFill>
                  <a:schemeClr val="bg1"/>
                </a:solidFill>
              </a:rPr>
              <a:t>Семинар «Аукцион </a:t>
            </a:r>
            <a:r>
              <a:rPr lang="ru-RU" sz="4000" b="1" spc="-10" dirty="0">
                <a:solidFill>
                  <a:schemeClr val="bg1"/>
                </a:solidFill>
              </a:rPr>
              <a:t>педагогических </a:t>
            </a:r>
            <a:r>
              <a:rPr lang="ru-RU" sz="4000" b="1" spc="-10" dirty="0" smtClean="0">
                <a:solidFill>
                  <a:schemeClr val="bg1"/>
                </a:solidFill>
              </a:rPr>
              <a:t>идей:</a:t>
            </a:r>
            <a:r>
              <a:rPr lang="ru-RU" sz="4000" b="1" spc="-10" dirty="0">
                <a:solidFill>
                  <a:schemeClr val="bg1"/>
                </a:solidFill>
              </a:rPr>
              <a:t> </a:t>
            </a:r>
            <a:r>
              <a:rPr lang="ru-RU" sz="4000" b="1" spc="-10" dirty="0" smtClean="0">
                <a:solidFill>
                  <a:schemeClr val="bg1"/>
                </a:solidFill>
              </a:rPr>
              <a:t>стратегия </a:t>
            </a:r>
            <a:r>
              <a:rPr lang="ru-RU" sz="4000" b="1" spc="-10" dirty="0">
                <a:solidFill>
                  <a:schemeClr val="bg1"/>
                </a:solidFill>
              </a:rPr>
              <a:t>развития региона»</a:t>
            </a:r>
          </a:p>
        </p:txBody>
      </p:sp>
      <p:pic>
        <p:nvPicPr>
          <p:cNvPr id="9" name="Рисунок 8"/>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942114" y="321643"/>
            <a:ext cx="2307771" cy="618451"/>
          </a:xfrm>
          <a:prstGeom prst="rect">
            <a:avLst/>
          </a:prstGeom>
        </p:spPr>
      </p:pic>
      <p:pic>
        <p:nvPicPr>
          <p:cNvPr id="27" name="Рисунок 26"/>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203961" y="181738"/>
            <a:ext cx="683773" cy="720855"/>
          </a:xfrm>
          <a:prstGeom prst="rect">
            <a:avLst/>
          </a:prstGeom>
        </p:spPr>
      </p:pic>
      <p:pic>
        <p:nvPicPr>
          <p:cNvPr id="28" name="Рисунок 27"/>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118834" y="190907"/>
            <a:ext cx="663470" cy="784265"/>
          </a:xfrm>
          <a:prstGeom prst="rect">
            <a:avLst/>
          </a:prstGeom>
        </p:spPr>
      </p:pic>
      <p:pic>
        <p:nvPicPr>
          <p:cNvPr id="29" name="Рисунок 28"/>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0013404" y="218733"/>
            <a:ext cx="860948" cy="785141"/>
          </a:xfrm>
          <a:prstGeom prst="rect">
            <a:avLst/>
          </a:prstGeom>
        </p:spPr>
      </p:pic>
      <p:pic>
        <p:nvPicPr>
          <p:cNvPr id="30" name="Рисунок 29"/>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1083752" y="190907"/>
            <a:ext cx="693528" cy="785141"/>
          </a:xfrm>
          <a:prstGeom prst="rect">
            <a:avLst/>
          </a:prstGeom>
        </p:spPr>
      </p:pic>
      <p:pic>
        <p:nvPicPr>
          <p:cNvPr id="10" name="Рисунок 9"/>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0013404" y="200205"/>
            <a:ext cx="860948" cy="785141"/>
          </a:xfrm>
          <a:prstGeom prst="rect">
            <a:avLst/>
          </a:prstGeom>
        </p:spPr>
      </p:pic>
    </p:spTree>
    <p:extLst>
      <p:ext uri="{BB962C8B-B14F-4D97-AF65-F5344CB8AC3E}">
        <p14:creationId xmlns:p14="http://schemas.microsoft.com/office/powerpoint/2010/main" val="22836610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E85A42-5E09-4E45-8915-2449A877BB6F}"/>
              </a:ext>
            </a:extLst>
          </p:cNvPr>
          <p:cNvSpPr>
            <a:spLocks noGrp="1"/>
          </p:cNvSpPr>
          <p:nvPr>
            <p:ph type="ctrTitle"/>
          </p:nvPr>
        </p:nvSpPr>
        <p:spPr>
          <a:xfrm>
            <a:off x="1247776" y="3048000"/>
            <a:ext cx="5475836" cy="1200150"/>
          </a:xfrm>
          <a:noFill/>
        </p:spPr>
        <p:txBody>
          <a:bodyPr>
            <a:normAutofit fontScale="90000"/>
          </a:bodyPr>
          <a:lstStyle/>
          <a:p>
            <a:pPr algn="l"/>
            <a:r>
              <a:rPr lang="ru-RU" sz="4000" b="1" dirty="0" smtClean="0">
                <a:solidFill>
                  <a:schemeClr val="bg1"/>
                </a:solidFill>
                <a:latin typeface="+mn-lt"/>
              </a:rPr>
              <a:t>АНАЛИЗ ВЕКТОРОВ РАЗВИТИЯ НАЧАЛЬНОГО ОБРАЗОВАНИЯ В ТОМСКОЙ ОБЛАСТИ</a:t>
            </a:r>
            <a:endParaRPr lang="ru-RU" sz="4000" b="1" dirty="0">
              <a:solidFill>
                <a:schemeClr val="bg1"/>
              </a:solidFill>
              <a:latin typeface="+mn-lt"/>
            </a:endParaRPr>
          </a:p>
        </p:txBody>
      </p:sp>
      <p:sp>
        <p:nvSpPr>
          <p:cNvPr id="3" name="Подзаголовок 2">
            <a:extLst>
              <a:ext uri="{FF2B5EF4-FFF2-40B4-BE49-F238E27FC236}">
                <a16:creationId xmlns:a16="http://schemas.microsoft.com/office/drawing/2014/main" id="{B1143C60-EB70-40F8-9BF3-DD31D77C7549}"/>
              </a:ext>
            </a:extLst>
          </p:cNvPr>
          <p:cNvSpPr>
            <a:spLocks noGrp="1"/>
          </p:cNvSpPr>
          <p:nvPr>
            <p:ph type="subTitle" idx="1"/>
          </p:nvPr>
        </p:nvSpPr>
        <p:spPr>
          <a:xfrm>
            <a:off x="192505" y="4686299"/>
            <a:ext cx="4928975" cy="733425"/>
          </a:xfrm>
        </p:spPr>
        <p:txBody>
          <a:bodyPr>
            <a:noAutofit/>
          </a:bodyPr>
          <a:lstStyle/>
          <a:p>
            <a:pPr algn="r"/>
            <a:r>
              <a:rPr lang="ru-RU" sz="2800" b="1" dirty="0" smtClean="0">
                <a:solidFill>
                  <a:schemeClr val="bg1"/>
                </a:solidFill>
              </a:rPr>
              <a:t>Русан Татьяна Семёновна, </a:t>
            </a:r>
          </a:p>
          <a:p>
            <a:pPr algn="r"/>
            <a:r>
              <a:rPr lang="ru-RU" sz="2800" b="1" dirty="0" smtClean="0">
                <a:solidFill>
                  <a:schemeClr val="bg1"/>
                </a:solidFill>
              </a:rPr>
              <a:t>старший преподаватель ТОИПКРО</a:t>
            </a:r>
            <a:endParaRPr lang="ru-RU" sz="2800" b="1" dirty="0">
              <a:solidFill>
                <a:schemeClr val="bg1"/>
              </a:solidFill>
            </a:endParaRPr>
          </a:p>
        </p:txBody>
      </p:sp>
      <p:pic>
        <p:nvPicPr>
          <p:cNvPr id="7" name="Рисунок 6">
            <a:extLst>
              <a:ext uri="{FF2B5EF4-FFF2-40B4-BE49-F238E27FC236}">
                <a16:creationId xmlns:a16="http://schemas.microsoft.com/office/drawing/2014/main" id="{5ADF24BD-4016-44FA-8FE3-D7D9E8A6456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62596" y="2269177"/>
            <a:ext cx="785180" cy="1914496"/>
          </a:xfrm>
          <a:prstGeom prst="rect">
            <a:avLst/>
          </a:prstGeom>
        </p:spPr>
      </p:pic>
      <p:pic>
        <p:nvPicPr>
          <p:cNvPr id="9" name="Рисунок 8">
            <a:extLst>
              <a:ext uri="{FF2B5EF4-FFF2-40B4-BE49-F238E27FC236}">
                <a16:creationId xmlns:a16="http://schemas.microsoft.com/office/drawing/2014/main" id="{12D3A4C8-6BF1-431D-9B37-CCDB76EB968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121480" y="4643647"/>
            <a:ext cx="358778" cy="409364"/>
          </a:xfrm>
          <a:prstGeom prst="rect">
            <a:avLst/>
          </a:prstGeom>
        </p:spPr>
      </p:pic>
      <p:pic>
        <p:nvPicPr>
          <p:cNvPr id="6" name="Рисунок 5"/>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4942114" y="321643"/>
            <a:ext cx="2307771" cy="618451"/>
          </a:xfrm>
          <a:prstGeom prst="rect">
            <a:avLst/>
          </a:prstGeom>
        </p:spPr>
      </p:pic>
      <p:pic>
        <p:nvPicPr>
          <p:cNvPr id="10" name="Рисунок 9"/>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203961" y="181738"/>
            <a:ext cx="683773" cy="720855"/>
          </a:xfrm>
          <a:prstGeom prst="rect">
            <a:avLst/>
          </a:prstGeom>
        </p:spPr>
      </p:pic>
      <p:pic>
        <p:nvPicPr>
          <p:cNvPr id="11" name="Рисунок 10"/>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9118834" y="190907"/>
            <a:ext cx="663470" cy="784265"/>
          </a:xfrm>
          <a:prstGeom prst="rect">
            <a:avLst/>
          </a:prstGeom>
        </p:spPr>
      </p:pic>
      <p:pic>
        <p:nvPicPr>
          <p:cNvPr id="12" name="Рисунок 11"/>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0013404" y="218733"/>
            <a:ext cx="860948" cy="785141"/>
          </a:xfrm>
          <a:prstGeom prst="rect">
            <a:avLst/>
          </a:prstGeom>
        </p:spPr>
      </p:pic>
      <p:pic>
        <p:nvPicPr>
          <p:cNvPr id="13" name="Рисунок 12"/>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11083752" y="190907"/>
            <a:ext cx="693528" cy="785141"/>
          </a:xfrm>
          <a:prstGeom prst="rect">
            <a:avLst/>
          </a:prstGeom>
        </p:spPr>
      </p:pic>
      <p:pic>
        <p:nvPicPr>
          <p:cNvPr id="5" name="Рисунок 4"/>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6723612" y="1418439"/>
            <a:ext cx="5053668" cy="5053668"/>
          </a:xfrm>
          <a:prstGeom prst="rect">
            <a:avLst/>
          </a:prstGeom>
        </p:spPr>
      </p:pic>
    </p:spTree>
    <p:extLst>
      <p:ext uri="{BB962C8B-B14F-4D97-AF65-F5344CB8AC3E}">
        <p14:creationId xmlns:p14="http://schemas.microsoft.com/office/powerpoint/2010/main" val="23288981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E08AB3-DA03-41B0-87E8-A4CAF44E582A}"/>
              </a:ext>
            </a:extLst>
          </p:cNvPr>
          <p:cNvSpPr>
            <a:spLocks noGrp="1"/>
          </p:cNvSpPr>
          <p:nvPr>
            <p:ph type="title"/>
          </p:nvPr>
        </p:nvSpPr>
        <p:spPr>
          <a:xfrm>
            <a:off x="838200" y="101202"/>
            <a:ext cx="10515600" cy="1325563"/>
          </a:xfrm>
        </p:spPr>
        <p:txBody>
          <a:bodyPr>
            <a:normAutofit/>
          </a:bodyPr>
          <a:lstStyle/>
          <a:p>
            <a:r>
              <a:rPr lang="ru-RU" sz="4800" b="1" dirty="0">
                <a:solidFill>
                  <a:srgbClr val="00881B"/>
                </a:solidFill>
                <a:latin typeface="+mn-lt"/>
              </a:rPr>
              <a:t>НОРМАТИВНО-ПРАВОВАЯ БАЗА</a:t>
            </a:r>
          </a:p>
        </p:txBody>
      </p:sp>
      <p:sp>
        <p:nvSpPr>
          <p:cNvPr id="3" name="Объект 2">
            <a:extLst>
              <a:ext uri="{FF2B5EF4-FFF2-40B4-BE49-F238E27FC236}">
                <a16:creationId xmlns:a16="http://schemas.microsoft.com/office/drawing/2014/main" id="{BD89FC02-8FAE-4852-BBA5-39A1AEB0D67E}"/>
              </a:ext>
            </a:extLst>
          </p:cNvPr>
          <p:cNvSpPr>
            <a:spLocks noGrp="1"/>
          </p:cNvSpPr>
          <p:nvPr>
            <p:ph idx="1"/>
          </p:nvPr>
        </p:nvSpPr>
        <p:spPr>
          <a:xfrm>
            <a:off x="838200" y="1065486"/>
            <a:ext cx="11207262" cy="4351338"/>
          </a:xfrm>
        </p:spPr>
        <p:txBody>
          <a:bodyPr>
            <a:noAutofit/>
          </a:bodyPr>
          <a:lstStyle/>
          <a:p>
            <a:pPr marL="0" indent="0">
              <a:buNone/>
            </a:pPr>
            <a:r>
              <a:rPr lang="ru-RU" b="1" dirty="0" smtClean="0"/>
              <a:t>Развитие региона </a:t>
            </a:r>
            <a:r>
              <a:rPr lang="ru-RU" b="1" dirty="0"/>
              <a:t>регулируется комплексом документов:</a:t>
            </a:r>
          </a:p>
          <a:p>
            <a:pPr>
              <a:buFont typeface="Wingdings" panose="05000000000000000000" pitchFamily="2" charset="2"/>
              <a:buChar char="Ø"/>
            </a:pPr>
            <a:r>
              <a:rPr lang="ru-RU" dirty="0"/>
              <a:t>Федеральный закон от 29.12.2012 №273-ФЗ «Об образовании в Российской Федерации». </a:t>
            </a:r>
          </a:p>
          <a:p>
            <a:pPr>
              <a:buFont typeface="Wingdings" panose="05000000000000000000" pitchFamily="2" charset="2"/>
              <a:buChar char="Ø"/>
            </a:pPr>
            <a:r>
              <a:rPr lang="ru-RU" dirty="0"/>
              <a:t>Закон Томской области от 12.08.2013 №149-ОЗ «Об образовании в Томской области». </a:t>
            </a:r>
          </a:p>
          <a:p>
            <a:pPr>
              <a:buFont typeface="Wingdings" panose="05000000000000000000" pitchFamily="2" charset="2"/>
              <a:buChar char="Ø"/>
            </a:pPr>
            <a:r>
              <a:rPr lang="ru-RU" dirty="0"/>
              <a:t>Государственная программа «Развитие образования в Томской области» (утверждена постановлением Администрации Томской области от 27.09.2019 №342а, с изменениями). </a:t>
            </a:r>
          </a:p>
          <a:p>
            <a:pPr>
              <a:buFont typeface="Wingdings" panose="05000000000000000000" pitchFamily="2" charset="2"/>
              <a:buChar char="Ø"/>
            </a:pPr>
            <a:r>
              <a:rPr lang="ru-RU" dirty="0"/>
              <a:t>Региональные проекты в рамках национального проекта «Молодёжь и дети»: «Россия — страна возможностей», «Мы вместе (Воспитание гармонично развитой личности)», «Всё лучшее детям», «</a:t>
            </a:r>
            <a:r>
              <a:rPr lang="ru-RU" dirty="0" err="1"/>
              <a:t>Профессионалитет</a:t>
            </a:r>
            <a:r>
              <a:rPr lang="ru-RU" dirty="0"/>
              <a:t>», «Создание сети современных кампусов (Томская область)», «Педагоги и наставники»</a:t>
            </a:r>
          </a:p>
          <a:p>
            <a:pPr marL="0" indent="0">
              <a:buNone/>
            </a:pPr>
            <a:endParaRPr lang="ru-RU" dirty="0"/>
          </a:p>
        </p:txBody>
      </p:sp>
      <p:pic>
        <p:nvPicPr>
          <p:cNvPr id="4" name="Рисунок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466217" y="382096"/>
            <a:ext cx="2410097" cy="645810"/>
          </a:xfrm>
          <a:prstGeom prst="rect">
            <a:avLst/>
          </a:prstGeom>
        </p:spPr>
      </p:pic>
    </p:spTree>
    <p:extLst>
      <p:ext uri="{BB962C8B-B14F-4D97-AF65-F5344CB8AC3E}">
        <p14:creationId xmlns:p14="http://schemas.microsoft.com/office/powerpoint/2010/main" val="6573829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E08AB3-DA03-41B0-87E8-A4CAF44E582A}"/>
              </a:ext>
            </a:extLst>
          </p:cNvPr>
          <p:cNvSpPr>
            <a:spLocks noGrp="1"/>
          </p:cNvSpPr>
          <p:nvPr>
            <p:ph type="title"/>
          </p:nvPr>
        </p:nvSpPr>
        <p:spPr>
          <a:xfrm>
            <a:off x="838200" y="101202"/>
            <a:ext cx="10515600" cy="1325563"/>
          </a:xfrm>
        </p:spPr>
        <p:txBody>
          <a:bodyPr>
            <a:normAutofit/>
          </a:bodyPr>
          <a:lstStyle/>
          <a:p>
            <a:r>
              <a:rPr lang="ru-RU" sz="4800" b="1" dirty="0">
                <a:solidFill>
                  <a:srgbClr val="00881B"/>
                </a:solidFill>
                <a:latin typeface="+mn-lt"/>
              </a:rPr>
              <a:t>НОРМАТИВНО-ПРАВОВАЯ БАЗА</a:t>
            </a:r>
          </a:p>
        </p:txBody>
      </p:sp>
      <p:sp>
        <p:nvSpPr>
          <p:cNvPr id="3" name="Объект 2">
            <a:extLst>
              <a:ext uri="{FF2B5EF4-FFF2-40B4-BE49-F238E27FC236}">
                <a16:creationId xmlns:a16="http://schemas.microsoft.com/office/drawing/2014/main" id="{BD89FC02-8FAE-4852-BBA5-39A1AEB0D67E}"/>
              </a:ext>
            </a:extLst>
          </p:cNvPr>
          <p:cNvSpPr>
            <a:spLocks noGrp="1"/>
          </p:cNvSpPr>
          <p:nvPr>
            <p:ph idx="1"/>
          </p:nvPr>
        </p:nvSpPr>
        <p:spPr>
          <a:xfrm>
            <a:off x="838200" y="1065486"/>
            <a:ext cx="11207262" cy="4351338"/>
          </a:xfrm>
        </p:spPr>
        <p:txBody>
          <a:bodyPr>
            <a:noAutofit/>
          </a:bodyPr>
          <a:lstStyle/>
          <a:p>
            <a:pPr marL="0" indent="0">
              <a:buNone/>
            </a:pPr>
            <a:r>
              <a:rPr lang="ru-RU" b="1" dirty="0" smtClean="0"/>
              <a:t>Развитие региона </a:t>
            </a:r>
            <a:r>
              <a:rPr lang="ru-RU" b="1" dirty="0"/>
              <a:t>регулируется комплексом документов:</a:t>
            </a:r>
          </a:p>
          <a:p>
            <a:pPr>
              <a:buFont typeface="Wingdings" panose="05000000000000000000" pitchFamily="2" charset="2"/>
              <a:buChar char="Ø"/>
            </a:pPr>
            <a:r>
              <a:rPr lang="en-US" dirty="0"/>
              <a:t> </a:t>
            </a:r>
            <a:r>
              <a:rPr lang="ru-RU" dirty="0"/>
              <a:t>П</a:t>
            </a:r>
            <a:r>
              <a:rPr lang="ru-RU" dirty="0" smtClean="0"/>
              <a:t>одпрограмма </a:t>
            </a:r>
            <a:r>
              <a:rPr lang="ru-RU" dirty="0"/>
              <a:t>«Развитие дошкольного, общего и дополнительного образования</a:t>
            </a:r>
            <a:r>
              <a:rPr lang="ru-RU" dirty="0" smtClean="0"/>
              <a:t>»</a:t>
            </a:r>
          </a:p>
          <a:p>
            <a:pPr>
              <a:buFont typeface="Wingdings" panose="05000000000000000000" pitchFamily="2" charset="2"/>
              <a:buChar char="Ø"/>
            </a:pPr>
            <a:r>
              <a:rPr lang="ru-RU" dirty="0"/>
              <a:t>Параллельно реализуются региональные проекты национального проекта «Образование»: «Современная школа», «Успех каждого ребёнка», «Цифровая образовательная среда», «Учитель будущего» и другие. </a:t>
            </a:r>
            <a:endParaRPr lang="en-US" dirty="0" smtClean="0"/>
          </a:p>
          <a:p>
            <a:pPr>
              <a:buFont typeface="Wingdings" panose="05000000000000000000" pitchFamily="2" charset="2"/>
              <a:buChar char="Ø"/>
            </a:pPr>
            <a:r>
              <a:rPr lang="ru-RU" dirty="0" smtClean="0"/>
              <a:t>Региональные </a:t>
            </a:r>
            <a:r>
              <a:rPr lang="ru-RU" dirty="0"/>
              <a:t>проекты в рамках национального проекта «Молодёжь и дети»: «Россия — страна возможностей», «Мы вместе (Воспитание гармонично развитой личности)», «Всё лучшее детям», «</a:t>
            </a:r>
            <a:r>
              <a:rPr lang="ru-RU" dirty="0" err="1"/>
              <a:t>Профессионалитет</a:t>
            </a:r>
            <a:r>
              <a:rPr lang="ru-RU" dirty="0"/>
              <a:t>», «Создание сети современных кампусов (Томская область)», «Педагоги и наставники»</a:t>
            </a:r>
          </a:p>
          <a:p>
            <a:pPr marL="0" indent="0">
              <a:buNone/>
            </a:pPr>
            <a:endParaRPr lang="ru-RU" dirty="0"/>
          </a:p>
        </p:txBody>
      </p:sp>
      <p:pic>
        <p:nvPicPr>
          <p:cNvPr id="4" name="Рисунок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466217" y="382096"/>
            <a:ext cx="2410097" cy="645810"/>
          </a:xfrm>
          <a:prstGeom prst="rect">
            <a:avLst/>
          </a:prstGeom>
        </p:spPr>
      </p:pic>
    </p:spTree>
    <p:extLst>
      <p:ext uri="{BB962C8B-B14F-4D97-AF65-F5344CB8AC3E}">
        <p14:creationId xmlns:p14="http://schemas.microsoft.com/office/powerpoint/2010/main" val="7673429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E08AB3-DA03-41B0-87E8-A4CAF44E582A}"/>
              </a:ext>
            </a:extLst>
          </p:cNvPr>
          <p:cNvSpPr>
            <a:spLocks noGrp="1"/>
          </p:cNvSpPr>
          <p:nvPr>
            <p:ph type="title"/>
          </p:nvPr>
        </p:nvSpPr>
        <p:spPr>
          <a:xfrm>
            <a:off x="465221" y="131093"/>
            <a:ext cx="9129333" cy="1325563"/>
          </a:xfrm>
        </p:spPr>
        <p:txBody>
          <a:bodyPr>
            <a:normAutofit/>
          </a:bodyPr>
          <a:lstStyle/>
          <a:p>
            <a:r>
              <a:rPr lang="ru-RU" sz="4000" b="1" dirty="0">
                <a:solidFill>
                  <a:srgbClr val="00881B"/>
                </a:solidFill>
                <a:latin typeface="+mn-lt"/>
              </a:rPr>
              <a:t>Анализ векторов развития начального образования в Томской области</a:t>
            </a:r>
          </a:p>
        </p:txBody>
      </p:sp>
      <p:sp>
        <p:nvSpPr>
          <p:cNvPr id="3" name="Объект 2">
            <a:extLst>
              <a:ext uri="{FF2B5EF4-FFF2-40B4-BE49-F238E27FC236}">
                <a16:creationId xmlns:a16="http://schemas.microsoft.com/office/drawing/2014/main" id="{BD89FC02-8FAE-4852-BBA5-39A1AEB0D67E}"/>
              </a:ext>
            </a:extLst>
          </p:cNvPr>
          <p:cNvSpPr>
            <a:spLocks noGrp="1"/>
          </p:cNvSpPr>
          <p:nvPr>
            <p:ph idx="1"/>
          </p:nvPr>
        </p:nvSpPr>
        <p:spPr>
          <a:xfrm>
            <a:off x="465221" y="1319141"/>
            <a:ext cx="11582400" cy="4351338"/>
          </a:xfrm>
        </p:spPr>
        <p:txBody>
          <a:bodyPr>
            <a:noAutofit/>
          </a:bodyPr>
          <a:lstStyle/>
          <a:p>
            <a:pPr marL="0" indent="0">
              <a:buNone/>
            </a:pPr>
            <a:r>
              <a:rPr lang="ru-RU" sz="2400" b="1" dirty="0"/>
              <a:t>Основные векторы развития</a:t>
            </a:r>
          </a:p>
          <a:p>
            <a:pPr marL="0" indent="0">
              <a:buAutoNum type="arabicPeriod"/>
            </a:pPr>
            <a:r>
              <a:rPr lang="ru-RU" sz="2400" dirty="0" smtClean="0"/>
              <a:t>Внедрение </a:t>
            </a:r>
            <a:r>
              <a:rPr lang="ru-RU" sz="2400" dirty="0"/>
              <a:t>федеральных государственных образовательных стандартов (ФГОС и ФОП). </a:t>
            </a:r>
            <a:endParaRPr lang="ru-RU" sz="2400" dirty="0" smtClean="0"/>
          </a:p>
          <a:p>
            <a:pPr marL="0" indent="0">
              <a:buAutoNum type="arabicPeriod"/>
            </a:pPr>
            <a:r>
              <a:rPr lang="ru-RU" sz="2400" dirty="0" smtClean="0"/>
              <a:t>Модернизация </a:t>
            </a:r>
            <a:r>
              <a:rPr lang="ru-RU" sz="2400" dirty="0"/>
              <a:t>инфраструктуры. Значительные ресурсы направлялись на оснащение школ современным учебным </a:t>
            </a:r>
            <a:r>
              <a:rPr lang="ru-RU" sz="2400" dirty="0" smtClean="0"/>
              <a:t>оборудованием.</a:t>
            </a:r>
          </a:p>
          <a:p>
            <a:pPr marL="0" indent="0">
              <a:buNone/>
            </a:pPr>
            <a:r>
              <a:rPr lang="ru-RU" sz="2400" dirty="0" smtClean="0"/>
              <a:t>3. Цифровая трансформация образования. Особое внимание уделялось формированию навыков работы с технологиями у педагогов и учащихся. </a:t>
            </a:r>
          </a:p>
          <a:p>
            <a:pPr marL="0" indent="0">
              <a:buNone/>
            </a:pPr>
            <a:r>
              <a:rPr lang="ru-RU" sz="2400" dirty="0" smtClean="0"/>
              <a:t>4</a:t>
            </a:r>
            <a:r>
              <a:rPr lang="ru-RU" sz="2400" dirty="0"/>
              <a:t>. Развитие кадрового потенциала. Реализуются программы непрерывного профессионального развития </a:t>
            </a:r>
            <a:r>
              <a:rPr lang="ru-RU" sz="2400" dirty="0" smtClean="0"/>
              <a:t>учителей</a:t>
            </a:r>
            <a:r>
              <a:rPr lang="ru-RU" sz="2400" dirty="0"/>
              <a:t> </a:t>
            </a:r>
            <a:r>
              <a:rPr lang="ru-RU" sz="2400" dirty="0" smtClean="0"/>
              <a:t>(КПК, КПП, наставничество). </a:t>
            </a:r>
          </a:p>
          <a:p>
            <a:pPr marL="0" indent="0">
              <a:buNone/>
            </a:pPr>
            <a:r>
              <a:rPr lang="ru-RU" sz="2400" dirty="0" smtClean="0"/>
              <a:t>5</a:t>
            </a:r>
            <a:r>
              <a:rPr lang="ru-RU" sz="2400" dirty="0"/>
              <a:t>. Поддержка одарённых детей и детей с особыми образовательными потребностями. </a:t>
            </a:r>
            <a:r>
              <a:rPr lang="ru-RU" sz="2400" dirty="0" smtClean="0"/>
              <a:t>Для </a:t>
            </a:r>
            <a:r>
              <a:rPr lang="ru-RU" sz="2400" dirty="0"/>
              <a:t>детей с ограниченными возможностями здоровья (ОВЗ) применяются адаптированные программы и специальные методические рекомендации. </a:t>
            </a:r>
          </a:p>
          <a:p>
            <a:pPr marL="0" indent="0">
              <a:buNone/>
            </a:pPr>
            <a:r>
              <a:rPr lang="ru-RU" sz="2400" dirty="0"/>
              <a:t>6. Укрепление системы воспитания и дополнительного образования. </a:t>
            </a:r>
            <a:r>
              <a:rPr lang="ru-RU" sz="2400" dirty="0" smtClean="0"/>
              <a:t>Активно </a:t>
            </a:r>
            <a:r>
              <a:rPr lang="ru-RU" sz="2400" dirty="0"/>
              <a:t>развиваются кружки, секции и другие формы внеурочной деятельности. </a:t>
            </a:r>
          </a:p>
        </p:txBody>
      </p:sp>
      <p:pic>
        <p:nvPicPr>
          <p:cNvPr id="4" name="Рисунок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466217" y="382096"/>
            <a:ext cx="2410097" cy="645810"/>
          </a:xfrm>
          <a:prstGeom prst="rect">
            <a:avLst/>
          </a:prstGeom>
        </p:spPr>
      </p:pic>
    </p:spTree>
    <p:extLst>
      <p:ext uri="{BB962C8B-B14F-4D97-AF65-F5344CB8AC3E}">
        <p14:creationId xmlns:p14="http://schemas.microsoft.com/office/powerpoint/2010/main" val="5301368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E08AB3-DA03-41B0-87E8-A4CAF44E582A}"/>
              </a:ext>
            </a:extLst>
          </p:cNvPr>
          <p:cNvSpPr>
            <a:spLocks noGrp="1"/>
          </p:cNvSpPr>
          <p:nvPr>
            <p:ph type="title"/>
          </p:nvPr>
        </p:nvSpPr>
        <p:spPr>
          <a:xfrm>
            <a:off x="465221" y="382096"/>
            <a:ext cx="9129333" cy="1325563"/>
          </a:xfrm>
        </p:spPr>
        <p:txBody>
          <a:bodyPr>
            <a:normAutofit/>
          </a:bodyPr>
          <a:lstStyle/>
          <a:p>
            <a:r>
              <a:rPr lang="ru-RU" sz="4000" b="1" dirty="0">
                <a:solidFill>
                  <a:srgbClr val="00881B"/>
                </a:solidFill>
                <a:latin typeface="+mn-lt"/>
              </a:rPr>
              <a:t>Анализ векторов развития начального образования в Томской области</a:t>
            </a:r>
          </a:p>
        </p:txBody>
      </p:sp>
      <p:sp>
        <p:nvSpPr>
          <p:cNvPr id="3" name="Объект 2">
            <a:extLst>
              <a:ext uri="{FF2B5EF4-FFF2-40B4-BE49-F238E27FC236}">
                <a16:creationId xmlns:a16="http://schemas.microsoft.com/office/drawing/2014/main" id="{BD89FC02-8FAE-4852-BBA5-39A1AEB0D67E}"/>
              </a:ext>
            </a:extLst>
          </p:cNvPr>
          <p:cNvSpPr>
            <a:spLocks noGrp="1"/>
          </p:cNvSpPr>
          <p:nvPr>
            <p:ph idx="1"/>
          </p:nvPr>
        </p:nvSpPr>
        <p:spPr>
          <a:xfrm>
            <a:off x="597568" y="1857709"/>
            <a:ext cx="10515600" cy="4351338"/>
          </a:xfrm>
        </p:spPr>
        <p:txBody>
          <a:bodyPr>
            <a:normAutofit fontScale="92500" lnSpcReduction="20000"/>
          </a:bodyPr>
          <a:lstStyle/>
          <a:p>
            <a:pPr marL="0" indent="0">
              <a:buNone/>
            </a:pPr>
            <a:r>
              <a:rPr lang="ru-RU" b="1" dirty="0"/>
              <a:t>ВЫЗОВЫ И ПРОБЛЕМЫ</a:t>
            </a:r>
          </a:p>
          <a:p>
            <a:pPr marL="0" indent="0">
              <a:buNone/>
            </a:pPr>
            <a:r>
              <a:rPr lang="ru-RU" dirty="0"/>
              <a:t>Несмотря на активные усилия, система сталкивается с рядом сложностей:</a:t>
            </a:r>
          </a:p>
          <a:p>
            <a:pPr>
              <a:buFont typeface="Wingdings" panose="05000000000000000000" pitchFamily="2" charset="2"/>
              <a:buChar char="Ø"/>
            </a:pPr>
            <a:r>
              <a:rPr lang="ru-RU" dirty="0"/>
              <a:t>Демографические вызовы. В некоторых районах наблюдается сокращение численности детского населения, что влияет на наполняемость классов.</a:t>
            </a:r>
          </a:p>
          <a:p>
            <a:pPr>
              <a:buFont typeface="Wingdings" panose="05000000000000000000" pitchFamily="2" charset="2"/>
              <a:buChar char="Ø"/>
            </a:pPr>
            <a:r>
              <a:rPr lang="ru-RU" dirty="0"/>
              <a:t>Неравномерность развития. Разрыв между крупными городами и отдалёнными территориями сохраняется в части материально-технической оснащённости и доступности качественных образовательных ресурсов.</a:t>
            </a:r>
          </a:p>
          <a:p>
            <a:pPr>
              <a:buFont typeface="Wingdings" panose="05000000000000000000" pitchFamily="2" charset="2"/>
              <a:buChar char="Ø"/>
            </a:pPr>
            <a:r>
              <a:rPr lang="ru-RU" dirty="0"/>
              <a:t>Необходимость адаптации к быстро меняющемуся миру. Требуется пересмотр содержания образования с учётом требований цифровой экономики и новых профессий.</a:t>
            </a:r>
          </a:p>
        </p:txBody>
      </p:sp>
      <p:pic>
        <p:nvPicPr>
          <p:cNvPr id="4" name="Рисунок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466217" y="382096"/>
            <a:ext cx="2410097" cy="645810"/>
          </a:xfrm>
          <a:prstGeom prst="rect">
            <a:avLst/>
          </a:prstGeom>
        </p:spPr>
      </p:pic>
    </p:spTree>
    <p:extLst>
      <p:ext uri="{BB962C8B-B14F-4D97-AF65-F5344CB8AC3E}">
        <p14:creationId xmlns:p14="http://schemas.microsoft.com/office/powerpoint/2010/main" val="37983728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E08AB3-DA03-41B0-87E8-A4CAF44E582A}"/>
              </a:ext>
            </a:extLst>
          </p:cNvPr>
          <p:cNvSpPr>
            <a:spLocks noGrp="1"/>
          </p:cNvSpPr>
          <p:nvPr>
            <p:ph type="title"/>
          </p:nvPr>
        </p:nvSpPr>
        <p:spPr>
          <a:xfrm>
            <a:off x="465221" y="382096"/>
            <a:ext cx="9129333" cy="1325563"/>
          </a:xfrm>
        </p:spPr>
        <p:txBody>
          <a:bodyPr>
            <a:normAutofit/>
          </a:bodyPr>
          <a:lstStyle/>
          <a:p>
            <a:r>
              <a:rPr lang="ru-RU" sz="4000" b="1" dirty="0">
                <a:solidFill>
                  <a:srgbClr val="00881B"/>
                </a:solidFill>
                <a:latin typeface="+mn-lt"/>
              </a:rPr>
              <a:t>Анализ векторов развития начального образования в Томской области</a:t>
            </a:r>
          </a:p>
        </p:txBody>
      </p:sp>
      <p:sp>
        <p:nvSpPr>
          <p:cNvPr id="3" name="Объект 2">
            <a:extLst>
              <a:ext uri="{FF2B5EF4-FFF2-40B4-BE49-F238E27FC236}">
                <a16:creationId xmlns:a16="http://schemas.microsoft.com/office/drawing/2014/main" id="{BD89FC02-8FAE-4852-BBA5-39A1AEB0D67E}"/>
              </a:ext>
            </a:extLst>
          </p:cNvPr>
          <p:cNvSpPr>
            <a:spLocks noGrp="1"/>
          </p:cNvSpPr>
          <p:nvPr>
            <p:ph idx="1"/>
          </p:nvPr>
        </p:nvSpPr>
        <p:spPr>
          <a:xfrm>
            <a:off x="465221" y="1707659"/>
            <a:ext cx="11411093" cy="4351338"/>
          </a:xfrm>
        </p:spPr>
        <p:txBody>
          <a:bodyPr>
            <a:noAutofit/>
          </a:bodyPr>
          <a:lstStyle/>
          <a:p>
            <a:pPr marL="0" indent="0">
              <a:buNone/>
            </a:pPr>
            <a:r>
              <a:rPr lang="ru-RU" sz="2400" b="1" dirty="0"/>
              <a:t>ПЕРСПЕКТИВЫ</a:t>
            </a:r>
          </a:p>
          <a:p>
            <a:pPr marL="0" indent="0">
              <a:buNone/>
            </a:pPr>
            <a:r>
              <a:rPr lang="ru-RU" sz="2400" dirty="0"/>
              <a:t>В ближайшие годы вектор развития, вероятно, будет смещаться в сторону:</a:t>
            </a:r>
          </a:p>
          <a:p>
            <a:pPr>
              <a:buFont typeface="Wingdings" panose="05000000000000000000" pitchFamily="2" charset="2"/>
              <a:buChar char="Ø"/>
            </a:pPr>
            <a:r>
              <a:rPr lang="ru-RU" sz="2400" dirty="0"/>
              <a:t>Углубления цифровой трансформации, включая расширение использования искусственного интеллекта и больших данных в учебном процессе.</a:t>
            </a:r>
          </a:p>
          <a:p>
            <a:pPr>
              <a:buFont typeface="Wingdings" panose="05000000000000000000" pitchFamily="2" charset="2"/>
              <a:buChar char="Ø"/>
            </a:pPr>
            <a:r>
              <a:rPr lang="ru-RU" sz="2400" dirty="0"/>
              <a:t>Расширения возможностей для индивидуального обучения, в том числе через гибкие образовательные траектории и проектную деятельность.</a:t>
            </a:r>
          </a:p>
          <a:p>
            <a:pPr>
              <a:buFont typeface="Wingdings" panose="05000000000000000000" pitchFamily="2" charset="2"/>
              <a:buChar char="Ø"/>
            </a:pPr>
            <a:r>
              <a:rPr lang="ru-RU" sz="2400" dirty="0"/>
              <a:t>Укрепления связей образования с реальным сектором экономики через сетевое взаимодействие с вузами и предприятиями.</a:t>
            </a:r>
          </a:p>
          <a:p>
            <a:pPr>
              <a:buFont typeface="Wingdings" panose="05000000000000000000" pitchFamily="2" charset="2"/>
              <a:buChar char="Ø"/>
            </a:pPr>
            <a:r>
              <a:rPr lang="ru-RU" sz="2400" dirty="0"/>
              <a:t>Дальнейшего развития инклюзивных практик и создания </a:t>
            </a:r>
            <a:r>
              <a:rPr lang="ru-RU" sz="2400" dirty="0" err="1"/>
              <a:t>безбарьерной</a:t>
            </a:r>
            <a:r>
              <a:rPr lang="ru-RU" sz="2400" dirty="0"/>
              <a:t> среды в школах.</a:t>
            </a:r>
          </a:p>
          <a:p>
            <a:pPr marL="0" indent="0">
              <a:buNone/>
            </a:pPr>
            <a:r>
              <a:rPr lang="ru-RU" sz="2400" dirty="0"/>
              <a:t>Таким образом, развитие начального образования в Томской области представляет собой комплексный процесс, где стратегическое планирование на федеральном уровне напрямую влияет на конкретные проекты и инициативы в регионе.</a:t>
            </a:r>
          </a:p>
        </p:txBody>
      </p:sp>
      <p:pic>
        <p:nvPicPr>
          <p:cNvPr id="4" name="Рисунок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466217" y="382096"/>
            <a:ext cx="2410097" cy="645810"/>
          </a:xfrm>
          <a:prstGeom prst="rect">
            <a:avLst/>
          </a:prstGeom>
        </p:spPr>
      </p:pic>
    </p:spTree>
    <p:extLst>
      <p:ext uri="{BB962C8B-B14F-4D97-AF65-F5344CB8AC3E}">
        <p14:creationId xmlns:p14="http://schemas.microsoft.com/office/powerpoint/2010/main" val="2442861221"/>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1073</TotalTime>
  <Words>1767</Words>
  <Application>Microsoft Office PowerPoint</Application>
  <PresentationFormat>Широкоэкранный</PresentationFormat>
  <Paragraphs>129</Paragraphs>
  <Slides>29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29</vt:i4>
      </vt:variant>
    </vt:vector>
  </HeadingPairs>
  <TitlesOfParts>
    <vt:vector size="34" baseType="lpstr">
      <vt:lpstr>Arial</vt:lpstr>
      <vt:lpstr>Wingdings</vt:lpstr>
      <vt:lpstr>Calibri</vt:lpstr>
      <vt:lpstr>Calibri Light</vt:lpstr>
      <vt:lpstr>Тема Office</vt:lpstr>
      <vt:lpstr>Презентация PowerPoint</vt:lpstr>
      <vt:lpstr>Презентация PowerPoint</vt:lpstr>
      <vt:lpstr>Презентация PowerPoint</vt:lpstr>
      <vt:lpstr>АНАЛИЗ ВЕКТОРОВ РАЗВИТИЯ НАЧАЛЬНОГО ОБРАЗОВАНИЯ В ТОМСКОЙ ОБЛАСТИ</vt:lpstr>
      <vt:lpstr>НОРМАТИВНО-ПРАВОВАЯ БАЗА</vt:lpstr>
      <vt:lpstr>НОРМАТИВНО-ПРАВОВАЯ БАЗА</vt:lpstr>
      <vt:lpstr>Анализ векторов развития начального образования в Томской области</vt:lpstr>
      <vt:lpstr>Анализ векторов развития начального образования в Томской области</vt:lpstr>
      <vt:lpstr>Анализ векторов развития начального образования в Томской области</vt:lpstr>
      <vt:lpstr>В России выпущен первый инновационный комплект для начальной школы с цифровыми материалами</vt:lpstr>
      <vt:lpstr>В России выпущен первый инновационный комплект для начальной школы с цифровыми материалами</vt:lpstr>
      <vt:lpstr> Уважаемые коллеги! Приглашаем вас принять участие в обучающем семинаре </vt:lpstr>
      <vt:lpstr> </vt:lpstr>
      <vt:lpstr>Презентация PowerPoint</vt:lpstr>
      <vt:lpstr>Речь про оценку поведения учеников</vt:lpstr>
      <vt:lpstr>Речь про домашние задания первоклассникам</vt:lpstr>
      <vt:lpstr>Речь про домашние задания первоклассникам</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«Аукцион педагогических идей:  стратегия развития региона»</vt:lpstr>
      <vt:lpstr>Презентация PowerPoint</vt:lpstr>
      <vt:lpstr>Русан Татьяна Семёновна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Максим Алексеевич Зырянов</dc:creator>
  <cp:lastModifiedBy>Наталья Адольфовна Мазурова</cp:lastModifiedBy>
  <cp:revision>153</cp:revision>
  <dcterms:created xsi:type="dcterms:W3CDTF">2025-07-14T10:33:41Z</dcterms:created>
  <dcterms:modified xsi:type="dcterms:W3CDTF">2026-08-28T03:04:20Z</dcterms:modified>
</cp:coreProperties>
</file>