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3" r:id="rId4"/>
    <p:sldId id="261" r:id="rId5"/>
    <p:sldId id="262" r:id="rId6"/>
    <p:sldId id="263" r:id="rId7"/>
    <p:sldId id="272" r:id="rId8"/>
    <p:sldId id="275" r:id="rId9"/>
    <p:sldId id="276" r:id="rId10"/>
    <p:sldId id="274" r:id="rId11"/>
    <p:sldId id="277" r:id="rId12"/>
    <p:sldId id="270" r:id="rId13"/>
  </p:sldIdLst>
  <p:sldSz cx="12192000" cy="6858000"/>
  <p:notesSz cx="6858000" cy="9144000"/>
  <p:embeddedFontLst>
    <p:embeddedFont>
      <p:font typeface="Calibri Light" panose="020F0302020204030204" pitchFamily="34" charset="0"/>
      <p:regular r:id="rId14"/>
      <p:italic r:id="rId15"/>
    </p:embeddedFont>
    <p:embeddedFont>
      <p:font typeface="TomskObl2104" panose="020B0604020202020204" charset="0"/>
      <p:regular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8307"/>
    <a:srgbClr val="FF9900"/>
    <a:srgbClr val="BC8F00"/>
    <a:srgbClr val="F1D427"/>
    <a:srgbClr val="FFE79B"/>
    <a:srgbClr val="B2D69A"/>
    <a:srgbClr val="83BC5C"/>
    <a:srgbClr val="FFC819"/>
    <a:srgbClr val="D09E00"/>
    <a:srgbClr val="FFE4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216" y="108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20.08.2026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.png"/><Relationship Id="rId7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4.png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7776" y="3048000"/>
            <a:ext cx="4943474" cy="1200150"/>
          </a:xfrm>
          <a:noFill/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Эффективные стратегии разрешения конфликтных ситуаций в образовательной среде»</a:t>
            </a:r>
            <a:endParaRPr lang="ru-RU" sz="4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Ратькина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</a:t>
            </a:r>
            <a:r>
              <a:rPr lang="ru-RU" dirty="0" err="1" smtClean="0">
                <a:solidFill>
                  <a:schemeClr val="bg1"/>
                </a:solidFill>
                <a:latin typeface="Gerbera Light" panose="02000300000000000000" pitchFamily="50" charset="-52"/>
              </a:rPr>
              <a:t>Ектерина</a:t>
            </a:r>
            <a:r>
              <a:rPr lang="ru-RU" dirty="0" smtClean="0">
                <a:solidFill>
                  <a:schemeClr val="bg1"/>
                </a:solidFill>
                <a:latin typeface="Gerbera Light" panose="02000300000000000000" pitchFamily="50" charset="-52"/>
              </a:rPr>
              <a:t> Федоровна,  заведующий МАДОУ №1</a:t>
            </a:r>
            <a:endParaRPr lang="ru-RU" dirty="0">
              <a:solidFill>
                <a:schemeClr val="bg1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952" y="610583"/>
            <a:ext cx="414425" cy="528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856165" y="610583"/>
            <a:ext cx="850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 </a:t>
            </a:r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«как        вести        диалог»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7" y="382096"/>
            <a:ext cx="2410097" cy="6458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94389" y="3144635"/>
            <a:ext cx="510734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«Спасибо, что сказали. 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Мне важно это знать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«Давайте разберём по минутам: что случилось сначала, потом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…»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«Я не могу обещать невозможное, но могу вот это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…»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«Если я что-то упустил, поправьте меня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«Что для вас будет хорошим результатом этой встречи?»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49088" y="3075569"/>
            <a:ext cx="504139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Оправданий и обвинений: </a:t>
            </a:r>
            <a:endParaRPr lang="ru-RU" b="1" dirty="0" smtClean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Мы всегда так делаем», «Вы сами виноваты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».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Игнорирования: избегать встречи, откладывать разговор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Обсуждения конфликта при детях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lvl="0"/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Разбора поведения других детей и родителей без </a:t>
            </a:r>
            <a:r>
              <a:rPr lang="ru-RU" b="1" dirty="0" smtClean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необходимости</a:t>
            </a:r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b="1" dirty="0">
              <a:solidFill>
                <a:schemeClr val="tx2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30" name="Picture 6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59" t="13363" r="5174" b="12041"/>
          <a:stretch/>
        </p:blipFill>
        <p:spPr bwMode="auto">
          <a:xfrm>
            <a:off x="8228809" y="1899934"/>
            <a:ext cx="1140977" cy="1134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Picture background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9" t="9458" r="50877" b="11754"/>
          <a:stretch/>
        </p:blipFill>
        <p:spPr bwMode="auto">
          <a:xfrm>
            <a:off x="2270083" y="1934948"/>
            <a:ext cx="1110285" cy="11406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241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389" y="1178947"/>
            <a:ext cx="414425" cy="528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01722" y="1027906"/>
            <a:ext cx="85070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 «Искусство   руководить -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978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58700" y="4424915"/>
            <a:ext cx="40152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Виктор Шейнов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649465" y="1858903"/>
            <a:ext cx="59253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b="1" dirty="0">
                <a:solidFill>
                  <a:srgbClr val="F3830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</a:t>
            </a:r>
            <a:r>
              <a:rPr lang="ru-RU" sz="4000" b="1" dirty="0" smtClean="0">
                <a:solidFill>
                  <a:srgbClr val="F3830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редвидеть конфликты, </a:t>
            </a:r>
            <a:endParaRPr lang="ru-RU" sz="4000" b="1" dirty="0">
              <a:solidFill>
                <a:srgbClr val="F3830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08814" y="3466108"/>
            <a:ext cx="873027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solidFill>
                  <a:srgbClr val="00881B"/>
                </a:solidFill>
                <a:latin typeface="TomskObl2104" pitchFamily="50" charset="0"/>
              </a:rPr>
              <a:t>Разрешать  их  в   зародыше»</a:t>
            </a:r>
            <a:endParaRPr lang="ru-RU" sz="4800" dirty="0">
              <a:solidFill>
                <a:srgbClr val="00881B"/>
              </a:solidFill>
              <a:latin typeface="TomskObl21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7330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dirty="0" err="1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Ратькина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/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Екатерина  Федоровна </a:t>
            </a:r>
            <a:b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</a:b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xmlns="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0450" y="5582609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заведующий МАДОУ №1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75143"/>
            <a:ext cx="10513541" cy="134010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«Если    в    </a:t>
            </a:r>
            <a:r>
              <a:rPr lang="ru-RU" sz="5400" dirty="0" smtClean="0">
                <a:solidFill>
                  <a:srgbClr val="00881B"/>
                </a:solidFill>
                <a:latin typeface="TomskObl2104" panose="020B0604020202020204" charset="0"/>
              </a:rPr>
              <a:t>организации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   нет конфликтов,    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значит,      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она     мертва»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1214" y="4219661"/>
            <a:ext cx="6572075" cy="93117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  </a:t>
            </a:r>
          </a:p>
          <a:p>
            <a:pPr marL="0" indent="0" algn="r">
              <a:buNone/>
            </a:pPr>
            <a:r>
              <a:rPr lang="ru-RU" sz="5200" i="1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  <a:cs typeface="Times New Roman" panose="02020603050405020304" pitchFamily="18" charset="0"/>
              </a:rPr>
              <a:t>Ицхак  </a:t>
            </a:r>
            <a:r>
              <a:rPr lang="ru-RU" sz="5200" i="1" dirty="0" err="1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  <a:cs typeface="Times New Roman" panose="02020603050405020304" pitchFamily="18" charset="0"/>
              </a:rPr>
              <a:t>Адизес</a:t>
            </a:r>
            <a:r>
              <a:rPr lang="ru-RU" sz="5200" i="1" dirty="0" smtClean="0">
                <a:solidFill>
                  <a:schemeClr val="accent6">
                    <a:lumMod val="50000"/>
                  </a:schemeClr>
                </a:solidFill>
                <a:latin typeface="TomskObl2104" panose="020B0604020202020204" charset="0"/>
                <a:cs typeface="Times New Roman" panose="02020603050405020304" pitchFamily="18" charset="0"/>
              </a:rPr>
              <a:t>  </a:t>
            </a:r>
            <a:endParaRPr lang="ru-RU" sz="5200" i="1" dirty="0">
              <a:solidFill>
                <a:schemeClr val="accent6">
                  <a:lumMod val="50000"/>
                </a:schemeClr>
              </a:solidFill>
              <a:latin typeface="TomskObl2104" panose="020B060402020202020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9789" y="1265543"/>
            <a:ext cx="3113013" cy="45586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н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л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и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т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/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218783" y="1324918"/>
            <a:ext cx="3430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Обида,  обвинение, отношения;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23744" y="728340"/>
            <a:ext cx="34437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Кризис, крушение,  крайность; 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00792" y="3455898"/>
            <a:ext cx="3217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Личность, ложь, лицемерие;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18782" y="2832768"/>
            <a:ext cx="34568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Фейерверк, факт, фатальность;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00793" y="2069786"/>
            <a:ext cx="3840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Негатив, несогласие, непонимание;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00792" y="4032661"/>
            <a:ext cx="32262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Истерика, инфаркт, истинна;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8782" y="4735818"/>
            <a:ext cx="49358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Катастрофа, компромисс, конструктивность 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387675" y="5397052"/>
            <a:ext cx="27778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Терпение, тактика, такт;</a:t>
            </a:r>
            <a:endParaRPr lang="ru-RU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543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3595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60314" y="536637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Конфликт -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1E920D-6209-45C2-A799-71BA14683FDD}"/>
              </a:ext>
            </a:extLst>
          </p:cNvPr>
          <p:cNvSpPr txBox="1"/>
          <p:nvPr/>
        </p:nvSpPr>
        <p:spPr>
          <a:xfrm>
            <a:off x="1060314" y="1621221"/>
            <a:ext cx="973949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54A02"/>
                </a:solidFill>
              </a:rPr>
              <a:t> </a:t>
            </a:r>
            <a:r>
              <a:rPr lang="ru-RU" sz="2800" b="1" dirty="0">
                <a:solidFill>
                  <a:srgbClr val="F54A02"/>
                </a:solidFill>
              </a:rPr>
              <a:t> </a:t>
            </a:r>
            <a:r>
              <a:rPr lang="ru-RU" sz="2800" b="1" dirty="0" smtClean="0">
                <a:solidFill>
                  <a:srgbClr val="F54A02"/>
                </a:solidFill>
              </a:rPr>
              <a:t>    </a:t>
            </a:r>
            <a:r>
              <a:rPr lang="ru-RU" sz="3600" b="1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 способ разрешения противоречий целей, взглядов, интересов, сопровождающихся негативными эмоциями.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6105" y="3375547"/>
            <a:ext cx="5704254" cy="2910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2781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37051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900498" y="562253"/>
            <a:ext cx="93588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Виды       конфликтов  в </a:t>
            </a:r>
          </a:p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Образовательной    организации 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BD8525F-DF94-4768-A811-5209689E6BBD}"/>
              </a:ext>
            </a:extLst>
          </p:cNvPr>
          <p:cNvSpPr txBox="1"/>
          <p:nvPr/>
        </p:nvSpPr>
        <p:spPr>
          <a:xfrm>
            <a:off x="3682293" y="2188960"/>
            <a:ext cx="3795221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500" spc="-10" dirty="0">
              <a:solidFill>
                <a:schemeClr val="tx1">
                  <a:lumMod val="85000"/>
                  <a:lumOff val="15000"/>
                </a:schemeClr>
              </a:solidFill>
              <a:latin typeface="Gerbera Light" panose="02000300000000000000" pitchFamily="50" charset="-52"/>
            </a:endParaRPr>
          </a:p>
          <a:p>
            <a:r>
              <a:rPr lang="ru-RU" sz="3600" b="1" spc="-10" dirty="0" smtClean="0">
                <a:solidFill>
                  <a:srgbClr val="F54A0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Межличностные </a:t>
            </a:r>
            <a:endParaRPr lang="ru-RU" sz="3600" b="1" spc="-10" dirty="0">
              <a:solidFill>
                <a:srgbClr val="F54A0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36845" y="3220011"/>
            <a:ext cx="345620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spc="-1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</a:t>
            </a:r>
          </a:p>
          <a:p>
            <a:pPr algn="ctr"/>
            <a:r>
              <a:rPr lang="ru-RU" sz="2400" b="1" spc="-1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(сотрудник –сотрудник)</a:t>
            </a:r>
            <a:endParaRPr lang="ru-RU" sz="2400" b="1" spc="-1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828530" y="3220010"/>
            <a:ext cx="329917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spc="-1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Внешние</a:t>
            </a:r>
          </a:p>
          <a:p>
            <a:pPr algn="ctr"/>
            <a:r>
              <a:rPr lang="ru-RU" sz="2400" b="1" spc="-10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(сотрудник –родитель)</a:t>
            </a:r>
            <a:endParaRPr lang="ru-RU" sz="2400" b="1" spc="-10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964" y="4323882"/>
            <a:ext cx="5016995" cy="21531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Picture background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01" y="4115108"/>
            <a:ext cx="2326665" cy="2326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92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2" y="690957"/>
            <a:ext cx="414425" cy="528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744057" y="440908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Конфликт -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934266" y="4123520"/>
            <a:ext cx="6238411" cy="1135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это </a:t>
            </a:r>
            <a:r>
              <a:rPr lang="ru-RU" sz="40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инструмент роста. </a:t>
            </a:r>
            <a:endParaRPr lang="ru-RU" sz="4000" b="1" dirty="0" smtClean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47306" y="776788"/>
            <a:ext cx="592537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ru-RU" sz="4000" b="1" dirty="0">
                <a:solidFill>
                  <a:srgbClr val="F3830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не разрушает команду.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980801" y="3538757"/>
            <a:ext cx="394531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Конфликт -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060314" y="2444464"/>
            <a:ext cx="92688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00881B"/>
                </a:solidFill>
                <a:latin typeface="TomskObl2104" pitchFamily="50" charset="0"/>
              </a:rPr>
              <a:t>Разрушает неумение им управлять!</a:t>
            </a:r>
            <a:endParaRPr lang="ru-RU" sz="4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885192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94" y="228346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1055689" y="-10045"/>
            <a:ext cx="793777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00881B"/>
                </a:solidFill>
                <a:latin typeface="TomskObl2104" pitchFamily="50" charset="0"/>
              </a:rPr>
              <a:t>Алгоритм      решения конфликта</a:t>
            </a:r>
            <a:endParaRPr lang="ru-RU" sz="4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ятно 1 2"/>
          <p:cNvSpPr/>
          <p:nvPr/>
        </p:nvSpPr>
        <p:spPr>
          <a:xfrm>
            <a:off x="1141971" y="1480690"/>
            <a:ext cx="2512541" cy="1613292"/>
          </a:xfrm>
          <a:prstGeom prst="irregularSeal1">
            <a:avLst/>
          </a:prstGeom>
          <a:solidFill>
            <a:srgbClr val="F99C8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167290" y="2046460"/>
            <a:ext cx="218053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онфликты</a:t>
            </a:r>
            <a:endParaRPr lang="ru-RU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Кольцо 6"/>
          <p:cNvSpPr/>
          <p:nvPr/>
        </p:nvSpPr>
        <p:spPr>
          <a:xfrm>
            <a:off x="4799570" y="1977743"/>
            <a:ext cx="749643" cy="766119"/>
          </a:xfrm>
          <a:prstGeom prst="don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Кольцо 10"/>
          <p:cNvSpPr/>
          <p:nvPr/>
        </p:nvSpPr>
        <p:spPr>
          <a:xfrm>
            <a:off x="6946556" y="2014178"/>
            <a:ext cx="749643" cy="766119"/>
          </a:xfrm>
          <a:prstGeom prst="donut">
            <a:avLst/>
          </a:prstGeom>
          <a:solidFill>
            <a:srgbClr val="FF5B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Кольцо 11"/>
          <p:cNvSpPr/>
          <p:nvPr/>
        </p:nvSpPr>
        <p:spPr>
          <a:xfrm>
            <a:off x="9292279" y="2035421"/>
            <a:ext cx="749643" cy="766119"/>
          </a:xfrm>
          <a:prstGeom prst="donut">
            <a:avLst/>
          </a:prstGeom>
          <a:solidFill>
            <a:srgbClr val="FFC9C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Кольцо 12"/>
          <p:cNvSpPr/>
          <p:nvPr/>
        </p:nvSpPr>
        <p:spPr>
          <a:xfrm>
            <a:off x="5760244" y="3589658"/>
            <a:ext cx="749643" cy="766119"/>
          </a:xfrm>
          <a:prstGeom prst="donut">
            <a:avLst/>
          </a:prstGeom>
          <a:solidFill>
            <a:srgbClr val="FFC81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Кольцо 13"/>
          <p:cNvSpPr/>
          <p:nvPr/>
        </p:nvSpPr>
        <p:spPr>
          <a:xfrm>
            <a:off x="8245948" y="3589658"/>
            <a:ext cx="749643" cy="766119"/>
          </a:xfrm>
          <a:prstGeom prst="donut">
            <a:avLst/>
          </a:prstGeom>
          <a:solidFill>
            <a:srgbClr val="BC8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Кольцо 14"/>
          <p:cNvSpPr/>
          <p:nvPr/>
        </p:nvSpPr>
        <p:spPr>
          <a:xfrm>
            <a:off x="3027405" y="3549458"/>
            <a:ext cx="749643" cy="766119"/>
          </a:xfrm>
          <a:prstGeom prst="donut">
            <a:avLst/>
          </a:prstGeom>
          <a:solidFill>
            <a:srgbClr val="FFE79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Кольцо 15"/>
          <p:cNvSpPr/>
          <p:nvPr/>
        </p:nvSpPr>
        <p:spPr>
          <a:xfrm>
            <a:off x="7154560" y="5355598"/>
            <a:ext cx="749643" cy="766119"/>
          </a:xfrm>
          <a:prstGeom prst="donut">
            <a:avLst/>
          </a:prstGeom>
          <a:solidFill>
            <a:srgbClr val="83BC5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Кольцо 16"/>
          <p:cNvSpPr/>
          <p:nvPr/>
        </p:nvSpPr>
        <p:spPr>
          <a:xfrm>
            <a:off x="5486400" y="5355598"/>
            <a:ext cx="749643" cy="766119"/>
          </a:xfrm>
          <a:prstGeom prst="donu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494239" y="5042559"/>
            <a:ext cx="3163330" cy="1392195"/>
          </a:xfrm>
          <a:prstGeom prst="roundRect">
            <a:avLst/>
          </a:prstGeom>
          <a:solidFill>
            <a:srgbClr val="B2D69A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8938054" y="2504303"/>
            <a:ext cx="1326292" cy="1295763"/>
          </a:xfrm>
          <a:custGeom>
            <a:avLst/>
            <a:gdLst>
              <a:gd name="connsiteX0" fmla="*/ 1087395 w 1326292"/>
              <a:gd name="connsiteY0" fmla="*/ 0 h 1295763"/>
              <a:gd name="connsiteX1" fmla="*/ 1153297 w 1326292"/>
              <a:gd name="connsiteY1" fmla="*/ 24713 h 1295763"/>
              <a:gd name="connsiteX2" fmla="*/ 1186249 w 1326292"/>
              <a:gd name="connsiteY2" fmla="*/ 65902 h 1295763"/>
              <a:gd name="connsiteX3" fmla="*/ 1194487 w 1326292"/>
              <a:gd name="connsiteY3" fmla="*/ 98854 h 1295763"/>
              <a:gd name="connsiteX4" fmla="*/ 1235676 w 1326292"/>
              <a:gd name="connsiteY4" fmla="*/ 148281 h 1295763"/>
              <a:gd name="connsiteX5" fmla="*/ 1252151 w 1326292"/>
              <a:gd name="connsiteY5" fmla="*/ 197708 h 1295763"/>
              <a:gd name="connsiteX6" fmla="*/ 1260389 w 1326292"/>
              <a:gd name="connsiteY6" fmla="*/ 222421 h 1295763"/>
              <a:gd name="connsiteX7" fmla="*/ 1285103 w 1326292"/>
              <a:gd name="connsiteY7" fmla="*/ 288324 h 1295763"/>
              <a:gd name="connsiteX8" fmla="*/ 1301578 w 1326292"/>
              <a:gd name="connsiteY8" fmla="*/ 337751 h 1295763"/>
              <a:gd name="connsiteX9" fmla="*/ 1309816 w 1326292"/>
              <a:gd name="connsiteY9" fmla="*/ 378940 h 1295763"/>
              <a:gd name="connsiteX10" fmla="*/ 1326292 w 1326292"/>
              <a:gd name="connsiteY10" fmla="*/ 477794 h 1295763"/>
              <a:gd name="connsiteX11" fmla="*/ 1318054 w 1326292"/>
              <a:gd name="connsiteY11" fmla="*/ 691978 h 1295763"/>
              <a:gd name="connsiteX12" fmla="*/ 1301578 w 1326292"/>
              <a:gd name="connsiteY12" fmla="*/ 741405 h 1295763"/>
              <a:gd name="connsiteX13" fmla="*/ 1260389 w 1326292"/>
              <a:gd name="connsiteY13" fmla="*/ 815546 h 1295763"/>
              <a:gd name="connsiteX14" fmla="*/ 1227438 w 1326292"/>
              <a:gd name="connsiteY14" fmla="*/ 864973 h 1295763"/>
              <a:gd name="connsiteX15" fmla="*/ 1202724 w 1326292"/>
              <a:gd name="connsiteY15" fmla="*/ 889686 h 1295763"/>
              <a:gd name="connsiteX16" fmla="*/ 1161535 w 1326292"/>
              <a:gd name="connsiteY16" fmla="*/ 939113 h 1295763"/>
              <a:gd name="connsiteX17" fmla="*/ 1136822 w 1326292"/>
              <a:gd name="connsiteY17" fmla="*/ 955589 h 1295763"/>
              <a:gd name="connsiteX18" fmla="*/ 1112108 w 1326292"/>
              <a:gd name="connsiteY18" fmla="*/ 980302 h 1295763"/>
              <a:gd name="connsiteX19" fmla="*/ 1062681 w 1326292"/>
              <a:gd name="connsiteY19" fmla="*/ 1013254 h 1295763"/>
              <a:gd name="connsiteX20" fmla="*/ 1013254 w 1326292"/>
              <a:gd name="connsiteY20" fmla="*/ 1046205 h 1295763"/>
              <a:gd name="connsiteX21" fmla="*/ 939114 w 1326292"/>
              <a:gd name="connsiteY21" fmla="*/ 1095632 h 1295763"/>
              <a:gd name="connsiteX22" fmla="*/ 914400 w 1326292"/>
              <a:gd name="connsiteY22" fmla="*/ 1112108 h 1295763"/>
              <a:gd name="connsiteX23" fmla="*/ 881449 w 1326292"/>
              <a:gd name="connsiteY23" fmla="*/ 1120346 h 1295763"/>
              <a:gd name="connsiteX24" fmla="*/ 832022 w 1326292"/>
              <a:gd name="connsiteY24" fmla="*/ 1145059 h 1295763"/>
              <a:gd name="connsiteX25" fmla="*/ 807308 w 1326292"/>
              <a:gd name="connsiteY25" fmla="*/ 1161535 h 1295763"/>
              <a:gd name="connsiteX26" fmla="*/ 757881 w 1326292"/>
              <a:gd name="connsiteY26" fmla="*/ 1178011 h 1295763"/>
              <a:gd name="connsiteX27" fmla="*/ 700216 w 1326292"/>
              <a:gd name="connsiteY27" fmla="*/ 1202724 h 1295763"/>
              <a:gd name="connsiteX28" fmla="*/ 675503 w 1326292"/>
              <a:gd name="connsiteY28" fmla="*/ 1210962 h 1295763"/>
              <a:gd name="connsiteX29" fmla="*/ 642551 w 1326292"/>
              <a:gd name="connsiteY29" fmla="*/ 1219200 h 1295763"/>
              <a:gd name="connsiteX30" fmla="*/ 617838 w 1326292"/>
              <a:gd name="connsiteY30" fmla="*/ 1227438 h 1295763"/>
              <a:gd name="connsiteX31" fmla="*/ 568411 w 1326292"/>
              <a:gd name="connsiteY31" fmla="*/ 1235675 h 1295763"/>
              <a:gd name="connsiteX32" fmla="*/ 486032 w 1326292"/>
              <a:gd name="connsiteY32" fmla="*/ 1252151 h 1295763"/>
              <a:gd name="connsiteX33" fmla="*/ 461319 w 1326292"/>
              <a:gd name="connsiteY33" fmla="*/ 1260389 h 1295763"/>
              <a:gd name="connsiteX34" fmla="*/ 313038 w 1326292"/>
              <a:gd name="connsiteY34" fmla="*/ 1276865 h 1295763"/>
              <a:gd name="connsiteX35" fmla="*/ 288324 w 1326292"/>
              <a:gd name="connsiteY35" fmla="*/ 1285102 h 1295763"/>
              <a:gd name="connsiteX36" fmla="*/ 0 w 1326292"/>
              <a:gd name="connsiteY36" fmla="*/ 1293340 h 12957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1326292" h="1295763">
                <a:moveTo>
                  <a:pt x="1087395" y="0"/>
                </a:moveTo>
                <a:cubicBezTo>
                  <a:pt x="1109721" y="4465"/>
                  <a:pt x="1137136" y="4512"/>
                  <a:pt x="1153297" y="24713"/>
                </a:cubicBezTo>
                <a:cubicBezTo>
                  <a:pt x="1198769" y="81554"/>
                  <a:pt x="1115426" y="18690"/>
                  <a:pt x="1186249" y="65902"/>
                </a:cubicBezTo>
                <a:cubicBezTo>
                  <a:pt x="1188995" y="76886"/>
                  <a:pt x="1188870" y="89024"/>
                  <a:pt x="1194487" y="98854"/>
                </a:cubicBezTo>
                <a:cubicBezTo>
                  <a:pt x="1233286" y="166753"/>
                  <a:pt x="1206717" y="83121"/>
                  <a:pt x="1235676" y="148281"/>
                </a:cubicBezTo>
                <a:cubicBezTo>
                  <a:pt x="1242729" y="164151"/>
                  <a:pt x="1246659" y="181232"/>
                  <a:pt x="1252151" y="197708"/>
                </a:cubicBezTo>
                <a:cubicBezTo>
                  <a:pt x="1254897" y="205946"/>
                  <a:pt x="1256506" y="214654"/>
                  <a:pt x="1260389" y="222421"/>
                </a:cubicBezTo>
                <a:cubicBezTo>
                  <a:pt x="1288010" y="277662"/>
                  <a:pt x="1268280" y="232246"/>
                  <a:pt x="1285103" y="288324"/>
                </a:cubicBezTo>
                <a:cubicBezTo>
                  <a:pt x="1290093" y="304958"/>
                  <a:pt x="1298172" y="320721"/>
                  <a:pt x="1301578" y="337751"/>
                </a:cubicBezTo>
                <a:cubicBezTo>
                  <a:pt x="1304324" y="351481"/>
                  <a:pt x="1307383" y="365151"/>
                  <a:pt x="1309816" y="378940"/>
                </a:cubicBezTo>
                <a:cubicBezTo>
                  <a:pt x="1315622" y="411838"/>
                  <a:pt x="1326292" y="477794"/>
                  <a:pt x="1326292" y="477794"/>
                </a:cubicBezTo>
                <a:cubicBezTo>
                  <a:pt x="1323546" y="549189"/>
                  <a:pt x="1324723" y="620842"/>
                  <a:pt x="1318054" y="691978"/>
                </a:cubicBezTo>
                <a:cubicBezTo>
                  <a:pt x="1316433" y="709269"/>
                  <a:pt x="1307070" y="724929"/>
                  <a:pt x="1301578" y="741405"/>
                </a:cubicBezTo>
                <a:cubicBezTo>
                  <a:pt x="1287077" y="784909"/>
                  <a:pt x="1298165" y="758883"/>
                  <a:pt x="1260389" y="815546"/>
                </a:cubicBezTo>
                <a:cubicBezTo>
                  <a:pt x="1260387" y="815548"/>
                  <a:pt x="1227439" y="864972"/>
                  <a:pt x="1227438" y="864973"/>
                </a:cubicBezTo>
                <a:cubicBezTo>
                  <a:pt x="1219200" y="873211"/>
                  <a:pt x="1210182" y="880736"/>
                  <a:pt x="1202724" y="889686"/>
                </a:cubicBezTo>
                <a:cubicBezTo>
                  <a:pt x="1173264" y="925039"/>
                  <a:pt x="1200926" y="906287"/>
                  <a:pt x="1161535" y="939113"/>
                </a:cubicBezTo>
                <a:cubicBezTo>
                  <a:pt x="1153929" y="945451"/>
                  <a:pt x="1144428" y="949251"/>
                  <a:pt x="1136822" y="955589"/>
                </a:cubicBezTo>
                <a:cubicBezTo>
                  <a:pt x="1127872" y="963047"/>
                  <a:pt x="1121304" y="973150"/>
                  <a:pt x="1112108" y="980302"/>
                </a:cubicBezTo>
                <a:cubicBezTo>
                  <a:pt x="1096478" y="992459"/>
                  <a:pt x="1079157" y="1002270"/>
                  <a:pt x="1062681" y="1013254"/>
                </a:cubicBezTo>
                <a:lnTo>
                  <a:pt x="1013254" y="1046205"/>
                </a:lnTo>
                <a:lnTo>
                  <a:pt x="939114" y="1095632"/>
                </a:lnTo>
                <a:cubicBezTo>
                  <a:pt x="930876" y="1101124"/>
                  <a:pt x="924005" y="1109707"/>
                  <a:pt x="914400" y="1112108"/>
                </a:cubicBezTo>
                <a:lnTo>
                  <a:pt x="881449" y="1120346"/>
                </a:lnTo>
                <a:cubicBezTo>
                  <a:pt x="810612" y="1167568"/>
                  <a:pt x="900243" y="1110948"/>
                  <a:pt x="832022" y="1145059"/>
                </a:cubicBezTo>
                <a:cubicBezTo>
                  <a:pt x="823166" y="1149487"/>
                  <a:pt x="816355" y="1157514"/>
                  <a:pt x="807308" y="1161535"/>
                </a:cubicBezTo>
                <a:cubicBezTo>
                  <a:pt x="791438" y="1168588"/>
                  <a:pt x="772331" y="1168378"/>
                  <a:pt x="757881" y="1178011"/>
                </a:cubicBezTo>
                <a:cubicBezTo>
                  <a:pt x="720258" y="1203092"/>
                  <a:pt x="746763" y="1189425"/>
                  <a:pt x="700216" y="1202724"/>
                </a:cubicBezTo>
                <a:cubicBezTo>
                  <a:pt x="691867" y="1205110"/>
                  <a:pt x="683852" y="1208576"/>
                  <a:pt x="675503" y="1210962"/>
                </a:cubicBezTo>
                <a:cubicBezTo>
                  <a:pt x="664617" y="1214072"/>
                  <a:pt x="653437" y="1216090"/>
                  <a:pt x="642551" y="1219200"/>
                </a:cubicBezTo>
                <a:cubicBezTo>
                  <a:pt x="634202" y="1221586"/>
                  <a:pt x="626315" y="1225554"/>
                  <a:pt x="617838" y="1227438"/>
                </a:cubicBezTo>
                <a:cubicBezTo>
                  <a:pt x="601533" y="1231061"/>
                  <a:pt x="584887" y="1232929"/>
                  <a:pt x="568411" y="1235675"/>
                </a:cubicBezTo>
                <a:cubicBezTo>
                  <a:pt x="512576" y="1254287"/>
                  <a:pt x="580693" y="1233218"/>
                  <a:pt x="486032" y="1252151"/>
                </a:cubicBezTo>
                <a:cubicBezTo>
                  <a:pt x="477517" y="1253854"/>
                  <a:pt x="469862" y="1258836"/>
                  <a:pt x="461319" y="1260389"/>
                </a:cubicBezTo>
                <a:cubicBezTo>
                  <a:pt x="432816" y="1265571"/>
                  <a:pt x="336691" y="1274500"/>
                  <a:pt x="313038" y="1276865"/>
                </a:cubicBezTo>
                <a:cubicBezTo>
                  <a:pt x="304800" y="1279611"/>
                  <a:pt x="296867" y="1283549"/>
                  <a:pt x="288324" y="1285102"/>
                </a:cubicBezTo>
                <a:cubicBezTo>
                  <a:pt x="192432" y="1302536"/>
                  <a:pt x="98619" y="1293340"/>
                  <a:pt x="0" y="1293340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олилиния 23"/>
          <p:cNvSpPr/>
          <p:nvPr/>
        </p:nvSpPr>
        <p:spPr>
          <a:xfrm>
            <a:off x="2937835" y="4127157"/>
            <a:ext cx="2566831" cy="1574183"/>
          </a:xfrm>
          <a:custGeom>
            <a:avLst/>
            <a:gdLst>
              <a:gd name="connsiteX0" fmla="*/ 77214 w 2566831"/>
              <a:gd name="connsiteY0" fmla="*/ 0 h 1574183"/>
              <a:gd name="connsiteX1" fmla="*/ 60738 w 2566831"/>
              <a:gd name="connsiteY1" fmla="*/ 41189 h 1574183"/>
              <a:gd name="connsiteX2" fmla="*/ 52500 w 2566831"/>
              <a:gd name="connsiteY2" fmla="*/ 65902 h 1574183"/>
              <a:gd name="connsiteX3" fmla="*/ 36024 w 2566831"/>
              <a:gd name="connsiteY3" fmla="*/ 90616 h 1574183"/>
              <a:gd name="connsiteX4" fmla="*/ 27787 w 2566831"/>
              <a:gd name="connsiteY4" fmla="*/ 115329 h 1574183"/>
              <a:gd name="connsiteX5" fmla="*/ 11311 w 2566831"/>
              <a:gd name="connsiteY5" fmla="*/ 181232 h 1574183"/>
              <a:gd name="connsiteX6" fmla="*/ 11311 w 2566831"/>
              <a:gd name="connsiteY6" fmla="*/ 650789 h 1574183"/>
              <a:gd name="connsiteX7" fmla="*/ 19549 w 2566831"/>
              <a:gd name="connsiteY7" fmla="*/ 675502 h 1574183"/>
              <a:gd name="connsiteX8" fmla="*/ 44262 w 2566831"/>
              <a:gd name="connsiteY8" fmla="*/ 741405 h 1574183"/>
              <a:gd name="connsiteX9" fmla="*/ 77214 w 2566831"/>
              <a:gd name="connsiteY9" fmla="*/ 807308 h 1574183"/>
              <a:gd name="connsiteX10" fmla="*/ 85451 w 2566831"/>
              <a:gd name="connsiteY10" fmla="*/ 832021 h 1574183"/>
              <a:gd name="connsiteX11" fmla="*/ 101927 w 2566831"/>
              <a:gd name="connsiteY11" fmla="*/ 873211 h 1574183"/>
              <a:gd name="connsiteX12" fmla="*/ 126641 w 2566831"/>
              <a:gd name="connsiteY12" fmla="*/ 906162 h 1574183"/>
              <a:gd name="connsiteX13" fmla="*/ 143116 w 2566831"/>
              <a:gd name="connsiteY13" fmla="*/ 955589 h 1574183"/>
              <a:gd name="connsiteX14" fmla="*/ 159592 w 2566831"/>
              <a:gd name="connsiteY14" fmla="*/ 980302 h 1574183"/>
              <a:gd name="connsiteX15" fmla="*/ 176068 w 2566831"/>
              <a:gd name="connsiteY15" fmla="*/ 1013254 h 1574183"/>
              <a:gd name="connsiteX16" fmla="*/ 200781 w 2566831"/>
              <a:gd name="connsiteY16" fmla="*/ 1046205 h 1574183"/>
              <a:gd name="connsiteX17" fmla="*/ 266684 w 2566831"/>
              <a:gd name="connsiteY17" fmla="*/ 1161535 h 1574183"/>
              <a:gd name="connsiteX18" fmla="*/ 291397 w 2566831"/>
              <a:gd name="connsiteY18" fmla="*/ 1178011 h 1574183"/>
              <a:gd name="connsiteX19" fmla="*/ 340824 w 2566831"/>
              <a:gd name="connsiteY19" fmla="*/ 1210962 h 1574183"/>
              <a:gd name="connsiteX20" fmla="*/ 414965 w 2566831"/>
              <a:gd name="connsiteY20" fmla="*/ 1252151 h 1574183"/>
              <a:gd name="connsiteX21" fmla="*/ 489106 w 2566831"/>
              <a:gd name="connsiteY21" fmla="*/ 1293340 h 1574183"/>
              <a:gd name="connsiteX22" fmla="*/ 522057 w 2566831"/>
              <a:gd name="connsiteY22" fmla="*/ 1301578 h 1574183"/>
              <a:gd name="connsiteX23" fmla="*/ 555008 w 2566831"/>
              <a:gd name="connsiteY23" fmla="*/ 1318054 h 1574183"/>
              <a:gd name="connsiteX24" fmla="*/ 596197 w 2566831"/>
              <a:gd name="connsiteY24" fmla="*/ 1326292 h 1574183"/>
              <a:gd name="connsiteX25" fmla="*/ 620911 w 2566831"/>
              <a:gd name="connsiteY25" fmla="*/ 1334529 h 1574183"/>
              <a:gd name="connsiteX26" fmla="*/ 653862 w 2566831"/>
              <a:gd name="connsiteY26" fmla="*/ 1342767 h 1574183"/>
              <a:gd name="connsiteX27" fmla="*/ 703289 w 2566831"/>
              <a:gd name="connsiteY27" fmla="*/ 1359243 h 1574183"/>
              <a:gd name="connsiteX28" fmla="*/ 802143 w 2566831"/>
              <a:gd name="connsiteY28" fmla="*/ 1375719 h 1574183"/>
              <a:gd name="connsiteX29" fmla="*/ 859808 w 2566831"/>
              <a:gd name="connsiteY29" fmla="*/ 1392194 h 1574183"/>
              <a:gd name="connsiteX30" fmla="*/ 884522 w 2566831"/>
              <a:gd name="connsiteY30" fmla="*/ 1400432 h 1574183"/>
              <a:gd name="connsiteX31" fmla="*/ 925711 w 2566831"/>
              <a:gd name="connsiteY31" fmla="*/ 1408670 h 1574183"/>
              <a:gd name="connsiteX32" fmla="*/ 991614 w 2566831"/>
              <a:gd name="connsiteY32" fmla="*/ 1425146 h 1574183"/>
              <a:gd name="connsiteX33" fmla="*/ 1024565 w 2566831"/>
              <a:gd name="connsiteY33" fmla="*/ 1433384 h 1574183"/>
              <a:gd name="connsiteX34" fmla="*/ 1049279 w 2566831"/>
              <a:gd name="connsiteY34" fmla="*/ 1441621 h 1574183"/>
              <a:gd name="connsiteX35" fmla="*/ 1123419 w 2566831"/>
              <a:gd name="connsiteY35" fmla="*/ 1449859 h 1574183"/>
              <a:gd name="connsiteX36" fmla="*/ 1156370 w 2566831"/>
              <a:gd name="connsiteY36" fmla="*/ 1458097 h 1574183"/>
              <a:gd name="connsiteX37" fmla="*/ 1181084 w 2566831"/>
              <a:gd name="connsiteY37" fmla="*/ 1466335 h 1574183"/>
              <a:gd name="connsiteX38" fmla="*/ 1329365 w 2566831"/>
              <a:gd name="connsiteY38" fmla="*/ 1482811 h 1574183"/>
              <a:gd name="connsiteX39" fmla="*/ 1354079 w 2566831"/>
              <a:gd name="connsiteY39" fmla="*/ 1491048 h 1574183"/>
              <a:gd name="connsiteX40" fmla="*/ 1502360 w 2566831"/>
              <a:gd name="connsiteY40" fmla="*/ 1507524 h 1574183"/>
              <a:gd name="connsiteX41" fmla="*/ 1551787 w 2566831"/>
              <a:gd name="connsiteY41" fmla="*/ 1515762 h 1574183"/>
              <a:gd name="connsiteX42" fmla="*/ 1650641 w 2566831"/>
              <a:gd name="connsiteY42" fmla="*/ 1524000 h 1574183"/>
              <a:gd name="connsiteX43" fmla="*/ 1749495 w 2566831"/>
              <a:gd name="connsiteY43" fmla="*/ 1540475 h 1574183"/>
              <a:gd name="connsiteX44" fmla="*/ 2367333 w 2566831"/>
              <a:gd name="connsiteY44" fmla="*/ 1548713 h 1574183"/>
              <a:gd name="connsiteX45" fmla="*/ 2565041 w 2566831"/>
              <a:gd name="connsiteY45" fmla="*/ 1565189 h 1574183"/>
              <a:gd name="connsiteX46" fmla="*/ 2540327 w 2566831"/>
              <a:gd name="connsiteY46" fmla="*/ 1573427 h 1574183"/>
              <a:gd name="connsiteX47" fmla="*/ 2499138 w 2566831"/>
              <a:gd name="connsiteY47" fmla="*/ 1573427 h 15741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566831" h="1574183">
                <a:moveTo>
                  <a:pt x="77214" y="0"/>
                </a:moveTo>
                <a:cubicBezTo>
                  <a:pt x="71722" y="13730"/>
                  <a:pt x="65930" y="27343"/>
                  <a:pt x="60738" y="41189"/>
                </a:cubicBezTo>
                <a:cubicBezTo>
                  <a:pt x="57689" y="49319"/>
                  <a:pt x="56383" y="58135"/>
                  <a:pt x="52500" y="65902"/>
                </a:cubicBezTo>
                <a:cubicBezTo>
                  <a:pt x="48072" y="74758"/>
                  <a:pt x="41516" y="82378"/>
                  <a:pt x="36024" y="90616"/>
                </a:cubicBezTo>
                <a:cubicBezTo>
                  <a:pt x="33278" y="98854"/>
                  <a:pt x="30072" y="106952"/>
                  <a:pt x="27787" y="115329"/>
                </a:cubicBezTo>
                <a:cubicBezTo>
                  <a:pt x="21829" y="137175"/>
                  <a:pt x="11311" y="181232"/>
                  <a:pt x="11311" y="181232"/>
                </a:cubicBezTo>
                <a:cubicBezTo>
                  <a:pt x="-4690" y="389242"/>
                  <a:pt x="-2824" y="318618"/>
                  <a:pt x="11311" y="650789"/>
                </a:cubicBezTo>
                <a:cubicBezTo>
                  <a:pt x="11680" y="659464"/>
                  <a:pt x="17443" y="667078"/>
                  <a:pt x="19549" y="675502"/>
                </a:cubicBezTo>
                <a:cubicBezTo>
                  <a:pt x="33801" y="732509"/>
                  <a:pt x="17141" y="700722"/>
                  <a:pt x="44262" y="741405"/>
                </a:cubicBezTo>
                <a:cubicBezTo>
                  <a:pt x="60642" y="806924"/>
                  <a:pt x="39872" y="741959"/>
                  <a:pt x="77214" y="807308"/>
                </a:cubicBezTo>
                <a:cubicBezTo>
                  <a:pt x="81522" y="814847"/>
                  <a:pt x="82402" y="823891"/>
                  <a:pt x="85451" y="832021"/>
                </a:cubicBezTo>
                <a:cubicBezTo>
                  <a:pt x="90643" y="845867"/>
                  <a:pt x="94745" y="860284"/>
                  <a:pt x="101927" y="873211"/>
                </a:cubicBezTo>
                <a:cubicBezTo>
                  <a:pt x="108595" y="885213"/>
                  <a:pt x="118403" y="895178"/>
                  <a:pt x="126641" y="906162"/>
                </a:cubicBezTo>
                <a:cubicBezTo>
                  <a:pt x="132133" y="922638"/>
                  <a:pt x="136063" y="939719"/>
                  <a:pt x="143116" y="955589"/>
                </a:cubicBezTo>
                <a:cubicBezTo>
                  <a:pt x="147137" y="964636"/>
                  <a:pt x="154680" y="971706"/>
                  <a:pt x="159592" y="980302"/>
                </a:cubicBezTo>
                <a:cubicBezTo>
                  <a:pt x="165685" y="990964"/>
                  <a:pt x="169559" y="1002840"/>
                  <a:pt x="176068" y="1013254"/>
                </a:cubicBezTo>
                <a:cubicBezTo>
                  <a:pt x="183345" y="1024897"/>
                  <a:pt x="193863" y="1034346"/>
                  <a:pt x="200781" y="1046205"/>
                </a:cubicBezTo>
                <a:cubicBezTo>
                  <a:pt x="208036" y="1058642"/>
                  <a:pt x="247966" y="1149056"/>
                  <a:pt x="266684" y="1161535"/>
                </a:cubicBezTo>
                <a:cubicBezTo>
                  <a:pt x="274922" y="1167027"/>
                  <a:pt x="283791" y="1171673"/>
                  <a:pt x="291397" y="1178011"/>
                </a:cubicBezTo>
                <a:cubicBezTo>
                  <a:pt x="332534" y="1212292"/>
                  <a:pt x="297395" y="1196485"/>
                  <a:pt x="340824" y="1210962"/>
                </a:cubicBezTo>
                <a:cubicBezTo>
                  <a:pt x="405642" y="1259573"/>
                  <a:pt x="339449" y="1214392"/>
                  <a:pt x="414965" y="1252151"/>
                </a:cubicBezTo>
                <a:cubicBezTo>
                  <a:pt x="446438" y="1267888"/>
                  <a:pt x="457361" y="1281436"/>
                  <a:pt x="489106" y="1293340"/>
                </a:cubicBezTo>
                <a:cubicBezTo>
                  <a:pt x="499707" y="1297315"/>
                  <a:pt x="511456" y="1297603"/>
                  <a:pt x="522057" y="1301578"/>
                </a:cubicBezTo>
                <a:cubicBezTo>
                  <a:pt x="533555" y="1305890"/>
                  <a:pt x="543358" y="1314171"/>
                  <a:pt x="555008" y="1318054"/>
                </a:cubicBezTo>
                <a:cubicBezTo>
                  <a:pt x="568291" y="1322482"/>
                  <a:pt x="582613" y="1322896"/>
                  <a:pt x="596197" y="1326292"/>
                </a:cubicBezTo>
                <a:cubicBezTo>
                  <a:pt x="604621" y="1328398"/>
                  <a:pt x="612562" y="1332144"/>
                  <a:pt x="620911" y="1334529"/>
                </a:cubicBezTo>
                <a:cubicBezTo>
                  <a:pt x="631797" y="1337639"/>
                  <a:pt x="643018" y="1339514"/>
                  <a:pt x="653862" y="1342767"/>
                </a:cubicBezTo>
                <a:cubicBezTo>
                  <a:pt x="670496" y="1347757"/>
                  <a:pt x="686259" y="1355837"/>
                  <a:pt x="703289" y="1359243"/>
                </a:cubicBezTo>
                <a:cubicBezTo>
                  <a:pt x="763518" y="1371289"/>
                  <a:pt x="730618" y="1365501"/>
                  <a:pt x="802143" y="1375719"/>
                </a:cubicBezTo>
                <a:cubicBezTo>
                  <a:pt x="861399" y="1395471"/>
                  <a:pt x="787400" y="1371507"/>
                  <a:pt x="859808" y="1392194"/>
                </a:cubicBezTo>
                <a:cubicBezTo>
                  <a:pt x="868158" y="1394579"/>
                  <a:pt x="876098" y="1398326"/>
                  <a:pt x="884522" y="1400432"/>
                </a:cubicBezTo>
                <a:cubicBezTo>
                  <a:pt x="898106" y="1403828"/>
                  <a:pt x="912068" y="1405522"/>
                  <a:pt x="925711" y="1408670"/>
                </a:cubicBezTo>
                <a:cubicBezTo>
                  <a:pt x="947775" y="1413762"/>
                  <a:pt x="969646" y="1419654"/>
                  <a:pt x="991614" y="1425146"/>
                </a:cubicBezTo>
                <a:cubicBezTo>
                  <a:pt x="1002598" y="1427892"/>
                  <a:pt x="1013824" y="1429804"/>
                  <a:pt x="1024565" y="1433384"/>
                </a:cubicBezTo>
                <a:cubicBezTo>
                  <a:pt x="1032803" y="1436130"/>
                  <a:pt x="1040714" y="1440193"/>
                  <a:pt x="1049279" y="1441621"/>
                </a:cubicBezTo>
                <a:cubicBezTo>
                  <a:pt x="1073806" y="1445709"/>
                  <a:pt x="1098706" y="1447113"/>
                  <a:pt x="1123419" y="1449859"/>
                </a:cubicBezTo>
                <a:cubicBezTo>
                  <a:pt x="1134403" y="1452605"/>
                  <a:pt x="1145484" y="1454987"/>
                  <a:pt x="1156370" y="1458097"/>
                </a:cubicBezTo>
                <a:cubicBezTo>
                  <a:pt x="1164719" y="1460483"/>
                  <a:pt x="1172569" y="1464632"/>
                  <a:pt x="1181084" y="1466335"/>
                </a:cubicBezTo>
                <a:cubicBezTo>
                  <a:pt x="1222841" y="1474687"/>
                  <a:pt x="1291161" y="1479338"/>
                  <a:pt x="1329365" y="1482811"/>
                </a:cubicBezTo>
                <a:cubicBezTo>
                  <a:pt x="1337603" y="1485557"/>
                  <a:pt x="1345564" y="1489345"/>
                  <a:pt x="1354079" y="1491048"/>
                </a:cubicBezTo>
                <a:cubicBezTo>
                  <a:pt x="1403786" y="1500989"/>
                  <a:pt x="1451738" y="1501568"/>
                  <a:pt x="1502360" y="1507524"/>
                </a:cubicBezTo>
                <a:cubicBezTo>
                  <a:pt x="1518949" y="1509476"/>
                  <a:pt x="1535186" y="1513917"/>
                  <a:pt x="1551787" y="1515762"/>
                </a:cubicBezTo>
                <a:cubicBezTo>
                  <a:pt x="1584650" y="1519414"/>
                  <a:pt x="1617831" y="1519899"/>
                  <a:pt x="1650641" y="1524000"/>
                </a:cubicBezTo>
                <a:cubicBezTo>
                  <a:pt x="1683789" y="1528143"/>
                  <a:pt x="1716092" y="1540030"/>
                  <a:pt x="1749495" y="1540475"/>
                </a:cubicBezTo>
                <a:lnTo>
                  <a:pt x="2367333" y="1548713"/>
                </a:lnTo>
                <a:cubicBezTo>
                  <a:pt x="2433236" y="1554205"/>
                  <a:pt x="2499575" y="1555836"/>
                  <a:pt x="2565041" y="1565189"/>
                </a:cubicBezTo>
                <a:cubicBezTo>
                  <a:pt x="2573637" y="1566417"/>
                  <a:pt x="2548944" y="1572350"/>
                  <a:pt x="2540327" y="1573427"/>
                </a:cubicBezTo>
                <a:cubicBezTo>
                  <a:pt x="2526703" y="1575130"/>
                  <a:pt x="2512868" y="1573427"/>
                  <a:pt x="2499138" y="1573427"/>
                </a:cubicBezTo>
              </a:path>
            </a:pathLst>
          </a:cu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>
            <a:stCxn id="7" idx="6"/>
          </p:cNvCxnSpPr>
          <p:nvPr/>
        </p:nvCxnSpPr>
        <p:spPr>
          <a:xfrm flipV="1">
            <a:off x="5549213" y="2360802"/>
            <a:ext cx="1397343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>
            <a:stCxn id="11" idx="6"/>
            <a:endCxn id="12" idx="2"/>
          </p:cNvCxnSpPr>
          <p:nvPr/>
        </p:nvCxnSpPr>
        <p:spPr>
          <a:xfrm>
            <a:off x="7696199" y="2397238"/>
            <a:ext cx="1596080" cy="2124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endCxn id="13" idx="2"/>
          </p:cNvCxnSpPr>
          <p:nvPr/>
        </p:nvCxnSpPr>
        <p:spPr>
          <a:xfrm>
            <a:off x="3777048" y="3965731"/>
            <a:ext cx="1983196" cy="6987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>
            <a:stCxn id="13" idx="6"/>
            <a:endCxn id="14" idx="2"/>
          </p:cNvCxnSpPr>
          <p:nvPr/>
        </p:nvCxnSpPr>
        <p:spPr>
          <a:xfrm>
            <a:off x="6509887" y="3972718"/>
            <a:ext cx="1736061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17" idx="6"/>
            <a:endCxn id="16" idx="2"/>
          </p:cNvCxnSpPr>
          <p:nvPr/>
        </p:nvCxnSpPr>
        <p:spPr>
          <a:xfrm>
            <a:off x="6236043" y="5738658"/>
            <a:ext cx="918517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>
            <a:stCxn id="16" idx="6"/>
            <a:endCxn id="18" idx="1"/>
          </p:cNvCxnSpPr>
          <p:nvPr/>
        </p:nvCxnSpPr>
        <p:spPr>
          <a:xfrm flipV="1">
            <a:off x="7904203" y="5738657"/>
            <a:ext cx="590036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8938054" y="5276991"/>
            <a:ext cx="239187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Поблагодарите</a:t>
            </a:r>
          </a:p>
          <a:p>
            <a:pPr algn="ctr"/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участников</a:t>
            </a:r>
          </a:p>
          <a:p>
            <a:pPr algn="ctr"/>
            <a:r>
              <a:rPr lang="ru-RU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завершите встречу</a:t>
            </a:r>
            <a:endParaRPr lang="ru-RU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3" name="Прямая соединительная линия 42"/>
          <p:cNvCxnSpPr>
            <a:endCxn id="7" idx="2"/>
          </p:cNvCxnSpPr>
          <p:nvPr/>
        </p:nvCxnSpPr>
        <p:spPr>
          <a:xfrm>
            <a:off x="3953133" y="2360802"/>
            <a:ext cx="846437" cy="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4293377" y="1400683"/>
            <a:ext cx="195502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Подождите,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пока улягутся эмоции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387870" y="1391908"/>
            <a:ext cx="198009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Назначьте встречу </a:t>
            </a:r>
          </a:p>
          <a:p>
            <a:pPr algn="ctr"/>
            <a:r>
              <a:rPr lang="ru-RU" sz="1400" b="1" spc="-1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 всеми участниками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3027405" y="2970758"/>
            <a:ext cx="16637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Проанализируйте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177880" y="2854384"/>
            <a:ext cx="191437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стороны предложить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варианты решения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904203" y="2971840"/>
            <a:ext cx="12406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Проговорите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услышанное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799570" y="4563094"/>
            <a:ext cx="1962396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Обсудите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шаги для реализации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877753" y="4643971"/>
            <a:ext cx="136819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Зафиксируйте </a:t>
            </a:r>
          </a:p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8620769" y="1246331"/>
            <a:ext cx="218508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spc="-1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Попросите стороны высказаться о конфликте</a:t>
            </a:r>
            <a:endParaRPr lang="ru-RU" sz="1400" b="1" spc="-1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196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017" y="414872"/>
            <a:ext cx="414425" cy="528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63345" y="414872"/>
            <a:ext cx="872216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Чем   опасен     </a:t>
            </a:r>
          </a:p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                                     конфликт -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156" y="3268834"/>
            <a:ext cx="114761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отношений в коллективе: Конфликт разрушает нормальные деловые и дружеские связи, накаляет обстановку.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33189" y="2517446"/>
            <a:ext cx="482426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рабочего/учебного процесса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11581" y="4346611"/>
            <a:ext cx="116187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Конфликты оттягивают ресурсы: время, силы, энергию, которые могли бы пойти на развитие </a:t>
            </a:r>
            <a:r>
              <a:rPr lang="ru-RU" sz="20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ОУ.</a:t>
            </a:r>
            <a:endParaRPr lang="ru-RU" sz="20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0156" y="5141655"/>
            <a:ext cx="80244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конфликт не проработать вовремя, он может выйти из-под контроля.</a:t>
            </a:r>
          </a:p>
        </p:txBody>
      </p:sp>
    </p:spTree>
    <p:extLst>
      <p:ext uri="{BB962C8B-B14F-4D97-AF65-F5344CB8AC3E}">
        <p14:creationId xmlns:p14="http://schemas.microsoft.com/office/powerpoint/2010/main" val="82717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32" y="690957"/>
            <a:ext cx="414425" cy="5289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180468BF-5061-490E-B901-1948C3B4A461}"/>
              </a:ext>
            </a:extLst>
          </p:cNvPr>
          <p:cNvSpPr txBox="1"/>
          <p:nvPr/>
        </p:nvSpPr>
        <p:spPr>
          <a:xfrm>
            <a:off x="821476" y="481204"/>
            <a:ext cx="79377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п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ольза  Конфликта </a:t>
            </a: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-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44057" y="1593705"/>
            <a:ext cx="60113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скрытых проблем ОУ</a:t>
            </a:r>
            <a:endParaRPr lang="ru-RU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0958" y="2811346"/>
            <a:ext cx="101761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социальных навыков – это практический тренажер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67579" y="2206647"/>
            <a:ext cx="744556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Стимул для поиска нестандартных решений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747354" y="3377145"/>
            <a:ext cx="73936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Укрепление взаимопонимания и отношений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215111" y="4006749"/>
            <a:ext cx="7385868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 к рефлексии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 процесс участия в конфликте побуждает людей </a:t>
            </a:r>
            <a:endParaRPr lang="ru-RU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задуматься </a:t>
            </a:r>
            <a:r>
              <a:rPr lang="ru-RU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своих ценностях, создаёт почву для личностного роста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708293" y="5241423"/>
            <a:ext cx="80941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организационной культуры</a:t>
            </a:r>
          </a:p>
        </p:txBody>
      </p:sp>
    </p:spTree>
    <p:extLst>
      <p:ext uri="{BB962C8B-B14F-4D97-AF65-F5344CB8AC3E}">
        <p14:creationId xmlns:p14="http://schemas.microsoft.com/office/powerpoint/2010/main" val="93216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393</Words>
  <Application>Microsoft Office PowerPoint</Application>
  <PresentationFormat>Широкоэкранный</PresentationFormat>
  <Paragraphs>90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Gerbera</vt:lpstr>
      <vt:lpstr>Calibri Light</vt:lpstr>
      <vt:lpstr>TomskObl2104</vt:lpstr>
      <vt:lpstr>Calibri</vt:lpstr>
      <vt:lpstr>Times New Roman</vt:lpstr>
      <vt:lpstr>Gerbera Light</vt:lpstr>
      <vt:lpstr>Arial</vt:lpstr>
      <vt:lpstr>Тема Office</vt:lpstr>
      <vt:lpstr>« Эффективные стратегии разрешения конфликтных ситуаций в образовательной среде»</vt:lpstr>
      <vt:lpstr>«Если    в    организации     нет конфликтов,      значит,        она     мертва»</vt:lpstr>
      <vt:lpstr>К о н ф л и к т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Ратькина Екатерина  Федоровна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1k1sv</cp:lastModifiedBy>
  <cp:revision>139</cp:revision>
  <dcterms:created xsi:type="dcterms:W3CDTF">2025-07-14T10:33:41Z</dcterms:created>
  <dcterms:modified xsi:type="dcterms:W3CDTF">2026-08-20T07:24:52Z</dcterms:modified>
</cp:coreProperties>
</file>