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2" r:id="rId3"/>
    <p:sldId id="269" r:id="rId4"/>
    <p:sldId id="261" r:id="rId5"/>
    <p:sldId id="271" r:id="rId6"/>
    <p:sldId id="272" r:id="rId7"/>
    <p:sldId id="274" r:id="rId8"/>
    <p:sldId id="273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70" r:id="rId17"/>
  </p:sldIdLst>
  <p:sldSz cx="12192000" cy="6858000"/>
  <p:notesSz cx="6858000" cy="9144000"/>
  <p:embeddedFontLst>
    <p:embeddedFont>
      <p:font typeface="TomskObl2104" panose="020B0604020202020204" charset="0"/>
      <p:regular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Gerbera-Black" panose="02000A00000000000000" pitchFamily="2" charset="-52"/>
      <p:regular r:id="rId21"/>
    </p:embeddedFont>
    <p:embeddedFont>
      <p:font typeface="Instrument Sans Semi Bold" panose="020B0604020202020204" charset="0"/>
      <p:regular r:id="rId22"/>
    </p:embeddedFon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444" y="-72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4992" y="1145309"/>
            <a:ext cx="5318620" cy="3591139"/>
          </a:xfrm>
          <a:noFill/>
        </p:spPr>
        <p:txBody>
          <a:bodyPr>
            <a:noAutofit/>
          </a:bodyPr>
          <a:lstStyle/>
          <a:p>
            <a:pPr algn="l"/>
            <a:r>
              <a:rPr lang="ru-RU" sz="3200" dirty="0" smtClean="0">
                <a:solidFill>
                  <a:schemeClr val="bg1"/>
                </a:solidFill>
                <a:latin typeface="Gerbera-Black" panose="02000A00000000000000" pitchFamily="2" charset="-52"/>
              </a:rPr>
              <a:t>«Проектирование конвергентной </a:t>
            </a:r>
            <a:r>
              <a:rPr lang="ru-RU" sz="3200" dirty="0" err="1" smtClean="0">
                <a:solidFill>
                  <a:schemeClr val="bg1"/>
                </a:solidFill>
                <a:latin typeface="Gerbera-Black" panose="02000A00000000000000" pitchFamily="2" charset="-52"/>
              </a:rPr>
              <a:t>медиасреды</a:t>
            </a:r>
            <a:r>
              <a:rPr lang="ru-RU" sz="3200" dirty="0" smtClean="0">
                <a:solidFill>
                  <a:schemeClr val="bg1"/>
                </a:solidFill>
                <a:latin typeface="Gerbera-Black" panose="02000A00000000000000" pitchFamily="2" charset="-52"/>
              </a:rPr>
              <a:t> как средства формирования духовно-нравственных ценностей школьников»</a:t>
            </a:r>
            <a:endParaRPr lang="ru-RU" sz="3200" dirty="0">
              <a:solidFill>
                <a:schemeClr val="bg1"/>
              </a:solidFill>
              <a:latin typeface="Gerbera-Black" panose="02000A00000000000000" pitchFamily="2" charset="-52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401" y="4812134"/>
            <a:ext cx="5101800" cy="1194384"/>
          </a:xfrm>
        </p:spPr>
        <p:txBody>
          <a:bodyPr>
            <a:noAutofit/>
          </a:bodyPr>
          <a:lstStyle/>
          <a:p>
            <a:pPr algn="r"/>
            <a:r>
              <a:rPr lang="ru-RU" sz="1800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Пушкарева Юлия Сергеевна, </a:t>
            </a:r>
          </a:p>
          <a:p>
            <a:pPr algn="r"/>
            <a:r>
              <a:rPr lang="ru-RU" sz="1800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учитель географии,</a:t>
            </a:r>
          </a:p>
          <a:p>
            <a:pPr algn="r"/>
            <a:r>
              <a:rPr lang="ru-RU" sz="1800" dirty="0" smtClean="0">
                <a:solidFill>
                  <a:schemeClr val="bg1"/>
                </a:solidFill>
                <a:latin typeface="Gerbera Light" panose="02000300000000000000" pitchFamily="50" charset="-52"/>
              </a:rPr>
              <a:t>советник директора по воспитанию</a:t>
            </a:r>
            <a:endParaRPr lang="ru-RU" sz="1800" dirty="0">
              <a:solidFill>
                <a:schemeClr val="bg1"/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986" y="888751"/>
            <a:ext cx="969605" cy="16615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799" y="4540505"/>
            <a:ext cx="868259" cy="9906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1060314" y="540093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определение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14" y="1581728"/>
            <a:ext cx="8737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en-US" sz="5400" dirty="0" err="1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Проблема</a:t>
            </a: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тика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997" y="2037294"/>
            <a:ext cx="826625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Школа обладает мощными воспитательными 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ресурсами –зачастую </a:t>
            </a:r>
            <a:r>
              <a:rPr lang="ru-RU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не может донести ценностное содержание до детей на понятном им 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языке.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>
              <a:solidFill>
                <a:srgbClr val="091C53"/>
              </a:solidFill>
              <a:latin typeface="Gerbera Light"/>
              <a:ea typeface="Instrument Sans Semi Bold" pitchFamily="34" charset="-122"/>
              <a:cs typeface="Instrument Sans Semi Bold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Возникает </a:t>
            </a:r>
            <a:r>
              <a:rPr lang="ru-RU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необходимость поиска эффективных средств 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воспитания – они должны быть </a:t>
            </a:r>
            <a:r>
              <a:rPr lang="ru-RU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адекватны цифровому 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поколению.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2200" dirty="0">
              <a:solidFill>
                <a:srgbClr val="091C53"/>
              </a:solidFill>
              <a:latin typeface="Gerbera Light"/>
              <a:ea typeface="Instrument Sans Semi Bold" pitchFamily="34" charset="-122"/>
              <a:cs typeface="Instrument Sans Semi Bold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При </a:t>
            </a:r>
            <a:r>
              <a:rPr lang="ru-RU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этом отсутствуют научно обоснованные модели создания таких 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средств – необходима специальная проектировочная деятельность.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80468BF-5061-490E-B901-1948C3B4A461}"/>
              </a:ext>
            </a:extLst>
          </p:cNvPr>
          <p:cNvSpPr txBox="1"/>
          <p:nvPr/>
        </p:nvSpPr>
        <p:spPr>
          <a:xfrm>
            <a:off x="1060314" y="536637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Основная идея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314" y="1527760"/>
            <a:ext cx="9070109" cy="5062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Цель проекта: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2800" y="1745673"/>
            <a:ext cx="948574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Gerbera Light"/>
              </a:rPr>
              <a:t>теоретическое </a:t>
            </a:r>
            <a:r>
              <a:rPr lang="ru-RU" sz="2800" dirty="0">
                <a:latin typeface="Gerbera Light"/>
              </a:rPr>
              <a:t>обоснование, разработка и внедрение модели проектирования конвергентной </a:t>
            </a:r>
            <a:r>
              <a:rPr lang="ru-RU" sz="2800" dirty="0" err="1">
                <a:latin typeface="Gerbera Light"/>
              </a:rPr>
              <a:t>медиасреды</a:t>
            </a:r>
            <a:r>
              <a:rPr lang="ru-RU" sz="2800" dirty="0">
                <a:latin typeface="Gerbera Light"/>
              </a:rPr>
              <a:t> школы как эффективного средства формирования и укрепления традиционных российских духовно-нравственных ценностей у обучающихся в соответствии с Указом Президента РФ №809</a:t>
            </a:r>
            <a:r>
              <a:rPr lang="ru-RU" sz="2800" dirty="0" smtClean="0">
                <a:latin typeface="Gerbera Light"/>
              </a:rPr>
              <a:t>.</a:t>
            </a:r>
            <a:endParaRPr lang="ru-RU" sz="2800" dirty="0">
              <a:latin typeface="Gerber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02390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задачи проекта: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46833" y="1514764"/>
            <a:ext cx="1076007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 smtClean="0">
                <a:latin typeface="Gerbera Light"/>
              </a:rPr>
              <a:t>Разработать </a:t>
            </a:r>
            <a:r>
              <a:rPr lang="ru-RU" dirty="0">
                <a:latin typeface="Gerbera Light"/>
              </a:rPr>
              <a:t>концептуальную модель конвергентной </a:t>
            </a:r>
            <a:r>
              <a:rPr lang="ru-RU" dirty="0" err="1">
                <a:latin typeface="Gerbera Light"/>
              </a:rPr>
              <a:t>медиасреды</a:t>
            </a:r>
            <a:r>
              <a:rPr lang="ru-RU" dirty="0">
                <a:latin typeface="Gerbera Light"/>
              </a:rPr>
              <a:t>, ориентированной на трансляцию традиционных ценностей;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Создать нормативно-правовую и методическую базу для функционирования спроектированной </a:t>
            </a:r>
            <a:r>
              <a:rPr lang="ru-RU" dirty="0" err="1">
                <a:latin typeface="Gerbera Light"/>
              </a:rPr>
              <a:t>медиасреды</a:t>
            </a:r>
            <a:r>
              <a:rPr lang="ru-RU" dirty="0">
                <a:latin typeface="Gerbera Light"/>
              </a:rPr>
              <a:t>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Разработать и реализовать систему обучения (</a:t>
            </a:r>
            <a:r>
              <a:rPr lang="ru-RU" dirty="0" err="1">
                <a:latin typeface="Gerbera Light"/>
              </a:rPr>
              <a:t>медиашколу</a:t>
            </a:r>
            <a:r>
              <a:rPr lang="ru-RU" dirty="0">
                <a:latin typeface="Gerbera Light"/>
              </a:rPr>
              <a:t>) для педагогов и обучающихся, позволяющую им создавать качественный контент ценностно-смысловой направленности;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Обеспечить содержательное наполнение </a:t>
            </a:r>
            <a:r>
              <a:rPr lang="ru-RU" dirty="0" err="1">
                <a:latin typeface="Gerbera Light"/>
              </a:rPr>
              <a:t>медиасреды</a:t>
            </a:r>
            <a:r>
              <a:rPr lang="ru-RU" dirty="0">
                <a:latin typeface="Gerbera Light"/>
              </a:rPr>
              <a:t> продуктами, раскрывающими каждую из 17 традиционных ценностей через призму истории семьи, школы, малой родины и страны;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Организовать систему наставничества (педагог-ученик, ученик-ученик, внешний эксперт) как механизм передачи ценностных ориентиров;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Транслировать опыт на районный и региональный уровни через открытые </a:t>
            </a:r>
            <a:r>
              <a:rPr lang="ru-RU" dirty="0" err="1">
                <a:latin typeface="Gerbera Light"/>
              </a:rPr>
              <a:t>интенсивы</a:t>
            </a:r>
            <a:r>
              <a:rPr lang="ru-RU" dirty="0">
                <a:latin typeface="Gerbera Light"/>
              </a:rPr>
              <a:t>, стажировки и конкурсы;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Реализовать систему мониторинга эффективности влияния </a:t>
            </a:r>
            <a:r>
              <a:rPr lang="ru-RU" dirty="0" err="1">
                <a:latin typeface="Gerbera Light"/>
              </a:rPr>
              <a:t>медиасреды</a:t>
            </a:r>
            <a:r>
              <a:rPr lang="ru-RU" dirty="0">
                <a:latin typeface="Gerbera Light"/>
              </a:rPr>
              <a:t> на формирование ценностей у участников и на основе анализа скорректировать модель;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ru-RU" dirty="0">
                <a:latin typeface="Gerbera Light"/>
              </a:rPr>
              <a:t>Разработать </a:t>
            </a:r>
            <a:r>
              <a:rPr lang="ru-RU" dirty="0" err="1">
                <a:latin typeface="Gerbera Light"/>
              </a:rPr>
              <a:t>критериальный</a:t>
            </a:r>
            <a:r>
              <a:rPr lang="ru-RU" dirty="0">
                <a:latin typeface="Gerbera Light"/>
              </a:rPr>
              <a:t> аппарат и провести оценку влияния созданной </a:t>
            </a:r>
            <a:r>
              <a:rPr lang="ru-RU" dirty="0" err="1">
                <a:latin typeface="Gerbera Light"/>
              </a:rPr>
              <a:t>медиасреды</a:t>
            </a:r>
            <a:r>
              <a:rPr lang="ru-RU" dirty="0">
                <a:latin typeface="Gerbera Light"/>
              </a:rPr>
              <a:t> на качество воспитательного процесса и уровень </a:t>
            </a:r>
            <a:r>
              <a:rPr lang="ru-RU" dirty="0" err="1">
                <a:latin typeface="Gerbera Light"/>
              </a:rPr>
              <a:t>сформированности</a:t>
            </a:r>
            <a:r>
              <a:rPr lang="ru-RU" dirty="0">
                <a:latin typeface="Gerbera Light"/>
              </a:rPr>
              <a:t> ценностных ориентаций обучающихся.</a:t>
            </a:r>
            <a:endParaRPr lang="ru-RU" dirty="0">
              <a:latin typeface="Gerber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72751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Теоретические модели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Цифровой педагогики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930" y="2310186"/>
            <a:ext cx="4095798" cy="4095900"/>
          </a:xfrm>
          <a:prstGeom prst="rect">
            <a:avLst/>
          </a:prstGeom>
        </p:spPr>
      </p:pic>
      <p:sp>
        <p:nvSpPr>
          <p:cNvPr id="8" name="Text 1"/>
          <p:cNvSpPr/>
          <p:nvPr/>
        </p:nvSpPr>
        <p:spPr>
          <a:xfrm>
            <a:off x="5318918" y="2539620"/>
            <a:ext cx="5986743" cy="4437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TPACK </a:t>
            </a:r>
            <a:r>
              <a:rPr lang="ru-RU" sz="2200" b="1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–</a:t>
            </a:r>
            <a:r>
              <a:rPr lang="en-US" sz="2200" b="1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200" b="1" dirty="0" err="1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ведущая</a:t>
            </a:r>
            <a:r>
              <a:rPr lang="en-US" sz="2200" b="1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200" b="1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концепция</a:t>
            </a:r>
          </a:p>
        </p:txBody>
      </p:sp>
      <p:sp>
        <p:nvSpPr>
          <p:cNvPr id="9" name="Text 2"/>
          <p:cNvSpPr/>
          <p:nvPr/>
        </p:nvSpPr>
        <p:spPr>
          <a:xfrm>
            <a:off x="5318918" y="3084945"/>
            <a:ext cx="6383555" cy="32327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1000"/>
              </a:lnSpc>
              <a:spcAft>
                <a:spcPts val="350"/>
              </a:spcAft>
              <a:buNone/>
            </a:pP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Модель описывает пересечение технологических</a:t>
            </a: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, </a:t>
            </a:r>
            <a:r>
              <a:rPr lang="en-US" sz="2200" dirty="0" err="1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педагогических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и </a:t>
            </a: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предметных знаний как основу профессиональной компетентности педагога в цифровой среде.</a:t>
            </a:r>
          </a:p>
          <a:p>
            <a:pPr marL="0" indent="0" algn="l">
              <a:lnSpc>
                <a:spcPct val="101000"/>
              </a:lnSpc>
              <a:buNone/>
            </a:pPr>
            <a:endParaRPr lang="ru-RU" sz="2200" dirty="0" smtClean="0">
              <a:solidFill>
                <a:srgbClr val="091C53"/>
              </a:solidFill>
              <a:latin typeface="Gerbera Light"/>
              <a:ea typeface="Instrument Sans Semi Bold" pitchFamily="34" charset="-122"/>
              <a:cs typeface="Instrument Sans Semi Bold" pitchFamily="34" charset="-120"/>
            </a:endParaRPr>
          </a:p>
          <a:p>
            <a:pPr marL="0" indent="0" algn="l">
              <a:lnSpc>
                <a:spcPct val="101000"/>
              </a:lnSpc>
              <a:buNone/>
            </a:pPr>
            <a:r>
              <a:rPr lang="en-US" sz="2200" dirty="0" err="1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Модель</a:t>
            </a:r>
            <a:r>
              <a:rPr lang="en-US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SAMR </a:t>
            </a:r>
            <a:r>
              <a:rPr lang="en-US" sz="2200" dirty="0" err="1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определяет</a:t>
            </a:r>
            <a:r>
              <a:rPr lang="en-US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четыре уровня интеграции технологий: от простой замены </a:t>
            </a:r>
            <a:r>
              <a:rPr lang="en-US" sz="2200" dirty="0" err="1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инструментов</a:t>
            </a: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</a:t>
            </a:r>
            <a:r>
              <a:rPr lang="ru-RU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–</a:t>
            </a:r>
            <a:r>
              <a:rPr lang="en-US" sz="2200" dirty="0" smtClean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 к </a:t>
            </a:r>
            <a:r>
              <a:rPr lang="en-US" sz="2200" dirty="0">
                <a:solidFill>
                  <a:srgbClr val="091C53"/>
                </a:solidFill>
                <a:latin typeface="Gerbera Light"/>
                <a:ea typeface="Instrument Sans Semi Bold" pitchFamily="34" charset="-122"/>
                <a:cs typeface="Instrument Sans Semi Bold" pitchFamily="34" charset="-120"/>
              </a:rPr>
              <a:t>принципиальному переосмыслению учебного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val="3991994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Формы реализации: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043996" y="1776305"/>
            <a:ext cx="9457749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/>
              </a:rPr>
              <a:t>Проектировочные </a:t>
            </a:r>
            <a:r>
              <a:rPr lang="ru-RU" sz="2000" dirty="0">
                <a:latin typeface="Gerbera Light"/>
              </a:rPr>
              <a:t>семинары (для разработки модели</a:t>
            </a:r>
            <a:r>
              <a:rPr lang="ru-RU" sz="2000" dirty="0" smtClean="0">
                <a:latin typeface="Gerbera Light"/>
              </a:rPr>
              <a:t>)</a:t>
            </a:r>
          </a:p>
          <a:p>
            <a:endParaRPr lang="ru-RU" sz="2000" dirty="0">
              <a:latin typeface="Gerbera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Gerbera Light"/>
              </a:rPr>
              <a:t>Медиашкола</a:t>
            </a:r>
            <a:r>
              <a:rPr lang="ru-RU" sz="2000" dirty="0">
                <a:latin typeface="Gerbera Light"/>
              </a:rPr>
              <a:t> (образовательные </a:t>
            </a:r>
            <a:r>
              <a:rPr lang="ru-RU" sz="2000" dirty="0" err="1">
                <a:latin typeface="Gerbera Light"/>
              </a:rPr>
              <a:t>интенсивы</a:t>
            </a:r>
            <a:r>
              <a:rPr lang="ru-RU" sz="2000" dirty="0">
                <a:latin typeface="Gerbera Light"/>
              </a:rPr>
              <a:t> для детей и взрослых</a:t>
            </a:r>
            <a:r>
              <a:rPr lang="ru-RU" sz="2000" dirty="0" smtClean="0">
                <a:latin typeface="Gerbera Light"/>
              </a:rPr>
              <a:t>)</a:t>
            </a:r>
          </a:p>
          <a:p>
            <a:endParaRPr lang="ru-RU" sz="2000" dirty="0">
              <a:latin typeface="Gerbera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/>
              </a:rPr>
              <a:t>Контент-сессии (практикумы по созданию </a:t>
            </a:r>
            <a:r>
              <a:rPr lang="ru-RU" sz="2000" dirty="0" err="1">
                <a:latin typeface="Gerbera Light"/>
              </a:rPr>
              <a:t>медиапродуктов</a:t>
            </a:r>
            <a:r>
              <a:rPr lang="ru-RU" sz="2000" dirty="0" smtClean="0">
                <a:latin typeface="Gerbera Light"/>
              </a:rPr>
              <a:t>)</a:t>
            </a:r>
          </a:p>
          <a:p>
            <a:endParaRPr lang="ru-RU" sz="2000" dirty="0">
              <a:latin typeface="Gerbera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Gerbera Light"/>
              </a:rPr>
              <a:t>Квест</a:t>
            </a:r>
            <a:r>
              <a:rPr lang="ru-RU" sz="2000" dirty="0">
                <a:latin typeface="Gerbera Light"/>
              </a:rPr>
              <a:t>-игры и </a:t>
            </a:r>
            <a:r>
              <a:rPr lang="ru-RU" sz="2000" dirty="0" err="1">
                <a:latin typeface="Gerbera Light"/>
              </a:rPr>
              <a:t>медиаквизы</a:t>
            </a:r>
            <a:r>
              <a:rPr lang="ru-RU" sz="2000" dirty="0">
                <a:latin typeface="Gerbera Light"/>
              </a:rPr>
              <a:t> ценностно-смысловой </a:t>
            </a:r>
            <a:r>
              <a:rPr lang="ru-RU" sz="2000" dirty="0" smtClean="0">
                <a:latin typeface="Gerbera Light"/>
              </a:rPr>
              <a:t>направленности</a:t>
            </a:r>
          </a:p>
          <a:p>
            <a:endParaRPr lang="ru-RU" sz="2000" dirty="0">
              <a:latin typeface="Gerbera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 err="1">
                <a:latin typeface="Gerbera Light"/>
              </a:rPr>
              <a:t>Стажировочные</a:t>
            </a:r>
            <a:r>
              <a:rPr lang="ru-RU" sz="2000" dirty="0">
                <a:latin typeface="Gerbera Light"/>
              </a:rPr>
              <a:t> сессии (выезды в другие </a:t>
            </a:r>
            <a:r>
              <a:rPr lang="ru-RU" sz="2000" dirty="0" err="1">
                <a:latin typeface="Gerbera Light"/>
              </a:rPr>
              <a:t>медиацентры</a:t>
            </a:r>
            <a:r>
              <a:rPr lang="ru-RU" sz="2000" dirty="0" smtClean="0">
                <a:latin typeface="Gerbera Light"/>
              </a:rPr>
              <a:t>)</a:t>
            </a:r>
          </a:p>
          <a:p>
            <a:endParaRPr lang="ru-RU" sz="2000" dirty="0">
              <a:latin typeface="Gerbera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/>
              </a:rPr>
              <a:t>Сетевые мероприятия (районные/региональные конкурсы, фестивали</a:t>
            </a:r>
            <a:r>
              <a:rPr lang="ru-RU" sz="2000" dirty="0" smtClean="0">
                <a:latin typeface="Gerbera Light"/>
              </a:rPr>
              <a:t>)</a:t>
            </a:r>
          </a:p>
          <a:p>
            <a:endParaRPr lang="ru-RU" sz="2000" dirty="0">
              <a:latin typeface="Gerbera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000" dirty="0">
                <a:latin typeface="Gerbera Light"/>
              </a:rPr>
              <a:t>Публикационная деятельность (регулярное наполнение официального сайта школы и сообществ в ВК контентом</a:t>
            </a:r>
            <a:r>
              <a:rPr lang="ru-RU" sz="2000" dirty="0">
                <a:latin typeface="Gerbera Light"/>
              </a:rPr>
              <a:t>)</a:t>
            </a:r>
            <a:endParaRPr lang="ru-RU" sz="2000" dirty="0">
              <a:latin typeface="Gerbera Light"/>
            </a:endParaRPr>
          </a:p>
        </p:txBody>
      </p:sp>
    </p:spTree>
    <p:extLst>
      <p:ext uri="{BB962C8B-B14F-4D97-AF65-F5344CB8AC3E}">
        <p14:creationId xmlns:p14="http://schemas.microsoft.com/office/powerpoint/2010/main" val="3142755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аудитория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997" y="1711036"/>
            <a:ext cx="87376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906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5"/>
            <a:ext cx="8549843" cy="15246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Анализ готовности</a:t>
            </a:r>
          </a:p>
          <a:p>
            <a:pPr marL="0" indent="0" algn="l">
              <a:lnSpc>
                <a:spcPts val="5550"/>
              </a:lnSpc>
              <a:buNone/>
            </a:pPr>
            <a:r>
              <a:rPr lang="ru-RU" sz="5400" dirty="0" err="1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педкадров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pic>
        <p:nvPicPr>
          <p:cNvPr id="7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129" y="2586640"/>
            <a:ext cx="5131946" cy="3694087"/>
          </a:xfrm>
          <a:prstGeom prst="rect">
            <a:avLst/>
          </a:prstGeom>
        </p:spPr>
      </p:pic>
      <p:sp>
        <p:nvSpPr>
          <p:cNvPr id="8" name="Text 2"/>
          <p:cNvSpPr/>
          <p:nvPr/>
        </p:nvSpPr>
        <p:spPr>
          <a:xfrm>
            <a:off x="6391564" y="1884219"/>
            <a:ext cx="5357090" cy="3574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spcAft>
                <a:spcPts val="1300"/>
              </a:spcAft>
              <a:buNone/>
            </a:pPr>
            <a:r>
              <a:rPr lang="en-US" dirty="0">
                <a:latin typeface="Gerbera Light"/>
              </a:rPr>
              <a:t>Исследование охватило</a:t>
            </a:r>
            <a:r>
              <a:rPr lang="en-US" dirty="0">
                <a:latin typeface="Gerbera Light"/>
              </a:rPr>
              <a:t> 12 400 </a:t>
            </a:r>
            <a:r>
              <a:rPr lang="en-US" dirty="0" err="1" smtClean="0">
                <a:latin typeface="Gerbera Light"/>
              </a:rPr>
              <a:t>педагогов</a:t>
            </a:r>
            <a:r>
              <a:rPr lang="ru-RU" dirty="0">
                <a:latin typeface="Gerbera Light"/>
              </a:rPr>
              <a:t> </a:t>
            </a:r>
            <a:r>
              <a:rPr lang="en-US" dirty="0" err="1" smtClean="0">
                <a:latin typeface="Gerbera Light"/>
              </a:rPr>
              <a:t>из</a:t>
            </a:r>
            <a:r>
              <a:rPr lang="en-US" dirty="0" smtClean="0">
                <a:latin typeface="Gerbera Light"/>
              </a:rPr>
              <a:t> </a:t>
            </a:r>
            <a:r>
              <a:rPr lang="en-US" dirty="0">
                <a:latin typeface="Gerbera Light"/>
              </a:rPr>
              <a:t>48 </a:t>
            </a:r>
            <a:r>
              <a:rPr lang="en-US" dirty="0">
                <a:latin typeface="Gerbera Light"/>
              </a:rPr>
              <a:t>регионов РФ. Лишь 27% педагогов регулярно применяют цифровые инструменты в основном учебном процессе.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b="1" dirty="0" err="1">
                <a:latin typeface="Gerbera Light"/>
              </a:rPr>
              <a:t>Главные</a:t>
            </a:r>
            <a:r>
              <a:rPr lang="en-US" b="1" dirty="0">
                <a:latin typeface="Gerbera Light"/>
              </a:rPr>
              <a:t> </a:t>
            </a:r>
            <a:r>
              <a:rPr lang="en-US" b="1" dirty="0" err="1" smtClean="0">
                <a:latin typeface="Gerbera Light"/>
              </a:rPr>
              <a:t>барьеры</a:t>
            </a:r>
            <a:r>
              <a:rPr lang="en-US" b="1" dirty="0" smtClean="0">
                <a:latin typeface="Gerbera Light"/>
              </a:rPr>
              <a:t>:</a:t>
            </a:r>
            <a:endParaRPr lang="ru-RU" b="1" dirty="0" smtClean="0">
              <a:latin typeface="Gerbera Light"/>
            </a:endParaRPr>
          </a:p>
          <a:p>
            <a:pPr marL="285750" indent="-2857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Gerbera Light"/>
              </a:rPr>
              <a:t>дефицит</a:t>
            </a:r>
            <a:r>
              <a:rPr lang="en-US" dirty="0" smtClean="0">
                <a:latin typeface="Gerbera Light"/>
              </a:rPr>
              <a:t> </a:t>
            </a:r>
            <a:r>
              <a:rPr lang="en-US" dirty="0">
                <a:latin typeface="Gerbera Light"/>
              </a:rPr>
              <a:t>методической поддержки</a:t>
            </a:r>
            <a:r>
              <a:rPr lang="en-US" dirty="0">
                <a:latin typeface="Gerbera Light"/>
              </a:rPr>
              <a:t> (67</a:t>
            </a:r>
            <a:r>
              <a:rPr lang="en-US" dirty="0" smtClean="0">
                <a:latin typeface="Gerbera Light"/>
              </a:rPr>
              <a:t>%)</a:t>
            </a:r>
            <a:r>
              <a:rPr lang="ru-RU" dirty="0" smtClean="0">
                <a:latin typeface="Gerbera Light"/>
              </a:rPr>
              <a:t>;</a:t>
            </a:r>
          </a:p>
          <a:p>
            <a:pPr marL="285750" indent="-2857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Gerbera Light"/>
              </a:rPr>
              <a:t>техническое</a:t>
            </a:r>
            <a:r>
              <a:rPr lang="en-US" dirty="0" smtClean="0">
                <a:latin typeface="Gerbera Light"/>
              </a:rPr>
              <a:t> </a:t>
            </a:r>
            <a:r>
              <a:rPr lang="en-US" dirty="0" err="1" smtClean="0">
                <a:latin typeface="Gerbera Light"/>
              </a:rPr>
              <a:t>несовершенство</a:t>
            </a:r>
            <a:endParaRPr lang="ru-RU" dirty="0" smtClean="0">
              <a:latin typeface="Gerbera Light"/>
            </a:endParaRPr>
          </a:p>
          <a:p>
            <a:pPr algn="l">
              <a:lnSpc>
                <a:spcPct val="133000"/>
              </a:lnSpc>
            </a:pPr>
            <a:r>
              <a:rPr lang="ru-RU" dirty="0" smtClean="0">
                <a:latin typeface="Gerbera Light"/>
              </a:rPr>
              <a:t>    </a:t>
            </a:r>
            <a:r>
              <a:rPr lang="en-US" dirty="0" err="1" smtClean="0">
                <a:latin typeface="Gerbera Light"/>
              </a:rPr>
              <a:t>инфраструктуры</a:t>
            </a:r>
            <a:r>
              <a:rPr lang="en-US" dirty="0" smtClean="0">
                <a:latin typeface="Gerbera Light"/>
              </a:rPr>
              <a:t> </a:t>
            </a:r>
            <a:r>
              <a:rPr lang="en-US" dirty="0">
                <a:latin typeface="Gerbera Light"/>
              </a:rPr>
              <a:t>(54</a:t>
            </a:r>
            <a:r>
              <a:rPr lang="en-US" dirty="0" smtClean="0">
                <a:latin typeface="Gerbera Light"/>
              </a:rPr>
              <a:t>%)</a:t>
            </a:r>
            <a:r>
              <a:rPr lang="ru-RU" dirty="0" smtClean="0">
                <a:latin typeface="Gerbera Light"/>
              </a:rPr>
              <a:t>;</a:t>
            </a:r>
          </a:p>
          <a:p>
            <a:pPr marL="285750" indent="-285750" algn="l">
              <a:lnSpc>
                <a:spcPct val="133000"/>
              </a:lnSpc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Gerbera Light"/>
              </a:rPr>
              <a:t>недостаточная</a:t>
            </a:r>
            <a:r>
              <a:rPr lang="en-US" dirty="0" smtClean="0">
                <a:latin typeface="Gerbera Light"/>
              </a:rPr>
              <a:t> </a:t>
            </a:r>
            <a:r>
              <a:rPr lang="en-US" dirty="0">
                <a:latin typeface="Gerbera Light"/>
              </a:rPr>
              <a:t>мотивация (38</a:t>
            </a:r>
            <a:r>
              <a:rPr lang="en-US" sz="2000" dirty="0">
                <a:latin typeface="Gerbera Light"/>
              </a:rPr>
              <a:t>%).</a:t>
            </a:r>
          </a:p>
        </p:txBody>
      </p:sp>
      <p:sp>
        <p:nvSpPr>
          <p:cNvPr id="9" name="Text 4"/>
          <p:cNvSpPr/>
          <p:nvPr/>
        </p:nvSpPr>
        <p:spPr>
          <a:xfrm>
            <a:off x="6391564" y="5763491"/>
            <a:ext cx="5161478" cy="7204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33000"/>
              </a:lnSpc>
            </a:pPr>
            <a:r>
              <a:rPr lang="ru-RU" sz="2000" b="1" dirty="0">
                <a:latin typeface="Gerbera Light"/>
              </a:rPr>
              <a:t>ТРЕБУЕТСЯ</a:t>
            </a:r>
            <a:r>
              <a:rPr lang="en-US" sz="2000" b="1" dirty="0">
                <a:latin typeface="Gerbera Light"/>
              </a:rPr>
              <a:t> </a:t>
            </a:r>
            <a:r>
              <a:rPr lang="en-US" sz="2000" b="1" dirty="0">
                <a:latin typeface="Gerbera Light"/>
              </a:rPr>
              <a:t>системная программа переподготовки педагогических кадров</a:t>
            </a:r>
          </a:p>
        </p:txBody>
      </p:sp>
    </p:spTree>
    <p:extLst>
      <p:ext uri="{BB962C8B-B14F-4D97-AF65-F5344CB8AC3E}">
        <p14:creationId xmlns:p14="http://schemas.microsoft.com/office/powerpoint/2010/main" val="535984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7623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Риски и ограничения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4057" y="1532333"/>
            <a:ext cx="5035821" cy="5035947"/>
          </a:xfrm>
          <a:prstGeom prst="rect">
            <a:avLst/>
          </a:prstGeom>
        </p:spPr>
      </p:pic>
      <p:pic>
        <p:nvPicPr>
          <p:cNvPr id="11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20598" y="1698587"/>
            <a:ext cx="4877289" cy="3510721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6620598" y="5421746"/>
            <a:ext cx="5364678" cy="10674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2000"/>
              </a:lnSpc>
            </a:pPr>
            <a:r>
              <a:rPr lang="en-US" sz="1600" dirty="0" err="1">
                <a:latin typeface="Gerbera Light"/>
              </a:rPr>
              <a:t>Обследование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выявило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Gerbera Light"/>
              </a:rPr>
              <a:t>критический</a:t>
            </a:r>
            <a:r>
              <a:rPr lang="en-US" sz="1600" dirty="0">
                <a:solidFill>
                  <a:srgbClr val="FF0000"/>
                </a:solidFill>
                <a:latin typeface="Gerbera Light"/>
              </a:rPr>
              <a:t> </a:t>
            </a:r>
            <a:r>
              <a:rPr lang="en-US" sz="1600" dirty="0" err="1">
                <a:solidFill>
                  <a:srgbClr val="FF0000"/>
                </a:solidFill>
                <a:latin typeface="Gerbera Light"/>
              </a:rPr>
              <a:t>дефицит</a:t>
            </a:r>
            <a:r>
              <a:rPr lang="en-US" sz="1600" dirty="0">
                <a:solidFill>
                  <a:srgbClr val="FF0000"/>
                </a:solidFill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навыков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создания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авторского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цифрового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 smtClean="0">
                <a:latin typeface="Gerbera Light"/>
              </a:rPr>
              <a:t>контента</a:t>
            </a:r>
            <a:endParaRPr lang="ru-RU" sz="1600" dirty="0" smtClean="0">
              <a:latin typeface="Gerbera Light"/>
            </a:endParaRPr>
          </a:p>
          <a:p>
            <a:pPr>
              <a:lnSpc>
                <a:spcPct val="132000"/>
              </a:lnSpc>
            </a:pPr>
            <a:r>
              <a:rPr lang="en-US" sz="1600" dirty="0" smtClean="0">
                <a:latin typeface="Gerbera Light"/>
              </a:rPr>
              <a:t>и </a:t>
            </a:r>
            <a:r>
              <a:rPr lang="en-US" sz="1600" dirty="0" err="1">
                <a:latin typeface="Gerbera Light"/>
              </a:rPr>
              <a:t>решения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технических</a:t>
            </a:r>
            <a:r>
              <a:rPr lang="en-US" sz="1600" dirty="0">
                <a:latin typeface="Gerbera Light"/>
              </a:rPr>
              <a:t> </a:t>
            </a:r>
            <a:r>
              <a:rPr lang="en-US" sz="1600" dirty="0" err="1">
                <a:latin typeface="Gerbera Light"/>
              </a:rPr>
              <a:t>проблем</a:t>
            </a:r>
            <a:r>
              <a:rPr lang="en-US" sz="1600" dirty="0">
                <a:latin typeface="Gerbera Light"/>
              </a:rPr>
              <a:t>.</a:t>
            </a:r>
          </a:p>
        </p:txBody>
      </p:sp>
      <p:sp>
        <p:nvSpPr>
          <p:cNvPr id="13" name="Shape 9"/>
          <p:cNvSpPr/>
          <p:nvPr/>
        </p:nvSpPr>
        <p:spPr>
          <a:xfrm flipH="1" flipV="1">
            <a:off x="6400799" y="1532332"/>
            <a:ext cx="45719" cy="4956821"/>
          </a:xfrm>
          <a:prstGeom prst="rect">
            <a:avLst/>
          </a:prstGeom>
          <a:solidFill>
            <a:srgbClr val="84C1FA"/>
          </a:solidFill>
          <a:ln/>
        </p:spPr>
      </p:sp>
    </p:spTree>
    <p:extLst>
      <p:ext uri="{BB962C8B-B14F-4D97-AF65-F5344CB8AC3E}">
        <p14:creationId xmlns:p14="http://schemas.microsoft.com/office/powerpoint/2010/main" val="2382930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Основной этап – 2027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1425552"/>
              </p:ext>
            </p:extLst>
          </p:nvPr>
        </p:nvGraphicFramePr>
        <p:xfrm>
          <a:off x="744057" y="1874094"/>
          <a:ext cx="10293398" cy="3695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5470">
                  <a:extLst>
                    <a:ext uri="{9D8B030D-6E8A-4147-A177-3AD203B41FA5}">
                      <a16:colId xmlns:a16="http://schemas.microsoft.com/office/drawing/2014/main" xmlns="" val="2300532648"/>
                    </a:ext>
                  </a:extLst>
                </a:gridCol>
                <a:gridCol w="4544291">
                  <a:extLst>
                    <a:ext uri="{9D8B030D-6E8A-4147-A177-3AD203B41FA5}">
                      <a16:colId xmlns:a16="http://schemas.microsoft.com/office/drawing/2014/main" xmlns="" val="57962804"/>
                    </a:ext>
                  </a:extLst>
                </a:gridCol>
                <a:gridCol w="3463637">
                  <a:extLst>
                    <a:ext uri="{9D8B030D-6E8A-4147-A177-3AD203B41FA5}">
                      <a16:colId xmlns:a16="http://schemas.microsoft.com/office/drawing/2014/main" xmlns="" val="2600715744"/>
                    </a:ext>
                  </a:extLst>
                </a:gridCol>
              </a:tblGrid>
              <a:tr h="6576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Медиашкола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Содержание и методы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Результаты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9631157"/>
                  </a:ext>
                </a:extLst>
              </a:tr>
              <a:tr h="604502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Обучение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Проведение серии образовательных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интенсивов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для педагогов и детей. Темы: «Как рассказать о милосердии языком видео», «Семейные ценности в подкастах», «Историческая память: создание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лонгридов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», «Приоритет духовного: интервью с интересными людьми».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Сформированные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медиакомпетенции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. Осмысление ценностной повестки участниками.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286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520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Основной этап – 2027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2461094"/>
              </p:ext>
            </p:extLst>
          </p:nvPr>
        </p:nvGraphicFramePr>
        <p:xfrm>
          <a:off x="744057" y="1717076"/>
          <a:ext cx="10662852" cy="463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5470">
                  <a:extLst>
                    <a:ext uri="{9D8B030D-6E8A-4147-A177-3AD203B41FA5}">
                      <a16:colId xmlns:a16="http://schemas.microsoft.com/office/drawing/2014/main" xmlns="" val="2300532648"/>
                    </a:ext>
                  </a:extLst>
                </a:gridCol>
                <a:gridCol w="6326909">
                  <a:extLst>
                    <a:ext uri="{9D8B030D-6E8A-4147-A177-3AD203B41FA5}">
                      <a16:colId xmlns:a16="http://schemas.microsoft.com/office/drawing/2014/main" xmlns="" val="57962804"/>
                    </a:ext>
                  </a:extLst>
                </a:gridCol>
                <a:gridCol w="2050473">
                  <a:extLst>
                    <a:ext uri="{9D8B030D-6E8A-4147-A177-3AD203B41FA5}">
                      <a16:colId xmlns:a16="http://schemas.microsoft.com/office/drawing/2014/main" xmlns="" val="2600715744"/>
                    </a:ext>
                  </a:extLst>
                </a:gridCol>
              </a:tblGrid>
              <a:tr h="6576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Практическая деятельность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Содержание и методы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Результаты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9631157"/>
                  </a:ext>
                </a:extLst>
              </a:tr>
              <a:tr h="604502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Создание ценностного контента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Реализация циклов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медиапроектов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по тематическим блокам ценностей:</a:t>
                      </a:r>
                    </a:p>
                    <a:p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• Блок «Семья» (крепкая семья, взаимопомощь):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видеоинтервью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с многодетными семьями, династиями;</a:t>
                      </a:r>
                    </a:p>
                    <a:p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• Блок «Отечество» (патриотизм, служение, гражданственность): видеоролики о защитниках, выдающихся земляках;</a:t>
                      </a:r>
                    </a:p>
                    <a:p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• Блок «Человек» (жизнь, достоинство, милосердие): сюжеты о волонтерах, людях, проявивших мужество;</a:t>
                      </a:r>
                    </a:p>
                    <a:p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• Блок «Память» (историческая память, преемственность): подкасты с ветеранами, исследование семейных архивов;</a:t>
                      </a:r>
                    </a:p>
                    <a:p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• Блок «Единство» (коллективизм, единство народов): репортажи с национальных праздников.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Медиатека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контента (не менее 30 продуктов), отражающих весь спектр традиционных ценностей.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286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9382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Основной этап – 2027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9537066"/>
              </p:ext>
            </p:extLst>
          </p:nvPr>
        </p:nvGraphicFramePr>
        <p:xfrm>
          <a:off x="651694" y="1661656"/>
          <a:ext cx="10311870" cy="2356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571">
                  <a:extLst>
                    <a:ext uri="{9D8B030D-6E8A-4147-A177-3AD203B41FA5}">
                      <a16:colId xmlns:a16="http://schemas.microsoft.com/office/drawing/2014/main" xmlns="" val="2300532648"/>
                    </a:ext>
                  </a:extLst>
                </a:gridCol>
                <a:gridCol w="4552446">
                  <a:extLst>
                    <a:ext uri="{9D8B030D-6E8A-4147-A177-3AD203B41FA5}">
                      <a16:colId xmlns:a16="http://schemas.microsoft.com/office/drawing/2014/main" xmlns="" val="57962804"/>
                    </a:ext>
                  </a:extLst>
                </a:gridCol>
                <a:gridCol w="3469853">
                  <a:extLst>
                    <a:ext uri="{9D8B030D-6E8A-4147-A177-3AD203B41FA5}">
                      <a16:colId xmlns:a16="http://schemas.microsoft.com/office/drawing/2014/main" xmlns="" val="2600715744"/>
                    </a:ext>
                  </a:extLst>
                </a:gridCol>
              </a:tblGrid>
              <a:tr h="8075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Стажировки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Содержание и методы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Результаты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9631157"/>
                  </a:ext>
                </a:extLst>
              </a:tr>
              <a:tr h="15486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Мы едем к вам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Организация поездок команды (педагоги + дети) в духовно-просветительские центры, другие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медиацентры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для изучения опыта трансляции ценностей.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Кейс лучших практик, фотоотчеты.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286447"/>
                  </a:ext>
                </a:extLst>
              </a:tr>
            </a:tbl>
          </a:graphicData>
        </a:graphic>
      </p:graphicFrame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4592499"/>
              </p:ext>
            </p:extLst>
          </p:nvPr>
        </p:nvGraphicFramePr>
        <p:xfrm>
          <a:off x="665549" y="4252456"/>
          <a:ext cx="10311870" cy="23561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9571">
                  <a:extLst>
                    <a:ext uri="{9D8B030D-6E8A-4147-A177-3AD203B41FA5}">
                      <a16:colId xmlns:a16="http://schemas.microsoft.com/office/drawing/2014/main" xmlns="" val="2300532648"/>
                    </a:ext>
                  </a:extLst>
                </a:gridCol>
                <a:gridCol w="4552446">
                  <a:extLst>
                    <a:ext uri="{9D8B030D-6E8A-4147-A177-3AD203B41FA5}">
                      <a16:colId xmlns:a16="http://schemas.microsoft.com/office/drawing/2014/main" xmlns="" val="57962804"/>
                    </a:ext>
                  </a:extLst>
                </a:gridCol>
                <a:gridCol w="3469853">
                  <a:extLst>
                    <a:ext uri="{9D8B030D-6E8A-4147-A177-3AD203B41FA5}">
                      <a16:colId xmlns:a16="http://schemas.microsoft.com/office/drawing/2014/main" xmlns="" val="2600715744"/>
                    </a:ext>
                  </a:extLst>
                </a:gridCol>
              </a:tblGrid>
              <a:tr h="807512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Интенсивы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Содержание и методы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Результаты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9631157"/>
                  </a:ext>
                </a:extLst>
              </a:tr>
              <a:tr h="15486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Сетевое взаимодействие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Проведение на базе школы открытого районного/регионального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медиаинтенсива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«Ценности в кадре» для школьников и педагогов области.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Программа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интенсива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, увеличение охвата аудитории.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2864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522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1043997" y="682886"/>
            <a:ext cx="8549843" cy="6501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5550"/>
              </a:lnSpc>
              <a:buNone/>
            </a:pP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  <a:ea typeface="+mj-ea"/>
                <a:cs typeface="+mj-cs"/>
              </a:rPr>
              <a:t>Основной этап – 2027</a:t>
            </a:r>
            <a:endParaRPr lang="en-US" sz="5400" dirty="0">
              <a:solidFill>
                <a:srgbClr val="00881B"/>
              </a:solidFill>
              <a:latin typeface="TomskObl2104" pitchFamily="50" charset="0"/>
              <a:ea typeface="+mj-ea"/>
              <a:cs typeface="+mj-cs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xmlns="" id="{B4186AC8-9FA4-4621-AF20-2306CF0A24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1599028"/>
              </p:ext>
            </p:extLst>
          </p:nvPr>
        </p:nvGraphicFramePr>
        <p:xfrm>
          <a:off x="744057" y="1874094"/>
          <a:ext cx="10293398" cy="25906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9434">
                  <a:extLst>
                    <a:ext uri="{9D8B030D-6E8A-4147-A177-3AD203B41FA5}">
                      <a16:colId xmlns:a16="http://schemas.microsoft.com/office/drawing/2014/main" xmlns="" val="2300532648"/>
                    </a:ext>
                  </a:extLst>
                </a:gridCol>
                <a:gridCol w="4636654">
                  <a:extLst>
                    <a:ext uri="{9D8B030D-6E8A-4147-A177-3AD203B41FA5}">
                      <a16:colId xmlns:a16="http://schemas.microsoft.com/office/drawing/2014/main" xmlns="" val="57962804"/>
                    </a:ext>
                  </a:extLst>
                </a:gridCol>
                <a:gridCol w="3177310">
                  <a:extLst>
                    <a:ext uri="{9D8B030D-6E8A-4147-A177-3AD203B41FA5}">
                      <a16:colId xmlns:a16="http://schemas.microsoft.com/office/drawing/2014/main" xmlns="" val="2600715744"/>
                    </a:ext>
                  </a:extLst>
                </a:gridCol>
              </a:tblGrid>
              <a:tr h="657699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err="1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Медиапродукты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Содержание и методы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2000" b="1" kern="1200" dirty="0" smtClean="0">
                          <a:solidFill>
                            <a:schemeClr val="lt1"/>
                          </a:solidFill>
                          <a:latin typeface="Gerbera-Black" panose="02000A00000000000000" pitchFamily="2" charset="-52"/>
                          <a:ea typeface="+mn-ea"/>
                          <a:cs typeface="+mn-cs"/>
                        </a:rPr>
                        <a:t>Результаты</a:t>
                      </a:r>
                      <a:endParaRPr lang="ru-RU" sz="2000" b="1" kern="1200" dirty="0">
                        <a:solidFill>
                          <a:schemeClr val="lt1"/>
                        </a:solidFill>
                        <a:latin typeface="Gerbera-Black" panose="02000A00000000000000" pitchFamily="2" charset="-52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2009631157"/>
                  </a:ext>
                </a:extLst>
              </a:tr>
              <a:tr h="604502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Публикация контента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Регулярный выпуск и публикация </a:t>
                      </a: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медиапродуктов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на официальных страницах школы и в СМИ. Создание специальной рубрики «Ценности моей Родины».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850"/>
                        </a:lnSpc>
                        <a:buNone/>
                      </a:pPr>
                      <a:r>
                        <a:rPr kumimoji="0" lang="ru-RU" sz="1800" b="0" i="0" u="none" strike="noStrike" kern="1200" cap="none" spc="0" normalizeH="0" baseline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Медиатека</a:t>
                      </a:r>
                      <a:r>
                        <a:rPr kumimoji="0" lang="ru-RU" sz="1800" b="0" i="0" u="none" strike="noStrike" kern="1200" cap="none" spc="0" normalizeH="0" baseline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erbera Light" panose="02000300000000000000" pitchFamily="50" charset="-52"/>
                          <a:ea typeface="+mn-ea"/>
                          <a:cs typeface="+mn-cs"/>
                        </a:rPr>
                        <a:t> контента, рост подписчиков и вовлеченности.</a:t>
                      </a:r>
                      <a:endParaRPr kumimoji="0" lang="en-US" sz="18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erbera Light" panose="02000300000000000000" pitchFamily="50" charset="-52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213286447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744057" y="5017715"/>
            <a:ext cx="10228743" cy="432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850"/>
              </a:lnSpc>
            </a:pPr>
            <a:r>
              <a:rPr lang="ru-RU" sz="2000" b="1" dirty="0">
                <a:solidFill>
                  <a:prstClr val="black"/>
                </a:solidFill>
                <a:latin typeface="Gerbera Light" panose="02000300000000000000" pitchFamily="50" charset="-52"/>
              </a:rPr>
              <a:t>Методика </a:t>
            </a:r>
            <a:r>
              <a:rPr lang="ru-RU" sz="2000" b="1" dirty="0" err="1" smtClean="0">
                <a:solidFill>
                  <a:prstClr val="black"/>
                </a:solidFill>
                <a:latin typeface="Gerbera Light" panose="02000300000000000000" pitchFamily="50" charset="-52"/>
              </a:rPr>
              <a:t>Рокича</a:t>
            </a:r>
            <a:r>
              <a:rPr lang="ru-RU" sz="2000" b="1" dirty="0" smtClean="0">
                <a:solidFill>
                  <a:prstClr val="black"/>
                </a:solidFill>
                <a:latin typeface="Gerbera Light" panose="02000300000000000000" pitchFamily="50" charset="-52"/>
              </a:rPr>
              <a:t>/Шварца – портретный опросник ценностных ориентаций</a:t>
            </a:r>
            <a:endParaRPr lang="ru-RU" sz="2000" b="1" dirty="0">
              <a:solidFill>
                <a:prstClr val="black"/>
              </a:solidFill>
              <a:latin typeface="Gerbera Light" panose="020003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369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xmlns="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Юлия </a:t>
            </a:r>
            <a:r>
              <a:rPr lang="ru-RU" sz="48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пушкарева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541" y="5718482"/>
            <a:ext cx="6126454" cy="771526"/>
          </a:xfrm>
        </p:spPr>
        <p:txBody>
          <a:bodyPr>
            <a:normAutofit fontScale="92500"/>
          </a:bodyPr>
          <a:lstStyle/>
          <a:p>
            <a:pPr marL="0" indent="0" algn="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Центр 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медиаобразования</a:t>
            </a: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Медиаточка</a:t>
            </a: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»</a:t>
            </a: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101" y="1610880"/>
            <a:ext cx="3305335" cy="330533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07" b="30874"/>
          <a:stretch/>
        </p:blipFill>
        <p:spPr>
          <a:xfrm>
            <a:off x="8172630" y="1939634"/>
            <a:ext cx="3135901" cy="305936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</TotalTime>
  <Words>741</Words>
  <Application>Microsoft Office PowerPoint</Application>
  <PresentationFormat>Произвольный</PresentationFormat>
  <Paragraphs>98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5" baseType="lpstr">
      <vt:lpstr>Arial</vt:lpstr>
      <vt:lpstr>TomskObl2104</vt:lpstr>
      <vt:lpstr>Gerbera</vt:lpstr>
      <vt:lpstr>Calibri Light</vt:lpstr>
      <vt:lpstr>Gerbera-Black</vt:lpstr>
      <vt:lpstr>Instrument Sans Semi Bold</vt:lpstr>
      <vt:lpstr>Calibri</vt:lpstr>
      <vt:lpstr>Gerbera Light</vt:lpstr>
      <vt:lpstr>Тема Office</vt:lpstr>
      <vt:lpstr>«Проектирование конвергентной медиасреды как средства формирования духовно-нравственных ценностей школьников»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Юлия пушкарева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admin</cp:lastModifiedBy>
  <cp:revision>133</cp:revision>
  <dcterms:created xsi:type="dcterms:W3CDTF">2025-07-14T10:33:41Z</dcterms:created>
  <dcterms:modified xsi:type="dcterms:W3CDTF">2026-08-23T13:52:47Z</dcterms:modified>
</cp:coreProperties>
</file>