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9" r:id="rId3"/>
    <p:sldId id="272" r:id="rId4"/>
    <p:sldId id="274" r:id="rId5"/>
    <p:sldId id="273" r:id="rId6"/>
    <p:sldId id="275" r:id="rId7"/>
    <p:sldId id="276" r:id="rId8"/>
    <p:sldId id="277" r:id="rId9"/>
    <p:sldId id="278" r:id="rId10"/>
    <p:sldId id="279" r:id="rId11"/>
    <p:sldId id="280" r:id="rId12"/>
    <p:sldId id="281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TomskObl2104" panose="020B0604020202020204" charset="0"/>
      <p:regular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316"/>
    <a:srgbClr val="005AA3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36" y="114"/>
      </p:cViewPr>
      <p:guideLst>
        <p:guide orient="horz" pos="2160"/>
        <p:guide pos="733"/>
        <p:guide pos="393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../&#1048;&#1089;&#1090;%20&#1082;&#1086;&#1085;&#1094;&#1077;&#1087;&#1094;&#1080;&#1103;/&#1050;&#1086;&#1085;&#1094;&#1077;&#1087;&#1094;&#1080;&#1080;%20&#1080;&#1089;&#1090;%20&#1087;&#1088;&#1086;&#1089;&#1074;&#1077;&#1097;&#1077;&#1085;&#1080;&#1103;,%20&#1087;&#1083;&#1072;&#1085;%20&#1084;&#1077;&#1088;&#1086;&#1087;&#1088;&#1080;&#1103;&#1090;&#1080;&#1081;.doc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3048000"/>
            <a:ext cx="4943474" cy="1200150"/>
          </a:xfrm>
          <a:noFill/>
        </p:spPr>
        <p:txBody>
          <a:bodyPr>
            <a:no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TomskObl2104" pitchFamily="50" charset="0"/>
              </a:rPr>
              <a:t>Круглый стол «Интеграция Концепции исторического просвещения в систему общего и профессионального образования»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4812668" cy="733425"/>
          </a:xfrm>
        </p:spPr>
        <p:txBody>
          <a:bodyPr>
            <a:normAutofit/>
          </a:bodyPr>
          <a:lstStyle/>
          <a:p>
            <a:pPr algn="r"/>
            <a:endParaRPr lang="ru-RU" dirty="0">
              <a:solidFill>
                <a:schemeClr val="bg1"/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723" y="1574075"/>
            <a:ext cx="5135880" cy="51358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Концепция исторического просвещения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Gerbera Light" panose="02000300000000000000" pitchFamily="50" charset="-52"/>
              </a:rPr>
              <a:t>Концепция исторического просвещения </a:t>
            </a:r>
            <a:r>
              <a:rPr lang="ru-RU" dirty="0">
                <a:latin typeface="Gerbera Light" panose="02000300000000000000" pitchFamily="50" charset="-52"/>
              </a:rPr>
              <a:t>в образовательных организациях </a:t>
            </a:r>
            <a:r>
              <a:rPr lang="ru-RU" u="sng" dirty="0">
                <a:latin typeface="Gerbera Light" panose="02000300000000000000" pitchFamily="50" charset="-52"/>
              </a:rPr>
              <a:t>одобрена</a:t>
            </a:r>
            <a:r>
              <a:rPr lang="ru-RU" dirty="0">
                <a:latin typeface="Gerbera Light" panose="02000300000000000000" pitchFamily="50" charset="-52"/>
              </a:rPr>
              <a:t> коллегией Министерства просвещения Российской Федерации (протокол от 15.04.2026 № 1)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Федеральный план мероприятий на 2025-2026 годы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Система исторического просвещения «по вертикали» – от дошкольной образовательной организации до вуза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Концепция не является нормативным правовым актом прямого действия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Правовые основания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770773"/>
              </p:ext>
            </p:extLst>
          </p:nvPr>
        </p:nvGraphicFramePr>
        <p:xfrm>
          <a:off x="711200" y="2259148"/>
          <a:ext cx="10236200" cy="4486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1867">
                  <a:extLst>
                    <a:ext uri="{9D8B030D-6E8A-4147-A177-3AD203B41FA5}">
                      <a16:colId xmlns:a16="http://schemas.microsoft.com/office/drawing/2014/main" val="2300532648"/>
                    </a:ext>
                  </a:extLst>
                </a:gridCol>
                <a:gridCol w="5884333">
                  <a:extLst>
                    <a:ext uri="{9D8B030D-6E8A-4147-A177-3AD203B41FA5}">
                      <a16:colId xmlns:a16="http://schemas.microsoft.com/office/drawing/2014/main" val="57962804"/>
                    </a:ext>
                  </a:extLst>
                </a:gridCol>
              </a:tblGrid>
              <a:tr h="747830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Gerbera Black" panose="02000A00000000000000" pitchFamily="50" charset="-52"/>
                        </a:rPr>
                        <a:t>Документы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>
                          <a:latin typeface="Gerbera Black" panose="02000A00000000000000" pitchFamily="50" charset="-52"/>
                        </a:rPr>
                        <a:t>Регулирует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63115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Конституция РФ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Gerbera Light" panose="02000300000000000000" pitchFamily="50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28644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Федеральный Закон от 29.12.2012 № 273-ФЗ «Об образовании в РФ»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Gerbera Light" panose="02000300000000000000" pitchFamily="50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4124143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Постановление Правительства РФ от 01.07.2022 № 1195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Правила просветительской деятельности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5082681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Указ Президента РФ от 08.05.2024 № 314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Основы политики в области исторического просвещения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2944669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Gerbera Light" panose="02000300000000000000" pitchFamily="50" charset="-52"/>
                        </a:rPr>
                        <a:t>Указ Президента РФ от 09.11.2022 № 809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О традиционных ценностях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86357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7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Правовые основания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334579"/>
              </p:ext>
            </p:extLst>
          </p:nvPr>
        </p:nvGraphicFramePr>
        <p:xfrm>
          <a:off x="711200" y="2259148"/>
          <a:ext cx="10236200" cy="373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067">
                  <a:extLst>
                    <a:ext uri="{9D8B030D-6E8A-4147-A177-3AD203B41FA5}">
                      <a16:colId xmlns:a16="http://schemas.microsoft.com/office/drawing/2014/main" val="2300532648"/>
                    </a:ext>
                  </a:extLst>
                </a:gridCol>
                <a:gridCol w="5808133">
                  <a:extLst>
                    <a:ext uri="{9D8B030D-6E8A-4147-A177-3AD203B41FA5}">
                      <a16:colId xmlns:a16="http://schemas.microsoft.com/office/drawing/2014/main" val="57962804"/>
                    </a:ext>
                  </a:extLst>
                </a:gridCol>
              </a:tblGrid>
              <a:tr h="747830"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Gerbera Black" panose="02000A00000000000000" pitchFamily="50" charset="-52"/>
                        </a:rPr>
                        <a:t>Документы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>
                          <a:latin typeface="Gerbera Black" panose="02000A00000000000000" pitchFamily="50" charset="-52"/>
                        </a:rPr>
                        <a:t>Регулирует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963115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Gerbera Light" panose="02000300000000000000" pitchFamily="50" charset="-52"/>
                        </a:rPr>
                        <a:t>Федеральный Закон от 21.04.2025 № 74-ФЗ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О памяти жертв геноцида советского народа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3286447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Федеральный Закон от 13.03.1995 № 32-ФЗ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О днях воинской славы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4124143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Указ Президента РФ от 02.07.2021 № 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latin typeface="Gerbera Light" panose="02000300000000000000" pitchFamily="50" charset="-52"/>
                        </a:rPr>
                        <a:t>Стратегия национальной безопасности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2944669"/>
                  </a:ext>
                </a:extLst>
              </a:tr>
              <a:tr h="7478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Gerbera Light" panose="02000300000000000000" pitchFamily="50" charset="-52"/>
                        </a:rPr>
                        <a:t>Национальный проект «Молодёжь и дети»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dirty="0">
                        <a:latin typeface="Gerbera Light" panose="02000300000000000000" pitchFamily="50" charset="-5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863579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76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Концепция исторического просвещения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Отправная точка – прочные исторические знания невозможно сформировать только средствами учебного курса истории.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Угроза распространения искажённой трактовки прошлого.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Потребность в скоординированной системе просвещения, охватывающей все институты образования.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Концепция исторического просвещения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Gerbera Light" panose="02000300000000000000" pitchFamily="50" charset="-52"/>
              </a:rPr>
              <a:t>Историческое образование </a:t>
            </a:r>
            <a:r>
              <a:rPr lang="ru-RU" dirty="0">
                <a:latin typeface="Gerbera Light" panose="02000300000000000000" pitchFamily="50" charset="-52"/>
              </a:rPr>
              <a:t>– рамки ФГОС и урочной деятельности.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b="1" dirty="0">
                <a:latin typeface="Gerbera Light" panose="02000300000000000000" pitchFamily="50" charset="-52"/>
              </a:rPr>
              <a:t>Историческое просвещение </a:t>
            </a:r>
            <a:r>
              <a:rPr lang="ru-RU" dirty="0">
                <a:latin typeface="Gerbera Light" panose="02000300000000000000" pitchFamily="50" charset="-52"/>
              </a:rPr>
              <a:t>– деятельность по распространению достоверных научно обоснованных знаний (краеведение, волонтёрское движение, поисковое движение, «правильная» цифровая среда и т.п.)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1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Методологические принципы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>
                <a:latin typeface="Gerbera Light" panose="02000300000000000000" pitchFamily="50" charset="-52"/>
              </a:rPr>
              <a:t>Россиецентричность</a:t>
            </a: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Историческая непрерывность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 err="1">
                <a:latin typeface="Gerbera Light" panose="02000300000000000000" pitchFamily="50" charset="-52"/>
              </a:rPr>
              <a:t>Межпредметность</a:t>
            </a: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Краеведческий акцент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Научность и противодействие фальсификации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55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Дошкольное 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Эмоциональный фундамент, формирование начальных представлений о культуре и традициях: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игровая деятельность;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знакомство с государственными символами;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сказки и фольклор;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семейные традиции;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ближайшее окружение, «Прогулка по малой родине».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07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общее 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Систематизация знаний и выработка критической устойчивости к фальсификации через создание среды для исторического просвещения: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курсы «История России», «Всеобщая история», «История нашего края»;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предмет «Обществознание»;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внеурочная деятельность.</a:t>
            </a:r>
          </a:p>
          <a:p>
            <a:pPr>
              <a:buFontTx/>
              <a:buChar char="-"/>
            </a:pPr>
            <a:endParaRPr lang="ru-RU" dirty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Коммерческие и зарубежные платформы – «вне закона»!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1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общее 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1-4 классы: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история через семью, малую родину, яркие биографии, визуальные и предметные источники.</a:t>
            </a: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5-9 классы: </a:t>
            </a: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- сопоставление источников, краеведческое исследование, проектная деятельность.</a:t>
            </a: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10-11 классы:</a:t>
            </a:r>
          </a:p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- аргументированная дискуссия, работа с архивами и статистикой, публичное представление результатов.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59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Среднее профессиональное </a:t>
            </a:r>
            <a:br>
              <a:rPr lang="ru-RU" sz="3600" dirty="0">
                <a:solidFill>
                  <a:srgbClr val="00881B"/>
                </a:solidFill>
                <a:latin typeface="TomskObl2104" pitchFamily="50" charset="0"/>
              </a:rPr>
            </a:br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образование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Gerbera Light" panose="02000300000000000000" pitchFamily="50" charset="-52"/>
              </a:rPr>
              <a:t>Закрепление мировоззренческих установок у обучающихся, связь исторического знания с будущей специальностью: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изучение истории в соответствии с требованиями СПО;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внеучебная деятельность;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профессионально-ориентированный контекст;</a:t>
            </a:r>
          </a:p>
          <a:p>
            <a:pPr>
              <a:buFontTx/>
              <a:buChar char="-"/>
            </a:pPr>
            <a:r>
              <a:rPr lang="ru-RU" dirty="0">
                <a:latin typeface="Gerbera Light" panose="02000300000000000000" pitchFamily="50" charset="-52"/>
              </a:rPr>
              <a:t>в</a:t>
            </a:r>
            <a:r>
              <a:rPr lang="ru-RU">
                <a:latin typeface="Gerbera Light" panose="02000300000000000000" pitchFamily="50" charset="-52"/>
              </a:rPr>
              <a:t>олонтёрство</a:t>
            </a:r>
            <a:r>
              <a:rPr lang="ru-RU" dirty="0">
                <a:latin typeface="Gerbera Light" panose="02000300000000000000" pitchFamily="50" charset="-52"/>
              </a:rPr>
              <a:t> и поисковое движение.</a:t>
            </a: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150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hlinkClick r:id="rId2" action="ppaction://hlinkfile"/>
              </a:rPr>
              <a:t>ПЛАН МЕРОПРИЯТИЙ </a:t>
            </a:r>
            <a:endParaRPr lang="ru-RU" dirty="0"/>
          </a:p>
          <a:p>
            <a:pPr marL="0" indent="0" algn="ctr">
              <a:buNone/>
            </a:pPr>
            <a:r>
              <a:rPr lang="ru-RU" dirty="0"/>
              <a:t>по реализации Концепции исторического просвещения в образовательных организациях на 2026 – 2030 гг.</a:t>
            </a:r>
          </a:p>
          <a:p>
            <a:pPr marL="0" indent="0" algn="ctr">
              <a:buNone/>
            </a:pPr>
            <a:r>
              <a:rPr lang="ru-RU" dirty="0"/>
              <a:t>Томская область</a:t>
            </a: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598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433</Words>
  <Application>Microsoft Office PowerPoint</Application>
  <PresentationFormat>Широкоэкранный</PresentationFormat>
  <Paragraphs>80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Gerbera Black</vt:lpstr>
      <vt:lpstr>Calibri Light</vt:lpstr>
      <vt:lpstr>TomskObl2104</vt:lpstr>
      <vt:lpstr>Arial</vt:lpstr>
      <vt:lpstr>Calibri</vt:lpstr>
      <vt:lpstr>Gerbera Light</vt:lpstr>
      <vt:lpstr>Тема Office</vt:lpstr>
      <vt:lpstr>Круглый стол «Интеграция Концепции исторического просвещения в систему общего и профессионального образования»</vt:lpstr>
      <vt:lpstr>Концепция исторического просвещения</vt:lpstr>
      <vt:lpstr>Презентация PowerPoint</vt:lpstr>
      <vt:lpstr>Презентация PowerPoint</vt:lpstr>
      <vt:lpstr>Концепция исторического просвещения</vt:lpstr>
      <vt:lpstr>Концепция исторического просвещения</vt:lpstr>
      <vt:lpstr>Методологические принципы</vt:lpstr>
      <vt:lpstr>Дошкольное образование</vt:lpstr>
      <vt:lpstr>общее образование</vt:lpstr>
      <vt:lpstr>общее образование</vt:lpstr>
      <vt:lpstr>Среднее профессиональное  образование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Сергей Михайлович Латыголец</cp:lastModifiedBy>
  <cp:revision>139</cp:revision>
  <dcterms:created xsi:type="dcterms:W3CDTF">2025-07-14T10:33:41Z</dcterms:created>
  <dcterms:modified xsi:type="dcterms:W3CDTF">2026-08-26T06:01:43Z</dcterms:modified>
</cp:coreProperties>
</file>