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8" r:id="rId2"/>
    <p:sldId id="269" r:id="rId3"/>
    <p:sldId id="272" r:id="rId4"/>
    <p:sldId id="261" r:id="rId5"/>
    <p:sldId id="262" r:id="rId6"/>
    <p:sldId id="273" r:id="rId7"/>
    <p:sldId id="274" r:id="rId8"/>
    <p:sldId id="270" r:id="rId9"/>
  </p:sldIdLst>
  <p:sldSz cx="12192000" cy="6858000"/>
  <p:notesSz cx="6808788" cy="9929813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TomskObl2104" panose="020B0604020202020204" charset="0"/>
      <p:regular r:id="rId14"/>
    </p:embeddedFont>
    <p:embeddedFont>
      <p:font typeface="Calibri Light" panose="020F0302020204030204" pitchFamily="34" charset="0"/>
      <p:regular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28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4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16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6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41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23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08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90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5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0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7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0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49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533" y="975172"/>
            <a:ext cx="5562098" cy="2942569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  <a:latin typeface="TomskObl2104" pitchFamily="50" charset="0"/>
              </a:rPr>
              <a:t>@</a:t>
            </a:r>
            <a:r>
              <a:rPr lang="ru-RU" sz="4000" dirty="0">
                <a:solidFill>
                  <a:srgbClr val="002060"/>
                </a:solidFill>
                <a:latin typeface="TomskObl2104" pitchFamily="50" charset="0"/>
              </a:rPr>
              <a:t>с</a:t>
            </a:r>
            <a:r>
              <a:rPr lang="ru-RU" sz="4000" dirty="0" smtClean="0">
                <a:solidFill>
                  <a:srgbClr val="002060"/>
                </a:solidFill>
                <a:latin typeface="TomskObl2104" pitchFamily="50" charset="0"/>
              </a:rPr>
              <a:t>лово Толстого: тема войны и её последствия </a:t>
            </a:r>
            <a:br>
              <a:rPr lang="ru-RU" sz="4000" dirty="0" smtClean="0">
                <a:solidFill>
                  <a:srgbClr val="002060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omskObl2104" pitchFamily="50" charset="0"/>
              </a:rPr>
              <a:t>в рассказах </a:t>
            </a:r>
            <a:br>
              <a:rPr lang="ru-RU" sz="4000" dirty="0" smtClean="0">
                <a:solidFill>
                  <a:srgbClr val="002060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omskObl2104" pitchFamily="50" charset="0"/>
              </a:rPr>
              <a:t>писателя</a:t>
            </a:r>
            <a:endParaRPr lang="ru-RU" sz="4000" dirty="0">
              <a:solidFill>
                <a:srgbClr val="002060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479" y="4319899"/>
            <a:ext cx="5781710" cy="1623701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i="1" dirty="0" smtClean="0">
                <a:solidFill>
                  <a:srgbClr val="002060"/>
                </a:solidFill>
                <a:latin typeface="Gerbera Light" panose="02000300000000000000" pitchFamily="50" charset="-52"/>
              </a:rPr>
              <a:t>Пичугина Наталья Валентиновна,</a:t>
            </a:r>
          </a:p>
          <a:p>
            <a:pPr algn="r"/>
            <a:r>
              <a:rPr lang="ru-RU" b="1" i="1" dirty="0" smtClean="0">
                <a:solidFill>
                  <a:srgbClr val="002060"/>
                </a:solidFill>
                <a:latin typeface="Gerbera Light" panose="02000300000000000000" pitchFamily="50" charset="-52"/>
              </a:rPr>
              <a:t>учитель русского языка и литературы,</a:t>
            </a:r>
          </a:p>
          <a:p>
            <a:pPr algn="r"/>
            <a:r>
              <a:rPr lang="ru-RU" b="1" i="1" dirty="0">
                <a:solidFill>
                  <a:srgbClr val="002060"/>
                </a:solidFill>
                <a:latin typeface="Gerbera Light" panose="02000300000000000000" pitchFamily="50" charset="-52"/>
              </a:rPr>
              <a:t>з</a:t>
            </a:r>
            <a:r>
              <a:rPr lang="ru-RU" b="1" i="1" dirty="0" smtClean="0">
                <a:solidFill>
                  <a:srgbClr val="002060"/>
                </a:solidFill>
                <a:latin typeface="Gerbera Light" panose="02000300000000000000" pitchFamily="50" charset="-52"/>
              </a:rPr>
              <a:t>аместитель директора по УВР </a:t>
            </a:r>
          </a:p>
          <a:p>
            <a:pPr algn="r"/>
            <a:r>
              <a:rPr lang="ru-RU" b="1" i="1" dirty="0" smtClean="0">
                <a:solidFill>
                  <a:srgbClr val="002060"/>
                </a:solidFill>
                <a:latin typeface="Gerbera Light" panose="02000300000000000000" pitchFamily="50" charset="-52"/>
              </a:rPr>
              <a:t>МАОУ «</a:t>
            </a:r>
            <a:r>
              <a:rPr lang="ru-RU" b="1" i="1" dirty="0" err="1" smtClean="0">
                <a:solidFill>
                  <a:srgbClr val="002060"/>
                </a:solidFill>
                <a:latin typeface="Gerbera Light" panose="02000300000000000000" pitchFamily="50" charset="-52"/>
              </a:rPr>
              <a:t>Кожевниковская</a:t>
            </a:r>
            <a:r>
              <a:rPr lang="ru-RU" b="1" i="1" dirty="0" smtClean="0">
                <a:solidFill>
                  <a:srgbClr val="002060"/>
                </a:solidFill>
                <a:latin typeface="Gerbera Light" panose="02000300000000000000" pitchFamily="50" charset="-52"/>
              </a:rPr>
              <a:t> СОШ №1»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97" y="1193850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425" y="-64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TomskObl2104" pitchFamily="50" charset="0"/>
              </a:rPr>
              <a:t>Война…</a:t>
            </a:r>
            <a:endParaRPr lang="ru-RU" sz="5400" dirty="0">
              <a:solidFill>
                <a:srgbClr val="C00000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342" y="184877"/>
            <a:ext cx="2410097" cy="64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52" y="1488743"/>
            <a:ext cx="7249198" cy="4077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2099" t="26992" r="56298" b="15267"/>
          <a:stretch/>
        </p:blipFill>
        <p:spPr>
          <a:xfrm>
            <a:off x="1187117" y="88194"/>
            <a:ext cx="1187116" cy="13555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48402" y="911557"/>
            <a:ext cx="38019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«Война – величайшее из несчастий, которое мог выдумать человек»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69704" y="2841229"/>
            <a:ext cx="3823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Статья «Одумайтесь</a:t>
            </a:r>
            <a:r>
              <a:rPr lang="ru-RU" b="1" i="1" dirty="0">
                <a:solidFill>
                  <a:srgbClr val="C00000"/>
                </a:solidFill>
              </a:rPr>
              <a:t>!» (1904 год)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148402" y="3450002"/>
            <a:ext cx="3559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sz="2800" b="1" dirty="0">
                <a:solidFill>
                  <a:srgbClr val="002060"/>
                </a:solidFill>
              </a:rPr>
              <a:t>Опять война. Опять никому не нужные, ничем не вызванные страдания...»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8152" y="5749006"/>
            <a:ext cx="1127092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«Не </a:t>
            </a:r>
            <a:r>
              <a:rPr lang="ru-RU" b="1" dirty="0"/>
              <a:t>зная Толстого — нельзя считать себя знающим свою страну, нельзя считать себя культурным </a:t>
            </a:r>
            <a:r>
              <a:rPr lang="ru-RU" b="1" dirty="0" smtClean="0"/>
              <a:t>человеком». </a:t>
            </a:r>
            <a:r>
              <a:rPr lang="ru-RU" b="1" dirty="0"/>
              <a:t>М. Горький 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936" y="352926"/>
            <a:ext cx="2408129" cy="64623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7" t="8552" r="3858" b="12184"/>
          <a:stretch/>
        </p:blipFill>
        <p:spPr>
          <a:xfrm>
            <a:off x="1568116" y="1610310"/>
            <a:ext cx="8718885" cy="503914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1357" y="80168"/>
            <a:ext cx="6669505" cy="1590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95" y="80168"/>
            <a:ext cx="1314011" cy="175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6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19682" y="90108"/>
            <a:ext cx="7937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omskObl2104" pitchFamily="50" charset="0"/>
              </a:rPr>
              <a:t>Пример структуры урока по Рассказу «Кавказский пленник» (5 класс)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61" y="204140"/>
            <a:ext cx="2410097" cy="645810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620845"/>
              </p:ext>
            </p:extLst>
          </p:nvPr>
        </p:nvGraphicFramePr>
        <p:xfrm>
          <a:off x="264696" y="1142472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7851">
                  <a:extLst>
                    <a:ext uri="{9D8B030D-6E8A-4147-A177-3AD203B41FA5}">
                      <a16:colId xmlns:a16="http://schemas.microsoft.com/office/drawing/2014/main" val="1565752459"/>
                    </a:ext>
                  </a:extLst>
                </a:gridCol>
                <a:gridCol w="1823989">
                  <a:extLst>
                    <a:ext uri="{9D8B030D-6E8A-4147-A177-3AD203B41FA5}">
                      <a16:colId xmlns:a16="http://schemas.microsoft.com/office/drawing/2014/main" val="188004392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439285095"/>
                    </a:ext>
                  </a:extLst>
                </a:gridCol>
                <a:gridCol w="1912218">
                  <a:extLst>
                    <a:ext uri="{9D8B030D-6E8A-4147-A177-3AD203B41FA5}">
                      <a16:colId xmlns:a16="http://schemas.microsoft.com/office/drawing/2014/main" val="636152346"/>
                    </a:ext>
                  </a:extLst>
                </a:gridCol>
                <a:gridCol w="1379622">
                  <a:extLst>
                    <a:ext uri="{9D8B030D-6E8A-4147-A177-3AD203B41FA5}">
                      <a16:colId xmlns:a16="http://schemas.microsoft.com/office/drawing/2014/main" val="4106346613"/>
                    </a:ext>
                  </a:extLst>
                </a:gridCol>
              </a:tblGrid>
              <a:tr h="21726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Мотивация, постановка проблемы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Работа с текстом. Диалог. Внешняя сторона войны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Работа с текстом. Диалог. Внутренняя сторона войны, или «война в душах»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Анализ образов и идейный вывод.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Рефлексия.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257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значит для вас </a:t>
                      </a:r>
                      <a:r>
                        <a:rPr lang="ru-RU" baseline="0" dirty="0" smtClean="0"/>
                        <a:t>слово «война»?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Ищем и обсуждаем эпизоды, показывающие войну «снаружи»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Смещаем фокус</a:t>
                      </a:r>
                      <a:r>
                        <a:rPr lang="ru-RU" baseline="0" dirty="0" smtClean="0"/>
                        <a:t> на то, как война формирует отношения между людьми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Сопоставление героев. Идейный вывод писателя «Война и вражда античеловечны»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Синквейн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465391"/>
                  </a:ext>
                </a:extLst>
              </a:tr>
            </a:tbl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8604" y="1333996"/>
            <a:ext cx="487059" cy="6556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015663" y="1044215"/>
            <a:ext cx="2821322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Роль символов-ассоциаций </a:t>
            </a:r>
            <a:r>
              <a:rPr lang="ru-RU" dirty="0"/>
              <a:t>(например, сырные лепёшки и кукла из теста — как знаки мирной </a:t>
            </a:r>
            <a:r>
              <a:rPr lang="ru-RU" dirty="0" smtClean="0"/>
              <a:t>жизни)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883312" y="2715808"/>
            <a:ext cx="3039979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Роль детали. </a:t>
            </a:r>
          </a:p>
          <a:p>
            <a:r>
              <a:rPr lang="ru-RU" dirty="0" smtClean="0"/>
              <a:t>(символы</a:t>
            </a:r>
            <a:r>
              <a:rPr lang="ru-RU" dirty="0"/>
              <a:t>, контрасты), которые помогают раскрыть идею. Например, лепёшки и кукла — это мост между враждующими сторонами.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886281" y="4732503"/>
            <a:ext cx="308008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Связь </a:t>
            </a:r>
            <a:r>
              <a:rPr lang="ru-RU" b="1" dirty="0"/>
              <a:t>с биографией</a:t>
            </a:r>
            <a:r>
              <a:rPr lang="ru-RU" dirty="0"/>
              <a:t>. </a:t>
            </a:r>
            <a:r>
              <a:rPr lang="ru-RU" dirty="0" smtClean="0"/>
              <a:t>Можно напомнить, </a:t>
            </a:r>
            <a:r>
              <a:rPr lang="ru-RU" dirty="0"/>
              <a:t>что Толстой </a:t>
            </a:r>
            <a:r>
              <a:rPr lang="ru-RU" dirty="0" smtClean="0"/>
              <a:t>служил </a:t>
            </a:r>
            <a:r>
              <a:rPr lang="ru-RU" dirty="0"/>
              <a:t>на Кавказе и мог наблюдать подобные конфликты из первых рук — это добавит веса анализу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31496" y="600353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Важно! Помочь детям увидеть </a:t>
            </a:r>
            <a:r>
              <a:rPr lang="ru-RU" sz="2000" b="1" i="1" dirty="0">
                <a:solidFill>
                  <a:srgbClr val="002060"/>
                </a:solidFill>
              </a:rPr>
              <a:t>в рассказе глубокий гуманистический посыл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418470" y="8553"/>
            <a:ext cx="90477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omskObl2104" pitchFamily="50" charset="0"/>
              </a:rPr>
              <a:t>Аналитическая работа в группах при изучении цикла «Севастопольские рассказы»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omskObl2104" pitchFamily="50" charset="0"/>
              </a:rPr>
              <a:t>(8 класс, фрагмент урока)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99451" y="3100481"/>
            <a:ext cx="148066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Группы</a:t>
            </a:r>
            <a:endParaRPr lang="ru-RU" sz="3200" b="1" dirty="0"/>
          </a:p>
        </p:txBody>
      </p:sp>
      <p:sp>
        <p:nvSpPr>
          <p:cNvPr id="3" name="Стрелка вверх 2"/>
          <p:cNvSpPr/>
          <p:nvPr/>
        </p:nvSpPr>
        <p:spPr>
          <a:xfrm>
            <a:off x="5197466" y="2430578"/>
            <a:ext cx="484632" cy="61745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398295" y="1434141"/>
            <a:ext cx="692216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Биографы. </a:t>
            </a:r>
            <a:r>
              <a:rPr lang="ru-RU" dirty="0" smtClean="0"/>
              <a:t>Подготовка сообщения </a:t>
            </a:r>
            <a:r>
              <a:rPr lang="ru-RU" dirty="0"/>
              <a:t>об истории создания и творческом замысле </a:t>
            </a:r>
            <a:r>
              <a:rPr lang="ru-RU" dirty="0" smtClean="0"/>
              <a:t>цикла «Севастопольские рассказы», </a:t>
            </a:r>
            <a:r>
              <a:rPr lang="ru-RU" dirty="0"/>
              <a:t>«Л. Н. Толстой в Севастополе».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6310542" y="3150551"/>
            <a:ext cx="71387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154845" y="3069702"/>
            <a:ext cx="462274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Художники.</a:t>
            </a:r>
            <a:r>
              <a:rPr lang="ru-RU" dirty="0" smtClean="0"/>
              <a:t> Анализ репродукций картин Айвазовского </a:t>
            </a:r>
            <a:r>
              <a:rPr lang="ru-RU" dirty="0"/>
              <a:t>И</a:t>
            </a:r>
            <a:r>
              <a:rPr lang="ru-RU" dirty="0" smtClean="0"/>
              <a:t>.К.,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/>
              <a:t>Тимма</a:t>
            </a:r>
            <a:r>
              <a:rPr lang="ru-RU" dirty="0" smtClean="0"/>
              <a:t> В.Ф., </a:t>
            </a:r>
            <a:r>
              <a:rPr lang="ru-RU" dirty="0" err="1" smtClean="0"/>
              <a:t>Рубо</a:t>
            </a:r>
            <a:r>
              <a:rPr lang="ru-RU" dirty="0" smtClean="0"/>
              <a:t> Ф.А.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 rot="5400000">
            <a:off x="3951206" y="2999044"/>
            <a:ext cx="484632" cy="7510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8746223">
            <a:off x="6010532" y="3721607"/>
            <a:ext cx="484632" cy="5699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749590">
            <a:off x="4533652" y="3768859"/>
            <a:ext cx="484632" cy="5438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517418" y="4192075"/>
            <a:ext cx="459606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Литературоведы. </a:t>
            </a:r>
            <a:r>
              <a:rPr lang="ru-RU" dirty="0" smtClean="0"/>
              <a:t>Определяют </a:t>
            </a:r>
            <a:r>
              <a:rPr lang="ru-RU" dirty="0"/>
              <a:t>особенности изображения событий Крымской </a:t>
            </a:r>
            <a:r>
              <a:rPr lang="ru-RU" dirty="0" smtClean="0"/>
              <a:t>войны. </a:t>
            </a:r>
            <a:r>
              <a:rPr lang="ru-RU" b="1" i="1" dirty="0" smtClean="0"/>
              <a:t>«Севастополь в декабре»</a:t>
            </a:r>
            <a:endParaRPr lang="ru-RU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9373" y="4300442"/>
            <a:ext cx="437429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Литературоведы. </a:t>
            </a:r>
            <a:r>
              <a:rPr lang="ru-RU" dirty="0"/>
              <a:t>Определяют особенности изображения событий Крымской войны. </a:t>
            </a:r>
            <a:r>
              <a:rPr lang="ru-RU" dirty="0" smtClean="0"/>
              <a:t>«</a:t>
            </a:r>
            <a:r>
              <a:rPr lang="ru-RU" b="1" i="1" dirty="0" smtClean="0"/>
              <a:t>Севастополь в мае»</a:t>
            </a:r>
            <a:endParaRPr lang="ru-RU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8426" y="2669826"/>
            <a:ext cx="3306293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Литературоведы</a:t>
            </a:r>
            <a:r>
              <a:rPr lang="ru-RU" dirty="0"/>
              <a:t>. Определяют особенности изображения событий Крымской войны. </a:t>
            </a:r>
            <a:r>
              <a:rPr lang="ru-RU" b="1" i="1" dirty="0" smtClean="0"/>
              <a:t>«Севастополь в августе 1855 года»</a:t>
            </a:r>
            <a:endParaRPr lang="ru-RU" b="1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18147" y="5521640"/>
            <a:ext cx="10539663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Б. М. </a:t>
            </a:r>
            <a:r>
              <a:rPr lang="ru-RU" b="1" dirty="0" smtClean="0">
                <a:solidFill>
                  <a:srgbClr val="C00000"/>
                </a:solidFill>
              </a:rPr>
              <a:t>Эйхенбаум: </a:t>
            </a:r>
            <a:r>
              <a:rPr lang="ru-RU" dirty="0" smtClean="0"/>
              <a:t>«Очерки </a:t>
            </a:r>
            <a:r>
              <a:rPr lang="ru-RU" dirty="0"/>
              <a:t>о Севастополе </a:t>
            </a:r>
            <a:r>
              <a:rPr lang="ru-RU" dirty="0" smtClean="0"/>
              <a:t> - своеобразный этюд </a:t>
            </a:r>
            <a:r>
              <a:rPr lang="ru-RU" dirty="0"/>
              <a:t>к «Войне и миру</a:t>
            </a:r>
            <a:r>
              <a:rPr lang="ru-RU" dirty="0" smtClean="0"/>
              <a:t>»: здесь </a:t>
            </a:r>
            <a:r>
              <a:rPr lang="ru-RU" dirty="0"/>
              <a:t>подготовлены и отдельные детали, и некоторые лица, и разнообразные «тональности», и даже сплетение батального жанра с семейным».</a:t>
            </a:r>
          </a:p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2" y="5521931"/>
            <a:ext cx="674287" cy="90624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62" y="1070113"/>
            <a:ext cx="2205617" cy="146362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9391" y="1037230"/>
            <a:ext cx="230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Ф. </a:t>
            </a:r>
            <a:r>
              <a:rPr lang="ru-RU" sz="1200" dirty="0" err="1" smtClean="0"/>
              <a:t>Рубо</a:t>
            </a:r>
            <a:r>
              <a:rPr lang="ru-RU" sz="1200" dirty="0" smtClean="0"/>
              <a:t> «Оборона Севастополя»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1933" y="1219388"/>
            <a:ext cx="2114328" cy="146481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616232" y="1182573"/>
            <a:ext cx="2260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И. Айвазовский «Взятие Севастополя в 1855 г.»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598" y="282473"/>
            <a:ext cx="2408129" cy="646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1265" y="0"/>
            <a:ext cx="87349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C00000"/>
                </a:solidFill>
                <a:latin typeface="TomskObl2104" pitchFamily="50" charset="0"/>
              </a:rPr>
              <a:t>Сочетание анализа текста и исторического контекста в рамках изучения повести «</a:t>
            </a:r>
            <a:r>
              <a:rPr lang="ru-RU" sz="2800" dirty="0" smtClean="0">
                <a:solidFill>
                  <a:srgbClr val="C00000"/>
                </a:solidFill>
                <a:latin typeface="TomskObl2104" pitchFamily="50" charset="0"/>
              </a:rPr>
              <a:t>Хаджи- </a:t>
            </a:r>
            <a:r>
              <a:rPr lang="ru-RU" sz="2800" dirty="0">
                <a:solidFill>
                  <a:srgbClr val="C00000"/>
                </a:solidFill>
                <a:latin typeface="TomskObl2104" pitchFamily="50" charset="0"/>
              </a:rPr>
              <a:t>Мурат» (8 класс, урок внеклассного чтения)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2928" y="1556710"/>
            <a:ext cx="4307304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Исторический контекст. </a:t>
            </a:r>
            <a:r>
              <a:rPr lang="ru-RU" dirty="0"/>
              <a:t>В</a:t>
            </a:r>
            <a:r>
              <a:rPr lang="ru-RU" dirty="0" smtClean="0"/>
              <a:t>ойна </a:t>
            </a:r>
            <a:r>
              <a:rPr lang="ru-RU" dirty="0"/>
              <a:t>в повести — это реальное историческое событие (Кавказская война, 1851 год</a:t>
            </a:r>
            <a:r>
              <a:rPr lang="ru-RU" dirty="0" smtClean="0"/>
              <a:t>). Короткие сообщения – «минутки»: каковы причины </a:t>
            </a:r>
            <a:r>
              <a:rPr lang="ru-RU" dirty="0"/>
              <a:t>войны, как она развивалась, что такое мюридизм, имамат, газават (джихад). </a:t>
            </a:r>
            <a:r>
              <a:rPr lang="ru-RU" b="1" i="1" dirty="0">
                <a:solidFill>
                  <a:srgbClr val="002060"/>
                </a:solidFill>
              </a:rPr>
              <a:t>Это поможет понять, почему конфликт получился таким затяжным и жестоким.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16314" y="1540969"/>
            <a:ext cx="5462339" cy="4801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Анализ текста: как показана </a:t>
            </a:r>
            <a:r>
              <a:rPr lang="ru-RU" b="1" dirty="0" smtClean="0">
                <a:solidFill>
                  <a:srgbClr val="002060"/>
                </a:solidFill>
              </a:rPr>
              <a:t>война</a:t>
            </a:r>
            <a:r>
              <a:rPr lang="ru-RU" dirty="0" smtClean="0"/>
              <a:t>? Работа в группах: анализ отдельных эпизодов. </a:t>
            </a:r>
          </a:p>
          <a:p>
            <a:r>
              <a:rPr lang="ru-RU" dirty="0" smtClean="0"/>
              <a:t>Обращаем внимание на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Судьбу </a:t>
            </a:r>
            <a:r>
              <a:rPr lang="ru-RU" b="1" dirty="0"/>
              <a:t>Хаджи-Мурата. </a:t>
            </a:r>
            <a:r>
              <a:rPr lang="ru-RU" dirty="0" smtClean="0"/>
              <a:t>(Война </a:t>
            </a:r>
            <a:r>
              <a:rPr lang="ru-RU" dirty="0"/>
              <a:t>для героя стала западнёй: он был вынужден в неё ввязаться, и это привело к гордой, но бессмысленной гибели. П</a:t>
            </a:r>
            <a:r>
              <a:rPr lang="ru-RU" dirty="0" smtClean="0"/>
              <a:t>очему герой решился </a:t>
            </a:r>
            <a:r>
              <a:rPr lang="ru-RU" dirty="0"/>
              <a:t>на побег, как проявился его характер в последние минуты.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b="1" dirty="0"/>
              <a:t>Эпизоды с простыми солдатами и мирными жителями. </a:t>
            </a:r>
            <a:r>
              <a:rPr lang="ru-RU" b="1" dirty="0" smtClean="0"/>
              <a:t>(</a:t>
            </a:r>
            <a:r>
              <a:rPr lang="ru-RU" dirty="0" smtClean="0"/>
              <a:t>Например, анализ истории </a:t>
            </a:r>
            <a:r>
              <a:rPr lang="ru-RU" dirty="0"/>
              <a:t>солдата Авдеева: его смерть показана как бессмысленная </a:t>
            </a:r>
            <a:r>
              <a:rPr lang="ru-RU" dirty="0" smtClean="0"/>
              <a:t>трагедия).</a:t>
            </a:r>
          </a:p>
          <a:p>
            <a:pPr marL="342900" indent="-342900">
              <a:buAutoNum type="arabicPeriod"/>
            </a:pPr>
            <a:r>
              <a:rPr lang="ru-RU" b="1" dirty="0"/>
              <a:t>Контраст природы</a:t>
            </a:r>
            <a:r>
              <a:rPr lang="ru-RU" b="1" dirty="0" smtClean="0"/>
              <a:t>. </a:t>
            </a:r>
            <a:r>
              <a:rPr lang="ru-RU" dirty="0" smtClean="0"/>
              <a:t>Анализ эпизода </a:t>
            </a:r>
            <a:r>
              <a:rPr lang="ru-RU" dirty="0"/>
              <a:t>с «</a:t>
            </a:r>
            <a:r>
              <a:rPr lang="ru-RU" dirty="0" err="1"/>
              <a:t>репеем</a:t>
            </a:r>
            <a:r>
              <a:rPr lang="ru-RU" dirty="0" smtClean="0"/>
              <a:t>». На </a:t>
            </a:r>
            <a:r>
              <a:rPr lang="ru-RU" dirty="0"/>
              <a:t>что похож этот репей? Как он помогает понять отношение автора к войне</a:t>
            </a:r>
            <a:r>
              <a:rPr lang="ru-RU" dirty="0" smtClean="0"/>
              <a:t>?». </a:t>
            </a:r>
            <a:r>
              <a:rPr lang="ru-RU" b="1" i="1" dirty="0" smtClean="0">
                <a:solidFill>
                  <a:srgbClr val="002060"/>
                </a:solidFill>
              </a:rPr>
              <a:t>Образ </a:t>
            </a:r>
            <a:r>
              <a:rPr lang="ru-RU" b="1" i="1" dirty="0" err="1" smtClean="0">
                <a:solidFill>
                  <a:srgbClr val="002060"/>
                </a:solidFill>
              </a:rPr>
              <a:t>репея</a:t>
            </a:r>
            <a:r>
              <a:rPr lang="ru-RU" b="1" i="1" dirty="0" smtClean="0">
                <a:solidFill>
                  <a:srgbClr val="002060"/>
                </a:solidFill>
              </a:rPr>
              <a:t>— </a:t>
            </a:r>
            <a:r>
              <a:rPr lang="ru-RU" b="1" i="1" dirty="0">
                <a:solidFill>
                  <a:srgbClr val="002060"/>
                </a:solidFill>
              </a:rPr>
              <a:t>реквием по жизни, которая гибнет на фоне торжества природы.</a:t>
            </a:r>
            <a:endParaRPr lang="ru-RU" b="1" i="1" dirty="0" smtClean="0">
              <a:solidFill>
                <a:srgbClr val="002060"/>
              </a:solidFill>
            </a:endParaRPr>
          </a:p>
        </p:txBody>
      </p:sp>
      <p:sp>
        <p:nvSpPr>
          <p:cNvPr id="8" name="Плюс 7"/>
          <p:cNvSpPr/>
          <p:nvPr/>
        </p:nvSpPr>
        <p:spPr>
          <a:xfrm>
            <a:off x="4981073" y="1619765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19622" y="4615389"/>
            <a:ext cx="49810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Позиция автора. </a:t>
            </a:r>
            <a:r>
              <a:rPr lang="ru-RU" dirty="0" smtClean="0">
                <a:solidFill>
                  <a:srgbClr val="002060"/>
                </a:solidFill>
              </a:rPr>
              <a:t>В</a:t>
            </a:r>
            <a:r>
              <a:rPr lang="ru-RU" dirty="0" smtClean="0"/>
              <a:t>ойна – абсурдное явление, бессмысленная смерть. Отрицание войны, ценность жизни, поиск решения конфликтов без войны.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07" y="4694363"/>
            <a:ext cx="676715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6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821" y="200072"/>
            <a:ext cx="88953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C00000"/>
                </a:solidFill>
                <a:latin typeface="TomskObl2104" pitchFamily="50" charset="0"/>
              </a:rPr>
              <a:t>Слово Толстого о войне…</a:t>
            </a:r>
            <a:endParaRPr lang="ru-RU" sz="2800" dirty="0">
              <a:solidFill>
                <a:srgbClr val="C00000"/>
              </a:solidFill>
              <a:latin typeface="TomskObl2104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9556" y="261726"/>
            <a:ext cx="2408129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48" y="871194"/>
            <a:ext cx="3863439" cy="51512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12106" y="1213772"/>
            <a:ext cx="721183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«Война не любезность, а самое гадкое дело в жизни, и надо понимать это и не играть в войну</a:t>
            </a:r>
            <a:r>
              <a:rPr lang="ru-RU" dirty="0" smtClean="0"/>
              <a:t>» («Война и мир». А. Болконский)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12106" y="2165917"/>
            <a:ext cx="7211832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«Убивая </a:t>
            </a:r>
            <a:r>
              <a:rPr lang="ru-RU" dirty="0"/>
              <a:t>в войнах друг против друга физически лучших людей, будем всё более и более вырождаться и нравственно падать и развращаться</a:t>
            </a:r>
            <a:r>
              <a:rPr lang="ru-RU" dirty="0" smtClean="0"/>
              <a:t>» (статья «Одумайтесь!»)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12106" y="3302728"/>
            <a:ext cx="7211832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«Война такое несправедливое и дурное дело, что те, которые воюют, стараются заглушить в себе голос совести». </a:t>
            </a:r>
            <a:r>
              <a:rPr lang="ru-RU" dirty="0" smtClean="0"/>
              <a:t>(из </a:t>
            </a:r>
            <a:r>
              <a:rPr lang="ru-RU" dirty="0"/>
              <a:t>дневниковой записи </a:t>
            </a:r>
            <a:r>
              <a:rPr lang="ru-RU" dirty="0" smtClean="0"/>
              <a:t>6 </a:t>
            </a:r>
            <a:r>
              <a:rPr lang="ru-RU" dirty="0"/>
              <a:t>января 1853)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12106" y="4377999"/>
            <a:ext cx="7211832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«Для </a:t>
            </a:r>
            <a:r>
              <a:rPr lang="ru-RU" dirty="0"/>
              <a:t>меня безумие, преступность войны, особенно в последнее время, когда я писал и потому много думал о войне, так ясны, что кроме этого безумия и преступности ничего не могу в ней видеть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(из письма Л. Л. Толстому)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642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38" y="425337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</TotalTime>
  <Words>778</Words>
  <Application>Microsoft Office PowerPoint</Application>
  <PresentationFormat>Широкоэкранный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Gerbera Light</vt:lpstr>
      <vt:lpstr>Calibri</vt:lpstr>
      <vt:lpstr>TomskObl2104</vt:lpstr>
      <vt:lpstr>Arial</vt:lpstr>
      <vt:lpstr>Calibri Light</vt:lpstr>
      <vt:lpstr>Тема Office</vt:lpstr>
      <vt:lpstr>@слово Толстого: тема войны и её последствия  в рассказах  писателя</vt:lpstr>
      <vt:lpstr>Война…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ПичугинаНВ</cp:lastModifiedBy>
  <cp:revision>175</cp:revision>
  <cp:lastPrinted>2026-08-17T07:12:07Z</cp:lastPrinted>
  <dcterms:created xsi:type="dcterms:W3CDTF">2025-07-14T10:33:41Z</dcterms:created>
  <dcterms:modified xsi:type="dcterms:W3CDTF">2026-08-24T05:48:44Z</dcterms:modified>
</cp:coreProperties>
</file>