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70" r:id="rId31"/>
  </p:sldIdLst>
  <p:sldSz cx="12192000" cy="6858000"/>
  <p:notesSz cx="6858000" cy="9144000"/>
  <p:embeddedFontLst>
    <p:embeddedFont>
      <p:font typeface="TomskObl2104" panose="020B0604020202020204" charset="0"/>
      <p:regular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95" d="100"/>
          <a:sy n="95" d="100"/>
        </p:scale>
        <p:origin x="53" y="8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4.png"/><Relationship Id="rId4" Type="http://schemas.openxmlformats.org/officeDocument/2006/relationships/image" Target="../media/image35.jp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Результаты ЕГЭ-2026 по физике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111292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>
                <a:solidFill>
                  <a:srgbClr val="C00000"/>
                </a:solidFill>
                <a:latin typeface="Gerbera Light" panose="02000300000000000000" pitchFamily="50" charset="-52"/>
              </a:rPr>
              <a:t>Назаров Павел Анатольевич,</a:t>
            </a:r>
          </a:p>
          <a:p>
            <a:pPr algn="r"/>
            <a:r>
              <a:rPr lang="ru-RU" dirty="0">
                <a:solidFill>
                  <a:srgbClr val="C00000"/>
                </a:solidFill>
                <a:latin typeface="Gerbera Light" panose="02000300000000000000" pitchFamily="50" charset="-52"/>
              </a:rPr>
              <a:t>Старший преподаватель физического факультета НИ ТГУ,</a:t>
            </a:r>
          </a:p>
          <a:p>
            <a:pPr algn="r"/>
            <a:r>
              <a:rPr lang="ru-RU" dirty="0">
                <a:solidFill>
                  <a:srgbClr val="C00000"/>
                </a:solidFill>
                <a:latin typeface="Gerbera Light" panose="02000300000000000000" pitchFamily="50" charset="-52"/>
              </a:rPr>
              <a:t>Директор физико-математической школы НИ ТГУ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0B195C-79BC-13A1-E449-64D25965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94AEB-D964-7DB8-ACF8-D5478E93E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21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C419EA-D2D6-9642-0846-06F6483C36C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38A68C93-CD44-D90F-B258-E301C169D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770317"/>
            <a:ext cx="10478000" cy="44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2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FB6D57-106C-4D8F-71A1-1EB89D947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3A911-12F3-8D72-8C1B-5500F930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22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447282-5CC0-4DAA-D3A6-0D93AFA6D59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05CEFF92-2629-55C4-E989-9382819E8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1160" y="2708801"/>
            <a:ext cx="11537057" cy="124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81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C13256-50B3-7AD2-6D07-961D872FD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94CE4-ED54-9E0E-AE4D-10D8775BE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22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FA4609-0600-D563-15D0-FA477BE9800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70E8E08-6F09-B62E-E350-49C4A6B24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548239"/>
            <a:ext cx="10383636" cy="48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57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D41CB1-71A7-66F3-7567-6400CB6AE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7B40D-2AC1-E4EF-EF70-45F639947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23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DDD151-F23B-0046-F8A4-6AD60068E3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07BAB9AD-DE71-5FC2-95D2-1814E7AF6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2506" y="2582779"/>
            <a:ext cx="11533058" cy="194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18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665601-9498-7990-2802-19A771A52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7E078-D9B6-5EDE-F18B-6FFDA77ED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23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F84D8E-283E-052D-191D-DA99065CD32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3E34B6FB-DE1E-515B-6811-1638E218F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70021" y="1665761"/>
            <a:ext cx="10633222" cy="466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34D35D-A84A-E990-BD3F-00F0200A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FF910-4394-73E3-91DD-4B2154B77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24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4E92EC-1D70-CF40-DD6B-67FD9EA34E4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20AFF153-2029-7D68-01D3-781CF58BC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4499" y="2221832"/>
            <a:ext cx="11163002" cy="32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9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5C7E04-6981-D37D-7925-E56324AC5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C96AF-B5E4-78A6-7E97-1B705698D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24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257DAD-C9AB-32E7-969B-8E99B2369E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80B33E9-67F6-98B4-371E-BD061D50E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6799" y="1698923"/>
            <a:ext cx="9867603" cy="451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35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C27D0-FE5C-7EDF-703B-217651A9B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191F1-460F-FA24-1F35-BA4F0447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24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D5CAB1-462D-9FCC-F174-89B8580DA6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30B001BB-70A6-3F05-8272-3A365DFAF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199" y="1609536"/>
            <a:ext cx="10327105" cy="469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34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4D41E1-4DBB-556E-4BF5-5B5076EFE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371A6-B11E-3CBC-421A-54727683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25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3CFBCB-4502-5E93-D2D0-600DB60BDE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A3DBC1A-C9EA-EAEF-674A-8A68B395F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6704" y="2361367"/>
            <a:ext cx="11476994" cy="267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2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BC453F-1DD9-E032-927E-13211651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237094-9F2A-706A-BC75-DFC3810E6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25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51DF3A-C019-9E57-4289-B55969D197C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14A77118-62BC-F73A-2B2A-8D8FA0ABA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13874" y="1562628"/>
            <a:ext cx="10270675" cy="465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00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28017" cy="14605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Количество участников ЕГЭ по учебному предмету за 3 года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390224F-9411-5EF7-A324-438A327A6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157540"/>
              </p:ext>
            </p:extLst>
          </p:nvPr>
        </p:nvGraphicFramePr>
        <p:xfrm>
          <a:off x="943355" y="2366211"/>
          <a:ext cx="10305290" cy="248652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387092">
                  <a:extLst>
                    <a:ext uri="{9D8B030D-6E8A-4147-A177-3AD203B41FA5}">
                      <a16:colId xmlns:a16="http://schemas.microsoft.com/office/drawing/2014/main" val="3742371560"/>
                    </a:ext>
                  </a:extLst>
                </a:gridCol>
                <a:gridCol w="1737472">
                  <a:extLst>
                    <a:ext uri="{9D8B030D-6E8A-4147-A177-3AD203B41FA5}">
                      <a16:colId xmlns:a16="http://schemas.microsoft.com/office/drawing/2014/main" val="2669473562"/>
                    </a:ext>
                  </a:extLst>
                </a:gridCol>
                <a:gridCol w="1741594">
                  <a:extLst>
                    <a:ext uri="{9D8B030D-6E8A-4147-A177-3AD203B41FA5}">
                      <a16:colId xmlns:a16="http://schemas.microsoft.com/office/drawing/2014/main" val="2341706518"/>
                    </a:ext>
                  </a:extLst>
                </a:gridCol>
                <a:gridCol w="1739533">
                  <a:extLst>
                    <a:ext uri="{9D8B030D-6E8A-4147-A177-3AD203B41FA5}">
                      <a16:colId xmlns:a16="http://schemas.microsoft.com/office/drawing/2014/main" val="3027856977"/>
                    </a:ext>
                  </a:extLst>
                </a:gridCol>
                <a:gridCol w="1739533">
                  <a:extLst>
                    <a:ext uri="{9D8B030D-6E8A-4147-A177-3AD203B41FA5}">
                      <a16:colId xmlns:a16="http://schemas.microsoft.com/office/drawing/2014/main" val="3055096144"/>
                    </a:ext>
                  </a:extLst>
                </a:gridCol>
                <a:gridCol w="1960066">
                  <a:extLst>
                    <a:ext uri="{9D8B030D-6E8A-4147-A177-3AD203B41FA5}">
                      <a16:colId xmlns:a16="http://schemas.microsoft.com/office/drawing/2014/main" val="4198718711"/>
                    </a:ext>
                  </a:extLst>
                </a:gridCol>
              </a:tblGrid>
              <a:tr h="621632">
                <a:tc grid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 dirty="0">
                          <a:effectLst/>
                        </a:rPr>
                        <a:t>2024 г.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2025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2026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621236"/>
                  </a:ext>
                </a:extLst>
              </a:tr>
              <a:tr h="1243263"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чел.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 dirty="0">
                          <a:effectLst/>
                        </a:rPr>
                        <a:t>% от общего числа участников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 dirty="0">
                          <a:effectLst/>
                        </a:rPr>
                        <a:t>чел.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% от общего числа участников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чел.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% от общего числа участников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9596788"/>
                  </a:ext>
                </a:extLst>
              </a:tr>
              <a:tr h="6216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593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12,14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694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13,49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930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17,05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3765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F94DED-E050-49E8-B0E3-E246C2E3C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E6D3A-5B33-80FE-4EEF-9F7E4F61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25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4B5A62-8A3D-234F-C7C9-C12947C5DC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85C4967-3F68-6F96-500B-FAD33ED5E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1789" y="1629015"/>
            <a:ext cx="10515600" cy="460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63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390B72-9418-FEC0-5571-87A6531CB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A12E5-7972-F936-0267-9FA364A4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25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1D8A5B-2FFC-B883-B4F1-F058EF0007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B2291116-48FE-B01D-3C5F-B7FF96584E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45052" y="2927684"/>
            <a:ext cx="11274094" cy="210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88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F40A11-83D1-DF08-5322-74F2C93B6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158A1-B623-3144-01AB-B4823E07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26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DBC4CA-62E3-FC76-1C4F-270E62F07A1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6D161D6-F27E-BCC3-936E-1DE5C1B02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1579" y="1550190"/>
            <a:ext cx="10595810" cy="472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11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E703D-817B-301A-F87C-8963809B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A5C2F-D8EB-6D61-6B09-10E8C0F36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26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D81A55-E889-0DEC-B130-C5F4CF5EFD8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2E344407-5F50-9B81-B167-8D6621819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61155" y="2085211"/>
            <a:ext cx="10698040" cy="38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15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9A2517-23F9-1715-132E-EEAEBF21D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46FE2-B64C-D6A3-4413-8811CA5F1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26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ED10CC-5321-D4BC-326E-FC24E95775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40D0E4A-576F-47F8-D43C-D4A9B84A1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5561" y="2085211"/>
            <a:ext cx="11073223" cy="385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32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BE84B8-C5EC-8D29-57AC-0F1BBB712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6F537-5DEA-4597-0EA1-32D4E2B0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26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7878C1-1517-2787-B611-38B7BF30E6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1E5CD803-9721-665A-7B96-44DD6A31EC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05853" y="1805059"/>
            <a:ext cx="10649232" cy="43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4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6B26A0-CE41-FA5D-993D-FFAD1B965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D9152-5BD0-EA01-C1C9-D1BF3CDB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26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2340D4-171F-08DF-0443-3D33BA2C827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7A84456-EB67-ABB5-229B-29FA3619F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65970" y="2085211"/>
            <a:ext cx="10866179" cy="383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70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C7AA0E-BDDB-2A56-CE36-A5C835169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0DB8B-0CE6-4D22-1307-E7804A2E2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14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D0ED78-82C8-1C06-753B-A3D8E88284D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29601A49-E24D-909B-0448-3CB98BE41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03684" y="1153972"/>
            <a:ext cx="9144000" cy="55486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C80445-62AA-D119-D960-06D47634B430}"/>
              </a:ext>
            </a:extLst>
          </p:cNvPr>
          <p:cNvSpPr txBox="1"/>
          <p:nvPr/>
        </p:nvSpPr>
        <p:spPr>
          <a:xfrm>
            <a:off x="4018548" y="382096"/>
            <a:ext cx="4523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Решаемость 51,72% - самая низкая в 1 части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93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A81B38-CF07-F849-C642-E9223D1CD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3D80A-F091-D8BA-51C4-29DAA1440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14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1C11F6-2F4E-C661-BE3C-E74C6A18408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38FF282F-E4DD-E0C3-8752-1320D3B14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52729" y="1825624"/>
            <a:ext cx="10645292" cy="43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85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CD2C10-BA53-E83F-5643-EB4D00DC4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5EB5B-CD6B-BD25-A795-46820DF32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56C765-530E-5243-F4D9-4F6C66F633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A43462-E468-31BC-C0FB-87EEEE7C7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82715" y="1038019"/>
            <a:ext cx="3609473" cy="531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7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330B6-FE71-FDDE-4550-E54B69C03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147AE7-84AA-917A-68C8-2A9E5DDAF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Количество участников экзамена в регионе по типам </a:t>
            </a:r>
            <a:r>
              <a:rPr lang="ru-RU" dirty="0" err="1">
                <a:solidFill>
                  <a:srgbClr val="00881B"/>
                </a:solidFill>
                <a:latin typeface="TomskObl2104" pitchFamily="50" charset="0"/>
              </a:rPr>
              <a:t>оо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 за 3 года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021147A-EB1D-7CAE-324D-8E9C1F35A3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499740"/>
              </p:ext>
            </p:extLst>
          </p:nvPr>
        </p:nvGraphicFramePr>
        <p:xfrm>
          <a:off x="513347" y="2061411"/>
          <a:ext cx="11261558" cy="44196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25642">
                  <a:extLst>
                    <a:ext uri="{9D8B030D-6E8A-4147-A177-3AD203B41FA5}">
                      <a16:colId xmlns:a16="http://schemas.microsoft.com/office/drawing/2014/main" val="495994796"/>
                    </a:ext>
                  </a:extLst>
                </a:gridCol>
                <a:gridCol w="3862589">
                  <a:extLst>
                    <a:ext uri="{9D8B030D-6E8A-4147-A177-3AD203B41FA5}">
                      <a16:colId xmlns:a16="http://schemas.microsoft.com/office/drawing/2014/main" val="1397576723"/>
                    </a:ext>
                  </a:extLst>
                </a:gridCol>
                <a:gridCol w="1145948">
                  <a:extLst>
                    <a:ext uri="{9D8B030D-6E8A-4147-A177-3AD203B41FA5}">
                      <a16:colId xmlns:a16="http://schemas.microsoft.com/office/drawing/2014/main" val="3731166424"/>
                    </a:ext>
                  </a:extLst>
                </a:gridCol>
                <a:gridCol w="1145948">
                  <a:extLst>
                    <a:ext uri="{9D8B030D-6E8A-4147-A177-3AD203B41FA5}">
                      <a16:colId xmlns:a16="http://schemas.microsoft.com/office/drawing/2014/main" val="1747421621"/>
                    </a:ext>
                  </a:extLst>
                </a:gridCol>
                <a:gridCol w="1145948">
                  <a:extLst>
                    <a:ext uri="{9D8B030D-6E8A-4147-A177-3AD203B41FA5}">
                      <a16:colId xmlns:a16="http://schemas.microsoft.com/office/drawing/2014/main" val="1656324825"/>
                    </a:ext>
                  </a:extLst>
                </a:gridCol>
                <a:gridCol w="1143887">
                  <a:extLst>
                    <a:ext uri="{9D8B030D-6E8A-4147-A177-3AD203B41FA5}">
                      <a16:colId xmlns:a16="http://schemas.microsoft.com/office/drawing/2014/main" val="1969329092"/>
                    </a:ext>
                  </a:extLst>
                </a:gridCol>
                <a:gridCol w="1145948">
                  <a:extLst>
                    <a:ext uri="{9D8B030D-6E8A-4147-A177-3AD203B41FA5}">
                      <a16:colId xmlns:a16="http://schemas.microsoft.com/office/drawing/2014/main" val="2000781893"/>
                    </a:ext>
                  </a:extLst>
                </a:gridCol>
                <a:gridCol w="1045648">
                  <a:extLst>
                    <a:ext uri="{9D8B030D-6E8A-4147-A177-3AD203B41FA5}">
                      <a16:colId xmlns:a16="http://schemas.microsoft.com/office/drawing/2014/main" val="2098703579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 dirty="0">
                          <a:effectLst/>
                        </a:rPr>
                        <a:t>Категория </a:t>
                      </a:r>
                      <a:r>
                        <a:rPr lang="ru-RU" sz="2000" dirty="0" err="1">
                          <a:effectLst/>
                        </a:rPr>
                        <a:t>участика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2024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2025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2026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44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чел.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% от общего числа участников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чел.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% от общего числа участников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чел.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% от общего числа участников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054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1.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>
                          <a:effectLst/>
                        </a:rPr>
                        <a:t>Гимназия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85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14,3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81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11,7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131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14,1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1807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Кадетская школа-интернат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14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2,4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2,7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2,5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7149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3.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Лицей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187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31,5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201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256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27,5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864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4.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Средняя общеобразовательная школа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291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49,1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362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52,2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483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51,9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3454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553200" algn="l"/>
                        </a:tabLst>
                      </a:pPr>
                      <a:r>
                        <a:rPr lang="ru-RU" sz="2000">
                          <a:effectLst/>
                        </a:rPr>
                        <a:t>5.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Средняя общеобразовательная школа с углубленным изучением отдельных предметов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2,7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31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4,5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6553200" algn="l"/>
                        </a:tabLst>
                      </a:pPr>
                      <a:r>
                        <a:rPr lang="ru-RU" sz="2000" dirty="0">
                          <a:effectLst/>
                        </a:rPr>
                        <a:t>3,9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8800306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59D836-7E01-315C-827D-AA42C61C17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16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Назаров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павел</a:t>
            </a:r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анатольевич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774068"/>
            <a:ext cx="6126454" cy="655308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Председатель предметной комиссии  ЕГЭ Томской области по физике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  <p:pic>
        <p:nvPicPr>
          <p:cNvPr id="2" name="Объект 6">
            <a:extLst>
              <a:ext uri="{FF2B5EF4-FFF2-40B4-BE49-F238E27FC236}">
                <a16:creationId xmlns:a16="http://schemas.microsoft.com/office/drawing/2014/main" id="{C05C8249-7093-851E-1C6E-A61F87C7E9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2959" y="1636295"/>
            <a:ext cx="1687573" cy="248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3B68A-4808-6424-5A12-73C97FFE1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63D84-F4CD-2544-FB0E-6BBD21D8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Диаграмма распределения тестовых баллов участников </a:t>
            </a:r>
            <a:r>
              <a:rPr lang="ru-RU" dirty="0" err="1">
                <a:solidFill>
                  <a:srgbClr val="00881B"/>
                </a:solidFill>
                <a:latin typeface="TomskObl2104" pitchFamily="50" charset="0"/>
              </a:rPr>
              <a:t>егэ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 по физике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B9A454-6C41-83E8-81FD-FFDB0386193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65F58F-E754-7924-4870-77A44CA05A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1" y="1825625"/>
            <a:ext cx="10118558" cy="49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DDF0F8-0C49-5214-9503-5EB1CAD5F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D1762-E457-67F9-EF76-3F241DF05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Динамика результатов </a:t>
            </a:r>
            <a:r>
              <a:rPr lang="ru-RU" dirty="0" err="1">
                <a:solidFill>
                  <a:srgbClr val="00881B"/>
                </a:solidFill>
                <a:latin typeface="TomskObl2104" pitchFamily="50" charset="0"/>
              </a:rPr>
              <a:t>егэ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 по физике за последние 3 года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A200AF-D3C0-009E-05DC-3D8DC9BD70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A7AB4A1-9388-0A06-A424-D52DB430A7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63211"/>
              </p:ext>
            </p:extLst>
          </p:nvPr>
        </p:nvGraphicFramePr>
        <p:xfrm>
          <a:off x="1227222" y="1825624"/>
          <a:ext cx="9681410" cy="49586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827706">
                  <a:extLst>
                    <a:ext uri="{9D8B030D-6E8A-4147-A177-3AD203B41FA5}">
                      <a16:colId xmlns:a16="http://schemas.microsoft.com/office/drawing/2014/main" val="3579216988"/>
                    </a:ext>
                  </a:extLst>
                </a:gridCol>
                <a:gridCol w="2545933">
                  <a:extLst>
                    <a:ext uri="{9D8B030D-6E8A-4147-A177-3AD203B41FA5}">
                      <a16:colId xmlns:a16="http://schemas.microsoft.com/office/drawing/2014/main" val="201904065"/>
                    </a:ext>
                  </a:extLst>
                </a:gridCol>
                <a:gridCol w="1828329">
                  <a:extLst>
                    <a:ext uri="{9D8B030D-6E8A-4147-A177-3AD203B41FA5}">
                      <a16:colId xmlns:a16="http://schemas.microsoft.com/office/drawing/2014/main" val="3058233820"/>
                    </a:ext>
                  </a:extLst>
                </a:gridCol>
                <a:gridCol w="1828329">
                  <a:extLst>
                    <a:ext uri="{9D8B030D-6E8A-4147-A177-3AD203B41FA5}">
                      <a16:colId xmlns:a16="http://schemas.microsoft.com/office/drawing/2014/main" val="2614778011"/>
                    </a:ext>
                  </a:extLst>
                </a:gridCol>
                <a:gridCol w="1651113">
                  <a:extLst>
                    <a:ext uri="{9D8B030D-6E8A-4147-A177-3AD203B41FA5}">
                      <a16:colId xmlns:a16="http://schemas.microsoft.com/office/drawing/2014/main" val="2548195663"/>
                    </a:ext>
                  </a:extLst>
                </a:gridCol>
              </a:tblGrid>
              <a:tr h="311621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Участников, набравших балл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Год проведения ГИА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859594"/>
                  </a:ext>
                </a:extLst>
              </a:tr>
              <a:tr h="3116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2024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2025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2026 г.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3855859"/>
                  </a:ext>
                </a:extLst>
              </a:tr>
              <a:tr h="934864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Не преодолели минимального балла, чел. (%)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3 (0,51%)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12 (1,73%)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26 (2,80%)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1337696"/>
                  </a:ext>
                </a:extLst>
              </a:tr>
              <a:tr h="934864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>
                          <a:effectLst/>
                        </a:rPr>
                        <a:t>Получили от минимального балла до 60 баллов, чел. (%)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242 (40,81%)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265 (38,18%)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380 (40,86%)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9685010"/>
                  </a:ext>
                </a:extLst>
              </a:tr>
              <a:tr h="623243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Получили от 61 до 80 баллов, чел. (%)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217 (36,59%)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329 (47,41%)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370 (39,78%)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4090629"/>
                  </a:ext>
                </a:extLst>
              </a:tr>
              <a:tr h="623243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Получили от 81 до 100 баллов, чел. (%)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131 (22,09%)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88 (12,68%)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154 (16,56%)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0689763"/>
                  </a:ext>
                </a:extLst>
              </a:tr>
              <a:tr h="365722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Получили 100 баллов, чел.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5472029"/>
                  </a:ext>
                </a:extLst>
              </a:tr>
              <a:tr h="365722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Средний тестовый балл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66,50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63,33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63,51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5832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7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8E811B-B089-829F-F7E9-FAFEF718F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3BD86-4FEE-F6C1-BF1E-0E44587EF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Перечень </a:t>
            </a:r>
            <a:r>
              <a:rPr lang="ru-RU" dirty="0" err="1">
                <a:solidFill>
                  <a:srgbClr val="00881B"/>
                </a:solidFill>
                <a:latin typeface="TomskObl2104" pitchFamily="50" charset="0"/>
              </a:rPr>
              <a:t>оо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, продемонстрировавших наиболее высокие результаты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F2C1A0-FBE0-608F-7F71-BC87126FFD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0C969DA-2096-6CEA-9E1C-A12445511F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938434"/>
              </p:ext>
            </p:extLst>
          </p:nvPr>
        </p:nvGraphicFramePr>
        <p:xfrm>
          <a:off x="240633" y="1825625"/>
          <a:ext cx="11534271" cy="4837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6378">
                  <a:extLst>
                    <a:ext uri="{9D8B030D-6E8A-4147-A177-3AD203B41FA5}">
                      <a16:colId xmlns:a16="http://schemas.microsoft.com/office/drawing/2014/main" val="2396102949"/>
                    </a:ext>
                  </a:extLst>
                </a:gridCol>
                <a:gridCol w="2638926">
                  <a:extLst>
                    <a:ext uri="{9D8B030D-6E8A-4147-A177-3AD203B41FA5}">
                      <a16:colId xmlns:a16="http://schemas.microsoft.com/office/drawing/2014/main" val="748728530"/>
                    </a:ext>
                  </a:extLst>
                </a:gridCol>
                <a:gridCol w="1437429">
                  <a:extLst>
                    <a:ext uri="{9D8B030D-6E8A-4147-A177-3AD203B41FA5}">
                      <a16:colId xmlns:a16="http://schemas.microsoft.com/office/drawing/2014/main" val="3349417181"/>
                    </a:ext>
                  </a:extLst>
                </a:gridCol>
                <a:gridCol w="1234218">
                  <a:extLst>
                    <a:ext uri="{9D8B030D-6E8A-4147-A177-3AD203B41FA5}">
                      <a16:colId xmlns:a16="http://schemas.microsoft.com/office/drawing/2014/main" val="2126737532"/>
                    </a:ext>
                  </a:extLst>
                </a:gridCol>
                <a:gridCol w="1772440">
                  <a:extLst>
                    <a:ext uri="{9D8B030D-6E8A-4147-A177-3AD203B41FA5}">
                      <a16:colId xmlns:a16="http://schemas.microsoft.com/office/drawing/2014/main" val="197102831"/>
                    </a:ext>
                  </a:extLst>
                </a:gridCol>
                <a:gridCol w="1772440">
                  <a:extLst>
                    <a:ext uri="{9D8B030D-6E8A-4147-A177-3AD203B41FA5}">
                      <a16:colId xmlns:a16="http://schemas.microsoft.com/office/drawing/2014/main" val="3078462457"/>
                    </a:ext>
                  </a:extLst>
                </a:gridCol>
                <a:gridCol w="1772440">
                  <a:extLst>
                    <a:ext uri="{9D8B030D-6E8A-4147-A177-3AD203B41FA5}">
                      <a16:colId xmlns:a16="http://schemas.microsoft.com/office/drawing/2014/main" val="4030499469"/>
                    </a:ext>
                  </a:extLst>
                </a:gridCol>
              </a:tblGrid>
              <a:tr h="118309"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№ п/п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Наименование ОО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180000" algn="l">
                        <a:lnSpc>
                          <a:spcPct val="115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Количество ВТГ, чел.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Доля ВТГ, получивших тестовый балл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947732"/>
                  </a:ext>
                </a:extLst>
              </a:tr>
              <a:tr h="1454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от 81 до 100 баллов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0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от 61 до 80 баллов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marL="180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от минимального балла до 60 баллов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00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ниже минимального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7413130"/>
                  </a:ext>
                </a:extLst>
              </a:tr>
              <a:tr h="21961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ОГБОУ "ТФТЛ"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80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2575382738"/>
                  </a:ext>
                </a:extLst>
              </a:tr>
              <a:tr h="32941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2. 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МБОУ лицей при ТПУ г. Томска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72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76,39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22,22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1,39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1221360881"/>
                  </a:ext>
                </a:extLst>
              </a:tr>
              <a:tr h="2196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3. 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ЧОУ "Лицей ТГУ"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54,55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45,45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1924646017"/>
                  </a:ext>
                </a:extLst>
              </a:tr>
              <a:tr h="2196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4. 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МОУ СОШ № 4  г. Стрежевой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30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578794760"/>
                  </a:ext>
                </a:extLst>
              </a:tr>
              <a:tr h="439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5. 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МАОУ Сибирский лицей  г. Томска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13,33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46,67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1649651269"/>
                  </a:ext>
                </a:extLst>
              </a:tr>
              <a:tr h="2196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6. 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МАОУ СОШ № 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38,46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38,46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23,08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334778140"/>
                  </a:ext>
                </a:extLst>
              </a:tr>
              <a:tr h="439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>
                          <a:effectLst/>
                        </a:rPr>
                        <a:t>МАОУ лицей № 8 им. Н.Н.Рукавишникова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12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25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41,67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>
                          <a:effectLst/>
                        </a:rPr>
                        <a:t>33,33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77" marR="41177" marT="0" marB="0" anchor="ctr"/>
                </a:tc>
                <a:extLst>
                  <a:ext uri="{0D108BD9-81ED-4DB2-BD59-A6C34878D82A}">
                    <a16:rowId xmlns:a16="http://schemas.microsoft.com/office/drawing/2014/main" val="4209863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967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3D79B-92DA-A7C3-D02A-94E86395E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3418C-EB57-14E7-5163-0F9FF641A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Перечень </a:t>
            </a:r>
            <a:r>
              <a:rPr lang="ru-RU" dirty="0" err="1">
                <a:solidFill>
                  <a:srgbClr val="00881B"/>
                </a:solidFill>
                <a:latin typeface="TomskObl2104" pitchFamily="50" charset="0"/>
              </a:rPr>
              <a:t>оо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, продемонстрировавших низкие результаты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D496DE-5D3D-78CD-A191-742FCF96654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586B03D-3FD6-4BD0-7398-63FD1D6803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296276"/>
              </p:ext>
            </p:extLst>
          </p:nvPr>
        </p:nvGraphicFramePr>
        <p:xfrm>
          <a:off x="577515" y="1825624"/>
          <a:ext cx="10892589" cy="4764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674">
                  <a:extLst>
                    <a:ext uri="{9D8B030D-6E8A-4147-A177-3AD203B41FA5}">
                      <a16:colId xmlns:a16="http://schemas.microsoft.com/office/drawing/2014/main" val="3650035252"/>
                    </a:ext>
                  </a:extLst>
                </a:gridCol>
                <a:gridCol w="2189886">
                  <a:extLst>
                    <a:ext uri="{9D8B030D-6E8A-4147-A177-3AD203B41FA5}">
                      <a16:colId xmlns:a16="http://schemas.microsoft.com/office/drawing/2014/main" val="1720873823"/>
                    </a:ext>
                  </a:extLst>
                </a:gridCol>
                <a:gridCol w="1287381">
                  <a:extLst>
                    <a:ext uri="{9D8B030D-6E8A-4147-A177-3AD203B41FA5}">
                      <a16:colId xmlns:a16="http://schemas.microsoft.com/office/drawing/2014/main" val="1348521907"/>
                    </a:ext>
                  </a:extLst>
                </a:gridCol>
                <a:gridCol w="1599162">
                  <a:extLst>
                    <a:ext uri="{9D8B030D-6E8A-4147-A177-3AD203B41FA5}">
                      <a16:colId xmlns:a16="http://schemas.microsoft.com/office/drawing/2014/main" val="2059670732"/>
                    </a:ext>
                  </a:extLst>
                </a:gridCol>
                <a:gridCol w="1599162">
                  <a:extLst>
                    <a:ext uri="{9D8B030D-6E8A-4147-A177-3AD203B41FA5}">
                      <a16:colId xmlns:a16="http://schemas.microsoft.com/office/drawing/2014/main" val="3081169693"/>
                    </a:ext>
                  </a:extLst>
                </a:gridCol>
                <a:gridCol w="1599162">
                  <a:extLst>
                    <a:ext uri="{9D8B030D-6E8A-4147-A177-3AD203B41FA5}">
                      <a16:colId xmlns:a16="http://schemas.microsoft.com/office/drawing/2014/main" val="767855120"/>
                    </a:ext>
                  </a:extLst>
                </a:gridCol>
                <a:gridCol w="1599162">
                  <a:extLst>
                    <a:ext uri="{9D8B030D-6E8A-4147-A177-3AD203B41FA5}">
                      <a16:colId xmlns:a16="http://schemas.microsoft.com/office/drawing/2014/main" val="3044328328"/>
                    </a:ext>
                  </a:extLst>
                </a:gridCol>
              </a:tblGrid>
              <a:tr h="380821">
                <a:tc rowSpan="2"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2000">
                          <a:effectLst/>
                        </a:rPr>
                        <a:t>№ п/п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2000">
                          <a:effectLst/>
                        </a:rPr>
                        <a:t>Наименование ОО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2000">
                          <a:effectLst/>
                        </a:rPr>
                        <a:t>Количество ВТГ, чел.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Доля ВТГ, получивших тестовый балл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421660"/>
                  </a:ext>
                </a:extLst>
              </a:tr>
              <a:tr h="21489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2000">
                          <a:effectLst/>
                        </a:rPr>
                        <a:t>ниже минимального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2000">
                          <a:effectLst/>
                        </a:rPr>
                        <a:t>от минимального балла до 60 баллов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buNone/>
                      </a:pPr>
                      <a:r>
                        <a:rPr lang="ru-RU" sz="2000">
                          <a:effectLst/>
                        </a:rPr>
                        <a:t>от 61 до 80 баллов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dirty="0">
                          <a:effectLst/>
                        </a:rPr>
                        <a:t>от 81 до 100 баллов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2223591"/>
                  </a:ext>
                </a:extLst>
              </a:tr>
              <a:tr h="117909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1.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ОГБОУ КШИ "Томский кадетский корпус"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65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622798"/>
                  </a:ext>
                </a:extLst>
              </a:tr>
              <a:tr h="105539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>
                          <a:effectLst/>
                        </a:rPr>
                        <a:t>2.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>
                          <a:effectLst/>
                        </a:rPr>
                        <a:t>МАОУ гимназия № 29 г.Томска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11,76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29,41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>
                          <a:effectLst/>
                        </a:rPr>
                        <a:t>58,82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4359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981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594B44-C274-4894-C329-2A32D84D0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983C6-D6DD-E4BC-8B57-9C2A6EA1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21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A00CF2-591C-68A0-C5D9-5FD61A9DE2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7BB7A6B-D426-9709-338E-EA9D35C323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2233028"/>
            <a:ext cx="10651496" cy="358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65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EC1858-F7CB-4224-4010-48D2EC866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130E9-FB87-F1C3-6D52-C80710722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683"/>
            <a:ext cx="8628017" cy="118394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Задание 21</a:t>
            </a:r>
            <a:br>
              <a:rPr lang="en-US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8BC563-25BC-61A7-DA45-C38B69A56E6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90637696-4214-679A-D89D-A94CB4B8F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22947" y="1459237"/>
            <a:ext cx="9480885" cy="484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45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605</Words>
  <Application>Microsoft Office PowerPoint</Application>
  <PresentationFormat>Широкоэкранный</PresentationFormat>
  <Paragraphs>216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Gerbera Light</vt:lpstr>
      <vt:lpstr>Times New Roman</vt:lpstr>
      <vt:lpstr>Calibri</vt:lpstr>
      <vt:lpstr>Gerbera</vt:lpstr>
      <vt:lpstr>Arial</vt:lpstr>
      <vt:lpstr>TomskObl2104</vt:lpstr>
      <vt:lpstr>Calibri Light</vt:lpstr>
      <vt:lpstr>Тема Office</vt:lpstr>
      <vt:lpstr>Результаты ЕГЭ-2026 по физике</vt:lpstr>
      <vt:lpstr>Количество участников ЕГЭ по учебному предмету за 3 года </vt:lpstr>
      <vt:lpstr>Количество участников экзамена в регионе по типам оо за 3 года </vt:lpstr>
      <vt:lpstr>Диаграмма распределения тестовых баллов участников егэ по физике </vt:lpstr>
      <vt:lpstr>Динамика результатов егэ по физике за последние 3 года </vt:lpstr>
      <vt:lpstr>Перечень оо, продемонстрировавших наиболее высокие результаты </vt:lpstr>
      <vt:lpstr>Перечень оо, продемонстрировавших низкие результаты </vt:lpstr>
      <vt:lpstr>Задание 21 </vt:lpstr>
      <vt:lpstr>Задание 21 </vt:lpstr>
      <vt:lpstr>Задание 21 </vt:lpstr>
      <vt:lpstr>Задание 22 </vt:lpstr>
      <vt:lpstr>Задание 22 </vt:lpstr>
      <vt:lpstr>Задание 23 </vt:lpstr>
      <vt:lpstr>Задание 23 </vt:lpstr>
      <vt:lpstr>Задание 24 </vt:lpstr>
      <vt:lpstr>Задание 24 </vt:lpstr>
      <vt:lpstr>Задание 24 </vt:lpstr>
      <vt:lpstr>Задание 25 </vt:lpstr>
      <vt:lpstr>Задание 25 </vt:lpstr>
      <vt:lpstr>Задание 25 </vt:lpstr>
      <vt:lpstr>Задание 25 </vt:lpstr>
      <vt:lpstr>Задание 26 </vt:lpstr>
      <vt:lpstr>Задание 26 </vt:lpstr>
      <vt:lpstr>Задание 26 </vt:lpstr>
      <vt:lpstr>Задание 26 </vt:lpstr>
      <vt:lpstr>Задание 26 </vt:lpstr>
      <vt:lpstr>Задание 14 </vt:lpstr>
      <vt:lpstr>Задание 14 </vt:lpstr>
      <vt:lpstr> </vt:lpstr>
      <vt:lpstr>Назаров павел анатольевич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Павел Назаров</cp:lastModifiedBy>
  <cp:revision>133</cp:revision>
  <dcterms:created xsi:type="dcterms:W3CDTF">2025-07-14T10:33:41Z</dcterms:created>
  <dcterms:modified xsi:type="dcterms:W3CDTF">2026-08-25T02:24:33Z</dcterms:modified>
</cp:coreProperties>
</file>