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1.jpg" ContentType="image/jpg"/>
  <Override PartName="/ppt/media/image14.jpg" ContentType="image/jpg"/>
  <Override PartName="/ppt/media/image16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27.jpg" ContentType="image/jpg"/>
  <Override PartName="/ppt/media/image30.jpg" ContentType="image/jpg"/>
  <Override PartName="/ppt/media/image31.jpg" ContentType="image/jpg"/>
  <Override PartName="/ppt/media/image33.jpg" ContentType="image/jpg"/>
  <Override PartName="/ppt/media/image34.jpg" ContentType="image/jpg"/>
  <Override PartName="/ppt/media/image36.jpg" ContentType="image/jpg"/>
  <Override PartName="/ppt/media/image42.jpg" ContentType="image/jpg"/>
  <Override PartName="/ppt/media/image43.jpg" ContentType="image/jpg"/>
  <Override PartName="/ppt/media/image45.jpg" ContentType="image/jpg"/>
  <Override PartName="/ppt/media/image46.jpg" ContentType="image/jpg"/>
  <Override PartName="/ppt/media/image47.jpg" ContentType="image/jpg"/>
  <Override PartName="/ppt/media/image48.jpg" ContentType="image/jpg"/>
  <Override PartName="/ppt/media/image49.jpg" ContentType="image/jpg"/>
  <Override PartName="/ppt/media/image50.jpg" ContentType="image/jpg"/>
  <Override PartName="/ppt/media/image51.jpg" ContentType="image/jpg"/>
  <Override PartName="/ppt/media/image52.jpg" ContentType="image/jpg"/>
  <Override PartName="/ppt/media/image53.jpg" ContentType="image/jpg"/>
  <Override PartName="/ppt/media/image55.jpg" ContentType="image/jpg"/>
  <Override PartName="/ppt/media/image56.jpg" ContentType="image/jpg"/>
  <Override PartName="/ppt/media/image57.jpg" ContentType="image/jpg"/>
  <Override PartName="/ppt/media/image58.jpg" ContentType="image/jpg"/>
  <Override PartName="/ppt/media/image59.jpg" ContentType="image/jpg"/>
  <Override PartName="/ppt/media/image61.jpg" ContentType="image/jpg"/>
  <Override PartName="/ppt/media/image62.jpg" ContentType="image/jpg"/>
  <Override PartName="/ppt/media/image63.jpg" ContentType="image/jpg"/>
  <Override PartName="/ppt/media/image64.jpg" ContentType="image/jpg"/>
  <Override PartName="/ppt/media/image65.jpg" ContentType="image/jpg"/>
  <Override PartName="/ppt/media/image66.jpg" ContentType="image/jpg"/>
  <Override PartName="/ppt/media/image67.jpg" ContentType="image/jpg"/>
  <Override PartName="/ppt/media/image68.jpg" ContentType="image/jpg"/>
  <Override PartName="/ppt/media/image69.jpg" ContentType="image/jpg"/>
  <Override PartName="/ppt/media/image70.jpg" ContentType="image/jpg"/>
  <Override PartName="/ppt/media/image71.jpg" ContentType="image/jpg"/>
  <Override PartName="/ppt/media/image73.jpg" ContentType="image/jpg"/>
  <Override PartName="/ppt/media/image74.jpg" ContentType="image/jpg"/>
  <Override PartName="/ppt/media/image75.jpg" ContentType="image/jpg"/>
  <Override PartName="/ppt/media/image76.jpg" ContentType="image/jpg"/>
  <Override PartName="/ppt/media/image77.jpg" ContentType="image/jpg"/>
  <Override PartName="/ppt/media/image78.jpg" ContentType="image/jpg"/>
  <Override PartName="/ppt/media/image79.jpg" ContentType="image/jpg"/>
  <Override PartName="/ppt/media/image80.jpg" ContentType="image/jpg"/>
  <Override PartName="/ppt/media/image8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2" r:id="rId5"/>
    <p:sldId id="273" r:id="rId6"/>
    <p:sldId id="279" r:id="rId7"/>
    <p:sldId id="277" r:id="rId8"/>
    <p:sldId id="280" r:id="rId9"/>
    <p:sldId id="283" r:id="rId10"/>
    <p:sldId id="285" r:id="rId11"/>
    <p:sldId id="290" r:id="rId12"/>
    <p:sldId id="287" r:id="rId13"/>
    <p:sldId id="291" r:id="rId14"/>
    <p:sldId id="296" r:id="rId15"/>
    <p:sldId id="293" r:id="rId16"/>
    <p:sldId id="298" r:id="rId17"/>
    <p:sldId id="299" r:id="rId18"/>
    <p:sldId id="270" r:id="rId19"/>
  </p:sldIdLst>
  <p:sldSz cx="12192000" cy="6858000"/>
  <p:notesSz cx="6858000" cy="9144000"/>
  <p:embeddedFontLst>
    <p:embeddedFont>
      <p:font typeface="Lucida Sans Unicode" panose="020B0602030504020204" pitchFamily="34" charset="0"/>
      <p:regular r:id="rId20"/>
    </p:embeddedFont>
    <p:embeddedFont>
      <p:font typeface="TomskObl2104" panose="020B060402020202020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FFB700"/>
    <a:srgbClr val="FFFFFF"/>
    <a:srgbClr val="75B44A"/>
    <a:srgbClr val="F54A02"/>
    <a:srgbClr val="121316"/>
    <a:srgbClr val="005AA3"/>
    <a:srgbClr val="BA4318"/>
    <a:srgbClr val="FE8455"/>
    <a:srgbClr val="378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8" y="9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15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52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5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15.png"/><Relationship Id="rId7" Type="http://schemas.openxmlformats.org/officeDocument/2006/relationships/image" Target="../media/image6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15.png"/><Relationship Id="rId7" Type="http://schemas.openxmlformats.org/officeDocument/2006/relationships/image" Target="../media/image69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10" Type="http://schemas.openxmlformats.org/officeDocument/2006/relationships/image" Target="../media/image72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15.png"/><Relationship Id="rId7" Type="http://schemas.openxmlformats.org/officeDocument/2006/relationships/image" Target="../media/image8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Relationship Id="rId9" Type="http://schemas.openxmlformats.org/officeDocument/2006/relationships/image" Target="../media/image82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3.png"/><Relationship Id="rId7" Type="http://schemas.openxmlformats.org/officeDocument/2006/relationships/image" Target="../media/image8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4.png"/><Relationship Id="rId10" Type="http://schemas.openxmlformats.org/officeDocument/2006/relationships/image" Target="../media/image88.png"/><Relationship Id="rId4" Type="http://schemas.openxmlformats.org/officeDocument/2006/relationships/image" Target="../media/image83.jpg"/><Relationship Id="rId9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5.png"/><Relationship Id="rId7" Type="http://schemas.openxmlformats.org/officeDocument/2006/relationships/image" Target="../media/image20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3.pn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5.png"/><Relationship Id="rId7" Type="http://schemas.openxmlformats.org/officeDocument/2006/relationships/image" Target="../media/image2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13.png"/><Relationship Id="rId7" Type="http://schemas.openxmlformats.org/officeDocument/2006/relationships/image" Target="../media/image39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503" y="1438275"/>
            <a:ext cx="5747936" cy="3045589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«Наставничество как феномен совершенствования профессиональных компетенций  педагогов, студентов,  родителей, социально-личностного роста обучающихся с нарушениями слуха»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812" y="5419151"/>
            <a:ext cx="4812668" cy="733425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Моисеева Раиса Ивановна,  учитель-дефектолог (сурдопедагог)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8" y="1438275"/>
            <a:ext cx="785180" cy="30455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5419150"/>
            <a:ext cx="358778" cy="733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23" y="1574075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object 19">
            <a:extLst>
              <a:ext uri="{FF2B5EF4-FFF2-40B4-BE49-F238E27FC236}">
                <a16:creationId xmlns:a16="http://schemas.microsoft.com/office/drawing/2014/main" id="{BBD9846F-829E-DA9A-9294-5BBFCFD2F40C}"/>
              </a:ext>
            </a:extLst>
          </p:cNvPr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270" y="88858"/>
            <a:ext cx="864631" cy="881774"/>
          </a:xfrm>
          <a:prstGeom prst="ellipse">
            <a:avLst/>
          </a:prstGeom>
          <a:ln w="1905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object 22">
            <a:extLst>
              <a:ext uri="{FF2B5EF4-FFF2-40B4-BE49-F238E27FC236}">
                <a16:creationId xmlns:a16="http://schemas.microsoft.com/office/drawing/2014/main" id="{3EA176A4-B51C-1249-C403-7370AECE60CB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97814" y="122100"/>
            <a:ext cx="1448282" cy="72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1">
            <a:extLst>
              <a:ext uri="{FF2B5EF4-FFF2-40B4-BE49-F238E27FC236}">
                <a16:creationId xmlns:a16="http://schemas.microsoft.com/office/drawing/2014/main" id="{555C41D7-10F0-AD68-FA5A-6E8F5719F41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0160" y="5270788"/>
            <a:ext cx="3014474" cy="145564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5" name="object 12">
            <a:extLst>
              <a:ext uri="{FF2B5EF4-FFF2-40B4-BE49-F238E27FC236}">
                <a16:creationId xmlns:a16="http://schemas.microsoft.com/office/drawing/2014/main" id="{10DE246C-E5EA-0DCD-5DA0-A090261F836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63894" y="1786224"/>
            <a:ext cx="3014474" cy="2299944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8" name="object 18">
            <a:extLst>
              <a:ext uri="{FF2B5EF4-FFF2-40B4-BE49-F238E27FC236}">
                <a16:creationId xmlns:a16="http://schemas.microsoft.com/office/drawing/2014/main" id="{777728CC-5CFB-81DD-0A01-97AF526EC1F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7589" y="5236732"/>
            <a:ext cx="3254033" cy="151268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6" name="object 9">
            <a:extLst>
              <a:ext uri="{FF2B5EF4-FFF2-40B4-BE49-F238E27FC236}">
                <a16:creationId xmlns:a16="http://schemas.microsoft.com/office/drawing/2014/main" id="{75B355A2-6DF2-57B3-3567-D3ECA4394C8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014" y="1784167"/>
            <a:ext cx="3070075" cy="221272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8FD9452A-9EAC-8916-67F0-097744EC9EDF}"/>
              </a:ext>
            </a:extLst>
          </p:cNvPr>
          <p:cNvSpPr/>
          <p:nvPr/>
        </p:nvSpPr>
        <p:spPr>
          <a:xfrm>
            <a:off x="2760787" y="2409092"/>
            <a:ext cx="6744384" cy="4237893"/>
          </a:xfrm>
          <a:prstGeom prst="ellipse">
            <a:avLst/>
          </a:prstGeom>
          <a:solidFill>
            <a:srgbClr val="75B44A"/>
          </a:solidFill>
          <a:ln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75B44A"/>
              </a:solidFill>
              <a:highlight>
                <a:srgbClr val="75B44A"/>
              </a:highlight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1405F255-8536-789D-2D07-98752D024CD9}"/>
              </a:ext>
            </a:extLst>
          </p:cNvPr>
          <p:cNvSpPr/>
          <p:nvPr/>
        </p:nvSpPr>
        <p:spPr>
          <a:xfrm>
            <a:off x="3749857" y="4214191"/>
            <a:ext cx="4761099" cy="243279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81B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69FBE6-8A79-484D-AC74-143D600CC0F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517002-C0F2-221F-3B9E-D7A3CBAC6AA0}"/>
              </a:ext>
            </a:extLst>
          </p:cNvPr>
          <p:cNvSpPr txBox="1"/>
          <p:nvPr/>
        </p:nvSpPr>
        <p:spPr>
          <a:xfrm>
            <a:off x="1233552" y="317218"/>
            <a:ext cx="8202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Новая   форма   наставничества   </a:t>
            </a:r>
          </a:p>
          <a:p>
            <a:pPr algn="ctr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 обучающихся с дошкольниками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0AC414-7184-7BA3-F33A-BDA73F5A2FA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29" y="466376"/>
            <a:ext cx="698123" cy="1045938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3976A19B-F2C6-7413-5070-2891DDD19D07}"/>
              </a:ext>
            </a:extLst>
          </p:cNvPr>
          <p:cNvSpPr txBox="1"/>
          <p:nvPr/>
        </p:nvSpPr>
        <p:spPr>
          <a:xfrm>
            <a:off x="2897849" y="3761051"/>
            <a:ext cx="646303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spc="165" dirty="0">
                <a:solidFill>
                  <a:schemeClr val="bg1"/>
                </a:solidFill>
                <a:latin typeface="Lucida Sans Unicode"/>
                <a:cs typeface="Lucida Sans Unicode"/>
              </a:rPr>
              <a:t>▶</a:t>
            </a:r>
            <a:r>
              <a:rPr sz="1900" spc="30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Обеспечение</a:t>
            </a:r>
            <a:r>
              <a:rPr sz="2400" b="1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эмоционального благополучия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B1905B11-EE03-F512-531D-21C6D903A857}"/>
              </a:ext>
            </a:extLst>
          </p:cNvPr>
          <p:cNvSpPr/>
          <p:nvPr/>
        </p:nvSpPr>
        <p:spPr>
          <a:xfrm>
            <a:off x="4589586" y="5275385"/>
            <a:ext cx="3006421" cy="1371600"/>
          </a:xfrm>
          <a:prstGeom prst="ellipse">
            <a:avLst/>
          </a:prstGeom>
          <a:solidFill>
            <a:srgbClr val="75B4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176881CF-8A34-B57F-90CA-8601C0CAAEB2}"/>
              </a:ext>
            </a:extLst>
          </p:cNvPr>
          <p:cNvSpPr txBox="1"/>
          <p:nvPr/>
        </p:nvSpPr>
        <p:spPr>
          <a:xfrm>
            <a:off x="4730264" y="5755395"/>
            <a:ext cx="300642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505"/>
              </a:spcBef>
            </a:pPr>
            <a:r>
              <a:rPr sz="2400" spc="16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spc="300" dirty="0">
                <a:solidFill>
                  <a:schemeClr val="bg1"/>
                </a:solidFill>
                <a:latin typeface="+mj-lt"/>
                <a:cs typeface="Lucida Sans Unicode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+mj-lt"/>
                <a:cs typeface="Times New Roman"/>
              </a:rPr>
              <a:t>О</a:t>
            </a:r>
            <a:r>
              <a:rPr lang="ru-RU" sz="2400" b="1" spc="-10" dirty="0">
                <a:solidFill>
                  <a:schemeClr val="bg1"/>
                </a:solidFill>
                <a:latin typeface="+mj-lt"/>
                <a:cs typeface="Times New Roman"/>
              </a:rPr>
              <a:t>храна здоровья</a:t>
            </a:r>
            <a:endParaRPr sz="24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9EEA6E3A-C6E3-66DC-E4FA-72F84B5568C1}"/>
              </a:ext>
            </a:extLst>
          </p:cNvPr>
          <p:cNvSpPr txBox="1"/>
          <p:nvPr/>
        </p:nvSpPr>
        <p:spPr>
          <a:xfrm>
            <a:off x="3708730" y="4734328"/>
            <a:ext cx="4761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540" algn="ctr">
              <a:lnSpc>
                <a:spcPct val="100000"/>
              </a:lnSpc>
              <a:spcBef>
                <a:spcPts val="100"/>
              </a:spcBef>
            </a:pPr>
            <a:r>
              <a:rPr sz="1900" spc="16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1900" spc="360" dirty="0">
                <a:solidFill>
                  <a:schemeClr val="bg1"/>
                </a:solidFill>
                <a:latin typeface="+mj-lt"/>
                <a:cs typeface="Lucida Sans Unicode"/>
              </a:rPr>
              <a:t> </a:t>
            </a:r>
            <a:r>
              <a:rPr sz="2400" b="1" dirty="0">
                <a:solidFill>
                  <a:schemeClr val="bg1"/>
                </a:solidFill>
                <a:latin typeface="+mj-lt"/>
                <a:cs typeface="Times New Roman"/>
              </a:rPr>
              <a:t>Развитие</a:t>
            </a:r>
            <a:r>
              <a:rPr sz="2400" b="1" spc="-2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+mj-lt"/>
                <a:cs typeface="Times New Roman"/>
              </a:rPr>
              <a:t>коммуникативност</a:t>
            </a:r>
            <a:r>
              <a:rPr lang="ru-RU" sz="2400" b="1" spc="-10" dirty="0">
                <a:solidFill>
                  <a:schemeClr val="bg1"/>
                </a:solidFill>
                <a:latin typeface="+mj-lt"/>
                <a:cs typeface="Times New Roman"/>
              </a:rPr>
              <a:t>и</a:t>
            </a:r>
            <a:endParaRPr sz="24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sp>
        <p:nvSpPr>
          <p:cNvPr id="30" name="Стрелка: вверх-вниз 29">
            <a:extLst>
              <a:ext uri="{FF2B5EF4-FFF2-40B4-BE49-F238E27FC236}">
                <a16:creationId xmlns:a16="http://schemas.microsoft.com/office/drawing/2014/main" id="{F6E3CE42-3714-FC36-E7D0-EB9FE7201C30}"/>
              </a:ext>
            </a:extLst>
          </p:cNvPr>
          <p:cNvSpPr/>
          <p:nvPr/>
        </p:nvSpPr>
        <p:spPr>
          <a:xfrm flipH="1">
            <a:off x="1582614" y="4002120"/>
            <a:ext cx="183957" cy="1184621"/>
          </a:xfrm>
          <a:prstGeom prst="upDownArrow">
            <a:avLst/>
          </a:prstGeom>
          <a:solidFill>
            <a:srgbClr val="75B4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верх-вниз 30">
            <a:extLst>
              <a:ext uri="{FF2B5EF4-FFF2-40B4-BE49-F238E27FC236}">
                <a16:creationId xmlns:a16="http://schemas.microsoft.com/office/drawing/2014/main" id="{2A00C5BA-A441-76C2-1F9C-118D05DC9CE6}"/>
              </a:ext>
            </a:extLst>
          </p:cNvPr>
          <p:cNvSpPr/>
          <p:nvPr/>
        </p:nvSpPr>
        <p:spPr>
          <a:xfrm flipH="1">
            <a:off x="10653134" y="4086167"/>
            <a:ext cx="183957" cy="1184621"/>
          </a:xfrm>
          <a:prstGeom prst="upDownArrow">
            <a:avLst/>
          </a:prstGeom>
          <a:solidFill>
            <a:srgbClr val="75B4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: вверх-вниз 31">
            <a:extLst>
              <a:ext uri="{FF2B5EF4-FFF2-40B4-BE49-F238E27FC236}">
                <a16:creationId xmlns:a16="http://schemas.microsoft.com/office/drawing/2014/main" id="{4AA0A098-516F-965D-DFEB-15081F87D9A5}"/>
              </a:ext>
            </a:extLst>
          </p:cNvPr>
          <p:cNvSpPr/>
          <p:nvPr/>
        </p:nvSpPr>
        <p:spPr>
          <a:xfrm rot="5400000" flipH="1">
            <a:off x="5959907" y="-827456"/>
            <a:ext cx="272188" cy="5843824"/>
          </a:xfrm>
          <a:prstGeom prst="upDownArrow">
            <a:avLst/>
          </a:prstGeom>
          <a:solidFill>
            <a:srgbClr val="75B4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27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F3E535B7-5F73-1759-AA24-8A79E8E5D22F}"/>
              </a:ext>
            </a:extLst>
          </p:cNvPr>
          <p:cNvSpPr/>
          <p:nvPr/>
        </p:nvSpPr>
        <p:spPr>
          <a:xfrm>
            <a:off x="175847" y="2374834"/>
            <a:ext cx="5732584" cy="424935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35941194-B675-FAE6-637B-ADAAFC547EFE}"/>
              </a:ext>
            </a:extLst>
          </p:cNvPr>
          <p:cNvSpPr txBox="1"/>
          <p:nvPr/>
        </p:nvSpPr>
        <p:spPr>
          <a:xfrm>
            <a:off x="191517" y="2527583"/>
            <a:ext cx="5419884" cy="3953005"/>
          </a:xfrm>
          <a:prstGeom prst="rect">
            <a:avLst/>
          </a:prstGeom>
          <a:ln>
            <a:solidFill>
              <a:srgbClr val="00881B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sz="3200" b="1" spc="-10" dirty="0">
                <a:solidFill>
                  <a:schemeClr val="bg1"/>
                </a:solidFill>
                <a:latin typeface="+mj-lt"/>
                <a:cs typeface="Times New Roman"/>
              </a:rPr>
              <a:t>Актуальность</a:t>
            </a:r>
            <a:r>
              <a:rPr sz="3200" b="1" spc="-20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программы</a:t>
            </a:r>
            <a:r>
              <a:rPr sz="3200" b="1" spc="-4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20" dirty="0">
                <a:solidFill>
                  <a:schemeClr val="bg1"/>
                </a:solidFill>
                <a:latin typeface="+mj-lt"/>
                <a:cs typeface="Times New Roman"/>
              </a:rPr>
              <a:t>обусловлена</a:t>
            </a:r>
            <a:r>
              <a:rPr sz="3200" b="1" spc="-4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20" dirty="0">
                <a:solidFill>
                  <a:schemeClr val="bg1"/>
                </a:solidFill>
                <a:latin typeface="+mj-lt"/>
                <a:cs typeface="Times New Roman"/>
              </a:rPr>
              <a:t>необходимостью</a:t>
            </a:r>
            <a:r>
              <a:rPr sz="3200" b="1" spc="-3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10" dirty="0">
                <a:solidFill>
                  <a:schemeClr val="bg1"/>
                </a:solidFill>
                <a:latin typeface="+mj-lt"/>
                <a:cs typeface="Times New Roman"/>
              </a:rPr>
              <a:t>адаптировать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детей,</a:t>
            </a:r>
            <a:r>
              <a:rPr sz="3200" b="1" spc="-3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испытывающих</a:t>
            </a:r>
            <a:r>
              <a:rPr sz="3200" b="1" spc="-5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10" dirty="0">
                <a:solidFill>
                  <a:schemeClr val="bg1"/>
                </a:solidFill>
                <a:latin typeface="+mj-lt"/>
                <a:cs typeface="Times New Roman"/>
              </a:rPr>
              <a:t>трудности</a:t>
            </a:r>
            <a:r>
              <a:rPr sz="3200" b="1" spc="-60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при</a:t>
            </a:r>
            <a:r>
              <a:rPr sz="3200" b="1" spc="-5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освоении</a:t>
            </a:r>
            <a:r>
              <a:rPr sz="3200" b="1" spc="-80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программы</a:t>
            </a:r>
            <a:r>
              <a:rPr sz="3200" b="1" spc="-7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в</a:t>
            </a:r>
            <a:r>
              <a:rPr sz="3200" b="1" spc="-55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20" dirty="0">
                <a:solidFill>
                  <a:schemeClr val="bg1"/>
                </a:solidFill>
                <a:latin typeface="+mj-lt"/>
                <a:cs typeface="Times New Roman"/>
              </a:rPr>
              <a:t>силу</a:t>
            </a:r>
            <a:r>
              <a:rPr lang="ru-RU" sz="3200" spc="-20" dirty="0">
                <a:solidFill>
                  <a:schemeClr val="bg1"/>
                </a:solidFill>
                <a:latin typeface="+mj-lt"/>
                <a:cs typeface="Times New Roman"/>
              </a:rPr>
              <a:t>  </a:t>
            </a:r>
            <a:r>
              <a:rPr sz="3200" b="1" dirty="0">
                <a:solidFill>
                  <a:schemeClr val="bg1"/>
                </a:solidFill>
                <a:latin typeface="+mj-lt"/>
                <a:cs typeface="Times New Roman"/>
              </a:rPr>
              <a:t>дефицитарного</a:t>
            </a:r>
            <a:r>
              <a:rPr sz="3200" b="1" spc="-100" dirty="0">
                <a:solidFill>
                  <a:schemeClr val="bg1"/>
                </a:solidFill>
                <a:latin typeface="+mj-lt"/>
                <a:cs typeface="Times New Roman"/>
              </a:rPr>
              <a:t> </a:t>
            </a:r>
            <a:r>
              <a:rPr sz="3200" b="1" spc="-10" dirty="0">
                <a:solidFill>
                  <a:schemeClr val="bg1"/>
                </a:solidFill>
                <a:latin typeface="+mj-lt"/>
                <a:cs typeface="Times New Roman"/>
              </a:rPr>
              <a:t>развития</a:t>
            </a:r>
            <a:r>
              <a:rPr lang="ru-RU" sz="3200" b="1" spc="-10" dirty="0">
                <a:solidFill>
                  <a:schemeClr val="bg1"/>
                </a:solidFill>
                <a:latin typeface="+mj-lt"/>
                <a:cs typeface="Times New Roman"/>
              </a:rPr>
              <a:t>.</a:t>
            </a:r>
            <a:endParaRPr sz="32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8A06D622-943D-11C9-90D0-664866FE21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3571" y="2702533"/>
            <a:ext cx="2192321" cy="359779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5" name="object 7">
            <a:extLst>
              <a:ext uri="{FF2B5EF4-FFF2-40B4-BE49-F238E27FC236}">
                <a16:creationId xmlns:a16="http://schemas.microsoft.com/office/drawing/2014/main" id="{82D88855-5E04-8205-2347-94D938BB7D8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07558" y="1555699"/>
            <a:ext cx="1892925" cy="2411149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AB2BF1C7-7980-D330-C0DF-B1E6E93CACB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29437" y="4167645"/>
            <a:ext cx="2034306" cy="2549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77BE41-0CE4-EF9E-A6D2-447E74858BE7}"/>
              </a:ext>
            </a:extLst>
          </p:cNvPr>
          <p:cNvSpPr txBox="1"/>
          <p:nvPr/>
        </p:nvSpPr>
        <p:spPr>
          <a:xfrm>
            <a:off x="389477" y="359827"/>
            <a:ext cx="10878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Авторская  образовательная </a:t>
            </a:r>
          </a:p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программа  «знаю,  умею,  могу» по коррекции  психомоторики  и сенсорных процессов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C9E04F-8678-A979-97EE-19AE02BEAA8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6"/>
            <a:ext cx="698123" cy="15473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F5C14C-6D85-94B7-1E0F-CB4820483C1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89479AF-3C47-28E0-0894-E7F0C4339679}"/>
              </a:ext>
            </a:extLst>
          </p:cNvPr>
          <p:cNvCxnSpPr>
            <a:stCxn id="11" idx="0"/>
            <a:endCxn id="4" idx="1"/>
          </p:cNvCxnSpPr>
          <p:nvPr/>
        </p:nvCxnSpPr>
        <p:spPr>
          <a:xfrm>
            <a:off x="5908431" y="4499511"/>
            <a:ext cx="375140" cy="192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797FE32-237F-0CEC-6685-CD6341AC9EAA}"/>
              </a:ext>
            </a:extLst>
          </p:cNvPr>
          <p:cNvCxnSpPr>
            <a:cxnSpLocks/>
          </p:cNvCxnSpPr>
          <p:nvPr/>
        </p:nvCxnSpPr>
        <p:spPr>
          <a:xfrm flipV="1">
            <a:off x="8475892" y="2755513"/>
            <a:ext cx="1631666" cy="158788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0722C92-2B07-B7A0-22D5-3BE63E0F6DD1}"/>
              </a:ext>
            </a:extLst>
          </p:cNvPr>
          <p:cNvCxnSpPr>
            <a:cxnSpLocks/>
          </p:cNvCxnSpPr>
          <p:nvPr/>
        </p:nvCxnSpPr>
        <p:spPr>
          <a:xfrm>
            <a:off x="8475892" y="4343400"/>
            <a:ext cx="1631666" cy="1012804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ject 13">
            <a:extLst>
              <a:ext uri="{FF2B5EF4-FFF2-40B4-BE49-F238E27FC236}">
                <a16:creationId xmlns:a16="http://schemas.microsoft.com/office/drawing/2014/main" id="{6B20701F-C0C5-1431-B7AF-8185CD6A951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51630" y="5099540"/>
            <a:ext cx="981240" cy="1594988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102087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12">
            <a:extLst>
              <a:ext uri="{FF2B5EF4-FFF2-40B4-BE49-F238E27FC236}">
                <a16:creationId xmlns:a16="http://schemas.microsoft.com/office/drawing/2014/main" id="{F3EC1409-E632-D739-6D7C-53370C42788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6211" y="4001587"/>
            <a:ext cx="1670538" cy="2446751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7" name="object 15">
            <a:extLst>
              <a:ext uri="{FF2B5EF4-FFF2-40B4-BE49-F238E27FC236}">
                <a16:creationId xmlns:a16="http://schemas.microsoft.com/office/drawing/2014/main" id="{6291A79F-D97B-A446-7797-736D73E2560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96661" y="5054527"/>
            <a:ext cx="1043120" cy="1569661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389477" y="359827"/>
            <a:ext cx="10878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Авторская  образовательная </a:t>
            </a:r>
          </a:p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программа  «Театральный кузовок»  по  курсу  внеурочной  деятельности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6"/>
            <a:ext cx="698123" cy="1411536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215888" y="2374834"/>
            <a:ext cx="5920153" cy="424935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278469" y="2432942"/>
            <a:ext cx="5832179" cy="4168449"/>
          </a:xfrm>
          <a:prstGeom prst="rect">
            <a:avLst/>
          </a:prstGeom>
          <a:ln>
            <a:solidFill>
              <a:srgbClr val="00881B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Достоинством программы является представление обобщённых техник и приёмов театральной педагогики, позволяющих корректировать, психомоторику, сенсорные процессы, слуховой анализатор, речевую деятельность детей с нарушениями слуха.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pic>
        <p:nvPicPr>
          <p:cNvPr id="14" name="object 9">
            <a:extLst>
              <a:ext uri="{FF2B5EF4-FFF2-40B4-BE49-F238E27FC236}">
                <a16:creationId xmlns:a16="http://schemas.microsoft.com/office/drawing/2014/main" id="{AC3EAC7C-99EA-393D-2D7A-45186911636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57494" y="1442319"/>
            <a:ext cx="1706746" cy="2338369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object 6">
            <a:extLst>
              <a:ext uri="{FF2B5EF4-FFF2-40B4-BE49-F238E27FC236}">
                <a16:creationId xmlns:a16="http://schemas.microsoft.com/office/drawing/2014/main" id="{9C5F845D-397C-0BDB-1724-88AFC165DCD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21085" y="2682799"/>
            <a:ext cx="2236065" cy="3593954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A8F5E48-47FF-DD27-A658-F321C05C598D}"/>
              </a:ext>
            </a:extLst>
          </p:cNvPr>
          <p:cNvCxnSpPr/>
          <p:nvPr/>
        </p:nvCxnSpPr>
        <p:spPr>
          <a:xfrm>
            <a:off x="6170509" y="4499511"/>
            <a:ext cx="375140" cy="192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  <a:stCxn id="16" idx="3"/>
            <a:endCxn id="14" idx="1"/>
          </p:cNvCxnSpPr>
          <p:nvPr/>
        </p:nvCxnSpPr>
        <p:spPr>
          <a:xfrm flipV="1">
            <a:off x="8757150" y="2611504"/>
            <a:ext cx="1500344" cy="1868272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8757150" y="4479776"/>
            <a:ext cx="1541699" cy="74480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369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542502" y="412613"/>
            <a:ext cx="9491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Программа  с учётом  национальных и региональных интересов – «стирая   границы»  на  2019-2024  у. г.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5"/>
            <a:ext cx="698123" cy="1661717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139836" y="2374834"/>
            <a:ext cx="5797899" cy="430018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17765" y="2951673"/>
            <a:ext cx="5497504" cy="2783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Новизна программы заключается в направленности на поддержку становления и развития  нравственного,  творческого, равноправного  гражданина России.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A8F5E48-47FF-DD27-A658-F321C05C598D}"/>
              </a:ext>
            </a:extLst>
          </p:cNvPr>
          <p:cNvCxnSpPr/>
          <p:nvPr/>
        </p:nvCxnSpPr>
        <p:spPr>
          <a:xfrm>
            <a:off x="5961186" y="4323661"/>
            <a:ext cx="375140" cy="192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</p:cNvCxnSpPr>
          <p:nvPr/>
        </p:nvCxnSpPr>
        <p:spPr>
          <a:xfrm flipV="1">
            <a:off x="8718172" y="2434085"/>
            <a:ext cx="1437602" cy="171054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</p:cNvCxnSpPr>
          <p:nvPr/>
        </p:nvCxnSpPr>
        <p:spPr>
          <a:xfrm>
            <a:off x="8746294" y="4138058"/>
            <a:ext cx="1452751" cy="87201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ject 4">
            <a:extLst>
              <a:ext uri="{FF2B5EF4-FFF2-40B4-BE49-F238E27FC236}">
                <a16:creationId xmlns:a16="http://schemas.microsoft.com/office/drawing/2014/main" id="{021ABF8D-C066-5C2A-FD3F-16BEC736C8A5}"/>
              </a:ext>
            </a:extLst>
          </p:cNvPr>
          <p:cNvPicPr/>
          <p:nvPr/>
        </p:nvPicPr>
        <p:blipFill>
          <a:blip r:embed="rId4" cstate="print"/>
          <a:srcRect l="8262" b="4892"/>
          <a:stretch/>
        </p:blipFill>
        <p:spPr>
          <a:xfrm>
            <a:off x="6336326" y="2536213"/>
            <a:ext cx="2381846" cy="3568539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object 7">
            <a:extLst>
              <a:ext uri="{FF2B5EF4-FFF2-40B4-BE49-F238E27FC236}">
                <a16:creationId xmlns:a16="http://schemas.microsoft.com/office/drawing/2014/main" id="{27B80157-47B8-0E56-02BB-0DC4A16546A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55774" y="1319705"/>
            <a:ext cx="1824790" cy="2580460"/>
          </a:xfrm>
          <a:prstGeom prst="rect">
            <a:avLst/>
          </a:prstGeom>
          <a:ln w="38100">
            <a:solidFill>
              <a:srgbClr val="FFB700"/>
            </a:solidFill>
          </a:ln>
        </p:spPr>
      </p:pic>
      <p:pic>
        <p:nvPicPr>
          <p:cNvPr id="15" name="object 16">
            <a:extLst>
              <a:ext uri="{FF2B5EF4-FFF2-40B4-BE49-F238E27FC236}">
                <a16:creationId xmlns:a16="http://schemas.microsoft.com/office/drawing/2014/main" id="{451744A4-9514-1F42-209F-903562A0698D}"/>
              </a:ext>
            </a:extLst>
          </p:cNvPr>
          <p:cNvPicPr/>
          <p:nvPr/>
        </p:nvPicPr>
        <p:blipFill>
          <a:blip r:embed="rId6" cstate="print"/>
          <a:srcRect t="11300"/>
          <a:stretch/>
        </p:blipFill>
        <p:spPr>
          <a:xfrm>
            <a:off x="8882962" y="4983314"/>
            <a:ext cx="1151291" cy="1730733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D12D3A-5AAC-AED6-5F2B-4A1F4DD8EF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45" y="4106715"/>
            <a:ext cx="1824791" cy="258046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141565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542502" y="412613"/>
            <a:ext cx="9491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Результативность   наставнической    практики  с  обучающимися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7"/>
            <a:ext cx="698123" cy="951898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139836" y="2374834"/>
            <a:ext cx="5797899" cy="430018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166720" y="4809992"/>
            <a:ext cx="5497504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Импульсы образовательных результатов младших школьников с нарушениями слуха.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937735" y="2728380"/>
            <a:ext cx="842947" cy="179654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  <a:stCxn id="12" idx="0"/>
            <a:endCxn id="17" idx="1"/>
          </p:cNvCxnSpPr>
          <p:nvPr/>
        </p:nvCxnSpPr>
        <p:spPr>
          <a:xfrm>
            <a:off x="5937735" y="4524928"/>
            <a:ext cx="842947" cy="879809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ject 7">
            <a:extLst>
              <a:ext uri="{FF2B5EF4-FFF2-40B4-BE49-F238E27FC236}">
                <a16:creationId xmlns:a16="http://schemas.microsoft.com/office/drawing/2014/main" id="{9AF8F07B-B420-0B7A-36CE-C6A3320B5327}"/>
              </a:ext>
            </a:extLst>
          </p:cNvPr>
          <p:cNvPicPr/>
          <p:nvPr/>
        </p:nvPicPr>
        <p:blipFill>
          <a:blip r:embed="rId4" cstate="print"/>
          <a:srcRect l="12376"/>
          <a:stretch/>
        </p:blipFill>
        <p:spPr>
          <a:xfrm>
            <a:off x="4116791" y="2493704"/>
            <a:ext cx="1745669" cy="2345328"/>
          </a:xfrm>
          <a:prstGeom prst="rect">
            <a:avLst/>
          </a:prstGeom>
        </p:spPr>
      </p:pic>
      <p:pic>
        <p:nvPicPr>
          <p:cNvPr id="4" name="object 19">
            <a:extLst>
              <a:ext uri="{FF2B5EF4-FFF2-40B4-BE49-F238E27FC236}">
                <a16:creationId xmlns:a16="http://schemas.microsoft.com/office/drawing/2014/main" id="{9EB7DB90-D89A-1055-1696-58F3C9F3961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6863" y="2514207"/>
            <a:ext cx="1731264" cy="2258673"/>
          </a:xfrm>
          <a:prstGeom prst="rect">
            <a:avLst/>
          </a:prstGeom>
        </p:spPr>
      </p:pic>
      <p:pic>
        <p:nvPicPr>
          <p:cNvPr id="5" name="object 16">
            <a:extLst>
              <a:ext uri="{FF2B5EF4-FFF2-40B4-BE49-F238E27FC236}">
                <a16:creationId xmlns:a16="http://schemas.microsoft.com/office/drawing/2014/main" id="{BC4F92AF-6208-C9C8-8324-7D7D965C14D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94924" y="2476796"/>
            <a:ext cx="1597447" cy="2242210"/>
          </a:xfrm>
          <a:prstGeom prst="rect">
            <a:avLst/>
          </a:prstGeom>
        </p:spPr>
      </p:pic>
      <p:pic>
        <p:nvPicPr>
          <p:cNvPr id="15" name="object 4">
            <a:extLst>
              <a:ext uri="{FF2B5EF4-FFF2-40B4-BE49-F238E27FC236}">
                <a16:creationId xmlns:a16="http://schemas.microsoft.com/office/drawing/2014/main" id="{24355428-95AF-63D9-51F6-8E9826D8482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80682" y="1525182"/>
            <a:ext cx="5228997" cy="240639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17" name="object 22">
            <a:extLst>
              <a:ext uri="{FF2B5EF4-FFF2-40B4-BE49-F238E27FC236}">
                <a16:creationId xmlns:a16="http://schemas.microsoft.com/office/drawing/2014/main" id="{A381E4F4-916F-AAAE-C388-827684D051E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80682" y="4201539"/>
            <a:ext cx="5207508" cy="2406396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405645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542502" y="412613"/>
            <a:ext cx="9491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Результативность   наставнической практики  с   молодым  педагогом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7"/>
            <a:ext cx="698123" cy="951898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139836" y="2374834"/>
            <a:ext cx="5797899" cy="430018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166720" y="4809992"/>
            <a:ext cx="5497504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Определённые практические результаты и профессиональный рост наставляемой.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A8F5E48-47FF-DD27-A658-F321C05C598D}"/>
              </a:ext>
            </a:extLst>
          </p:cNvPr>
          <p:cNvCxnSpPr/>
          <p:nvPr/>
        </p:nvCxnSpPr>
        <p:spPr>
          <a:xfrm>
            <a:off x="5961186" y="4147811"/>
            <a:ext cx="375140" cy="192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8359935" y="2481872"/>
            <a:ext cx="1777420" cy="164864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  <a:stCxn id="6" idx="3"/>
            <a:endCxn id="16" idx="1"/>
          </p:cNvCxnSpPr>
          <p:nvPr/>
        </p:nvCxnSpPr>
        <p:spPr>
          <a:xfrm>
            <a:off x="8359935" y="4130519"/>
            <a:ext cx="1785990" cy="122920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ject 6">
            <a:extLst>
              <a:ext uri="{FF2B5EF4-FFF2-40B4-BE49-F238E27FC236}">
                <a16:creationId xmlns:a16="http://schemas.microsoft.com/office/drawing/2014/main" id="{6773335C-9289-5D94-4E52-73005E6169C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4000" y="2403483"/>
            <a:ext cx="1624645" cy="2401604"/>
          </a:xfrm>
          <a:prstGeom prst="rect">
            <a:avLst/>
          </a:prstGeom>
        </p:spPr>
      </p:pic>
      <p:pic>
        <p:nvPicPr>
          <p:cNvPr id="6" name="object 15">
            <a:extLst>
              <a:ext uri="{FF2B5EF4-FFF2-40B4-BE49-F238E27FC236}">
                <a16:creationId xmlns:a16="http://schemas.microsoft.com/office/drawing/2014/main" id="{1B47092E-77C9-576F-499A-EC25E2F3561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95973" y="2640137"/>
            <a:ext cx="2063962" cy="2980764"/>
          </a:xfrm>
          <a:prstGeom prst="rect">
            <a:avLst/>
          </a:prstGeom>
        </p:spPr>
      </p:pic>
      <p:pic>
        <p:nvPicPr>
          <p:cNvPr id="7" name="object 26">
            <a:extLst>
              <a:ext uri="{FF2B5EF4-FFF2-40B4-BE49-F238E27FC236}">
                <a16:creationId xmlns:a16="http://schemas.microsoft.com/office/drawing/2014/main" id="{462A0543-FA37-D744-753C-4901E268C28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37355" y="1148454"/>
            <a:ext cx="1879101" cy="2666835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object 12">
            <a:extLst>
              <a:ext uri="{FF2B5EF4-FFF2-40B4-BE49-F238E27FC236}">
                <a16:creationId xmlns:a16="http://schemas.microsoft.com/office/drawing/2014/main" id="{BCD6BF88-BE0E-63B2-EC88-3B4E9B6463A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4281" y="2829786"/>
            <a:ext cx="1624645" cy="1327231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13C01BE3-FB7E-485E-F58E-EFBE1404C32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17568" y="2700981"/>
            <a:ext cx="1888809" cy="1456037"/>
          </a:xfrm>
          <a:prstGeom prst="rect">
            <a:avLst/>
          </a:prstGeom>
        </p:spPr>
      </p:pic>
      <p:pic>
        <p:nvPicPr>
          <p:cNvPr id="16" name="object 23">
            <a:extLst>
              <a:ext uri="{FF2B5EF4-FFF2-40B4-BE49-F238E27FC236}">
                <a16:creationId xmlns:a16="http://schemas.microsoft.com/office/drawing/2014/main" id="{4BF2B3EB-F173-BD9F-F83E-CFE7D464D45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45925" y="4026308"/>
            <a:ext cx="1869719" cy="266683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06FFF5-EBF4-EB94-6237-989486ED27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20099"/>
          <a:stretch/>
        </p:blipFill>
        <p:spPr>
          <a:xfrm>
            <a:off x="8485194" y="5068048"/>
            <a:ext cx="1202736" cy="1648648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2256695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488897" y="197117"/>
            <a:ext cx="9491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Результативность  наставнического взаимодействия  с  ветераном   ВОВ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7"/>
            <a:ext cx="698123" cy="892238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139836" y="1916723"/>
            <a:ext cx="5797899" cy="47582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290033" y="4339876"/>
            <a:ext cx="5497504" cy="2321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Фёдор Тимофеевич Бондаренко –  наш  наставник, презентовал школе и губернатору В.В. Мазуру  книгу «Мы сражались за ваше будущее».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5937735" y="2582794"/>
            <a:ext cx="1947325" cy="183573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937735" y="4418531"/>
            <a:ext cx="1947326" cy="87824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ject 9">
            <a:extLst>
              <a:ext uri="{FF2B5EF4-FFF2-40B4-BE49-F238E27FC236}">
                <a16:creationId xmlns:a16="http://schemas.microsoft.com/office/drawing/2014/main" id="{A20A7DA2-1832-89E2-F7D7-FFD563D9F31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80591" y="2000566"/>
            <a:ext cx="1851793" cy="2378716"/>
          </a:xfrm>
          <a:prstGeom prst="rect">
            <a:avLst/>
          </a:prstGeom>
        </p:spPr>
      </p:pic>
      <p:pic>
        <p:nvPicPr>
          <p:cNvPr id="6" name="object 15">
            <a:extLst>
              <a:ext uri="{FF2B5EF4-FFF2-40B4-BE49-F238E27FC236}">
                <a16:creationId xmlns:a16="http://schemas.microsoft.com/office/drawing/2014/main" id="{2400C963-BD69-C30A-B9E7-311208D8690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85061" y="3918533"/>
            <a:ext cx="4149024" cy="275649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7" name="object 12">
            <a:extLst>
              <a:ext uri="{FF2B5EF4-FFF2-40B4-BE49-F238E27FC236}">
                <a16:creationId xmlns:a16="http://schemas.microsoft.com/office/drawing/2014/main" id="{AEB3CA7D-F4A2-2064-B2CA-D1AB99DE22D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96001" y="5296779"/>
            <a:ext cx="1488828" cy="1378244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" name="object 6">
            <a:extLst>
              <a:ext uri="{FF2B5EF4-FFF2-40B4-BE49-F238E27FC236}">
                <a16:creationId xmlns:a16="http://schemas.microsoft.com/office/drawing/2014/main" id="{BC7F6F60-913D-1409-6A40-C13CAFA4B914}"/>
              </a:ext>
            </a:extLst>
          </p:cNvPr>
          <p:cNvPicPr/>
          <p:nvPr/>
        </p:nvPicPr>
        <p:blipFill>
          <a:blip r:embed="rId7" cstate="print"/>
          <a:srcRect t="18484"/>
          <a:stretch/>
        </p:blipFill>
        <p:spPr>
          <a:xfrm>
            <a:off x="7885060" y="1459314"/>
            <a:ext cx="4167104" cy="224696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300910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D1EFE5-F97E-B985-74D1-442B3A18A183}"/>
              </a:ext>
            </a:extLst>
          </p:cNvPr>
          <p:cNvSpPr txBox="1"/>
          <p:nvPr/>
        </p:nvSpPr>
        <p:spPr>
          <a:xfrm>
            <a:off x="488897" y="161947"/>
            <a:ext cx="9491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Резюмирование   представленной информации  по   наставничеству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58818-2C3B-0997-3310-EDE97CCCBB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035D2-0787-41F7-DB37-7F4031CAA8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6" y="382097"/>
            <a:ext cx="698123" cy="892238"/>
          </a:xfrm>
          <a:prstGeom prst="rect">
            <a:avLst/>
          </a:prstGeom>
        </p:spPr>
      </p:pic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CF417DE7-85D0-1BC8-0744-6C1E9029DFA5}"/>
              </a:ext>
            </a:extLst>
          </p:cNvPr>
          <p:cNvSpPr/>
          <p:nvPr/>
        </p:nvSpPr>
        <p:spPr>
          <a:xfrm>
            <a:off x="139836" y="1916723"/>
            <a:ext cx="5956164" cy="47582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 w="38100">
            <a:solidFill>
              <a:srgbClr val="0088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7F200C74-7617-02D0-378F-34F8783CB3E8}"/>
              </a:ext>
            </a:extLst>
          </p:cNvPr>
          <p:cNvSpPr txBox="1"/>
          <p:nvPr/>
        </p:nvSpPr>
        <p:spPr>
          <a:xfrm>
            <a:off x="157915" y="4269238"/>
            <a:ext cx="5938085" cy="2321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3880" marR="5080" indent="-551815" algn="ctr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400" spc="75" dirty="0">
                <a:solidFill>
                  <a:schemeClr val="bg1"/>
                </a:solidFill>
                <a:latin typeface="+mj-lt"/>
                <a:cs typeface="Lucida Sans Unicode"/>
              </a:rPr>
              <a:t>▶</a:t>
            </a:r>
            <a:r>
              <a:rPr sz="2400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lang="ru-RU" sz="3000" b="1" spc="-10" dirty="0">
                <a:solidFill>
                  <a:schemeClr val="bg1"/>
                </a:solidFill>
                <a:latin typeface="+mj-lt"/>
                <a:cs typeface="Times New Roman"/>
              </a:rPr>
              <a:t>Наставничество – для меня есть  необходимость пережить удивительный опыт радости от взаимодействия, сотрудничества, сотворчества с обществом.</a:t>
            </a:r>
            <a:endParaRPr sz="3000" dirty="0">
              <a:solidFill>
                <a:schemeClr val="bg1"/>
              </a:solidFill>
              <a:latin typeface="+mj-lt"/>
              <a:cs typeface="Times New Roman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50C91E-B191-20AA-7196-F1B28C9B558F}"/>
              </a:ext>
            </a:extLst>
          </p:cNvPr>
          <p:cNvCxnSpPr>
            <a:cxnSpLocks/>
          </p:cNvCxnSpPr>
          <p:nvPr/>
        </p:nvCxnSpPr>
        <p:spPr>
          <a:xfrm flipV="1">
            <a:off x="6780682" y="6188828"/>
            <a:ext cx="603742" cy="183549"/>
          </a:xfrm>
          <a:prstGeom prst="straightConnector1">
            <a:avLst/>
          </a:prstGeom>
          <a:ln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D681874-387B-824F-F38D-C5E125888C0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6085265" y="2386838"/>
            <a:ext cx="2154567" cy="18824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A55BCF2-A391-29BD-9661-9896B54B5543}"/>
              </a:ext>
            </a:extLst>
          </p:cNvPr>
          <p:cNvCxnSpPr>
            <a:cxnSpLocks/>
            <a:stCxn id="12" idx="0"/>
            <a:endCxn id="31" idx="1"/>
          </p:cNvCxnSpPr>
          <p:nvPr/>
        </p:nvCxnSpPr>
        <p:spPr>
          <a:xfrm>
            <a:off x="6096000" y="4295873"/>
            <a:ext cx="2201306" cy="884829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object 18">
            <a:extLst>
              <a:ext uri="{FF2B5EF4-FFF2-40B4-BE49-F238E27FC236}">
                <a16:creationId xmlns:a16="http://schemas.microsoft.com/office/drawing/2014/main" id="{8B6E7E95-4598-3F56-4BD4-DD5907435677}"/>
              </a:ext>
            </a:extLst>
          </p:cNvPr>
          <p:cNvPicPr/>
          <p:nvPr/>
        </p:nvPicPr>
        <p:blipFill>
          <a:blip r:embed="rId4" cstate="print"/>
          <a:srcRect l="12147" b="32878"/>
          <a:stretch/>
        </p:blipFill>
        <p:spPr>
          <a:xfrm>
            <a:off x="2247129" y="1974270"/>
            <a:ext cx="1743280" cy="2356338"/>
          </a:xfrm>
          <a:prstGeom prst="rect">
            <a:avLst/>
          </a:prstGeom>
        </p:spPr>
      </p:pic>
      <p:pic>
        <p:nvPicPr>
          <p:cNvPr id="30" name="object 6">
            <a:extLst>
              <a:ext uri="{FF2B5EF4-FFF2-40B4-BE49-F238E27FC236}">
                <a16:creationId xmlns:a16="http://schemas.microsoft.com/office/drawing/2014/main" id="{3D29E42B-75AA-E2AB-93C7-5AEF42DB095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9832" y="1239165"/>
            <a:ext cx="3635988" cy="229534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31" name="object 9">
            <a:extLst>
              <a:ext uri="{FF2B5EF4-FFF2-40B4-BE49-F238E27FC236}">
                <a16:creationId xmlns:a16="http://schemas.microsoft.com/office/drawing/2014/main" id="{5310E07B-9EC5-FCC1-E928-359BEF4281FA}"/>
              </a:ext>
            </a:extLst>
          </p:cNvPr>
          <p:cNvPicPr/>
          <p:nvPr/>
        </p:nvPicPr>
        <p:blipFill>
          <a:blip r:embed="rId6" cstate="print"/>
          <a:srcRect t="7832"/>
          <a:stretch/>
        </p:blipFill>
        <p:spPr>
          <a:xfrm>
            <a:off x="8297306" y="3943970"/>
            <a:ext cx="3578514" cy="2473463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4" name="object 12">
            <a:extLst>
              <a:ext uri="{FF2B5EF4-FFF2-40B4-BE49-F238E27FC236}">
                <a16:creationId xmlns:a16="http://schemas.microsoft.com/office/drawing/2014/main" id="{57033575-848B-FEC1-48BD-BF4990B0212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8994" y="2967408"/>
            <a:ext cx="1964561" cy="1300041"/>
          </a:xfrm>
          <a:prstGeom prst="rect">
            <a:avLst/>
          </a:prstGeom>
        </p:spPr>
      </p:pic>
      <p:pic>
        <p:nvPicPr>
          <p:cNvPr id="32" name="object 15">
            <a:extLst>
              <a:ext uri="{FF2B5EF4-FFF2-40B4-BE49-F238E27FC236}">
                <a16:creationId xmlns:a16="http://schemas.microsoft.com/office/drawing/2014/main" id="{5E15DD68-6BC2-02EA-5200-B6FBB060356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79099" y="2994936"/>
            <a:ext cx="1904957" cy="130093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E334E4D-239C-8F54-A59E-E7B8166FBC39}"/>
              </a:ext>
            </a:extLst>
          </p:cNvPr>
          <p:cNvSpPr txBox="1"/>
          <p:nvPr/>
        </p:nvSpPr>
        <p:spPr>
          <a:xfrm>
            <a:off x="8323405" y="3534510"/>
            <a:ext cx="355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Юрий Дмитриевич Куклачёв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9BF266-3315-9296-241B-62F68A44D355}"/>
              </a:ext>
            </a:extLst>
          </p:cNvPr>
          <p:cNvSpPr txBox="1"/>
          <p:nvPr/>
        </p:nvSpPr>
        <p:spPr>
          <a:xfrm>
            <a:off x="8316375" y="6431177"/>
            <a:ext cx="355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Евгений Александрович Ямбург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B28C8E-563F-9DA2-507F-BFBAA63072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943" y="4954810"/>
            <a:ext cx="1347612" cy="1796816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357337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6" y="4875331"/>
            <a:ext cx="6687029" cy="771525"/>
          </a:xfrm>
        </p:spPr>
        <p:txBody>
          <a:bodyPr>
            <a:normAutofit/>
          </a:bodyPr>
          <a:lstStyle/>
          <a:p>
            <a:pPr algn="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Раиса  Моисеева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Учитель-дефектолог (сурдопедагог)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999276"/>
            <a:ext cx="358778" cy="10123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80" y="1053376"/>
            <a:ext cx="3955487" cy="3955487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47" y="184017"/>
            <a:ext cx="5620607" cy="56206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0" y="135336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56" y="2873811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34" y="2873811"/>
            <a:ext cx="1843752" cy="184375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8EB6FB-DA55-6A96-EB0A-69C3456FA27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391" t="23936" b="34779"/>
          <a:stretch/>
        </p:blipFill>
        <p:spPr>
          <a:xfrm>
            <a:off x="7323265" y="922375"/>
            <a:ext cx="4062232" cy="4189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7880F48-3B56-8EC9-D241-F20A9218F0DB}"/>
              </a:ext>
            </a:extLst>
          </p:cNvPr>
          <p:cNvSpPr txBox="1">
            <a:spLocks/>
          </p:cNvSpPr>
          <p:nvPr/>
        </p:nvSpPr>
        <p:spPr>
          <a:xfrm>
            <a:off x="77117" y="1323557"/>
            <a:ext cx="7039778" cy="493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3587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ВАМ, ДОБРА И ПРОЦВЕТАНИЯ!</a:t>
            </a:r>
          </a:p>
        </p:txBody>
      </p:sp>
      <p:pic>
        <p:nvPicPr>
          <p:cNvPr id="7" name="Содержимое 3" descr="Улитка.png">
            <a:extLst>
              <a:ext uri="{FF2B5EF4-FFF2-40B4-BE49-F238E27FC236}">
                <a16:creationId xmlns:a16="http://schemas.microsoft.com/office/drawing/2014/main" id="{2830E58F-CB49-9CA9-C122-66F68670F1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" y="1599138"/>
            <a:ext cx="928687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6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3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313" fill="hold">
                                          <p:stCondLst>
                                            <p:cond delay="313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313" fill="hold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313" fill="hold">
                                          <p:stCondLst>
                                            <p:cond delay="9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9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0.48255 -0.00625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Современно-развивающая  система педагогической  деятельности  наставника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object 16">
            <a:extLst>
              <a:ext uri="{FF2B5EF4-FFF2-40B4-BE49-F238E27FC236}">
                <a16:creationId xmlns:a16="http://schemas.microsoft.com/office/drawing/2014/main" id="{CE4C2338-08F4-1D01-8318-26BE6A303A2B}"/>
              </a:ext>
            </a:extLst>
          </p:cNvPr>
          <p:cNvSpPr txBox="1"/>
          <p:nvPr/>
        </p:nvSpPr>
        <p:spPr>
          <a:xfrm>
            <a:off x="4528882" y="4185992"/>
            <a:ext cx="2960370" cy="242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100"/>
              </a:spcBef>
              <a:tabLst>
                <a:tab pos="377190" algn="l"/>
              </a:tabLst>
            </a:pPr>
            <a:r>
              <a:rPr sz="2000" spc="75" dirty="0">
                <a:solidFill>
                  <a:schemeClr val="accent5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▶</a:t>
            </a:r>
            <a:r>
              <a:rPr sz="2000" dirty="0">
                <a:solidFill>
                  <a:srgbClr val="5FCAEE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I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–</a:t>
            </a:r>
            <a:r>
              <a:rPr sz="2000" b="1" spc="-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c 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обучающимися</a:t>
            </a:r>
            <a:endParaRPr sz="2000" dirty="0">
              <a:latin typeface="Gerbera Light" panose="02000300000000000000"/>
              <a:ea typeface="Gadugi" panose="020B0502040204020203" pitchFamily="34" charset="0"/>
              <a:cs typeface="Times New Roman" panose="02020603050405020304" pitchFamily="18" charset="0"/>
            </a:endParaRPr>
          </a:p>
          <a:p>
            <a:pPr marL="33655">
              <a:lnSpc>
                <a:spcPct val="100000"/>
              </a:lnSpc>
              <a:spcBef>
                <a:spcPts val="1460"/>
              </a:spcBef>
              <a:tabLst>
                <a:tab pos="377190" algn="l"/>
              </a:tabLst>
            </a:pPr>
            <a:r>
              <a:rPr sz="2000" spc="75" dirty="0">
                <a:solidFill>
                  <a:schemeClr val="accent5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▶</a:t>
            </a:r>
            <a:r>
              <a:rPr sz="2000" dirty="0">
                <a:solidFill>
                  <a:srgbClr val="5FCAEE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II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–</a:t>
            </a:r>
            <a:r>
              <a:rPr sz="2000" b="1" spc="-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со 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студентами</a:t>
            </a:r>
            <a:endParaRPr sz="2000" dirty="0">
              <a:latin typeface="Gerbera Light" panose="02000300000000000000"/>
              <a:ea typeface="Gadugi" panose="020B0502040204020203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705"/>
              </a:spcBef>
              <a:tabLst>
                <a:tab pos="354965" algn="l"/>
              </a:tabLst>
            </a:pPr>
            <a:r>
              <a:rPr sz="2000" spc="75" dirty="0">
                <a:solidFill>
                  <a:schemeClr val="accent5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▶</a:t>
            </a:r>
            <a:r>
              <a:rPr sz="2000" dirty="0">
                <a:solidFill>
                  <a:srgbClr val="5FCAEE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III</a:t>
            </a:r>
            <a:r>
              <a:rPr sz="2000" b="1" spc="-2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–</a:t>
            </a:r>
            <a:r>
              <a:rPr sz="2000" b="1" spc="-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с 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педагогами</a:t>
            </a:r>
            <a:endParaRPr sz="2000" dirty="0">
              <a:latin typeface="Gerbera Light" panose="02000300000000000000"/>
              <a:ea typeface="Gadugi" panose="020B0502040204020203" pitchFamily="34" charset="0"/>
              <a:cs typeface="Times New Roman" panose="02020603050405020304" pitchFamily="18" charset="0"/>
            </a:endParaRPr>
          </a:p>
          <a:p>
            <a:pPr marL="34290">
              <a:lnSpc>
                <a:spcPct val="100000"/>
              </a:lnSpc>
              <a:spcBef>
                <a:spcPts val="1755"/>
              </a:spcBef>
              <a:tabLst>
                <a:tab pos="377190" algn="l"/>
              </a:tabLst>
            </a:pPr>
            <a:r>
              <a:rPr sz="2000" spc="75" dirty="0">
                <a:solidFill>
                  <a:schemeClr val="accent5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▶</a:t>
            </a:r>
            <a:r>
              <a:rPr sz="2000" dirty="0">
                <a:solidFill>
                  <a:srgbClr val="5FCAEE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IV</a:t>
            </a:r>
            <a:r>
              <a:rPr sz="2000" b="1" spc="-4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–</a:t>
            </a:r>
            <a:r>
              <a:rPr sz="2000" b="1" spc="-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с 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наставляемыми</a:t>
            </a:r>
            <a:endParaRPr sz="2000" dirty="0">
              <a:latin typeface="Gerbera Light" panose="02000300000000000000"/>
              <a:ea typeface="Gadugi" panose="020B0502040204020203" pitchFamily="34" charset="0"/>
              <a:cs typeface="Times New Roman" panose="02020603050405020304" pitchFamily="18" charset="0"/>
            </a:endParaRPr>
          </a:p>
          <a:p>
            <a:pPr marL="42545">
              <a:lnSpc>
                <a:spcPct val="100000"/>
              </a:lnSpc>
              <a:spcBef>
                <a:spcPts val="1820"/>
              </a:spcBef>
              <a:tabLst>
                <a:tab pos="385445" algn="l"/>
              </a:tabLst>
            </a:pPr>
            <a:r>
              <a:rPr sz="2000" spc="75" dirty="0">
                <a:solidFill>
                  <a:schemeClr val="accent5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▶</a:t>
            </a:r>
            <a:r>
              <a:rPr sz="2000" dirty="0">
                <a:solidFill>
                  <a:srgbClr val="5FCAEE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V</a:t>
            </a:r>
            <a:r>
              <a:rPr sz="2000" b="1" spc="-4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–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с</a:t>
            </a:r>
            <a:r>
              <a:rPr sz="2000" b="1" spc="-5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Gerbera Light" panose="02000300000000000000"/>
                <a:ea typeface="Gadugi" panose="020B0502040204020203" pitchFamily="34" charset="0"/>
                <a:cs typeface="Times New Roman" panose="02020603050405020304" pitchFamily="18" charset="0"/>
              </a:rPr>
              <a:t>родителями</a:t>
            </a:r>
            <a:endParaRPr sz="2000" dirty="0">
              <a:latin typeface="Gerbera Light" panose="02000300000000000000"/>
              <a:ea typeface="Gadug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ject 8">
            <a:extLst>
              <a:ext uri="{FF2B5EF4-FFF2-40B4-BE49-F238E27FC236}">
                <a16:creationId xmlns:a16="http://schemas.microsoft.com/office/drawing/2014/main" id="{C2851580-2201-B4BD-E950-419E4A0C78C2}"/>
              </a:ext>
            </a:extLst>
          </p:cNvPr>
          <p:cNvPicPr/>
          <p:nvPr/>
        </p:nvPicPr>
        <p:blipFill>
          <a:blip r:embed="rId4" cstate="print"/>
          <a:srcRect l="15674"/>
          <a:stretch/>
        </p:blipFill>
        <p:spPr>
          <a:xfrm>
            <a:off x="7749657" y="1757425"/>
            <a:ext cx="4142894" cy="485230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7F1C78-5FD1-09B3-3EBE-8BA3F3435C8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6" y="640083"/>
            <a:ext cx="414425" cy="827473"/>
          </a:xfrm>
          <a:prstGeom prst="rect">
            <a:avLst/>
          </a:prstGeom>
        </p:spPr>
      </p:pic>
      <p:pic>
        <p:nvPicPr>
          <p:cNvPr id="3" name="object 11">
            <a:extLst>
              <a:ext uri="{FF2B5EF4-FFF2-40B4-BE49-F238E27FC236}">
                <a16:creationId xmlns:a16="http://schemas.microsoft.com/office/drawing/2014/main" id="{B1BC6A2B-D4CF-417C-B51E-12726A5EF99D}"/>
              </a:ext>
            </a:extLst>
          </p:cNvPr>
          <p:cNvPicPr/>
          <p:nvPr/>
        </p:nvPicPr>
        <p:blipFill>
          <a:blip r:embed="rId6" cstate="print"/>
          <a:srcRect b="19121"/>
          <a:stretch/>
        </p:blipFill>
        <p:spPr>
          <a:xfrm>
            <a:off x="333057" y="1757425"/>
            <a:ext cx="3808788" cy="485230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7" name="Рисунок 4" descr="P1180265.JPG">
            <a:extLst>
              <a:ext uri="{FF2B5EF4-FFF2-40B4-BE49-F238E27FC236}">
                <a16:creationId xmlns:a16="http://schemas.microsoft.com/office/drawing/2014/main" id="{EB869CDA-FD96-FE6D-8017-94A0F8BA1D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5" r="2909"/>
          <a:stretch/>
        </p:blipFill>
        <p:spPr bwMode="auto">
          <a:xfrm>
            <a:off x="4347792" y="1757425"/>
            <a:ext cx="3195917" cy="2258977"/>
          </a:xfrm>
          <a:prstGeom prst="rect">
            <a:avLst/>
          </a:prstGeom>
          <a:ln w="12700">
            <a:solidFill>
              <a:srgbClr val="00881B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23" y="603400"/>
            <a:ext cx="414425" cy="10319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423747"/>
            <a:ext cx="9799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Неограниченные  возможности тиражирования  практики  наставника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8977A2-138E-E359-4CCC-CF11C2BE236E}"/>
              </a:ext>
            </a:extLst>
          </p:cNvPr>
          <p:cNvSpPr txBox="1"/>
          <p:nvPr/>
        </p:nvSpPr>
        <p:spPr>
          <a:xfrm>
            <a:off x="4222044" y="4344237"/>
            <a:ext cx="3793067" cy="2349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lang="ru-RU" sz="2000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lang="ru-RU" sz="2000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Форма</a:t>
            </a:r>
            <a:r>
              <a:rPr lang="ru-RU" sz="2000" b="1" spc="-1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«ученик-ученик»</a:t>
            </a:r>
            <a:endParaRPr lang="ru-RU" sz="2000" dirty="0">
              <a:latin typeface="+mj-lt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  <a:tabLst>
                <a:tab pos="354965" algn="l"/>
              </a:tabLst>
            </a:pPr>
            <a:r>
              <a:rPr lang="ru-RU" sz="2000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lang="ru-RU" sz="2000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Форма</a:t>
            </a:r>
            <a:r>
              <a:rPr lang="ru-RU" sz="2000" b="1" spc="-2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«учитель-ученик»</a:t>
            </a:r>
            <a:endParaRPr lang="ru-RU" sz="2000" dirty="0">
              <a:latin typeface="+mj-lt"/>
              <a:cs typeface="Times New Roman" panose="02020603050405020304" pitchFamily="18" charset="0"/>
            </a:endParaRPr>
          </a:p>
          <a:p>
            <a:pPr marL="19050">
              <a:lnSpc>
                <a:spcPct val="100000"/>
              </a:lnSpc>
              <a:spcBef>
                <a:spcPts val="1275"/>
              </a:spcBef>
              <a:tabLst>
                <a:tab pos="361315" algn="l"/>
              </a:tabLst>
            </a:pPr>
            <a:r>
              <a:rPr lang="ru-RU" sz="2000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lang="ru-RU" sz="2000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Форма</a:t>
            </a:r>
            <a:r>
              <a:rPr lang="ru-RU" sz="2000" b="1" spc="-1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«учитель-студент»</a:t>
            </a:r>
            <a:endParaRPr lang="ru-RU" sz="2000" dirty="0">
              <a:latin typeface="+mj-lt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  <a:tabLst>
                <a:tab pos="354965" algn="l"/>
              </a:tabLst>
            </a:pPr>
            <a:r>
              <a:rPr lang="ru-RU" sz="2000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lang="ru-RU" sz="2000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Форма</a:t>
            </a:r>
            <a:r>
              <a:rPr lang="ru-RU" sz="2000" b="1" spc="-2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«учитель-учитель»</a:t>
            </a:r>
            <a:endParaRPr lang="ru-RU" sz="2000" dirty="0">
              <a:latin typeface="+mj-lt"/>
              <a:cs typeface="Times New Roman" panose="02020603050405020304" pitchFamily="18" charset="0"/>
            </a:endParaRPr>
          </a:p>
          <a:p>
            <a:pPr marL="19050">
              <a:lnSpc>
                <a:spcPct val="100000"/>
              </a:lnSpc>
              <a:spcBef>
                <a:spcPts val="1889"/>
              </a:spcBef>
              <a:tabLst>
                <a:tab pos="361315" algn="l"/>
              </a:tabLst>
            </a:pPr>
            <a:r>
              <a:rPr lang="ru-RU" sz="2000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lang="ru-RU" sz="2000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Форма</a:t>
            </a:r>
            <a:r>
              <a:rPr lang="ru-RU" sz="2000" b="1" spc="-1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«учитель-родитель»</a:t>
            </a:r>
            <a:endParaRPr lang="ru-RU" sz="2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7" name="object 23">
            <a:extLst>
              <a:ext uri="{FF2B5EF4-FFF2-40B4-BE49-F238E27FC236}">
                <a16:creationId xmlns:a16="http://schemas.microsoft.com/office/drawing/2014/main" id="{C39FA07D-CFB5-5071-4146-7B9F9AC7160B}"/>
              </a:ext>
            </a:extLst>
          </p:cNvPr>
          <p:cNvPicPr/>
          <p:nvPr/>
        </p:nvPicPr>
        <p:blipFill>
          <a:blip r:embed="rId5" cstate="print"/>
          <a:srcRect t="4824"/>
          <a:stretch/>
        </p:blipFill>
        <p:spPr>
          <a:xfrm>
            <a:off x="8619130" y="4430133"/>
            <a:ext cx="3142488" cy="229384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8" name="object 26">
            <a:extLst>
              <a:ext uri="{FF2B5EF4-FFF2-40B4-BE49-F238E27FC236}">
                <a16:creationId xmlns:a16="http://schemas.microsoft.com/office/drawing/2014/main" id="{36110DA5-A268-7CE6-75FF-F68E4277DB7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66521" y="1823772"/>
            <a:ext cx="4763913" cy="2410113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9" name="object 17">
            <a:extLst>
              <a:ext uri="{FF2B5EF4-FFF2-40B4-BE49-F238E27FC236}">
                <a16:creationId xmlns:a16="http://schemas.microsoft.com/office/drawing/2014/main" id="{25CABCA4-0931-84EB-2C0F-28EAA7C9EFE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0641" y="4432105"/>
            <a:ext cx="3142487" cy="2321052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30" name="object 14">
            <a:extLst>
              <a:ext uri="{FF2B5EF4-FFF2-40B4-BE49-F238E27FC236}">
                <a16:creationId xmlns:a16="http://schemas.microsoft.com/office/drawing/2014/main" id="{9293AF33-98C2-89C7-E705-DC96B677F04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0640" y="1833585"/>
            <a:ext cx="3142488" cy="240030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BCEF69-BE97-FEB3-E8AB-577BFE72268A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129" y="1833585"/>
            <a:ext cx="3142487" cy="2400300"/>
          </a:xfrm>
          <a:prstGeom prst="rect">
            <a:avLst/>
          </a:prstGeom>
          <a:ln w="12700">
            <a:solidFill>
              <a:srgbClr val="00881B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677460-671B-6226-11EC-E94E91D58E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7EFAF7-A97D-D267-15B9-921A2FF9DE78}"/>
              </a:ext>
            </a:extLst>
          </p:cNvPr>
          <p:cNvSpPr txBox="1"/>
          <p:nvPr/>
        </p:nvSpPr>
        <p:spPr>
          <a:xfrm>
            <a:off x="890979" y="299568"/>
            <a:ext cx="9799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молодыми  педагогами,  студентами и родительской  общественностью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E76FF8-4598-8447-2D85-CF77B3CA46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2" y="535666"/>
            <a:ext cx="414425" cy="1451178"/>
          </a:xfrm>
          <a:prstGeom prst="rect">
            <a:avLst/>
          </a:prstGeom>
        </p:spPr>
      </p:pic>
      <p:pic>
        <p:nvPicPr>
          <p:cNvPr id="7" name="object 14">
            <a:extLst>
              <a:ext uri="{FF2B5EF4-FFF2-40B4-BE49-F238E27FC236}">
                <a16:creationId xmlns:a16="http://schemas.microsoft.com/office/drawing/2014/main" id="{D01B99D1-2037-F7A2-65AC-AF7284E59C5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8549" y="5085684"/>
            <a:ext cx="3467100" cy="160324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5B928BEE-7DA1-2587-DDB9-43E64922FB00}"/>
              </a:ext>
            </a:extLst>
          </p:cNvPr>
          <p:cNvSpPr txBox="1"/>
          <p:nvPr/>
        </p:nvSpPr>
        <p:spPr>
          <a:xfrm>
            <a:off x="4263073" y="5453154"/>
            <a:ext cx="3665854" cy="1320874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0"/>
              </a:spcBef>
              <a:tabLst>
                <a:tab pos="342900" algn="l"/>
              </a:tabLst>
            </a:pPr>
            <a:r>
              <a:rPr sz="2000" b="1" spc="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2000" b="1" dirty="0">
                <a:solidFill>
                  <a:srgbClr val="5FCAEE"/>
                </a:solidFill>
                <a:latin typeface="+mj-lt"/>
                <a:cs typeface="Lucida Sans Unicode"/>
              </a:rPr>
              <a:t>	</a:t>
            </a:r>
            <a:r>
              <a:rPr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Обмен</a:t>
            </a:r>
            <a:r>
              <a:rPr sz="2000" b="1" spc="-1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опытом</a:t>
            </a:r>
            <a:r>
              <a:rPr sz="2000" b="1" spc="-8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работы</a:t>
            </a:r>
            <a:endParaRPr sz="2000" b="1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00"/>
              </a:spcBef>
              <a:tabLst>
                <a:tab pos="342265" algn="l"/>
              </a:tabLst>
            </a:pPr>
            <a:r>
              <a:rPr sz="2000" b="1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sz="2000" b="1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Выступления</a:t>
            </a:r>
            <a:endParaRPr sz="2000" b="1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05"/>
              </a:spcBef>
              <a:tabLst>
                <a:tab pos="342900" algn="l"/>
              </a:tabLst>
            </a:pPr>
            <a:r>
              <a:rPr sz="2000" b="1" spc="75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▶</a:t>
            </a:r>
            <a:r>
              <a:rPr sz="2000" b="1" dirty="0">
                <a:solidFill>
                  <a:srgbClr val="5FCAEE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Организация</a:t>
            </a:r>
            <a:r>
              <a:rPr sz="2000" b="1" spc="-4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и</a:t>
            </a:r>
            <a:r>
              <a:rPr sz="2000" b="1" spc="-1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курирование</a:t>
            </a:r>
            <a:endParaRPr sz="20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object 17">
            <a:extLst>
              <a:ext uri="{FF2B5EF4-FFF2-40B4-BE49-F238E27FC236}">
                <a16:creationId xmlns:a16="http://schemas.microsoft.com/office/drawing/2014/main" id="{59E8E127-9526-94D7-3CA4-571DAD7F624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9214" y="5085684"/>
            <a:ext cx="3467100" cy="160324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5" name="object 11">
            <a:extLst>
              <a:ext uri="{FF2B5EF4-FFF2-40B4-BE49-F238E27FC236}">
                <a16:creationId xmlns:a16="http://schemas.microsoft.com/office/drawing/2014/main" id="{B8ED27FB-FEC7-E73D-A47B-FD64FAB45F4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18153" y="2087880"/>
            <a:ext cx="4098557" cy="3365274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238EEDE7-86D5-9A29-6F95-B2569B0381C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3237" y="2114319"/>
            <a:ext cx="3467100" cy="2629361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6" name="object 25">
            <a:extLst>
              <a:ext uri="{FF2B5EF4-FFF2-40B4-BE49-F238E27FC236}">
                <a16:creationId xmlns:a16="http://schemas.microsoft.com/office/drawing/2014/main" id="{C56A1C3A-612B-424B-A98A-2283F7E5C496}"/>
              </a:ext>
            </a:extLst>
          </p:cNvPr>
          <p:cNvPicPr/>
          <p:nvPr/>
        </p:nvPicPr>
        <p:blipFill>
          <a:blip r:embed="rId8" cstate="print"/>
          <a:srcRect r="4721"/>
          <a:stretch/>
        </p:blipFill>
        <p:spPr>
          <a:xfrm>
            <a:off x="8409214" y="2114319"/>
            <a:ext cx="3442412" cy="2765230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79481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B30F4C31-81A4-73B2-7083-5A93CF4D6AAC}"/>
              </a:ext>
            </a:extLst>
          </p:cNvPr>
          <p:cNvSpPr/>
          <p:nvPr/>
        </p:nvSpPr>
        <p:spPr>
          <a:xfrm>
            <a:off x="175836" y="1723292"/>
            <a:ext cx="4765433" cy="4835140"/>
          </a:xfrm>
          <a:prstGeom prst="triangle">
            <a:avLst>
              <a:gd name="adj" fmla="val 47941"/>
            </a:avLst>
          </a:prstGeom>
          <a:solidFill>
            <a:srgbClr val="0088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69655E-F426-E93C-0BD5-7573C78849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8F112-8036-123A-E853-08F027536782}"/>
              </a:ext>
            </a:extLst>
          </p:cNvPr>
          <p:cNvSpPr txBox="1"/>
          <p:nvPr/>
        </p:nvSpPr>
        <p:spPr>
          <a:xfrm>
            <a:off x="890979" y="299568"/>
            <a:ext cx="9799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профессиональным   сообществом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EDAAC5-EBF6-6971-4067-C853314960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2" y="535666"/>
            <a:ext cx="414425" cy="830426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64122BB-0EC2-F57B-B643-63D044EA83C0}"/>
              </a:ext>
            </a:extLst>
          </p:cNvPr>
          <p:cNvSpPr txBox="1"/>
          <p:nvPr/>
        </p:nvSpPr>
        <p:spPr>
          <a:xfrm>
            <a:off x="2345498" y="2696435"/>
            <a:ext cx="6675410" cy="80252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480"/>
              </a:spcBef>
            </a:pPr>
            <a:r>
              <a:rPr sz="2000" spc="1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2000" spc="-65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sz="2000" b="1" u="sng" spc="-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Сотрудничество</a:t>
            </a:r>
            <a:r>
              <a:rPr sz="2000" b="1" u="sng" spc="-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с</a:t>
            </a:r>
            <a:r>
              <a:rPr sz="2000" spc="-7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Институтом</a:t>
            </a:r>
            <a:r>
              <a:rPr sz="2000" spc="-7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коррекционной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педагогики</a:t>
            </a:r>
            <a:r>
              <a:rPr sz="2000" spc="45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90" dirty="0">
                <a:solidFill>
                  <a:srgbClr val="404040"/>
                </a:solidFill>
                <a:latin typeface="+mj-lt"/>
                <a:cs typeface="Times New Roman"/>
              </a:rPr>
              <a:t>РАО</a:t>
            </a:r>
            <a:r>
              <a:rPr sz="2000" spc="1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65" dirty="0">
                <a:solidFill>
                  <a:srgbClr val="404040"/>
                </a:solidFill>
                <a:latin typeface="+mj-lt"/>
                <a:cs typeface="Times New Roman"/>
              </a:rPr>
              <a:t>г.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 Москва.</a:t>
            </a:r>
            <a:endParaRPr lang="ru-RU" sz="2000" spc="-10" dirty="0">
              <a:solidFill>
                <a:srgbClr val="404040"/>
              </a:solidFill>
              <a:latin typeface="+mj-lt"/>
              <a:cs typeface="Times New Roman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F239CEBD-0657-92B6-6BAE-72E742F2B695}"/>
              </a:ext>
            </a:extLst>
          </p:cNvPr>
          <p:cNvSpPr txBox="1"/>
          <p:nvPr/>
        </p:nvSpPr>
        <p:spPr>
          <a:xfrm>
            <a:off x="2345498" y="3646496"/>
            <a:ext cx="6675410" cy="802527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480"/>
              </a:spcBef>
            </a:pPr>
            <a:r>
              <a:rPr lang="ru-RU" sz="2000" b="0" spc="1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lang="ru-RU" sz="2000" b="0" spc="-70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lang="ru-RU"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Участие</a:t>
            </a:r>
            <a:r>
              <a:rPr lang="ru-RU" sz="2000" b="1" u="sng" spc="-7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в</a:t>
            </a:r>
            <a:r>
              <a:rPr lang="ru-RU" sz="2000" b="1" u="sng" spc="-7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практических</a:t>
            </a:r>
            <a:r>
              <a:rPr lang="ru-RU" sz="2000" b="1" u="sng" spc="-5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 panose="02020603050405020304" pitchFamily="18" charset="0"/>
              </a:rPr>
              <a:t>мероприятиях,</a:t>
            </a:r>
            <a:r>
              <a:rPr lang="ru-RU" sz="2000" b="1" spc="-3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0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организуемых </a:t>
            </a:r>
            <a:r>
              <a:rPr lang="ru-RU" sz="2000" b="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РЦРО,</a:t>
            </a:r>
            <a:r>
              <a:rPr lang="ru-RU" sz="2000" b="0" spc="-14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ТОИПКРО,</a:t>
            </a:r>
            <a:r>
              <a:rPr lang="ru-RU" sz="2000" b="0" spc="-4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ТГПУ</a:t>
            </a:r>
            <a:r>
              <a:rPr lang="ru-RU" sz="2000" b="0" spc="-6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0" spc="-165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г.</a:t>
            </a:r>
            <a:r>
              <a:rPr lang="ru-RU" sz="2000" b="0" spc="-1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Томска.</a:t>
            </a:r>
            <a:endParaRPr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47762082-016A-C163-0BA2-E769C06BEDDE}"/>
              </a:ext>
            </a:extLst>
          </p:cNvPr>
          <p:cNvSpPr txBox="1"/>
          <p:nvPr/>
        </p:nvSpPr>
        <p:spPr>
          <a:xfrm>
            <a:off x="2345498" y="4631749"/>
            <a:ext cx="6675410" cy="80252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1005"/>
              </a:spcBef>
            </a:pPr>
            <a:r>
              <a:rPr sz="2000" spc="1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2000" spc="-40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sz="20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Проведение</a:t>
            </a:r>
            <a:r>
              <a:rPr sz="2000" b="1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+mj-lt"/>
                <a:cs typeface="Times New Roman"/>
              </a:rPr>
              <a:t>мастер-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классов</a:t>
            </a:r>
            <a:r>
              <a:rPr sz="2000" spc="-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в</a:t>
            </a:r>
            <a:r>
              <a:rPr sz="2000" spc="-5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рамках</a:t>
            </a:r>
            <a:r>
              <a:rPr sz="2000" spc="-3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курсовой </a:t>
            </a:r>
            <a:r>
              <a:rPr sz="2000" spc="-30" dirty="0">
                <a:solidFill>
                  <a:srgbClr val="404040"/>
                </a:solidFill>
                <a:latin typeface="+mj-lt"/>
                <a:cs typeface="Times New Roman"/>
              </a:rPr>
              <a:t>подготовки</a:t>
            </a:r>
            <a:r>
              <a:rPr sz="2000" spc="-8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педагогов.</a:t>
            </a:r>
            <a:endParaRPr sz="2000" dirty="0">
              <a:latin typeface="+mj-lt"/>
              <a:cs typeface="Times New Roman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AF80AC38-FA55-6315-458B-BEA62D139285}"/>
              </a:ext>
            </a:extLst>
          </p:cNvPr>
          <p:cNvSpPr txBox="1"/>
          <p:nvPr/>
        </p:nvSpPr>
        <p:spPr>
          <a:xfrm>
            <a:off x="2327913" y="5592539"/>
            <a:ext cx="6692995" cy="847411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620"/>
              </a:spcBef>
            </a:pPr>
            <a:r>
              <a:rPr sz="2000" spc="1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2000" spc="-55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sz="2000" b="1" u="sng" spc="-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Разработка</a:t>
            </a:r>
            <a:r>
              <a:rPr sz="2000" b="1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и</a:t>
            </a:r>
            <a:r>
              <a:rPr sz="2000" b="1" u="sng" spc="-6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реализация</a:t>
            </a:r>
            <a:r>
              <a:rPr sz="2000" b="1" u="sng" spc="-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lang="ru-RU" sz="2000" b="1" u="sng" spc="-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lang="ru-RU" sz="2000" spc="-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викторин и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проектов</a:t>
            </a:r>
            <a:r>
              <a:rPr sz="2000" spc="-6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с</a:t>
            </a:r>
            <a:r>
              <a:rPr sz="2000" spc="-6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+mj-lt"/>
                <a:cs typeface="Times New Roman"/>
              </a:rPr>
              <a:t>ТГПУ</a:t>
            </a:r>
            <a:endParaRPr sz="2000" dirty="0">
              <a:latin typeface="+mj-lt"/>
              <a:cs typeface="Times New Roman"/>
            </a:endParaRPr>
          </a:p>
          <a:p>
            <a:pPr marL="355600">
              <a:lnSpc>
                <a:spcPts val="3190"/>
              </a:lnSpc>
            </a:pP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«Педагогическая</a:t>
            </a:r>
            <a:r>
              <a:rPr sz="2000" spc="-12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планета»</a:t>
            </a:r>
            <a:r>
              <a:rPr sz="2000" spc="-6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65" dirty="0">
                <a:solidFill>
                  <a:srgbClr val="404040"/>
                </a:solidFill>
                <a:latin typeface="+mj-lt"/>
                <a:cs typeface="Times New Roman"/>
              </a:rPr>
              <a:t>г.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 Томска.</a:t>
            </a:r>
            <a:endParaRPr sz="2000" dirty="0">
              <a:latin typeface="+mj-lt"/>
              <a:cs typeface="Times New Roman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C38C194C-00A8-3542-7E67-F9EC96D5A21B}"/>
              </a:ext>
            </a:extLst>
          </p:cNvPr>
          <p:cNvSpPr txBox="1"/>
          <p:nvPr/>
        </p:nvSpPr>
        <p:spPr>
          <a:xfrm>
            <a:off x="2345498" y="2088089"/>
            <a:ext cx="6675410" cy="43505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620"/>
              </a:spcBef>
            </a:pPr>
            <a:r>
              <a:rPr sz="2000" spc="17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2000" spc="-55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sz="2000" spc="-35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sz="20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Распространение</a:t>
            </a:r>
            <a:r>
              <a:rPr sz="2000" b="1" u="sng" spc="-1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опыта</a:t>
            </a:r>
            <a:r>
              <a:rPr sz="2000" spc="-5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работы</a:t>
            </a:r>
            <a:r>
              <a:rPr sz="2000" spc="-3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с</a:t>
            </a:r>
            <a:r>
              <a:rPr sz="2000" spc="-4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детьми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с</a:t>
            </a:r>
            <a:r>
              <a:rPr sz="2000" spc="-3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ОВЗ</a:t>
            </a:r>
            <a:r>
              <a:rPr sz="2000" spc="-2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+mj-lt"/>
                <a:cs typeface="Times New Roman"/>
              </a:rPr>
              <a:t>ч/з</a:t>
            </a:r>
            <a:r>
              <a:rPr sz="2000" spc="-1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+mj-lt"/>
                <a:cs typeface="Times New Roman"/>
              </a:rPr>
              <a:t>СМИ.</a:t>
            </a:r>
            <a:endParaRPr sz="2000" dirty="0">
              <a:latin typeface="+mj-lt"/>
              <a:cs typeface="Times New Roman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4BB93AD-C124-C123-4D57-96D032604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7" t="10944" r="10775" b="60202"/>
          <a:stretch/>
        </p:blipFill>
        <p:spPr>
          <a:xfrm>
            <a:off x="9265186" y="1347163"/>
            <a:ext cx="2750977" cy="514709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6" name="Picture 1" descr="C:\Users\Раиса\Downloads\P1170391.JPG">
            <a:extLst>
              <a:ext uri="{FF2B5EF4-FFF2-40B4-BE49-F238E27FC236}">
                <a16:creationId xmlns:a16="http://schemas.microsoft.com/office/drawing/2014/main" id="{00688386-65AF-9687-78DB-DECC660D90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40818" r="26237"/>
          <a:stretch/>
        </p:blipFill>
        <p:spPr bwMode="auto">
          <a:xfrm>
            <a:off x="136813" y="1446667"/>
            <a:ext cx="1801049" cy="1351617"/>
          </a:xfrm>
          <a:prstGeom prst="rect">
            <a:avLst/>
          </a:prstGeom>
          <a:ln w="12700">
            <a:solidFill>
              <a:srgbClr val="00881B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751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F14B23-F996-554C-BDF3-BC904AD9C8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F35797-3241-D39C-003E-3429A9481112}"/>
              </a:ext>
            </a:extLst>
          </p:cNvPr>
          <p:cNvSpPr txBox="1"/>
          <p:nvPr/>
        </p:nvSpPr>
        <p:spPr>
          <a:xfrm>
            <a:off x="890978" y="299568"/>
            <a:ext cx="10714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  сетевыми   педагогическими   сообществами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6D97ED-B1BF-89CC-9A8C-1467478738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4" y="535666"/>
            <a:ext cx="698123" cy="964231"/>
          </a:xfrm>
          <a:prstGeom prst="rect">
            <a:avLst/>
          </a:prstGeom>
        </p:spPr>
      </p:pic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26252D35-BD1E-ACC4-7528-4731D5247600}"/>
              </a:ext>
            </a:extLst>
          </p:cNvPr>
          <p:cNvSpPr/>
          <p:nvPr/>
        </p:nvSpPr>
        <p:spPr>
          <a:xfrm>
            <a:off x="132698" y="3786032"/>
            <a:ext cx="3547204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79633EF1-3364-35BF-A835-6FC4F62EC124}"/>
              </a:ext>
            </a:extLst>
          </p:cNvPr>
          <p:cNvSpPr/>
          <p:nvPr/>
        </p:nvSpPr>
        <p:spPr>
          <a:xfrm flipH="1">
            <a:off x="2144696" y="3154139"/>
            <a:ext cx="936702" cy="914400"/>
          </a:xfrm>
          <a:prstGeom prst="rtTriangl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17">
            <a:extLst>
              <a:ext uri="{FF2B5EF4-FFF2-40B4-BE49-F238E27FC236}">
                <a16:creationId xmlns:a16="http://schemas.microsoft.com/office/drawing/2014/main" id="{F339AC8D-0BBD-46AA-E130-D90E2328CEAC}"/>
              </a:ext>
            </a:extLst>
          </p:cNvPr>
          <p:cNvSpPr/>
          <p:nvPr/>
        </p:nvSpPr>
        <p:spPr>
          <a:xfrm>
            <a:off x="3144649" y="2829017"/>
            <a:ext cx="3769109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B243F8A0-9E8F-F989-9F9B-85BCC64D76F3}"/>
              </a:ext>
            </a:extLst>
          </p:cNvPr>
          <p:cNvSpPr/>
          <p:nvPr/>
        </p:nvSpPr>
        <p:spPr>
          <a:xfrm flipH="1">
            <a:off x="5364050" y="2191230"/>
            <a:ext cx="936702" cy="914400"/>
          </a:xfrm>
          <a:prstGeom prst="rtTriangl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изогнутая 19">
            <a:extLst>
              <a:ext uri="{FF2B5EF4-FFF2-40B4-BE49-F238E27FC236}">
                <a16:creationId xmlns:a16="http://schemas.microsoft.com/office/drawing/2014/main" id="{366592B5-F2C9-3E97-CD42-CD0255FF6A36}"/>
              </a:ext>
            </a:extLst>
          </p:cNvPr>
          <p:cNvSpPr/>
          <p:nvPr/>
        </p:nvSpPr>
        <p:spPr>
          <a:xfrm>
            <a:off x="6352637" y="1847826"/>
            <a:ext cx="3549646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7CC4BA6-6CD9-4D59-54DA-30EBA1527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951935"/>
              </p:ext>
            </p:extLst>
          </p:nvPr>
        </p:nvGraphicFramePr>
        <p:xfrm>
          <a:off x="478581" y="4600348"/>
          <a:ext cx="3201322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Участие в видео встречах  с деятелями образования в режиме онлайн. Членство в клубе «ИД  Первое сентября».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24131162-ACDF-8F85-C698-7F30A66AB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20141"/>
              </p:ext>
            </p:extLst>
          </p:nvPr>
        </p:nvGraphicFramePr>
        <p:xfrm>
          <a:off x="3775687" y="3636293"/>
          <a:ext cx="3201322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Функционирование в проектах: «НОУ «Вектор науки»  г. Таганорог, ИПКиПП г. Санкт-Петербург, «Центр научной мысли» г. Таганрог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F4679017-9CF8-D3EB-EBED-9EBDDCD0F3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831068"/>
              </p:ext>
            </p:extLst>
          </p:nvPr>
        </p:nvGraphicFramePr>
        <p:xfrm>
          <a:off x="7072793" y="2576164"/>
          <a:ext cx="3201322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Представление методических разработок: уроков, статей, разработок, планов, программ в сети Интернет.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pic>
        <p:nvPicPr>
          <p:cNvPr id="6" name="object 5">
            <a:extLst>
              <a:ext uri="{FF2B5EF4-FFF2-40B4-BE49-F238E27FC236}">
                <a16:creationId xmlns:a16="http://schemas.microsoft.com/office/drawing/2014/main" id="{0E166CAF-D31F-45EE-83D4-7D79EA494DB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7304" y="2053457"/>
            <a:ext cx="1937386" cy="466547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7" name="object 8">
            <a:extLst>
              <a:ext uri="{FF2B5EF4-FFF2-40B4-BE49-F238E27FC236}">
                <a16:creationId xmlns:a16="http://schemas.microsoft.com/office/drawing/2014/main" id="{A322863A-28F2-BD68-3E00-81E5831B885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7478" y="4862164"/>
            <a:ext cx="1074806" cy="1802237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37985C-9DC0-F0BD-EBA8-8EBDF64BFA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4" y="1577958"/>
            <a:ext cx="2208074" cy="2208074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303758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F14B23-F996-554C-BDF3-BC904AD9C8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F35797-3241-D39C-003E-3429A9481112}"/>
              </a:ext>
            </a:extLst>
          </p:cNvPr>
          <p:cNvSpPr txBox="1"/>
          <p:nvPr/>
        </p:nvSpPr>
        <p:spPr>
          <a:xfrm>
            <a:off x="890979" y="299568"/>
            <a:ext cx="10398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 организациями социально-общественной значимости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6D97ED-B1BF-89CC-9A8C-1467478738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4" y="535666"/>
            <a:ext cx="698123" cy="1398900"/>
          </a:xfrm>
          <a:prstGeom prst="rect">
            <a:avLst/>
          </a:prstGeom>
        </p:spPr>
      </p:pic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26252D35-BD1E-ACC4-7528-4731D5247600}"/>
              </a:ext>
            </a:extLst>
          </p:cNvPr>
          <p:cNvSpPr/>
          <p:nvPr/>
        </p:nvSpPr>
        <p:spPr>
          <a:xfrm>
            <a:off x="132698" y="3786032"/>
            <a:ext cx="3547204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79633EF1-3364-35BF-A835-6FC4F62EC124}"/>
              </a:ext>
            </a:extLst>
          </p:cNvPr>
          <p:cNvSpPr/>
          <p:nvPr/>
        </p:nvSpPr>
        <p:spPr>
          <a:xfrm flipH="1">
            <a:off x="2144696" y="3154139"/>
            <a:ext cx="936702" cy="914400"/>
          </a:xfrm>
          <a:prstGeom prst="rtTriangl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17">
            <a:extLst>
              <a:ext uri="{FF2B5EF4-FFF2-40B4-BE49-F238E27FC236}">
                <a16:creationId xmlns:a16="http://schemas.microsoft.com/office/drawing/2014/main" id="{F339AC8D-0BBD-46AA-E130-D90E2328CEAC}"/>
              </a:ext>
            </a:extLst>
          </p:cNvPr>
          <p:cNvSpPr/>
          <p:nvPr/>
        </p:nvSpPr>
        <p:spPr>
          <a:xfrm>
            <a:off x="3144649" y="2829017"/>
            <a:ext cx="3769109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B243F8A0-9E8F-F989-9F9B-85BCC64D76F3}"/>
              </a:ext>
            </a:extLst>
          </p:cNvPr>
          <p:cNvSpPr/>
          <p:nvPr/>
        </p:nvSpPr>
        <p:spPr>
          <a:xfrm flipH="1">
            <a:off x="5364050" y="2191230"/>
            <a:ext cx="936702" cy="914400"/>
          </a:xfrm>
          <a:prstGeom prst="rtTriangl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изогнутая 19">
            <a:extLst>
              <a:ext uri="{FF2B5EF4-FFF2-40B4-BE49-F238E27FC236}">
                <a16:creationId xmlns:a16="http://schemas.microsoft.com/office/drawing/2014/main" id="{366592B5-F2C9-3E97-CD42-CD0255FF6A36}"/>
              </a:ext>
            </a:extLst>
          </p:cNvPr>
          <p:cNvSpPr/>
          <p:nvPr/>
        </p:nvSpPr>
        <p:spPr>
          <a:xfrm>
            <a:off x="6352637" y="1847826"/>
            <a:ext cx="3549646" cy="1200329"/>
          </a:xfrm>
          <a:prstGeom prst="bentArrow">
            <a:avLst>
              <a:gd name="adj1" fmla="val 16943"/>
              <a:gd name="adj2" fmla="val 33361"/>
              <a:gd name="adj3" fmla="val 25000"/>
              <a:gd name="adj4" fmla="val 4375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7CC4BA6-6CD9-4D59-54DA-30EBA1527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435588"/>
              </p:ext>
            </p:extLst>
          </p:nvPr>
        </p:nvGraphicFramePr>
        <p:xfrm>
          <a:off x="478581" y="4600348"/>
          <a:ext cx="320132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Томская областная детско-юношеская библиотека (участие в конкурсах, посещение выставок)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24131162-ACDF-8F85-C698-7F30A66AB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857191"/>
              </p:ext>
            </p:extLst>
          </p:nvPr>
        </p:nvGraphicFramePr>
        <p:xfrm>
          <a:off x="3775687" y="3636293"/>
          <a:ext cx="320132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Городской проект «Изменим город вместе». Благотворительный Фонд «Селена»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F4679017-9CF8-D3EB-EBED-9EBDDCD0F3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293910"/>
              </p:ext>
            </p:extLst>
          </p:nvPr>
        </p:nvGraphicFramePr>
        <p:xfrm>
          <a:off x="7072793" y="2576164"/>
          <a:ext cx="3201322" cy="1200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22">
                  <a:extLst>
                    <a:ext uri="{9D8B030D-6E8A-4147-A177-3AD203B41FA5}">
                      <a16:colId xmlns:a16="http://schemas.microsoft.com/office/drawing/2014/main" val="1426299096"/>
                    </a:ext>
                  </a:extLst>
                </a:gridCol>
              </a:tblGrid>
              <a:tr h="1200329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</a:rPr>
                        <a:t>Благотворительный Фонд РХТУ им. Д.И. Менделеева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962537"/>
                  </a:ext>
                </a:extLst>
              </a:tr>
            </a:tbl>
          </a:graphicData>
        </a:graphic>
      </p:graphicFrame>
      <p:pic>
        <p:nvPicPr>
          <p:cNvPr id="40" name="object 13">
            <a:extLst>
              <a:ext uri="{FF2B5EF4-FFF2-40B4-BE49-F238E27FC236}">
                <a16:creationId xmlns:a16="http://schemas.microsoft.com/office/drawing/2014/main" id="{DB28E455-75A0-D32C-76C9-BC3519D6E01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2025" y="3154139"/>
            <a:ext cx="2336694" cy="3500628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42" name="object 5">
            <a:extLst>
              <a:ext uri="{FF2B5EF4-FFF2-40B4-BE49-F238E27FC236}">
                <a16:creationId xmlns:a16="http://schemas.microsoft.com/office/drawing/2014/main" id="{90C3CBAA-D01D-4295-64E9-256156718AB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2281" y="4751714"/>
            <a:ext cx="2863596" cy="191109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41" name="object 16">
            <a:extLst>
              <a:ext uri="{FF2B5EF4-FFF2-40B4-BE49-F238E27FC236}">
                <a16:creationId xmlns:a16="http://schemas.microsoft.com/office/drawing/2014/main" id="{92FD6AA1-479A-CE4B-B5A7-CAD3DDFFF2C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03324" y="4986361"/>
            <a:ext cx="1066736" cy="17973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9952BF-CF50-CBD6-B669-90FF987B90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2" t="46751" r="8274" b="36381"/>
          <a:stretch/>
        </p:blipFill>
        <p:spPr>
          <a:xfrm>
            <a:off x="175852" y="2114313"/>
            <a:ext cx="2234530" cy="1629346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2801918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8">
            <a:extLst>
              <a:ext uri="{FF2B5EF4-FFF2-40B4-BE49-F238E27FC236}">
                <a16:creationId xmlns:a16="http://schemas.microsoft.com/office/drawing/2014/main" id="{4ED23C19-099E-57CD-0910-EA2D6C9C03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47459" y="4793566"/>
            <a:ext cx="2466004" cy="182516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2B7149-372E-67ED-9AA3-7B50B4B5286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51DAFB-2020-C9A6-E7A9-6080E9FAC0B7}"/>
              </a:ext>
            </a:extLst>
          </p:cNvPr>
          <p:cNvSpPr txBox="1"/>
          <p:nvPr/>
        </p:nvSpPr>
        <p:spPr>
          <a:xfrm>
            <a:off x="890978" y="281983"/>
            <a:ext cx="107148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 БЛАГОТВОРИТЕЛЬНЫМ   фондом   РХТУ   им.   Д.И. МЕНДЕЛЕЕВА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4A5848-0938-053E-8853-5B233A7E5C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4" y="465326"/>
            <a:ext cx="698123" cy="1333562"/>
          </a:xfrm>
          <a:prstGeom prst="rect">
            <a:avLst/>
          </a:prstGeom>
        </p:spPr>
      </p:pic>
      <p:pic>
        <p:nvPicPr>
          <p:cNvPr id="12" name="object 11">
            <a:extLst>
              <a:ext uri="{FF2B5EF4-FFF2-40B4-BE49-F238E27FC236}">
                <a16:creationId xmlns:a16="http://schemas.microsoft.com/office/drawing/2014/main" id="{F889E68D-1270-C62B-01C1-74A2C4A9941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4652" y="2948440"/>
            <a:ext cx="2540267" cy="3705461"/>
          </a:xfrm>
          <a:prstGeom prst="rect">
            <a:avLst/>
          </a:prstGeom>
        </p:spPr>
      </p:pic>
      <p:pic>
        <p:nvPicPr>
          <p:cNvPr id="13" name="object 18">
            <a:extLst>
              <a:ext uri="{FF2B5EF4-FFF2-40B4-BE49-F238E27FC236}">
                <a16:creationId xmlns:a16="http://schemas.microsoft.com/office/drawing/2014/main" id="{42740086-6990-3A8A-73B0-76C3CE64B1E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89857" y="5169877"/>
            <a:ext cx="810278" cy="1505828"/>
          </a:xfrm>
          <a:prstGeom prst="rect">
            <a:avLst/>
          </a:prstGeom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20C32E0D-8EAB-68BE-6AE3-450D7D5768ED}"/>
              </a:ext>
            </a:extLst>
          </p:cNvPr>
          <p:cNvSpPr txBox="1"/>
          <p:nvPr/>
        </p:nvSpPr>
        <p:spPr>
          <a:xfrm>
            <a:off x="301316" y="1950464"/>
            <a:ext cx="11769968" cy="94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0510" algn="ctr">
              <a:lnSpc>
                <a:spcPct val="110000"/>
              </a:lnSpc>
              <a:spcBef>
                <a:spcPts val="1045"/>
              </a:spcBef>
            </a:pPr>
            <a:r>
              <a:rPr lang="ru-RU" sz="2800" spc="165" dirty="0">
                <a:solidFill>
                  <a:schemeClr val="accent5"/>
                </a:solidFill>
                <a:latin typeface="+mj-lt"/>
                <a:cs typeface="Lucida Sans Unicode"/>
              </a:rPr>
              <a:t>▶</a:t>
            </a:r>
            <a:r>
              <a:rPr sz="3200" spc="325" dirty="0">
                <a:solidFill>
                  <a:srgbClr val="5FCAEE"/>
                </a:solidFill>
                <a:latin typeface="+mj-lt"/>
                <a:cs typeface="Lucida Sans Unicode"/>
              </a:rPr>
              <a:t> </a:t>
            </a:r>
            <a:r>
              <a:rPr lang="ru-RU" sz="2400" b="1" u="sng" spc="3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В режиме онлайн была организована защита п</a:t>
            </a:r>
            <a:r>
              <a:rPr sz="24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роект</a:t>
            </a:r>
            <a:r>
              <a:rPr lang="ru-RU" sz="24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а</a:t>
            </a:r>
            <a:r>
              <a:rPr sz="24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:</a:t>
            </a:r>
            <a:r>
              <a:rPr sz="2400" b="1" u="sng" spc="-6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«Наш</a:t>
            </a:r>
            <a:r>
              <a:rPr sz="2400" spc="-4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горох</a:t>
            </a:r>
            <a:r>
              <a:rPr sz="2400" spc="-5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совсем</a:t>
            </a:r>
            <a:r>
              <a:rPr sz="2400" spc="-4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не</a:t>
            </a:r>
            <a:r>
              <a:rPr sz="2400" spc="-5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плох,</a:t>
            </a:r>
            <a:r>
              <a:rPr sz="2400" spc="-4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вырос</a:t>
            </a:r>
            <a:r>
              <a:rPr sz="2400" spc="-4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на</a:t>
            </a:r>
            <a:r>
              <a:rPr sz="2400" spc="-4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+mj-lt"/>
                <a:cs typeface="Times New Roman"/>
              </a:rPr>
              <a:t>окошке,</a:t>
            </a:r>
            <a:r>
              <a:rPr sz="2400" spc="-6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+mj-lt"/>
                <a:cs typeface="Times New Roman"/>
              </a:rPr>
              <a:t>подставляй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ладошки».</a:t>
            </a:r>
            <a:r>
              <a:rPr sz="2400" spc="-5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Авторы:</a:t>
            </a:r>
            <a:r>
              <a:rPr sz="2400" spc="-3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обучающиеся</a:t>
            </a:r>
            <a:r>
              <a:rPr sz="2400" spc="-80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1</a:t>
            </a:r>
            <a:r>
              <a:rPr sz="2400" spc="-4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+mj-lt"/>
                <a:cs typeface="Times New Roman"/>
              </a:rPr>
              <a:t>класса.</a:t>
            </a:r>
            <a:r>
              <a:rPr sz="2400" spc="-55" dirty="0">
                <a:solidFill>
                  <a:srgbClr val="404040"/>
                </a:solidFill>
                <a:latin typeface="+mj-lt"/>
                <a:cs typeface="Times New Roman"/>
              </a:rPr>
              <a:t> 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890DAB8-CB00-9F45-A17F-C392AFCC37EC}"/>
              </a:ext>
            </a:extLst>
          </p:cNvPr>
          <p:cNvSpPr txBox="1"/>
          <p:nvPr/>
        </p:nvSpPr>
        <p:spPr>
          <a:xfrm>
            <a:off x="144163" y="6362209"/>
            <a:ext cx="7105907" cy="3896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0510">
              <a:lnSpc>
                <a:spcPct val="110000"/>
              </a:lnSpc>
              <a:spcBef>
                <a:spcPts val="1045"/>
              </a:spcBef>
            </a:pPr>
            <a:r>
              <a:rPr sz="2400" u="sng" spc="-10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imes New Roman"/>
                <a:cs typeface="Times New Roman"/>
              </a:rPr>
              <a:t>https://e.mail.ru/inbox/0:16756799991853442208:0/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0B801B-AEE7-2978-6DE7-A26A48E92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785" y="3775145"/>
            <a:ext cx="1910626" cy="2547189"/>
          </a:xfrm>
          <a:prstGeom prst="rect">
            <a:avLst/>
          </a:prstGeom>
          <a:ln w="12700">
            <a:solidFill>
              <a:srgbClr val="00881B"/>
            </a:solidFill>
          </a:ln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934D13-9352-887C-1293-C52DCD39891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464" r="8747"/>
          <a:stretch/>
        </p:blipFill>
        <p:spPr>
          <a:xfrm>
            <a:off x="4095047" y="3815019"/>
            <a:ext cx="2709527" cy="2547190"/>
          </a:xfrm>
          <a:prstGeom prst="rect">
            <a:avLst/>
          </a:prstGeom>
          <a:ln w="12700">
            <a:solidFill>
              <a:srgbClr val="00881B"/>
            </a:solidFill>
          </a:ln>
          <a:effectLst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131704-1D44-112B-5AC1-5B74043735D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0778"/>
          <a:stretch/>
        </p:blipFill>
        <p:spPr>
          <a:xfrm>
            <a:off x="2205428" y="2948440"/>
            <a:ext cx="1747837" cy="3373894"/>
          </a:xfrm>
          <a:prstGeom prst="rect">
            <a:avLst/>
          </a:prstGeom>
          <a:ln w="12700">
            <a:solidFill>
              <a:srgbClr val="00881B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358122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id="{15A08C66-0A6A-185C-C250-898426588D31}"/>
              </a:ext>
            </a:extLst>
          </p:cNvPr>
          <p:cNvSpPr txBox="1"/>
          <p:nvPr/>
        </p:nvSpPr>
        <p:spPr>
          <a:xfrm>
            <a:off x="1319708" y="1723151"/>
            <a:ext cx="862711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505"/>
              </a:spcBef>
            </a:pPr>
            <a:r>
              <a:rPr sz="3200" spc="165" dirty="0">
                <a:solidFill>
                  <a:schemeClr val="accent5"/>
                </a:solidFill>
                <a:latin typeface="Lucida Sans Unicode"/>
                <a:cs typeface="Lucida Sans Unicode"/>
              </a:rPr>
              <a:t>▶</a:t>
            </a:r>
            <a:r>
              <a:rPr sz="1900" spc="30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Организация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дистанционных</a:t>
            </a:r>
            <a:r>
              <a:rPr sz="2400" b="1" spc="-15" dirty="0">
                <a:latin typeface="+mj-lt"/>
                <a:cs typeface="Times New Roman"/>
              </a:rPr>
              <a:t> </a:t>
            </a:r>
            <a:r>
              <a:rPr sz="2400" b="1" spc="-20" dirty="0">
                <a:latin typeface="+mj-lt"/>
                <a:cs typeface="Times New Roman"/>
              </a:rPr>
              <a:t>образовательных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технологий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55EAF0-4DFE-0B9D-21BE-27F58B1936D5}"/>
              </a:ext>
            </a:extLst>
          </p:cNvPr>
          <p:cNvSpPr txBox="1"/>
          <p:nvPr/>
        </p:nvSpPr>
        <p:spPr>
          <a:xfrm>
            <a:off x="510822" y="359827"/>
            <a:ext cx="9231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Наставническое  взаимодействие  с   «ООО «НОУ  вектор наук»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001C92-47FE-6BC7-146D-FED5538AAA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E389AE-AFBA-8EC2-D704-BF01EB5982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4" y="361125"/>
            <a:ext cx="698123" cy="1333562"/>
          </a:xfrm>
          <a:prstGeom prst="rect">
            <a:avLst/>
          </a:prstGeom>
        </p:spPr>
      </p:pic>
      <p:pic>
        <p:nvPicPr>
          <p:cNvPr id="16" name="object 7">
            <a:extLst>
              <a:ext uri="{FF2B5EF4-FFF2-40B4-BE49-F238E27FC236}">
                <a16:creationId xmlns:a16="http://schemas.microsoft.com/office/drawing/2014/main" id="{4A911F28-1618-EC57-088C-088FBBB3633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30200" y="2333911"/>
            <a:ext cx="3233236" cy="4357696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17" name="object 10">
            <a:extLst>
              <a:ext uri="{FF2B5EF4-FFF2-40B4-BE49-F238E27FC236}">
                <a16:creationId xmlns:a16="http://schemas.microsoft.com/office/drawing/2014/main" id="{E62CF797-A3E0-50EC-92A8-14302F03298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24191" y="2333912"/>
            <a:ext cx="3049267" cy="4357696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  <p:pic>
        <p:nvPicPr>
          <p:cNvPr id="18" name="object 4">
            <a:extLst>
              <a:ext uri="{FF2B5EF4-FFF2-40B4-BE49-F238E27FC236}">
                <a16:creationId xmlns:a16="http://schemas.microsoft.com/office/drawing/2014/main" id="{2C7B2C05-6380-6D24-6BC0-3CEF19D6179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1292" y="2333911"/>
            <a:ext cx="3049267" cy="4357695"/>
          </a:xfrm>
          <a:prstGeom prst="rect">
            <a:avLst/>
          </a:prstGeom>
          <a:ln w="12700"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3244034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615</Words>
  <Application>Microsoft Office PowerPoint</Application>
  <PresentationFormat>Широкоэкранный</PresentationFormat>
  <Paragraphs>64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Times New Roman</vt:lpstr>
      <vt:lpstr>Gerbera Light</vt:lpstr>
      <vt:lpstr>Calibri Light</vt:lpstr>
      <vt:lpstr>Lucida Sans Unicode</vt:lpstr>
      <vt:lpstr>Arial</vt:lpstr>
      <vt:lpstr>TomskObl2104</vt:lpstr>
      <vt:lpstr>Calibri</vt:lpstr>
      <vt:lpstr>Gerbera</vt:lpstr>
      <vt:lpstr>Тема Office</vt:lpstr>
      <vt:lpstr>«Наставничество как феномен совершенствования профессиональных компетенций  педагогов, студентов,  родителей, социально-личностного роста обучающихся с нарушениями слуха»</vt:lpstr>
      <vt:lpstr>Современно-развивающая  система педагогической  деятельности  наставника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Раиса  Моисеева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Раиса</cp:lastModifiedBy>
  <cp:revision>245</cp:revision>
  <dcterms:created xsi:type="dcterms:W3CDTF">2025-07-14T10:33:41Z</dcterms:created>
  <dcterms:modified xsi:type="dcterms:W3CDTF">2026-08-10T05:27:14Z</dcterms:modified>
</cp:coreProperties>
</file>