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72" r:id="rId3"/>
    <p:sldId id="269" r:id="rId4"/>
    <p:sldId id="271" r:id="rId5"/>
    <p:sldId id="262" r:id="rId6"/>
    <p:sldId id="261" r:id="rId7"/>
    <p:sldId id="270" r:id="rId8"/>
    <p:sldId id="273" r:id="rId9"/>
  </p:sldIdLst>
  <p:sldSz cx="12192000" cy="6858000"/>
  <p:notesSz cx="6858000" cy="9144000"/>
  <p:embeddedFontLst>
    <p:embeddedFont>
      <p:font typeface="TomskObl2104" panose="020B0604020202020204" charset="0"/>
      <p:regular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27" autoAdjust="0"/>
    <p:restoredTop sz="94660"/>
  </p:normalViewPr>
  <p:slideViewPr>
    <p:cSldViewPr snapToGrid="0">
      <p:cViewPr varScale="1">
        <p:scale>
          <a:sx n="69" d="100"/>
          <a:sy n="69" d="100"/>
        </p:scale>
        <p:origin x="448" y="4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7673" y="2447636"/>
            <a:ext cx="4953577" cy="1800514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omskObl2104" pitchFamily="50" charset="0"/>
              </a:rPr>
              <a:t>Ассоциация педагогов-наставников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000" y="4643647"/>
            <a:ext cx="4987869" cy="856960"/>
          </a:xfrm>
        </p:spPr>
        <p:txBody>
          <a:bodyPr>
            <a:normAutofit fontScale="32500" lnSpcReduction="20000"/>
          </a:bodyPr>
          <a:lstStyle/>
          <a:p>
            <a:pPr algn="r"/>
            <a:r>
              <a:rPr lang="ru-RU" sz="5000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Михеева Лариса Александровна, председатель Ассоциации </a:t>
            </a:r>
            <a:r>
              <a:rPr lang="ru-RU" sz="500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педагогов-наставников Томской области</a:t>
            </a:r>
            <a:endParaRPr lang="ru-RU" sz="5000" dirty="0">
              <a:solidFill>
                <a:schemeClr val="accent6">
                  <a:lumMod val="50000"/>
                </a:schemeClr>
              </a:solidFill>
              <a:latin typeface="Gerbera Light" panose="02000300000000000000" pitchFamily="50" charset="-52"/>
            </a:endParaRP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 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849745" y="748145"/>
            <a:ext cx="7702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ФОТОКОНКУРС «УЛЫБКА УЧИТЕЛЯ»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 descr="https://sun9-13.vkuserphoto.ru/s/v1/ig2/4VbMjrTGL0QGXsisLKVwvAv4E_yQiLGopkMBQqkKkgbaN5bOzIfeSANsEJPvBhWDgqaespq876_-zGzjWYbyJZOY.jpg?quality=95&amp;as=32x27,48x40,72x60,108x90,160x133,240x200,360x300,480x400,540x449,640x533,720x599,728x606&amp;from=bu&amp;u=2TX2RusWJ-YmdX5MmkYMGxjNnsoJ2pgGX7yrLO6UEdw&amp;cs=728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030" y="2046313"/>
            <a:ext cx="4859770" cy="404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1270" y="1791855"/>
            <a:ext cx="44612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На конкурс поступило 92 работы из 15 муниципалитетов Томской области: г. Томск, ЗАТО Северск, г. Кедровый,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г.о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. Стрежевой,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Бакчарский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Молчановский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, Первомайский,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Каргасокский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Колпашевский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Кривошеинский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Тегульдетский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, Томский, Зырянский</a:t>
            </a:r>
            <a:r>
              <a:rPr lang="ru-RU" dirty="0">
                <a:latin typeface="Gerbera Light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Кожевниковский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Чаинский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Gerbera Light"/>
              </a:rPr>
              <a:t> районы</a:t>
            </a:r>
            <a:r>
              <a:rPr lang="ru-RU" dirty="0">
                <a:latin typeface="Gerbera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181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26964" cy="1639166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ПРОФЕССИОНАЛЬНЫЕ КОНКУРСЫ, повышение квалификации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Gerbera Light" panose="02000300000000000000" pitchFamily="50" charset="-52"/>
              </a:rPr>
              <a:t> </a:t>
            </a: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999" y="1530617"/>
            <a:ext cx="2410097" cy="645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29672" y="2736201"/>
            <a:ext cx="3953164" cy="29648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1020" y="2736201"/>
            <a:ext cx="4128654" cy="309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849745" y="748145"/>
            <a:ext cx="7702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Региональный форум наставников Томской области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748146" y="2198255"/>
            <a:ext cx="1080654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spc="-10" dirty="0" err="1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Жабкина</a:t>
            </a:r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Татьяна Васильевна, МАОУ СОШ №2 («Разговоры о важном»);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Михеева Лариса Александровна, МБОУ «СОШ № 78» («Путеводитель наставника»);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Волкова Елена Валентиновна и Козлова Елена Геннадьевна, МАОУ лицей №7 («Использование ИИ в работе педагога»).</a:t>
            </a:r>
          </a:p>
          <a:p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Кругосветка: </a:t>
            </a:r>
          </a:p>
          <a:p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🌟 Дорохова Ольга Петровна;  </a:t>
            </a:r>
          </a:p>
          <a:p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🌟 Дубинина Марина Алексеевна;  </a:t>
            </a:r>
          </a:p>
          <a:p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🌟 </a:t>
            </a:r>
            <a:r>
              <a:rPr lang="ru-RU" sz="2500" b="1" spc="-10" dirty="0" err="1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Мазурец</a:t>
            </a:r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Алена Николаевна  </a:t>
            </a:r>
            <a:endParaRPr lang="ru-RU" sz="2500" b="1" spc="-10" dirty="0">
              <a:solidFill>
                <a:schemeClr val="accent6">
                  <a:lumMod val="50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3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562073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ru-RU" sz="5400" dirty="0" err="1" smtClean="0">
                <a:solidFill>
                  <a:srgbClr val="00881B"/>
                </a:solidFill>
                <a:latin typeface="TomskObl2104" pitchFamily="50" charset="0"/>
              </a:rPr>
              <a:t>ИНТЕНСИВы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ДЛЯ УЧИТЕЛЕЙ 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951270" y="2839730"/>
            <a:ext cx="52918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СИБУР </a:t>
            </a:r>
            <a:r>
              <a:rPr lang="ru-RU" sz="2500" b="1" spc="-10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провёл в Томске образовательные </a:t>
            </a:r>
            <a:r>
              <a:rPr lang="ru-RU" sz="2500" b="1" spc="-10" dirty="0" err="1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интенсивы</a:t>
            </a:r>
            <a:r>
              <a:rPr lang="ru-RU" sz="2500" b="1" spc="-10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для учителей математики, физики и химии</a:t>
            </a:r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.</a:t>
            </a:r>
            <a:endParaRPr lang="ru-RU" sz="2500" b="1" spc="-10" dirty="0">
              <a:solidFill>
                <a:schemeClr val="accent6">
                  <a:lumMod val="50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469" y="2542547"/>
            <a:ext cx="5143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849745" y="748145"/>
            <a:ext cx="7702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ЛИНГВОФЕЙЕРВЕРК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4" y="1831309"/>
            <a:ext cx="52918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spc="-10" dirty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В конкурсе приняли участие обучающихся 2-11 классов из 11 субъектов РФ: Удмуртская Республика, г. Москва, Воронежская, Липецкая, Нижегородская, Новосибирская, Ростовская, Рязанская, Томская, Тульская области, Красноярский край.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1812" y="1831309"/>
            <a:ext cx="452437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566" y="463722"/>
            <a:ext cx="6026286" cy="60262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128" y="1937392"/>
            <a:ext cx="2877127" cy="287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5" y="880647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849745" y="748145"/>
            <a:ext cx="7702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ЗАДАНИЕ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4" y="1831309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spc="-1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</a:t>
            </a:r>
            <a:endParaRPr lang="ru-RU" sz="2500" b="1" spc="-10" dirty="0">
              <a:solidFill>
                <a:schemeClr val="accent6">
                  <a:lumMod val="50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425813"/>
              </p:ext>
            </p:extLst>
          </p:nvPr>
        </p:nvGraphicFramePr>
        <p:xfrm>
          <a:off x="959528" y="2142835"/>
          <a:ext cx="9920909" cy="2872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545">
                  <a:extLst>
                    <a:ext uri="{9D8B030D-6E8A-4147-A177-3AD203B41FA5}">
                      <a16:colId xmlns:a16="http://schemas.microsoft.com/office/drawing/2014/main" val="3275226899"/>
                    </a:ext>
                  </a:extLst>
                </a:gridCol>
                <a:gridCol w="2834545">
                  <a:extLst>
                    <a:ext uri="{9D8B030D-6E8A-4147-A177-3AD203B41FA5}">
                      <a16:colId xmlns:a16="http://schemas.microsoft.com/office/drawing/2014/main" val="2779981779"/>
                    </a:ext>
                  </a:extLst>
                </a:gridCol>
                <a:gridCol w="2834545">
                  <a:extLst>
                    <a:ext uri="{9D8B030D-6E8A-4147-A177-3AD203B41FA5}">
                      <a16:colId xmlns:a16="http://schemas.microsoft.com/office/drawing/2014/main" val="2267647966"/>
                    </a:ext>
                  </a:extLst>
                </a:gridCol>
                <a:gridCol w="1417274">
                  <a:extLst>
                    <a:ext uri="{9D8B030D-6E8A-4147-A177-3AD203B41FA5}">
                      <a16:colId xmlns:a16="http://schemas.microsoft.com/office/drawing/2014/main" val="3484784770"/>
                    </a:ext>
                  </a:extLst>
                </a:gridCol>
              </a:tblGrid>
              <a:tr h="649213">
                <a:tc>
                  <a:txBody>
                    <a:bodyPr/>
                    <a:lstStyle/>
                    <a:p>
                      <a:pPr algn="l"/>
                      <a:r>
                        <a:rPr lang="ru-RU" sz="28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rbera Light"/>
                        </a:rPr>
                        <a:t>Формат</a:t>
                      </a:r>
                    </a:p>
                  </a:txBody>
                  <a:tcPr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rbera Light"/>
                        </a:rPr>
                        <a:t>Тема</a:t>
                      </a:r>
                    </a:p>
                  </a:txBody>
                  <a:tcPr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rbera Light"/>
                        </a:rPr>
                        <a:t>Кто </a:t>
                      </a:r>
                      <a:r>
                        <a:rPr lang="ru-RU" sz="2800" b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rbera Light"/>
                        </a:rPr>
                        <a:t>проводит/ </a:t>
                      </a:r>
                      <a:r>
                        <a:rPr lang="ru-RU" sz="28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rbera Light"/>
                        </a:rPr>
                        <a:t>участвует</a:t>
                      </a:r>
                    </a:p>
                  </a:txBody>
                  <a:tcPr marB="254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rbera Light"/>
                        </a:rPr>
                        <a:t>Месяц</a:t>
                      </a:r>
                    </a:p>
                  </a:txBody>
                  <a:tcPr marB="254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66426936"/>
                  </a:ext>
                </a:extLst>
              </a:tr>
              <a:tr h="6492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8339921"/>
                  </a:ext>
                </a:extLst>
              </a:tr>
              <a:tr h="6492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28285968"/>
                  </a:ext>
                </a:extLst>
              </a:tr>
              <a:tr h="6492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0893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8851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212</Words>
  <Application>Microsoft Office PowerPoint</Application>
  <PresentationFormat>Широкоэкранный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TomskObl2104</vt:lpstr>
      <vt:lpstr>Calibri Light</vt:lpstr>
      <vt:lpstr>Gerbera Light</vt:lpstr>
      <vt:lpstr>Calibri</vt:lpstr>
      <vt:lpstr>Тема Office</vt:lpstr>
      <vt:lpstr>Ассоциация педагогов-наставников</vt:lpstr>
      <vt:lpstr>Презентация PowerPoint</vt:lpstr>
      <vt:lpstr> ПРОФЕССИОНАЛЬНЫЕ КОНКУРСЫ, повышение квалификации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User78</cp:lastModifiedBy>
  <cp:revision>129</cp:revision>
  <cp:lastPrinted>2026-08-24T06:50:24Z</cp:lastPrinted>
  <dcterms:created xsi:type="dcterms:W3CDTF">2025-07-14T10:33:41Z</dcterms:created>
  <dcterms:modified xsi:type="dcterms:W3CDTF">2026-08-24T08:24:58Z</dcterms:modified>
</cp:coreProperties>
</file>