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69" r:id="rId3"/>
    <p:sldId id="261" r:id="rId4"/>
    <p:sldId id="262" r:id="rId5"/>
    <p:sldId id="272" r:id="rId6"/>
    <p:sldId id="273" r:id="rId7"/>
    <p:sldId id="274" r:id="rId8"/>
    <p:sldId id="275" r:id="rId9"/>
    <p:sldId id="276" r:id="rId10"/>
    <p:sldId id="270" r:id="rId11"/>
  </p:sldIdLst>
  <p:sldSz cx="12192000" cy="6858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alibri Light" panose="020F0302020204030204" pitchFamily="34" charset="0"/>
      <p:regular r:id="rId16"/>
      <p:italic r:id="rId17"/>
    </p:embeddedFont>
    <p:embeddedFont>
      <p:font typeface="TomskObl2104" panose="020B0604020202020204" charset="0"/>
      <p:regular r:id="rId1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316"/>
    <a:srgbClr val="005AA3"/>
    <a:srgbClr val="00881B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76" d="100"/>
          <a:sy n="76" d="100"/>
        </p:scale>
        <p:origin x="594" y="78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651C96-93DB-4540-A4E4-BAB96CF9B6A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CC4F293-C242-4ECA-9333-EDBFFF968F5A}">
      <dgm:prSet phldrT="[Текст]"/>
      <dgm:spPr/>
      <dgm:t>
        <a:bodyPr/>
        <a:lstStyle/>
        <a:p>
          <a:r>
            <a:rPr lang="ru-RU" dirty="0"/>
            <a:t>Индивидуальная разработка инструкций и их изменение</a:t>
          </a:r>
        </a:p>
      </dgm:t>
    </dgm:pt>
    <dgm:pt modelId="{32768276-D5A1-45C5-BC35-C741D8E47EB1}" type="parTrans" cxnId="{98F2253C-2EA6-4E37-8691-B38F11D5AF84}">
      <dgm:prSet/>
      <dgm:spPr/>
      <dgm:t>
        <a:bodyPr/>
        <a:lstStyle/>
        <a:p>
          <a:endParaRPr lang="ru-RU"/>
        </a:p>
      </dgm:t>
    </dgm:pt>
    <dgm:pt modelId="{24B9D664-1544-48CF-8042-B726E1F96387}" type="sibTrans" cxnId="{98F2253C-2EA6-4E37-8691-B38F11D5AF84}">
      <dgm:prSet/>
      <dgm:spPr/>
      <dgm:t>
        <a:bodyPr/>
        <a:lstStyle/>
        <a:p>
          <a:endParaRPr lang="ru-RU"/>
        </a:p>
      </dgm:t>
    </dgm:pt>
    <dgm:pt modelId="{B382F6FF-807B-4094-88E6-7665A227D3B8}">
      <dgm:prSet phldrT="[Текст]"/>
      <dgm:spPr/>
      <dgm:t>
        <a:bodyPr/>
        <a:lstStyle/>
        <a:p>
          <a:r>
            <a:rPr lang="ru-RU" dirty="0"/>
            <a:t>Правила двух стен</a:t>
          </a:r>
        </a:p>
      </dgm:t>
    </dgm:pt>
    <dgm:pt modelId="{CEFAD826-F035-46DC-9BEE-9402217C754D}" type="parTrans" cxnId="{A41D0C50-C641-4A4D-BAFD-E27ED1EA1B97}">
      <dgm:prSet/>
      <dgm:spPr/>
      <dgm:t>
        <a:bodyPr/>
        <a:lstStyle/>
        <a:p>
          <a:endParaRPr lang="ru-RU"/>
        </a:p>
      </dgm:t>
    </dgm:pt>
    <dgm:pt modelId="{5AEED35E-4BC5-4879-B396-4B3B881CF3FB}" type="sibTrans" cxnId="{A41D0C50-C641-4A4D-BAFD-E27ED1EA1B97}">
      <dgm:prSet/>
      <dgm:spPr/>
      <dgm:t>
        <a:bodyPr/>
        <a:lstStyle/>
        <a:p>
          <a:endParaRPr lang="ru-RU"/>
        </a:p>
      </dgm:t>
    </dgm:pt>
    <dgm:pt modelId="{983D4595-0DFD-4FC1-B07C-891D37101345}">
      <dgm:prSet phldrT="[Текст]"/>
      <dgm:spPr/>
      <dgm:t>
        <a:bodyPr/>
        <a:lstStyle/>
        <a:p>
          <a:r>
            <a:rPr lang="ru-RU" dirty="0"/>
            <a:t>Организация и подготовка помещений</a:t>
          </a:r>
        </a:p>
      </dgm:t>
    </dgm:pt>
    <dgm:pt modelId="{3452E6BA-C5DC-4D58-BBD3-80D9D564EDDD}" type="parTrans" cxnId="{8E460130-932F-4522-865B-7E17079C6214}">
      <dgm:prSet/>
      <dgm:spPr/>
      <dgm:t>
        <a:bodyPr/>
        <a:lstStyle/>
        <a:p>
          <a:endParaRPr lang="ru-RU"/>
        </a:p>
      </dgm:t>
    </dgm:pt>
    <dgm:pt modelId="{1EE93818-7F8C-4217-83A2-8F0C452FD543}" type="sibTrans" cxnId="{8E460130-932F-4522-865B-7E17079C6214}">
      <dgm:prSet/>
      <dgm:spPr/>
      <dgm:t>
        <a:bodyPr/>
        <a:lstStyle/>
        <a:p>
          <a:endParaRPr lang="ru-RU"/>
        </a:p>
      </dgm:t>
    </dgm:pt>
    <dgm:pt modelId="{697CCA76-4CE1-4D32-A059-58A981418E34}" type="pres">
      <dgm:prSet presAssocID="{87651C96-93DB-4540-A4E4-BAB96CF9B6A2}" presName="Name0" presStyleCnt="0">
        <dgm:presLayoutVars>
          <dgm:chMax val="7"/>
          <dgm:chPref val="7"/>
          <dgm:dir/>
        </dgm:presLayoutVars>
      </dgm:prSet>
      <dgm:spPr/>
    </dgm:pt>
    <dgm:pt modelId="{157546D1-FA85-48F4-8A65-D5FE826E6491}" type="pres">
      <dgm:prSet presAssocID="{87651C96-93DB-4540-A4E4-BAB96CF9B6A2}" presName="Name1" presStyleCnt="0"/>
      <dgm:spPr/>
    </dgm:pt>
    <dgm:pt modelId="{CC489AFD-EBC2-4775-9014-0DE0DBEE271D}" type="pres">
      <dgm:prSet presAssocID="{87651C96-93DB-4540-A4E4-BAB96CF9B6A2}" presName="cycle" presStyleCnt="0"/>
      <dgm:spPr/>
    </dgm:pt>
    <dgm:pt modelId="{37E864DE-390F-4C07-A55F-E529B0365622}" type="pres">
      <dgm:prSet presAssocID="{87651C96-93DB-4540-A4E4-BAB96CF9B6A2}" presName="srcNode" presStyleLbl="node1" presStyleIdx="0" presStyleCnt="3"/>
      <dgm:spPr/>
    </dgm:pt>
    <dgm:pt modelId="{B2B52825-8249-4171-8E4D-046CEF6DD0EE}" type="pres">
      <dgm:prSet presAssocID="{87651C96-93DB-4540-A4E4-BAB96CF9B6A2}" presName="conn" presStyleLbl="parChTrans1D2" presStyleIdx="0" presStyleCnt="1"/>
      <dgm:spPr/>
    </dgm:pt>
    <dgm:pt modelId="{97CA428C-B45D-43AB-8876-0C4CA24B6279}" type="pres">
      <dgm:prSet presAssocID="{87651C96-93DB-4540-A4E4-BAB96CF9B6A2}" presName="extraNode" presStyleLbl="node1" presStyleIdx="0" presStyleCnt="3"/>
      <dgm:spPr/>
    </dgm:pt>
    <dgm:pt modelId="{53DDE245-0574-464D-9111-B7577DE74DB9}" type="pres">
      <dgm:prSet presAssocID="{87651C96-93DB-4540-A4E4-BAB96CF9B6A2}" presName="dstNode" presStyleLbl="node1" presStyleIdx="0" presStyleCnt="3"/>
      <dgm:spPr/>
    </dgm:pt>
    <dgm:pt modelId="{7DA0C92C-CE7D-4735-9E17-0A17623CF0E2}" type="pres">
      <dgm:prSet presAssocID="{8CC4F293-C242-4ECA-9333-EDBFFF968F5A}" presName="text_1" presStyleLbl="node1" presStyleIdx="0" presStyleCnt="3" custLinFactNeighborX="82" custLinFactNeighborY="-3719">
        <dgm:presLayoutVars>
          <dgm:bulletEnabled val="1"/>
        </dgm:presLayoutVars>
      </dgm:prSet>
      <dgm:spPr/>
    </dgm:pt>
    <dgm:pt modelId="{0C0AB3A0-2969-4A53-832A-19FF26EB8EDE}" type="pres">
      <dgm:prSet presAssocID="{8CC4F293-C242-4ECA-9333-EDBFFF968F5A}" presName="accent_1" presStyleCnt="0"/>
      <dgm:spPr/>
    </dgm:pt>
    <dgm:pt modelId="{5F12ABC5-CABA-445F-A973-371D69B6DF17}" type="pres">
      <dgm:prSet presAssocID="{8CC4F293-C242-4ECA-9333-EDBFFF968F5A}" presName="accentRepeatNode" presStyleLbl="solidFgAcc1" presStyleIdx="0" presStyleCnt="3"/>
      <dgm:spPr/>
    </dgm:pt>
    <dgm:pt modelId="{7F98E937-BEA3-4184-BC33-BA85407522BA}" type="pres">
      <dgm:prSet presAssocID="{B382F6FF-807B-4094-88E6-7665A227D3B8}" presName="text_2" presStyleLbl="node1" presStyleIdx="1" presStyleCnt="3">
        <dgm:presLayoutVars>
          <dgm:bulletEnabled val="1"/>
        </dgm:presLayoutVars>
      </dgm:prSet>
      <dgm:spPr/>
    </dgm:pt>
    <dgm:pt modelId="{97F425E5-940E-49C4-AB20-54DAB9FF22DC}" type="pres">
      <dgm:prSet presAssocID="{B382F6FF-807B-4094-88E6-7665A227D3B8}" presName="accent_2" presStyleCnt="0"/>
      <dgm:spPr/>
    </dgm:pt>
    <dgm:pt modelId="{F4E2CBDE-66BE-4E5F-BD02-E8F0B5A396BB}" type="pres">
      <dgm:prSet presAssocID="{B382F6FF-807B-4094-88E6-7665A227D3B8}" presName="accentRepeatNode" presStyleLbl="solidFgAcc1" presStyleIdx="1" presStyleCnt="3"/>
      <dgm:spPr/>
    </dgm:pt>
    <dgm:pt modelId="{607C9BA6-4398-42B6-8081-8AB6CBC0DA8F}" type="pres">
      <dgm:prSet presAssocID="{983D4595-0DFD-4FC1-B07C-891D37101345}" presName="text_3" presStyleLbl="node1" presStyleIdx="2" presStyleCnt="3" custLinFactNeighborX="-82" custLinFactNeighborY="2789">
        <dgm:presLayoutVars>
          <dgm:bulletEnabled val="1"/>
        </dgm:presLayoutVars>
      </dgm:prSet>
      <dgm:spPr/>
    </dgm:pt>
    <dgm:pt modelId="{919E68A9-4E58-4743-9C15-0D0FB0B990A6}" type="pres">
      <dgm:prSet presAssocID="{983D4595-0DFD-4FC1-B07C-891D37101345}" presName="accent_3" presStyleCnt="0"/>
      <dgm:spPr/>
    </dgm:pt>
    <dgm:pt modelId="{373692DE-67FF-4FBA-8B62-5386EA7971DE}" type="pres">
      <dgm:prSet presAssocID="{983D4595-0DFD-4FC1-B07C-891D37101345}" presName="accentRepeatNode" presStyleLbl="solidFgAcc1" presStyleIdx="2" presStyleCnt="3"/>
      <dgm:spPr/>
    </dgm:pt>
  </dgm:ptLst>
  <dgm:cxnLst>
    <dgm:cxn modelId="{F0287402-803A-4AD2-9644-F3D46AC8AA31}" type="presOf" srcId="{24B9D664-1544-48CF-8042-B726E1F96387}" destId="{B2B52825-8249-4171-8E4D-046CEF6DD0EE}" srcOrd="0" destOrd="0" presId="urn:microsoft.com/office/officeart/2008/layout/VerticalCurvedList"/>
    <dgm:cxn modelId="{2B59C320-C2AA-4D6B-A036-9AF5997A9476}" type="presOf" srcId="{8CC4F293-C242-4ECA-9333-EDBFFF968F5A}" destId="{7DA0C92C-CE7D-4735-9E17-0A17623CF0E2}" srcOrd="0" destOrd="0" presId="urn:microsoft.com/office/officeart/2008/layout/VerticalCurvedList"/>
    <dgm:cxn modelId="{A396E129-C4D4-4D41-891C-5E7A593C0C87}" type="presOf" srcId="{87651C96-93DB-4540-A4E4-BAB96CF9B6A2}" destId="{697CCA76-4CE1-4D32-A059-58A981418E34}" srcOrd="0" destOrd="0" presId="urn:microsoft.com/office/officeart/2008/layout/VerticalCurvedList"/>
    <dgm:cxn modelId="{8E460130-932F-4522-865B-7E17079C6214}" srcId="{87651C96-93DB-4540-A4E4-BAB96CF9B6A2}" destId="{983D4595-0DFD-4FC1-B07C-891D37101345}" srcOrd="2" destOrd="0" parTransId="{3452E6BA-C5DC-4D58-BBD3-80D9D564EDDD}" sibTransId="{1EE93818-7F8C-4217-83A2-8F0C452FD543}"/>
    <dgm:cxn modelId="{98F2253C-2EA6-4E37-8691-B38F11D5AF84}" srcId="{87651C96-93DB-4540-A4E4-BAB96CF9B6A2}" destId="{8CC4F293-C242-4ECA-9333-EDBFFF968F5A}" srcOrd="0" destOrd="0" parTransId="{32768276-D5A1-45C5-BC35-C741D8E47EB1}" sibTransId="{24B9D664-1544-48CF-8042-B726E1F96387}"/>
    <dgm:cxn modelId="{79209040-A70C-4320-B704-C4E3DFA85626}" type="presOf" srcId="{B382F6FF-807B-4094-88E6-7665A227D3B8}" destId="{7F98E937-BEA3-4184-BC33-BA85407522BA}" srcOrd="0" destOrd="0" presId="urn:microsoft.com/office/officeart/2008/layout/VerticalCurvedList"/>
    <dgm:cxn modelId="{A41D0C50-C641-4A4D-BAFD-E27ED1EA1B97}" srcId="{87651C96-93DB-4540-A4E4-BAB96CF9B6A2}" destId="{B382F6FF-807B-4094-88E6-7665A227D3B8}" srcOrd="1" destOrd="0" parTransId="{CEFAD826-F035-46DC-9BEE-9402217C754D}" sibTransId="{5AEED35E-4BC5-4879-B396-4B3B881CF3FB}"/>
    <dgm:cxn modelId="{87086AE8-6E71-410F-9807-79DAAAE4F529}" type="presOf" srcId="{983D4595-0DFD-4FC1-B07C-891D37101345}" destId="{607C9BA6-4398-42B6-8081-8AB6CBC0DA8F}" srcOrd="0" destOrd="0" presId="urn:microsoft.com/office/officeart/2008/layout/VerticalCurvedList"/>
    <dgm:cxn modelId="{DF061661-50F6-4AAE-BDB6-EC4C9BD1C42E}" type="presParOf" srcId="{697CCA76-4CE1-4D32-A059-58A981418E34}" destId="{157546D1-FA85-48F4-8A65-D5FE826E6491}" srcOrd="0" destOrd="0" presId="urn:microsoft.com/office/officeart/2008/layout/VerticalCurvedList"/>
    <dgm:cxn modelId="{B4143D10-CED4-4C4B-9DE8-17D0BB37EB30}" type="presParOf" srcId="{157546D1-FA85-48F4-8A65-D5FE826E6491}" destId="{CC489AFD-EBC2-4775-9014-0DE0DBEE271D}" srcOrd="0" destOrd="0" presId="urn:microsoft.com/office/officeart/2008/layout/VerticalCurvedList"/>
    <dgm:cxn modelId="{CCDEA2BF-5F69-4DA9-AAB0-33DABAFDDBB1}" type="presParOf" srcId="{CC489AFD-EBC2-4775-9014-0DE0DBEE271D}" destId="{37E864DE-390F-4C07-A55F-E529B0365622}" srcOrd="0" destOrd="0" presId="urn:microsoft.com/office/officeart/2008/layout/VerticalCurvedList"/>
    <dgm:cxn modelId="{4B74AB99-20B8-4E86-8535-3E1B4425AF89}" type="presParOf" srcId="{CC489AFD-EBC2-4775-9014-0DE0DBEE271D}" destId="{B2B52825-8249-4171-8E4D-046CEF6DD0EE}" srcOrd="1" destOrd="0" presId="urn:microsoft.com/office/officeart/2008/layout/VerticalCurvedList"/>
    <dgm:cxn modelId="{5738674B-88C3-42BF-9990-CEB642644444}" type="presParOf" srcId="{CC489AFD-EBC2-4775-9014-0DE0DBEE271D}" destId="{97CA428C-B45D-43AB-8876-0C4CA24B6279}" srcOrd="2" destOrd="0" presId="urn:microsoft.com/office/officeart/2008/layout/VerticalCurvedList"/>
    <dgm:cxn modelId="{6834485B-AF0B-4767-93F9-40DBF8CF14E8}" type="presParOf" srcId="{CC489AFD-EBC2-4775-9014-0DE0DBEE271D}" destId="{53DDE245-0574-464D-9111-B7577DE74DB9}" srcOrd="3" destOrd="0" presId="urn:microsoft.com/office/officeart/2008/layout/VerticalCurvedList"/>
    <dgm:cxn modelId="{A589201F-532E-48C3-B652-64156BAAFD8B}" type="presParOf" srcId="{157546D1-FA85-48F4-8A65-D5FE826E6491}" destId="{7DA0C92C-CE7D-4735-9E17-0A17623CF0E2}" srcOrd="1" destOrd="0" presId="urn:microsoft.com/office/officeart/2008/layout/VerticalCurvedList"/>
    <dgm:cxn modelId="{2225F79F-8439-4534-8082-9E3886AA81F6}" type="presParOf" srcId="{157546D1-FA85-48F4-8A65-D5FE826E6491}" destId="{0C0AB3A0-2969-4A53-832A-19FF26EB8EDE}" srcOrd="2" destOrd="0" presId="urn:microsoft.com/office/officeart/2008/layout/VerticalCurvedList"/>
    <dgm:cxn modelId="{4A88E7E3-979C-43B4-BD98-962AAF1195D5}" type="presParOf" srcId="{0C0AB3A0-2969-4A53-832A-19FF26EB8EDE}" destId="{5F12ABC5-CABA-445F-A973-371D69B6DF17}" srcOrd="0" destOrd="0" presId="urn:microsoft.com/office/officeart/2008/layout/VerticalCurvedList"/>
    <dgm:cxn modelId="{A5D0044B-1150-4D12-804E-0E75BFCF9481}" type="presParOf" srcId="{157546D1-FA85-48F4-8A65-D5FE826E6491}" destId="{7F98E937-BEA3-4184-BC33-BA85407522BA}" srcOrd="3" destOrd="0" presId="urn:microsoft.com/office/officeart/2008/layout/VerticalCurvedList"/>
    <dgm:cxn modelId="{A952D725-C36D-4D60-B6FD-F77164944E26}" type="presParOf" srcId="{157546D1-FA85-48F4-8A65-D5FE826E6491}" destId="{97F425E5-940E-49C4-AB20-54DAB9FF22DC}" srcOrd="4" destOrd="0" presId="urn:microsoft.com/office/officeart/2008/layout/VerticalCurvedList"/>
    <dgm:cxn modelId="{09C5CE98-4616-47A0-81B4-0021DD48F38F}" type="presParOf" srcId="{97F425E5-940E-49C4-AB20-54DAB9FF22DC}" destId="{F4E2CBDE-66BE-4E5F-BD02-E8F0B5A396BB}" srcOrd="0" destOrd="0" presId="urn:microsoft.com/office/officeart/2008/layout/VerticalCurvedList"/>
    <dgm:cxn modelId="{3FB6D62C-751F-4949-9810-5A65E96B0B1D}" type="presParOf" srcId="{157546D1-FA85-48F4-8A65-D5FE826E6491}" destId="{607C9BA6-4398-42B6-8081-8AB6CBC0DA8F}" srcOrd="5" destOrd="0" presId="urn:microsoft.com/office/officeart/2008/layout/VerticalCurvedList"/>
    <dgm:cxn modelId="{D5E2F4C9-7209-4D30-95F4-4F0B9E64EDE9}" type="presParOf" srcId="{157546D1-FA85-48F4-8A65-D5FE826E6491}" destId="{919E68A9-4E58-4743-9C15-0D0FB0B990A6}" srcOrd="6" destOrd="0" presId="urn:microsoft.com/office/officeart/2008/layout/VerticalCurvedList"/>
    <dgm:cxn modelId="{A5D18427-5E99-4496-A3CB-5533CEA53645}" type="presParOf" srcId="{919E68A9-4E58-4743-9C15-0D0FB0B990A6}" destId="{373692DE-67FF-4FBA-8B62-5386EA7971D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B52825-8249-4171-8E4D-046CEF6DD0EE}">
      <dsp:nvSpPr>
        <dsp:cNvPr id="0" name=""/>
        <dsp:cNvSpPr/>
      </dsp:nvSpPr>
      <dsp:spPr>
        <a:xfrm>
          <a:off x="-4919424" y="-753830"/>
          <a:ext cx="5858998" cy="5858998"/>
        </a:xfrm>
        <a:prstGeom prst="blockArc">
          <a:avLst>
            <a:gd name="adj1" fmla="val 18900000"/>
            <a:gd name="adj2" fmla="val 2700000"/>
            <a:gd name="adj3" fmla="val 369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A0C92C-CE7D-4735-9E17-0A17623CF0E2}">
      <dsp:nvSpPr>
        <dsp:cNvPr id="0" name=""/>
        <dsp:cNvSpPr/>
      </dsp:nvSpPr>
      <dsp:spPr>
        <a:xfrm>
          <a:off x="612367" y="402768"/>
          <a:ext cx="9851585" cy="8702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0775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/>
            <a:t>Индивидуальная разработка инструкций и их изменение</a:t>
          </a:r>
        </a:p>
      </dsp:txBody>
      <dsp:txXfrm>
        <a:off x="612367" y="402768"/>
        <a:ext cx="9851585" cy="870267"/>
      </dsp:txXfrm>
    </dsp:sp>
    <dsp:sp modelId="{5F12ABC5-CABA-445F-A973-371D69B6DF17}">
      <dsp:nvSpPr>
        <dsp:cNvPr id="0" name=""/>
        <dsp:cNvSpPr/>
      </dsp:nvSpPr>
      <dsp:spPr>
        <a:xfrm>
          <a:off x="60372" y="326350"/>
          <a:ext cx="1087834" cy="1087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98E937-BEA3-4184-BC33-BA85407522BA}">
      <dsp:nvSpPr>
        <dsp:cNvPr id="0" name=""/>
        <dsp:cNvSpPr/>
      </dsp:nvSpPr>
      <dsp:spPr>
        <a:xfrm>
          <a:off x="920631" y="1740535"/>
          <a:ext cx="9535243" cy="8702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0775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/>
            <a:t>Правила двух стен</a:t>
          </a:r>
        </a:p>
      </dsp:txBody>
      <dsp:txXfrm>
        <a:off x="920631" y="1740535"/>
        <a:ext cx="9535243" cy="870267"/>
      </dsp:txXfrm>
    </dsp:sp>
    <dsp:sp modelId="{F4E2CBDE-66BE-4E5F-BD02-E8F0B5A396BB}">
      <dsp:nvSpPr>
        <dsp:cNvPr id="0" name=""/>
        <dsp:cNvSpPr/>
      </dsp:nvSpPr>
      <dsp:spPr>
        <a:xfrm>
          <a:off x="376714" y="1631751"/>
          <a:ext cx="1087834" cy="1087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7C9BA6-4398-42B6-8081-8AB6CBC0DA8F}">
      <dsp:nvSpPr>
        <dsp:cNvPr id="0" name=""/>
        <dsp:cNvSpPr/>
      </dsp:nvSpPr>
      <dsp:spPr>
        <a:xfrm>
          <a:off x="596211" y="3070208"/>
          <a:ext cx="9851585" cy="8702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0775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/>
            <a:t>Организация и подготовка помещений</a:t>
          </a:r>
        </a:p>
      </dsp:txBody>
      <dsp:txXfrm>
        <a:off x="596211" y="3070208"/>
        <a:ext cx="9851585" cy="870267"/>
      </dsp:txXfrm>
    </dsp:sp>
    <dsp:sp modelId="{373692DE-67FF-4FBA-8B62-5386EA7971DE}">
      <dsp:nvSpPr>
        <dsp:cNvPr id="0" name=""/>
        <dsp:cNvSpPr/>
      </dsp:nvSpPr>
      <dsp:spPr>
        <a:xfrm>
          <a:off x="60372" y="2937153"/>
          <a:ext cx="1087834" cy="1087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4.png"/><Relationship Id="rId4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7776" y="3048000"/>
            <a:ext cx="4943474" cy="1200150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ru-RU" sz="4000" dirty="0">
                <a:solidFill>
                  <a:schemeClr val="bg1"/>
                </a:solidFill>
                <a:latin typeface="TomskObl2104" pitchFamily="50" charset="0"/>
              </a:rPr>
              <a:t>Меры безопасности при угрозе  БПЛА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458" y="4686299"/>
            <a:ext cx="4812668" cy="733425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ru-RU" dirty="0">
                <a:solidFill>
                  <a:schemeClr val="bg1"/>
                </a:solidFill>
                <a:latin typeface="Gerbera Light" panose="02000300000000000000" pitchFamily="50" charset="-52"/>
              </a:rPr>
              <a:t>Антипин  Михаил Петрович</a:t>
            </a:r>
            <a:br>
              <a:rPr lang="ru-RU" dirty="0">
                <a:solidFill>
                  <a:schemeClr val="bg1"/>
                </a:solidFill>
                <a:latin typeface="Gerbera Light" panose="02000300000000000000" pitchFamily="50" charset="-52"/>
              </a:rPr>
            </a:br>
            <a:r>
              <a:rPr lang="ru-RU" dirty="0">
                <a:solidFill>
                  <a:schemeClr val="bg1"/>
                </a:solidFill>
                <a:latin typeface="Gerbera Light" panose="02000300000000000000" pitchFamily="50" charset="-52"/>
              </a:rPr>
              <a:t>Кириченко Олег Александрович</a:t>
            </a:r>
            <a:br>
              <a:rPr lang="ru-RU" dirty="0">
                <a:solidFill>
                  <a:schemeClr val="bg1"/>
                </a:solidFill>
                <a:latin typeface="Gerbera Light" panose="02000300000000000000" pitchFamily="50" charset="-52"/>
              </a:rPr>
            </a:br>
            <a:r>
              <a:rPr lang="ru-RU" dirty="0" err="1">
                <a:solidFill>
                  <a:schemeClr val="bg1"/>
                </a:solidFill>
                <a:latin typeface="Gerbera Light" panose="02000300000000000000" pitchFamily="50" charset="-52"/>
              </a:rPr>
              <a:t>Чигвинцев</a:t>
            </a:r>
            <a:r>
              <a:rPr lang="ru-RU" dirty="0">
                <a:solidFill>
                  <a:schemeClr val="bg1"/>
                </a:solidFill>
                <a:latin typeface="Gerbera Light" panose="02000300000000000000" pitchFamily="50" charset="-52"/>
              </a:rPr>
              <a:t> Виталий Иванович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2975338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80" y="4643647"/>
            <a:ext cx="358778" cy="4093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14" y="321643"/>
            <a:ext cx="2307771" cy="6184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61" y="181738"/>
            <a:ext cx="683773" cy="7208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834" y="190907"/>
            <a:ext cx="663470" cy="784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404" y="218733"/>
            <a:ext cx="860948" cy="7851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52" y="190907"/>
            <a:ext cx="693528" cy="7851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612" y="1418439"/>
            <a:ext cx="5053668" cy="505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8" y="4886325"/>
            <a:ext cx="6687029" cy="771525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Антипин  Михаил </a:t>
            </a:r>
            <a:r>
              <a:rPr lang="ru-RU" sz="2000" dirty="0" err="1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петрович</a:t>
            </a:r>
            <a:br>
              <a:rPr lang="ru-RU" sz="20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</a:br>
            <a:r>
              <a:rPr lang="ru-RU" sz="20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Кириченко </a:t>
            </a:r>
            <a:r>
              <a:rPr lang="ru-RU" sz="2000" dirty="0" err="1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олег</a:t>
            </a:r>
            <a:r>
              <a:rPr lang="ru-RU" sz="20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александрович</a:t>
            </a:r>
            <a:br>
              <a:rPr lang="ru-RU" sz="20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</a:br>
            <a:r>
              <a:rPr lang="ru-RU" sz="2000" dirty="0" err="1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Чигвинцев</a:t>
            </a:r>
            <a:r>
              <a:rPr lang="ru-RU" sz="20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виталий</a:t>
            </a:r>
            <a:r>
              <a:rPr lang="ru-RU" sz="20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иванович</a:t>
            </a:r>
            <a:endParaRPr lang="ru-RU" sz="20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TomskObl2104" pitchFamily="50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48" y="5761529"/>
            <a:ext cx="6126454" cy="515448"/>
          </a:xfrm>
        </p:spPr>
        <p:txBody>
          <a:bodyPr/>
          <a:lstStyle/>
          <a:p>
            <a:pPr marL="0" indent="0" algn="r">
              <a:buNone/>
            </a:pPr>
            <a:r>
              <a:rPr lang="ru-RU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Ветераны СВО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5002543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563" y="1798847"/>
            <a:ext cx="3356036" cy="3356036"/>
          </a:xfrm>
          <a:prstGeom prst="ellipse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837" y="425337"/>
            <a:ext cx="2307771" cy="6184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750" y="2423446"/>
            <a:ext cx="1814447" cy="18144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411" y="2423446"/>
            <a:ext cx="1843752" cy="18437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438" y="425337"/>
            <a:ext cx="6026286" cy="602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Что мы имеем?!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ru-RU" dirty="0">
                <a:latin typeface="Gerbera Light" panose="02000300000000000000" pitchFamily="50" charset="-52"/>
              </a:rPr>
              <a:t>Общие меры  безопасности</a:t>
            </a:r>
          </a:p>
          <a:p>
            <a:pPr>
              <a:buFontTx/>
              <a:buChar char="-"/>
            </a:pPr>
            <a:r>
              <a:rPr lang="ru-RU" dirty="0">
                <a:latin typeface="Gerbera Light" panose="02000300000000000000" pitchFamily="50" charset="-52"/>
              </a:rPr>
              <a:t> Правила при обнаружение </a:t>
            </a:r>
            <a:r>
              <a:rPr lang="ru-RU" dirty="0" err="1">
                <a:latin typeface="Gerbera Light" panose="02000300000000000000" pitchFamily="50" charset="-52"/>
              </a:rPr>
              <a:t>бпла</a:t>
            </a:r>
            <a:r>
              <a:rPr lang="ru-RU" dirty="0">
                <a:latin typeface="Gerbera Light" panose="02000300000000000000" pitchFamily="50" charset="-52"/>
              </a:rPr>
              <a:t> для мирного населения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1" y="536637"/>
            <a:ext cx="79377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Примеры мер безопасности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2201950"/>
            <a:ext cx="9439880" cy="4567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19767" y="540093"/>
            <a:ext cx="79377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Примеры мер безопасности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74" y="2294419"/>
            <a:ext cx="5059680" cy="37947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893" y="1113706"/>
            <a:ext cx="3816647" cy="551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921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19767" y="540093"/>
            <a:ext cx="79377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предлагаемые меры безопасности </a:t>
            </a:r>
            <a:r>
              <a:rPr lang="ru-RU" sz="5400" dirty="0">
                <a:solidFill>
                  <a:srgbClr val="FF0000"/>
                </a:solidFill>
                <a:latin typeface="TomskObl2104" pitchFamily="50" charset="0"/>
              </a:rPr>
              <a:t>???</a:t>
            </a:r>
            <a:endParaRPr lang="ru-RU" sz="5000" dirty="0">
              <a:solidFill>
                <a:srgbClr val="FF0000"/>
              </a:solidFill>
              <a:latin typeface="TomskObl2104" pitchFamily="50" charset="0"/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36845" y="2294419"/>
            <a:ext cx="11067134" cy="4163025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/>
              <a:t>«обеспечить открытие и доступность коридоров и эвакуационных выходов;</a:t>
            </a:r>
          </a:p>
          <a:p>
            <a:pPr algn="just"/>
            <a:r>
              <a:rPr lang="ru-RU" dirty="0"/>
              <a:t>- осуществлять контроль за проведением </a:t>
            </a:r>
            <a:r>
              <a:rPr lang="ru-RU" dirty="0">
                <a:solidFill>
                  <a:srgbClr val="FF0000"/>
                </a:solidFill>
              </a:rPr>
              <a:t>эвакуации</a:t>
            </a:r>
            <a:r>
              <a:rPr lang="ru-RU" dirty="0"/>
              <a:t> людей в соответствии с планом эвакуации;</a:t>
            </a:r>
          </a:p>
          <a:p>
            <a:pPr algn="just"/>
            <a:r>
              <a:rPr lang="ru-RU" dirty="0"/>
              <a:t>- находиться вблизи места происшествия и наблюдать за ним до прибытия оперативных служб и в дальнейшем действовать по распоряжениям руководителя;</a:t>
            </a:r>
          </a:p>
          <a:p>
            <a:pPr algn="just"/>
            <a:r>
              <a:rPr lang="ru-RU" dirty="0"/>
              <a:t>- при возможности оказать первую помощь пострадавшим:</a:t>
            </a:r>
          </a:p>
          <a:p>
            <a:pPr algn="just"/>
            <a:r>
              <a:rPr lang="ru-RU" dirty="0"/>
              <a:t>- поддерживать постоянную связь с дежурной частью службы охраны, а также с прибывающими нарядами оперативных служб, докладывая о принимаемых мерах и складывающейся на месте происшествия обстановке;</a:t>
            </a:r>
          </a:p>
          <a:p>
            <a:pPr algn="just"/>
            <a:r>
              <a:rPr lang="ru-RU" dirty="0"/>
              <a:t>- обеспечить беспрепятственный доступ к месту происшествия оперативных служб;</a:t>
            </a:r>
          </a:p>
          <a:p>
            <a:pPr algn="just"/>
            <a:r>
              <a:rPr lang="ru-RU" dirty="0"/>
              <a:t>- оказать содействие оперативным службам в осмотре объекта с целью обнаружения иного взрывного устройства и посторонних лиц;</a:t>
            </a:r>
          </a:p>
          <a:p>
            <a:pPr algn="just"/>
            <a:r>
              <a:rPr lang="ru-RU" dirty="0"/>
              <a:t>- после завершения работы оперативных служб и по распоряжению руководителя обеспечить проведение мероприятий по ликвидации последствий происшествия»</a:t>
            </a:r>
          </a:p>
        </p:txBody>
      </p:sp>
    </p:spTree>
    <p:extLst>
      <p:ext uri="{BB962C8B-B14F-4D97-AF65-F5344CB8AC3E}">
        <p14:creationId xmlns:p14="http://schemas.microsoft.com/office/powerpoint/2010/main" val="2147902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09125"/>
            <a:ext cx="10515600" cy="3967837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«Обучающиеся: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проследовать на </a:t>
            </a:r>
            <a:r>
              <a:rPr lang="ru-RU" dirty="0">
                <a:solidFill>
                  <a:srgbClr val="FF0000"/>
                </a:solidFill>
              </a:rPr>
              <a:t>безопасное расстояние </a:t>
            </a:r>
            <a:r>
              <a:rPr lang="ru-RU" dirty="0"/>
              <a:t>от места происшествия;</a:t>
            </a:r>
            <a:br>
              <a:rPr lang="ru-RU" dirty="0"/>
            </a:br>
            <a:r>
              <a:rPr lang="ru-RU" dirty="0"/>
              <a:t>- действовать по распоряжению руководителя, охранника или работника организации;</a:t>
            </a:r>
            <a:br>
              <a:rPr lang="ru-RU" dirty="0"/>
            </a:br>
            <a:r>
              <a:rPr lang="ru-RU" dirty="0"/>
              <a:t>- </a:t>
            </a:r>
            <a:r>
              <a:rPr lang="ru-RU" dirty="0">
                <a:solidFill>
                  <a:srgbClr val="FF0000"/>
                </a:solidFill>
              </a:rPr>
              <a:t>отключить средства связи, в случае эвакуации сохранять спокойствие;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/>
              <a:t>- оказывать помощь и поддержку другим обучающимся только по указанию работников организации.»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19767" y="540093"/>
            <a:ext cx="79377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предлагаемые меры безопасности </a:t>
            </a:r>
            <a:r>
              <a:rPr lang="ru-RU" sz="5400" dirty="0">
                <a:solidFill>
                  <a:srgbClr val="FF0000"/>
                </a:solidFill>
                <a:latin typeface="TomskObl2104" pitchFamily="50" charset="0"/>
              </a:rPr>
              <a:t>???</a:t>
            </a:r>
            <a:endParaRPr lang="ru-RU" sz="5000" dirty="0">
              <a:solidFill>
                <a:srgbClr val="FF0000"/>
              </a:solidFill>
              <a:latin typeface="TomskObl2104" pitchFamily="50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6" y="790801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850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94419"/>
            <a:ext cx="10515600" cy="388254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«…сохранять спокойствие, не допускать возникновения паники, строго следовать </a:t>
            </a:r>
            <a:r>
              <a:rPr lang="ru-RU" dirty="0">
                <a:solidFill>
                  <a:srgbClr val="FF0000"/>
                </a:solidFill>
              </a:rPr>
              <a:t>инструкциям</a:t>
            </a:r>
            <a:r>
              <a:rPr lang="ru-RU" dirty="0"/>
              <a:t> персонала, покидать помещения в сторону </a:t>
            </a:r>
            <a:r>
              <a:rPr lang="ru-RU" dirty="0" err="1"/>
              <a:t>звакуационного</a:t>
            </a:r>
            <a:r>
              <a:rPr lang="ru-RU" dirty="0"/>
              <a:t> выхода, строясь в </a:t>
            </a:r>
            <a:r>
              <a:rPr lang="ru-RU" dirty="0">
                <a:solidFill>
                  <a:srgbClr val="FF0000"/>
                </a:solidFill>
              </a:rPr>
              <a:t>колонну по два человека</a:t>
            </a:r>
            <a:r>
              <a:rPr lang="ru-RU" dirty="0"/>
              <a:t>;</a:t>
            </a:r>
            <a:br>
              <a:rPr lang="ru-RU" dirty="0"/>
            </a:br>
            <a:r>
              <a:rPr lang="ru-RU" dirty="0"/>
              <a:t>- соблюдать осторожность, не толкать впереди идущих по лестнице;</a:t>
            </a:r>
            <a:br>
              <a:rPr lang="ru-RU" dirty="0"/>
            </a:br>
            <a:r>
              <a:rPr lang="ru-RU" dirty="0"/>
              <a:t>- выйдя к лестнице, обучающиеся одного класса должны держаться вместе, не бежать толпой</a:t>
            </a:r>
            <a:br>
              <a:rPr lang="ru-RU" dirty="0"/>
            </a:br>
            <a:r>
              <a:rPr lang="ru-RU" dirty="0"/>
              <a:t>- все обучающие, которые не присутствуют в классе во время сигнала тревоги (находятся в туалете, коридоре и т.п.) </a:t>
            </a:r>
            <a:r>
              <a:rPr lang="ru-RU" dirty="0">
                <a:solidFill>
                  <a:srgbClr val="FF0000"/>
                </a:solidFill>
              </a:rPr>
              <a:t>должны немедленно вернуться в класс либо присоединиться к любому классу начавшему эвакуацию, покинув здание образовательной</a:t>
            </a:r>
            <a:r>
              <a:rPr lang="ru-RU" dirty="0"/>
              <a:t>.....»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19767" y="540093"/>
            <a:ext cx="79377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предлагаемые меры безопасности </a:t>
            </a:r>
            <a:r>
              <a:rPr lang="ru-RU" sz="5400" dirty="0">
                <a:solidFill>
                  <a:srgbClr val="FF0000"/>
                </a:solidFill>
                <a:latin typeface="TomskObl2104" pitchFamily="50" charset="0"/>
              </a:rPr>
              <a:t>???</a:t>
            </a:r>
            <a:endParaRPr lang="ru-RU" sz="5000" dirty="0">
              <a:solidFill>
                <a:srgbClr val="FF0000"/>
              </a:solidFill>
              <a:latin typeface="TomskObl2104" pitchFamily="50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6" y="790801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298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270" y="1463422"/>
            <a:ext cx="7933785" cy="5247609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19767" y="540093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Актуально </a:t>
            </a:r>
            <a:r>
              <a:rPr lang="ru-RU" sz="5400" dirty="0">
                <a:solidFill>
                  <a:srgbClr val="FF0000"/>
                </a:solidFill>
                <a:latin typeface="TomskObl2104" pitchFamily="50" charset="0"/>
              </a:rPr>
              <a:t>???</a:t>
            </a:r>
            <a:endParaRPr lang="ru-RU" sz="5000" dirty="0">
              <a:solidFill>
                <a:srgbClr val="FF0000"/>
              </a:solidFill>
              <a:latin typeface="TomskObl2104" pitchFamily="50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6" y="790801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666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399302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19767" y="540093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Наши Предложения</a:t>
            </a:r>
            <a:endParaRPr lang="ru-RU" sz="5000" dirty="0">
              <a:solidFill>
                <a:srgbClr val="FF0000"/>
              </a:solidFill>
              <a:latin typeface="TomskObl2104" pitchFamily="50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6" y="790801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246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685</TotalTime>
  <Words>355</Words>
  <Application>Microsoft Office PowerPoint</Application>
  <PresentationFormat>Широкоэкранный</PresentationFormat>
  <Paragraphs>27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Gerbera</vt:lpstr>
      <vt:lpstr>Calibri Light</vt:lpstr>
      <vt:lpstr>TomskObl2104</vt:lpstr>
      <vt:lpstr>Arial</vt:lpstr>
      <vt:lpstr>Calibri</vt:lpstr>
      <vt:lpstr>Gerbera Light</vt:lpstr>
      <vt:lpstr>Тема Office</vt:lpstr>
      <vt:lpstr>Меры безопасности при угрозе  БПЛА</vt:lpstr>
      <vt:lpstr>Что мы имеем?!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Антипин  Михаил петрович Кириченко олег александрович Чигвинцев виталий иванович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Яна Викторовна Катаева</cp:lastModifiedBy>
  <cp:revision>136</cp:revision>
  <dcterms:created xsi:type="dcterms:W3CDTF">2025-07-14T10:33:41Z</dcterms:created>
  <dcterms:modified xsi:type="dcterms:W3CDTF">2026-08-27T04:44:35Z</dcterms:modified>
</cp:coreProperties>
</file>