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68" r:id="rId2"/>
    <p:sldId id="269" r:id="rId3"/>
    <p:sldId id="261" r:id="rId4"/>
    <p:sldId id="262" r:id="rId5"/>
    <p:sldId id="263" r:id="rId6"/>
    <p:sldId id="276" r:id="rId7"/>
    <p:sldId id="272" r:id="rId8"/>
    <p:sldId id="273" r:id="rId9"/>
    <p:sldId id="274" r:id="rId10"/>
    <p:sldId id="275" r:id="rId11"/>
    <p:sldId id="277" r:id="rId12"/>
    <p:sldId id="278" r:id="rId13"/>
    <p:sldId id="270" r:id="rId14"/>
  </p:sldIdLst>
  <p:sldSz cx="12192000" cy="6858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Calibri Light" panose="020F0302020204030204" pitchFamily="34" charset="0"/>
      <p:regular r:id="rId19"/>
      <p:italic r:id="rId20"/>
    </p:embeddedFont>
    <p:embeddedFont>
      <p:font typeface="TomskObl2104" panose="020B0604020202020204" charset="0"/>
      <p:regular r:id="rId21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733" userDrawn="1">
          <p15:clr>
            <a:srgbClr val="A4A3A4"/>
          </p15:clr>
        </p15:guide>
        <p15:guide id="3" pos="3931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Максим Алексеевич Зырянов" initials="МАЗ" lastIdx="1" clrIdx="0">
    <p:extLst>
      <p:ext uri="{19B8F6BF-5375-455C-9EA6-DF929625EA0E}">
        <p15:presenceInfo xmlns:p15="http://schemas.microsoft.com/office/powerpoint/2012/main" userId="S-1-5-21-1844237615-1078145449-1708537768-10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1316"/>
    <a:srgbClr val="005AA3"/>
    <a:srgbClr val="00881B"/>
    <a:srgbClr val="F54A02"/>
    <a:srgbClr val="BA4318"/>
    <a:srgbClr val="FE8455"/>
    <a:srgbClr val="378BCB"/>
    <a:srgbClr val="FFB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84" d="100"/>
          <a:sy n="84" d="100"/>
        </p:scale>
        <p:origin x="518" y="82"/>
      </p:cViewPr>
      <p:guideLst>
        <p:guide orient="horz" pos="2160"/>
        <p:guide pos="733"/>
        <p:guide pos="393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834AB06-D174-49B0-AB65-15B8C330E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0A95761-06F3-440C-B786-E5AAB206BB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36C5E9-FFC6-4608-A511-54A617D086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BEEC0E1-AA91-44F6-A179-28332209FE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754C8DB-430E-4259-8869-AFC420303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71081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C5AD075-6A09-4B4C-B613-67516D119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21DDCAD-A2EC-4830-89C5-942AB88F65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A937BF2-7090-4F6B-8A2A-8E24793200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AE8A327-7105-4362-A2E0-BD59AB72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89FDABC-DB81-4B34-8559-348A46075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653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2C5C84-BC66-4AB7-9426-EEB2A958ED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8A36339-EA79-48F1-858C-BB9B416F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0F44E-937F-43BB-BBFD-07ADCC8E6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0082781-C6A7-49A2-9D98-DCEA0663F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69DE991-6103-4019-AB8F-44BE73D09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348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7C899-4A89-4166-B64E-013A5C35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74285E9-1A64-45B4-83EC-3FC604782CE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B588A24-FD5F-4258-912F-182B0E97B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4CD8F8-3773-4929-BDC2-63216801E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38B0FD2-7F2C-4391-8080-9DF6BA30AA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195C7A8-F249-4F4D-B78D-98B6B76501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20496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83DB603-2D29-4920-AF93-666085747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FB5CD15-F659-4A9D-B107-A0C77D5EA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AD1CBA7-976B-4D05-8413-D79648A8EF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3C97A01-7AAF-44F6-8723-DF97B47E6EC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D7A716A-DC33-4B99-B9AB-C3D8728995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87663316-8EDF-431F-B581-DF788A895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BDF7411-E7D6-4E97-9B2E-4F9A06D12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E90F25A-2851-4B94-A123-313DCA5D1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8019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428F16-6414-4EF0-B4AF-0E72C5FE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66B2CCB-1E01-4BAB-AFAE-8B8BB1D9C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C005C497-3993-410B-A160-73E52D8866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B89205-0DBA-493A-A7B1-83BD3E45D7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845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0BBA79D-00CE-4CA1-B7A8-8523DEDBA4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33C0EF7-CCA7-4A96-991A-B8916A26BC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EFFA032-DB56-40D0-82D9-C41B46D62F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6300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ABD708F-59EA-4622-B095-D42C8EC674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03C3DC3-E6E5-40FE-9D49-78FCE34E93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68C6788D-38D9-444B-BCD8-E460E838BB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3CEFE-D719-48B3-8574-1B7276C093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E5BDE3F-4381-4BB1-85E5-AAC3FEA7E8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704D298-A465-4045-8240-12E2AF684D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2679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6B3ED8-7698-41EB-911C-E81116E7AE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410C959-1E3B-4A59-804F-7E6D95769B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821C90-27D5-4A60-BA4B-89F94CE842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CD57BB6-70C9-48F8-ABE0-B74B70C474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BFB68D9-960D-4335-8F7D-B790A781C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DA6F80C-3062-4518-BEE9-AC61BB816B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6226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38F8BA6-C2B8-41EA-AE0F-0B9BAC407F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585BAD02-EF60-4238-8A6F-EC694E0559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41FE8E-11E7-4648-9B2A-C011D145FC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6AD7C-EAC0-4F58-A9F0-40FF57B45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D89FCE-5ED1-4739-95E1-CFA398E1DE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7186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3F507DF-CF1A-416E-8CD5-6D2F6A9D4D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CBF72CB-21D2-4329-8F27-AE14CCF50E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8E79BC0-EE99-4429-9AEF-345845C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9672E1-9D69-4F28-B1EE-76DB37F512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DC7BC2-E889-437C-8E7D-19A26469F4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1326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639AAF-8EEC-4492-8640-6F2D65E1E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F202B56-D4C5-47C1-AE1E-E74BC2FA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38FBE05-09A7-41AC-BF36-70CD37B9D68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D18D17-2ED9-4ABA-BB82-7F9D9F50F9DA}" type="datetimeFigureOut">
              <a:rPr lang="ru-RU" smtClean="0"/>
              <a:t>23.08.2026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B580061-0E6C-43D4-B738-AEF7E359600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5050C-C63E-4AB0-A118-2FFBFA2C65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01CD84-52B4-4564-AC88-0971FE62DD2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30315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jpeg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3.png"/><Relationship Id="rId7" Type="http://schemas.openxmlformats.org/officeDocument/2006/relationships/image" Target="../media/image2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13.png"/><Relationship Id="rId7" Type="http://schemas.openxmlformats.org/officeDocument/2006/relationships/image" Target="../media/image25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11.png"/><Relationship Id="rId9" Type="http://schemas.openxmlformats.org/officeDocument/2006/relationships/image" Target="../media/image27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13.png"/><Relationship Id="rId7" Type="http://schemas.openxmlformats.org/officeDocument/2006/relationships/image" Target="../media/image30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jpeg"/><Relationship Id="rId11" Type="http://schemas.openxmlformats.org/officeDocument/2006/relationships/image" Target="../media/image34.gif"/><Relationship Id="rId5" Type="http://schemas.openxmlformats.org/officeDocument/2006/relationships/image" Target="../media/image28.jpeg"/><Relationship Id="rId10" Type="http://schemas.openxmlformats.org/officeDocument/2006/relationships/image" Target="../media/image33.jpeg"/><Relationship Id="rId4" Type="http://schemas.openxmlformats.org/officeDocument/2006/relationships/image" Target="../media/image11.png"/><Relationship Id="rId9" Type="http://schemas.openxmlformats.org/officeDocument/2006/relationships/image" Target="../media/image32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eg"/><Relationship Id="rId3" Type="http://schemas.openxmlformats.org/officeDocument/2006/relationships/image" Target="../media/image13.png"/><Relationship Id="rId7" Type="http://schemas.openxmlformats.org/officeDocument/2006/relationships/image" Target="../media/image37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13.png"/><Relationship Id="rId7" Type="http://schemas.openxmlformats.org/officeDocument/2006/relationships/image" Target="../media/image4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11.png"/><Relationship Id="rId9" Type="http://schemas.openxmlformats.org/officeDocument/2006/relationships/image" Target="../media/image43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jpeg"/><Relationship Id="rId1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46.jpeg"/><Relationship Id="rId12" Type="http://schemas.openxmlformats.org/officeDocument/2006/relationships/image" Target="../media/image51.jpeg"/><Relationship Id="rId17" Type="http://schemas.openxmlformats.org/officeDocument/2006/relationships/image" Target="../media/image56.jpeg"/><Relationship Id="rId2" Type="http://schemas.openxmlformats.org/officeDocument/2006/relationships/image" Target="../media/image10.jpg"/><Relationship Id="rId16" Type="http://schemas.openxmlformats.org/officeDocument/2006/relationships/image" Target="../media/image55.jpeg"/><Relationship Id="rId20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11" Type="http://schemas.openxmlformats.org/officeDocument/2006/relationships/image" Target="../media/image50.jpeg"/><Relationship Id="rId5" Type="http://schemas.openxmlformats.org/officeDocument/2006/relationships/image" Target="../media/image44.jpeg"/><Relationship Id="rId15" Type="http://schemas.openxmlformats.org/officeDocument/2006/relationships/image" Target="../media/image54.jpeg"/><Relationship Id="rId10" Type="http://schemas.openxmlformats.org/officeDocument/2006/relationships/image" Target="../media/image49.jpeg"/><Relationship Id="rId19" Type="http://schemas.openxmlformats.org/officeDocument/2006/relationships/image" Target="../media/image57.jpeg"/><Relationship Id="rId4" Type="http://schemas.openxmlformats.org/officeDocument/2006/relationships/image" Target="../media/image11.png"/><Relationship Id="rId9" Type="http://schemas.openxmlformats.org/officeDocument/2006/relationships/image" Target="../media/image48.jpeg"/><Relationship Id="rId14" Type="http://schemas.openxmlformats.org/officeDocument/2006/relationships/image" Target="../media/image53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eg"/><Relationship Id="rId3" Type="http://schemas.openxmlformats.org/officeDocument/2006/relationships/image" Target="../media/image13.png"/><Relationship Id="rId7" Type="http://schemas.openxmlformats.org/officeDocument/2006/relationships/image" Target="../media/image6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59.jpeg"/><Relationship Id="rId10" Type="http://schemas.openxmlformats.org/officeDocument/2006/relationships/image" Target="../media/image64.jpeg"/><Relationship Id="rId4" Type="http://schemas.openxmlformats.org/officeDocument/2006/relationships/image" Target="../media/image11.png"/><Relationship Id="rId9" Type="http://schemas.openxmlformats.org/officeDocument/2006/relationships/image" Target="../media/image6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3.png"/><Relationship Id="rId7" Type="http://schemas.openxmlformats.org/officeDocument/2006/relationships/image" Target="../media/image6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4.png"/><Relationship Id="rId4" Type="http://schemas.openxmlformats.org/officeDocument/2006/relationships/image" Target="../media/image6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4E85A42-5E09-4E45-8915-2449A877BB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27890" y="2864748"/>
            <a:ext cx="5395722" cy="1200150"/>
          </a:xfrm>
          <a:noFill/>
        </p:spPr>
        <p:txBody>
          <a:bodyPr>
            <a:noAutofit/>
          </a:bodyPr>
          <a:lstStyle/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Формирование современной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медиаобразовательной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 среды в</a:t>
            </a:r>
            <a:b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</a:b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МАОУ «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кожевниковская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 </a:t>
            </a:r>
            <a:r>
              <a:rPr lang="ru-RU" sz="240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сош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omskObl2104" pitchFamily="50" charset="0"/>
              </a:rPr>
              <a:t> № 2»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TomskObl2104" pitchFamily="50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B1143C60-EB70-40F8-9BF3-DD31D77C754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4851" y="4596422"/>
            <a:ext cx="5101800" cy="733425"/>
          </a:xfrm>
        </p:spPr>
        <p:txBody>
          <a:bodyPr>
            <a:normAutofit fontScale="85000" lnSpcReduction="20000"/>
          </a:bodyPr>
          <a:lstStyle/>
          <a:p>
            <a:pPr algn="l"/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Лыжина Елена Геннадьевна,  руководитель Центра 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медиаобразования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 «</a:t>
            </a:r>
            <a:r>
              <a:rPr lang="ru-RU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Инфомир</a:t>
            </a:r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»</a:t>
            </a:r>
            <a:endParaRPr lang="ru-RU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DF24BD-4016-44FA-8FE3-D7D9E8A64564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458" y="2975338"/>
            <a:ext cx="785180" cy="134547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2D3A4C8-6BF1-431D-9B37-CCDB76EB968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480" y="4643647"/>
            <a:ext cx="358778" cy="4093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114" y="321643"/>
            <a:ext cx="2307771" cy="61845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961" y="181738"/>
            <a:ext cx="683773" cy="72085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8834" y="190907"/>
            <a:ext cx="663470" cy="7842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404" y="218733"/>
            <a:ext cx="860948" cy="78514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752" y="190907"/>
            <a:ext cx="693528" cy="78514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3612" y="1418439"/>
            <a:ext cx="5053668" cy="5053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8898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08AB3-DA03-41B0-87E8-A4CAF44E58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 err="1" smtClean="0">
                <a:solidFill>
                  <a:srgbClr val="00881B"/>
                </a:solidFill>
                <a:latin typeface="TomskObl2104" pitchFamily="50" charset="0"/>
              </a:rPr>
              <a:t>Медиацентр</a:t>
            </a: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 «</a:t>
            </a:r>
            <a:r>
              <a:rPr lang="ru-RU" sz="5400" dirty="0" err="1" smtClean="0">
                <a:solidFill>
                  <a:srgbClr val="00881B"/>
                </a:solidFill>
                <a:latin typeface="TomskObl2104" pitchFamily="50" charset="0"/>
              </a:rPr>
              <a:t>инфомир</a:t>
            </a: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»</a:t>
            </a:r>
            <a:endParaRPr lang="ru-RU" sz="5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89FC02-8FAE-4852-BBA5-39A1AEB0D6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6136" y="1935353"/>
            <a:ext cx="10515600" cy="4351338"/>
          </a:xfrm>
        </p:spPr>
        <p:txBody>
          <a:bodyPr/>
          <a:lstStyle/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Gerbera Light" panose="02000300000000000000" pitchFamily="50" charset="-52"/>
              </a:rPr>
              <a:t>Интеграция в учебно-воспитательный</a:t>
            </a:r>
          </a:p>
          <a:p>
            <a:pPr marL="0" indent="0">
              <a:buNone/>
            </a:pPr>
            <a:r>
              <a:rPr lang="ru-RU" dirty="0" smtClean="0">
                <a:latin typeface="Gerbera Light" panose="02000300000000000000" pitchFamily="50" charset="-52"/>
              </a:rPr>
              <a:t>  процесс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Gerbera Light" panose="02000300000000000000" pitchFamily="50" charset="-52"/>
              </a:rPr>
              <a:t>Многообразие форм деятельности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Gerbera Light" panose="02000300000000000000" pitchFamily="50" charset="-52"/>
              </a:rPr>
              <a:t>Творческая самореализация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Gerbera Light" panose="02000300000000000000" pitchFamily="50" charset="-52"/>
              </a:rPr>
              <a:t>Ресурс профориентации</a:t>
            </a:r>
          </a:p>
          <a:p>
            <a:pPr>
              <a:buFont typeface="Courier New" panose="02070309020205020404" pitchFamily="49" charset="0"/>
              <a:buChar char="o"/>
            </a:pPr>
            <a:r>
              <a:rPr lang="ru-RU" dirty="0" smtClean="0">
                <a:latin typeface="Gerbera Light" panose="02000300000000000000" pitchFamily="50" charset="-52"/>
              </a:rPr>
              <a:t>Наставничество</a:t>
            </a:r>
          </a:p>
          <a:p>
            <a:pPr marL="0" indent="0">
              <a:buNone/>
            </a:pPr>
            <a:endParaRPr lang="ru-RU" dirty="0" smtClean="0">
              <a:latin typeface="Gerbera Light" panose="02000300000000000000" pitchFamily="50" charset="-52"/>
            </a:endParaRPr>
          </a:p>
          <a:p>
            <a:pPr marL="0" indent="0">
              <a:buNone/>
            </a:pPr>
            <a:endParaRPr lang="ru-RU" dirty="0">
              <a:latin typeface="Gerbera Light" panose="02000300000000000000" pitchFamily="50" charset="-52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5784" y="2266715"/>
            <a:ext cx="4285889" cy="296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7382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3595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23738" y="233087"/>
            <a:ext cx="793777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881B"/>
                </a:solidFill>
                <a:latin typeface="TomskObl2104" pitchFamily="50" charset="0"/>
              </a:rPr>
              <a:t>Воспитательный потенциал </a:t>
            </a:r>
            <a:endParaRPr lang="ru-RU" sz="4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536845" y="2069177"/>
            <a:ext cx="671140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Формирование </a:t>
            </a:r>
            <a:r>
              <a:rPr lang="ru-RU" sz="25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медиаграмотности</a:t>
            </a:r>
            <a:endParaRPr lang="ru-RU" sz="2500" spc="-10" dirty="0" smtClean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Развитие критического мышления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Развитие коммуникативных навыков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Развитие креативности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Социальная ответственность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Этическое воспитание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5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Саморазвитие и личностный рост</a:t>
            </a:r>
          </a:p>
          <a:p>
            <a:endParaRPr lang="ru-RU" sz="25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457" y="1871077"/>
            <a:ext cx="4798858" cy="3184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81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37051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151753" y="236543"/>
            <a:ext cx="793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881B"/>
                </a:solidFill>
                <a:latin typeface="TomskObl2104" pitchFamily="50" charset="0"/>
              </a:rPr>
              <a:t>Структура </a:t>
            </a:r>
            <a:r>
              <a:rPr lang="ru-RU" sz="4800" dirty="0" err="1" smtClean="0">
                <a:solidFill>
                  <a:srgbClr val="00881B"/>
                </a:solidFill>
                <a:latin typeface="TomskObl2104" pitchFamily="50" charset="0"/>
              </a:rPr>
              <a:t>медиацентра</a:t>
            </a:r>
            <a:endParaRPr lang="ru-RU" sz="4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463693" y="1295014"/>
            <a:ext cx="312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Редакционные коллегии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grpSp>
        <p:nvGrpSpPr>
          <p:cNvPr id="9" name="Группа 8"/>
          <p:cNvGrpSpPr/>
          <p:nvPr/>
        </p:nvGrpSpPr>
        <p:grpSpPr>
          <a:xfrm>
            <a:off x="666173" y="2052470"/>
            <a:ext cx="2169159" cy="1448935"/>
            <a:chOff x="5022" y="182886"/>
            <a:chExt cx="2169159" cy="1619231"/>
          </a:xfrm>
        </p:grpSpPr>
        <p:sp>
          <p:nvSpPr>
            <p:cNvPr id="10" name="Прямоугольник с двумя скругленными соседними углами 9"/>
            <p:cNvSpPr/>
            <p:nvPr/>
          </p:nvSpPr>
          <p:spPr>
            <a:xfrm>
              <a:off x="5022" y="182886"/>
              <a:ext cx="2169159" cy="1619231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1" name="TextBox 10"/>
            <p:cNvSpPr txBox="1"/>
            <p:nvPr/>
          </p:nvSpPr>
          <p:spPr>
            <a:xfrm>
              <a:off x="42963" y="220827"/>
              <a:ext cx="2093277" cy="158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Школьное ТВ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Радио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Группа в ВК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</p:txBody>
        </p:sp>
      </p:grpSp>
      <p:grpSp>
        <p:nvGrpSpPr>
          <p:cNvPr id="12" name="Группа 11"/>
          <p:cNvGrpSpPr/>
          <p:nvPr/>
        </p:nvGrpSpPr>
        <p:grpSpPr>
          <a:xfrm>
            <a:off x="4791927" y="2052470"/>
            <a:ext cx="2349500" cy="1395464"/>
            <a:chOff x="2541255" y="182886"/>
            <a:chExt cx="2169159" cy="1619231"/>
          </a:xfrm>
        </p:grpSpPr>
        <p:sp>
          <p:nvSpPr>
            <p:cNvPr id="13" name="Прямоугольник с двумя скругленными соседними углами 12"/>
            <p:cNvSpPr/>
            <p:nvPr/>
          </p:nvSpPr>
          <p:spPr>
            <a:xfrm>
              <a:off x="2541255" y="182886"/>
              <a:ext cx="2169159" cy="1619231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TextBox 13"/>
            <p:cNvSpPr txBox="1"/>
            <p:nvPr/>
          </p:nvSpPr>
          <p:spPr>
            <a:xfrm>
              <a:off x="2579196" y="220827"/>
              <a:ext cx="2093277" cy="158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Школьное телевидение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Медиалаборатория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Лаборатория гибких навыков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endParaRPr lang="ru-RU" sz="1600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8251743" y="1965345"/>
            <a:ext cx="2474169" cy="1482589"/>
            <a:chOff x="5077488" y="182886"/>
            <a:chExt cx="2169159" cy="1686491"/>
          </a:xfrm>
        </p:grpSpPr>
        <p:sp>
          <p:nvSpPr>
            <p:cNvPr id="16" name="Прямоугольник с двумя скругленными соседними углами 15"/>
            <p:cNvSpPr/>
            <p:nvPr/>
          </p:nvSpPr>
          <p:spPr>
            <a:xfrm>
              <a:off x="5077488" y="182886"/>
              <a:ext cx="2169159" cy="1619231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7" name="TextBox 16"/>
            <p:cNvSpPr txBox="1"/>
            <p:nvPr/>
          </p:nvSpPr>
          <p:spPr>
            <a:xfrm>
              <a:off x="5107459" y="288087"/>
              <a:ext cx="2093277" cy="15812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err="1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КиноКомпания</a:t>
              </a: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 КСОШ № 2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err="1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МедиаГранат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607688" y="4366286"/>
            <a:ext cx="2143592" cy="1801369"/>
            <a:chOff x="33513" y="2156"/>
            <a:chExt cx="2143592" cy="1600146"/>
          </a:xfrm>
        </p:grpSpPr>
        <p:sp>
          <p:nvSpPr>
            <p:cNvPr id="19" name="Прямоугольник с двумя скругленными соседними углами 18"/>
            <p:cNvSpPr/>
            <p:nvPr/>
          </p:nvSpPr>
          <p:spPr>
            <a:xfrm>
              <a:off x="33513" y="2156"/>
              <a:ext cx="2143592" cy="1600146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0" name="TextBox 19"/>
            <p:cNvSpPr txBox="1"/>
            <p:nvPr/>
          </p:nvSpPr>
          <p:spPr>
            <a:xfrm>
              <a:off x="71006" y="39649"/>
              <a:ext cx="2068606" cy="156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Мы -</a:t>
              </a:r>
              <a:r>
                <a:rPr lang="ru-RU" sz="1600" b="1" kern="1200" dirty="0" err="1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медийищики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4833022" y="4366285"/>
            <a:ext cx="2143592" cy="1823923"/>
            <a:chOff x="2539853" y="2156"/>
            <a:chExt cx="2143592" cy="1600146"/>
          </a:xfrm>
        </p:grpSpPr>
        <p:sp>
          <p:nvSpPr>
            <p:cNvPr id="22" name="Прямоугольник с двумя скругленными соседними углами 21"/>
            <p:cNvSpPr/>
            <p:nvPr/>
          </p:nvSpPr>
          <p:spPr>
            <a:xfrm>
              <a:off x="2539853" y="2156"/>
              <a:ext cx="2143592" cy="1600146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3" name="TextBox 22"/>
            <p:cNvSpPr txBox="1"/>
            <p:nvPr/>
          </p:nvSpPr>
          <p:spPr>
            <a:xfrm>
              <a:off x="2577346" y="39649"/>
              <a:ext cx="2068606" cy="156265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chemeClr val="accent1">
                      <a:lumMod val="50000"/>
                    </a:schemeClr>
                  </a:solidFill>
                  <a:latin typeface="Gerbera Light" panose="02000300000000000000"/>
                </a:rPr>
                <a:t>Открытый Кожевниковский кинофестиваль</a:t>
              </a:r>
              <a:endParaRPr lang="ru-RU" sz="1600" b="1" kern="1200" dirty="0">
                <a:solidFill>
                  <a:schemeClr val="accent1">
                    <a:lumMod val="50000"/>
                  </a:schemeClr>
                </a:solidFill>
                <a:latin typeface="Gerbera Light" panose="02000300000000000000"/>
              </a:endParaRPr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8314803" y="4366286"/>
            <a:ext cx="3023757" cy="1997937"/>
            <a:chOff x="5046193" y="2156"/>
            <a:chExt cx="2575701" cy="1752810"/>
          </a:xfrm>
        </p:grpSpPr>
        <p:sp>
          <p:nvSpPr>
            <p:cNvPr id="25" name="Прямоугольник с двумя скругленными соседними углами 24"/>
            <p:cNvSpPr/>
            <p:nvPr/>
          </p:nvSpPr>
          <p:spPr>
            <a:xfrm>
              <a:off x="5046193" y="2156"/>
              <a:ext cx="2143592" cy="1600146"/>
            </a:xfrm>
            <a:prstGeom prst="round2SameRect">
              <a:avLst>
                <a:gd name="adj1" fmla="val 8000"/>
                <a:gd name="adj2" fmla="val 0"/>
              </a:avLst>
            </a:prstGeom>
          </p:spPr>
          <p:style>
            <a:lnRef idx="2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alpha val="9000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TextBox 25"/>
            <p:cNvSpPr txBox="1"/>
            <p:nvPr/>
          </p:nvSpPr>
          <p:spPr>
            <a:xfrm>
              <a:off x="5083686" y="39649"/>
              <a:ext cx="2538208" cy="171531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0320" tIns="60960" rIns="20320" bIns="20320" numCol="1" spcCol="1270" anchor="t" anchorCtr="0">
              <a:noAutofit/>
            </a:bodyPr>
            <a:lstStyle/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rgbClr val="002060"/>
                  </a:solidFill>
                  <a:latin typeface="Gerbera Light" panose="02000300000000000000"/>
                </a:rPr>
                <a:t>ЦУФ</a:t>
              </a:r>
              <a:endParaRPr lang="ru-RU" sz="1600" b="1" kern="1200" dirty="0">
                <a:solidFill>
                  <a:srgbClr val="002060"/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rgbClr val="002060"/>
                  </a:solidFill>
                  <a:latin typeface="Gerbera Light" panose="02000300000000000000"/>
                </a:rPr>
                <a:t>Лаборатория гибких навыков</a:t>
              </a:r>
              <a:endParaRPr lang="ru-RU" sz="1600" b="1" kern="1200" dirty="0">
                <a:solidFill>
                  <a:srgbClr val="002060"/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rgbClr val="002060"/>
                  </a:solidFill>
                  <a:latin typeface="Gerbera Light" panose="02000300000000000000"/>
                </a:rPr>
                <a:t>Семья и школа вместе</a:t>
              </a:r>
              <a:endParaRPr lang="ru-RU" sz="1600" b="1" kern="1200" dirty="0">
                <a:solidFill>
                  <a:srgbClr val="002060"/>
                </a:solidFill>
                <a:latin typeface="Gerbera Light" panose="02000300000000000000"/>
              </a:endParaRPr>
            </a:p>
            <a:p>
              <a:pPr marL="171450" lvl="1" indent="-171450" algn="l" defTabSz="711200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har char="••"/>
              </a:pPr>
              <a:r>
                <a:rPr lang="ru-RU" sz="1600" b="1" kern="1200" dirty="0" smtClean="0">
                  <a:solidFill>
                    <a:srgbClr val="002060"/>
                  </a:solidFill>
                  <a:latin typeface="Gerbera Light" panose="02000300000000000000"/>
                </a:rPr>
                <a:t>Мастерская </a:t>
              </a:r>
              <a:r>
                <a:rPr lang="ru-RU" sz="1600" b="1" kern="1200" dirty="0" err="1" smtClean="0">
                  <a:solidFill>
                    <a:srgbClr val="002060"/>
                  </a:solidFill>
                  <a:latin typeface="Gerbera Light" panose="02000300000000000000"/>
                </a:rPr>
                <a:t>медиаграмотности</a:t>
              </a:r>
              <a:endParaRPr lang="ru-RU" sz="1600" b="1" kern="1200" dirty="0">
                <a:solidFill>
                  <a:srgbClr val="002060"/>
                </a:solidFill>
                <a:latin typeface="Gerbera Light" panose="02000300000000000000"/>
              </a:endParaRPr>
            </a:p>
          </p:txBody>
        </p:sp>
      </p:grpSp>
      <p:sp>
        <p:nvSpPr>
          <p:cNvPr id="27" name="TextBox 26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8132461" y="1268709"/>
            <a:ext cx="312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Медиастудии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4814514" y="1259557"/>
            <a:ext cx="312962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Программы </a:t>
            </a:r>
            <a:r>
              <a:rPr lang="ru-RU" sz="20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допобразования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536845" y="3733791"/>
            <a:ext cx="312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Профильная смена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8132461" y="3647927"/>
            <a:ext cx="312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Медиапроекты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BD8525F-DF94-4768-A811-5209689E6BBD}"/>
              </a:ext>
            </a:extLst>
          </p:cNvPr>
          <p:cNvSpPr txBox="1"/>
          <p:nvPr/>
        </p:nvSpPr>
        <p:spPr>
          <a:xfrm>
            <a:off x="4791927" y="3707054"/>
            <a:ext cx="31296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Событие</a:t>
            </a:r>
            <a:endParaRPr lang="ru-RU" sz="20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4016921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Кинокомпания ксош2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445405" y="1455280"/>
            <a:ext cx="6711402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Документальное и игровое кино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Репортажи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Событийные ролики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Подкасты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Рубрики в школьном сообществе в ВК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274" y="4046811"/>
            <a:ext cx="3710590" cy="245462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036" y="4066117"/>
            <a:ext cx="3824910" cy="241601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19" y="4046811"/>
            <a:ext cx="3611215" cy="2416011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7119" y="1366185"/>
            <a:ext cx="3611215" cy="2342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78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solidFill>
                  <a:srgbClr val="00881B"/>
                </a:solidFill>
                <a:latin typeface="TomskObl2104" pitchFamily="50" charset="0"/>
              </a:rPr>
              <a:t>Центр учебного фильма</a:t>
            </a:r>
            <a:endParaRPr lang="ru-RU" sz="48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744057" y="1584545"/>
            <a:ext cx="671140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Съёмка учебного кино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Развитие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медиакомпетенций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 - сценарное мастерство,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продюсирование</a:t>
            </a: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, съёмка, монтаж, озвучка, звукорежиссура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Формирование Банка учебных фильмов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Сетевое взаимодействия со школами Томской области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3231E13-8346-4794-94C0-A589E753EB86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37" b="5035"/>
          <a:stretch/>
        </p:blipFill>
        <p:spPr>
          <a:xfrm>
            <a:off x="270834" y="4427816"/>
            <a:ext cx="3753941" cy="207356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9758" y="4427815"/>
            <a:ext cx="2913690" cy="208039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74" y="4509538"/>
            <a:ext cx="2864627" cy="191012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7121"/>
          <a:stretch/>
        </p:blipFill>
        <p:spPr>
          <a:xfrm>
            <a:off x="7239074" y="1691130"/>
            <a:ext cx="2790387" cy="2033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7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9458" y="166190"/>
            <a:ext cx="793777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solidFill>
                  <a:srgbClr val="00881B"/>
                </a:solidFill>
                <a:latin typeface="TomskObl2104" pitchFamily="50" charset="0"/>
              </a:rPr>
              <a:t>Лаборатория гибких навыков «</a:t>
            </a:r>
            <a:r>
              <a:rPr lang="ru-RU" sz="4400" dirty="0" err="1" smtClean="0">
                <a:solidFill>
                  <a:srgbClr val="00881B"/>
                </a:solidFill>
                <a:latin typeface="TomskObl2104" pitchFamily="50" charset="0"/>
              </a:rPr>
              <a:t>медиагранат</a:t>
            </a:r>
            <a:r>
              <a:rPr lang="ru-RU" sz="4400" dirty="0" smtClean="0">
                <a:solidFill>
                  <a:srgbClr val="00881B"/>
                </a:solidFill>
                <a:latin typeface="TomskObl2104" pitchFamily="50" charset="0"/>
              </a:rPr>
              <a:t>»</a:t>
            </a:r>
            <a:endParaRPr lang="ru-RU" sz="44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299101" y="1730849"/>
            <a:ext cx="6711402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Тренинги по развитию гибких навыков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Сопровождение проектных команд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Горизонтальное наставничество</a:t>
            </a:r>
            <a:endParaRPr lang="ru-RU" sz="24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6909" y="1877599"/>
            <a:ext cx="2752384" cy="10997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1863" y="1734108"/>
            <a:ext cx="2678803" cy="200910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9" y="3935235"/>
            <a:ext cx="3988868" cy="265976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7311" y="3999243"/>
            <a:ext cx="3507385" cy="2595757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910" y="3999242"/>
            <a:ext cx="3287362" cy="2595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3653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rgbClr val="00881B"/>
                </a:solidFill>
                <a:latin typeface="TomskObl2104" pitchFamily="50" charset="0"/>
              </a:rPr>
              <a:t>Мастерская </a:t>
            </a:r>
            <a:r>
              <a:rPr lang="ru-RU" sz="3600" dirty="0" err="1" smtClean="0">
                <a:solidFill>
                  <a:srgbClr val="00881B"/>
                </a:solidFill>
                <a:latin typeface="TomskObl2104" pitchFamily="50" charset="0"/>
              </a:rPr>
              <a:t>медиаграмотности</a:t>
            </a:r>
            <a:r>
              <a:rPr lang="ru-RU" sz="3600" dirty="0" smtClean="0">
                <a:solidFill>
                  <a:srgbClr val="00881B"/>
                </a:solidFill>
                <a:latin typeface="TomskObl2104" pitchFamily="50" charset="0"/>
              </a:rPr>
              <a:t> «</a:t>
            </a:r>
            <a:r>
              <a:rPr lang="ru-RU" sz="3600" dirty="0" err="1" smtClean="0">
                <a:solidFill>
                  <a:srgbClr val="00881B"/>
                </a:solidFill>
                <a:latin typeface="TomskObl2104" pitchFamily="50" charset="0"/>
              </a:rPr>
              <a:t>полифагус</a:t>
            </a:r>
            <a:r>
              <a:rPr lang="ru-RU" sz="3600" dirty="0" smtClean="0">
                <a:solidFill>
                  <a:srgbClr val="00881B"/>
                </a:solidFill>
                <a:latin typeface="TomskObl2104" pitchFamily="50" charset="0"/>
              </a:rPr>
              <a:t>»</a:t>
            </a:r>
            <a:endParaRPr lang="ru-RU" sz="36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381397" y="1840577"/>
            <a:ext cx="671140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Информационная грамотность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Критическое мышление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Цифровая гигиена</a:t>
            </a: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Медиабезопасность</a:t>
            </a:r>
            <a:endParaRPr lang="ru-RU" sz="2400" spc="-10" dirty="0" smtClean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  <a:p>
            <a:pPr marL="342900" indent="-342900">
              <a:buFont typeface="Courier New" panose="02070309020205020404" pitchFamily="49" charset="0"/>
              <a:buChar char="o"/>
            </a:pPr>
            <a:r>
              <a:rPr lang="ru-RU" sz="2400" spc="-1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Безопасный </a:t>
            </a:r>
            <a:r>
              <a:rPr lang="ru-RU" sz="2400" spc="-1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 pitchFamily="50" charset="-52"/>
              </a:rPr>
              <a:t>медиаконтент</a:t>
            </a:r>
            <a:endParaRPr lang="ru-RU" sz="2400" spc="-10" dirty="0" smtClean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  <a:p>
            <a:endParaRPr lang="ru-RU" sz="2500" spc="-1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 pitchFamily="50" charset="-52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2971" y="1889302"/>
            <a:ext cx="1580211" cy="171017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662" y="1942291"/>
            <a:ext cx="1889937" cy="1606188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1270FFA-C0DF-DC29-61E2-47263067FAA3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10009"/>
          <a:stretch/>
        </p:blipFill>
        <p:spPr>
          <a:xfrm>
            <a:off x="659475" y="4241234"/>
            <a:ext cx="3171861" cy="203474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0634" y="4241234"/>
            <a:ext cx="2712997" cy="203474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28257" y="1327766"/>
            <a:ext cx="1905726" cy="269721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3271" y="4241235"/>
            <a:ext cx="2482946" cy="1967542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73769" y="4440619"/>
            <a:ext cx="1568774" cy="15687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729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Профильная смена</a:t>
            </a:r>
          </a:p>
          <a:p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«мы-</a:t>
            </a:r>
            <a:r>
              <a:rPr lang="ru-RU" sz="4000" dirty="0" err="1" smtClean="0">
                <a:solidFill>
                  <a:srgbClr val="00881B"/>
                </a:solidFill>
                <a:latin typeface="TomskObl2104" pitchFamily="50" charset="0"/>
              </a:rPr>
              <a:t>медийщики</a:t>
            </a:r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»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536845" y="2069177"/>
            <a:ext cx="671140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Творческая самореализация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Практические навыки создания медиаконтента</a:t>
            </a: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Стимулирование интереса к занятию </a:t>
            </a:r>
            <a:r>
              <a:rPr lang="ru-RU" sz="2000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медиатворчеством</a:t>
            </a:r>
            <a:endParaRPr lang="ru-RU" sz="2000" dirty="0">
              <a:solidFill>
                <a:schemeClr val="tx1">
                  <a:lumMod val="85000"/>
                  <a:lumOff val="15000"/>
                </a:schemeClr>
              </a:solidFill>
              <a:latin typeface="Gerbera Light"/>
            </a:endParaRPr>
          </a:p>
          <a:p>
            <a:pPr marL="457200" indent="-457200">
              <a:buFont typeface="Courier New" panose="02070309020205020404" pitchFamily="49" charset="0"/>
              <a:buChar char="o"/>
            </a:pPr>
            <a:r>
              <a:rPr lang="ru-RU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/>
              </a:rPr>
              <a:t>Информационное сопровождение деятельности лагеря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1218" y="1776569"/>
            <a:ext cx="3690845" cy="211180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85" y="4247800"/>
            <a:ext cx="3566219" cy="242902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4528" y="4247801"/>
            <a:ext cx="3642833" cy="2429029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531" y="4247801"/>
            <a:ext cx="3743532" cy="2429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89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Открытый </a:t>
            </a:r>
            <a:r>
              <a:rPr lang="ru-RU" sz="4000" dirty="0" err="1" smtClean="0">
                <a:solidFill>
                  <a:srgbClr val="00881B"/>
                </a:solidFill>
                <a:latin typeface="TomskObl2104" pitchFamily="50" charset="0"/>
              </a:rPr>
              <a:t>кожевниковский</a:t>
            </a:r>
            <a:r>
              <a:rPr lang="ru-RU" sz="4000" dirty="0" smtClean="0">
                <a:solidFill>
                  <a:srgbClr val="00881B"/>
                </a:solidFill>
                <a:latin typeface="TomskObl2104" pitchFamily="50" charset="0"/>
              </a:rPr>
              <a:t> кинофестиваль</a:t>
            </a:r>
            <a:endParaRPr lang="ru-RU" sz="4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515362" y="1659215"/>
            <a:ext cx="671140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u="sng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Номинации: 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Документальное кино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Игровое кино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Мой край родной</a:t>
            </a:r>
          </a:p>
          <a:p>
            <a:r>
              <a:rPr lang="ru-RU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Венец народных </a:t>
            </a:r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традиций</a:t>
            </a:r>
            <a:endParaRPr lang="en-US" sz="2400" dirty="0" smtClean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/>
            </a:endParaRPr>
          </a:p>
          <a:p>
            <a:r>
              <a:rPr lang="ru-RU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Gerbera Light" panose="02000300000000000000"/>
              </a:rPr>
              <a:t>Служу Отечеству</a:t>
            </a:r>
            <a:endParaRPr lang="ru-RU" sz="2400" dirty="0">
              <a:solidFill>
                <a:schemeClr val="tx1">
                  <a:lumMod val="85000"/>
                  <a:lumOff val="15000"/>
                </a:schemeClr>
              </a:solidFill>
              <a:latin typeface="Gerbera Light" panose="02000300000000000000"/>
            </a:endParaRPr>
          </a:p>
        </p:txBody>
      </p:sp>
      <p:pic>
        <p:nvPicPr>
          <p:cNvPr id="9" name="Рисунок 15">
            <a:extLst>
              <a:ext uri="{FF2B5EF4-FFF2-40B4-BE49-F238E27FC236}">
                <a16:creationId xmlns:a16="http://schemas.microsoft.com/office/drawing/2014/main" id="{82DA423F-8608-4592-B59E-AA01E46161E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1698" y="1900608"/>
            <a:ext cx="2247677" cy="1800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2984" y="1303641"/>
            <a:ext cx="3853633" cy="2569590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2" y="4151859"/>
            <a:ext cx="3377184" cy="2532888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73" b="7858"/>
          <a:stretch/>
        </p:blipFill>
        <p:spPr>
          <a:xfrm>
            <a:off x="4108881" y="4176738"/>
            <a:ext cx="3377184" cy="2478024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400" y="4176738"/>
            <a:ext cx="3874217" cy="25057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92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823" y="228346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941442" y="-80541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результаты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2007" y="1460246"/>
            <a:ext cx="1713771" cy="124504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8539" y="1112796"/>
            <a:ext cx="1472710" cy="202714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32" y="1027906"/>
            <a:ext cx="1480300" cy="20375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7150" y="1112796"/>
            <a:ext cx="1415975" cy="2001915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732" y="3530244"/>
            <a:ext cx="2311744" cy="1523225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97" y="3576974"/>
            <a:ext cx="2088228" cy="147649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546" y="3530244"/>
            <a:ext cx="2122055" cy="1544784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22" y="3493776"/>
            <a:ext cx="2385649" cy="158981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90" y="5236600"/>
            <a:ext cx="2264428" cy="1539104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0546" y="1127808"/>
            <a:ext cx="1594030" cy="1986903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914" y="1091939"/>
            <a:ext cx="1431864" cy="2024101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4897" y="5236601"/>
            <a:ext cx="2088228" cy="1539104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968" y="5236600"/>
            <a:ext cx="2207209" cy="1539104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0020" y="5236600"/>
            <a:ext cx="2385651" cy="153910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1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6789" y="1100047"/>
            <a:ext cx="1427889" cy="1965447"/>
          </a:xfrm>
          <a:prstGeom prst="rect">
            <a:avLst/>
          </a:prstGeom>
        </p:spPr>
      </p:pic>
      <p:pic>
        <p:nvPicPr>
          <p:cNvPr id="26" name="Рисунок 8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7389" y="3942793"/>
            <a:ext cx="1670987" cy="2421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0035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DCB9E7-9E4C-4DA5-A1AA-0C1F78523A8E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845" y="628908"/>
            <a:ext cx="414425" cy="4766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0468BF-5061-490E-B901-1948C3B4A461}"/>
              </a:ext>
            </a:extLst>
          </p:cNvPr>
          <p:cNvSpPr txBox="1"/>
          <p:nvPr/>
        </p:nvSpPr>
        <p:spPr>
          <a:xfrm>
            <a:off x="1060314" y="531950"/>
            <a:ext cx="79377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 err="1" smtClean="0">
                <a:solidFill>
                  <a:srgbClr val="00881B"/>
                </a:solidFill>
                <a:latin typeface="TomskObl2104" pitchFamily="50" charset="0"/>
              </a:rPr>
              <a:t>Цмо</a:t>
            </a: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 «</a:t>
            </a:r>
            <a:r>
              <a:rPr lang="ru-RU" sz="5400" dirty="0" err="1" smtClean="0">
                <a:solidFill>
                  <a:srgbClr val="00881B"/>
                </a:solidFill>
                <a:latin typeface="TomskObl2104" pitchFamily="50" charset="0"/>
              </a:rPr>
              <a:t>инфомир</a:t>
            </a:r>
            <a:r>
              <a:rPr lang="ru-RU" sz="5400" dirty="0" smtClean="0">
                <a:solidFill>
                  <a:srgbClr val="00881B"/>
                </a:solidFill>
                <a:latin typeface="TomskObl2104" pitchFamily="50" charset="0"/>
              </a:rPr>
              <a:t>»</a:t>
            </a:r>
            <a:endParaRPr lang="ru-RU" sz="5000" dirty="0">
              <a:solidFill>
                <a:srgbClr val="00881B"/>
              </a:solidFill>
              <a:latin typeface="TomskObl2104" pitchFamily="50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6217" y="382096"/>
            <a:ext cx="2410097" cy="64581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1E920D-6209-45C2-A799-71BA14683FDD}"/>
              </a:ext>
            </a:extLst>
          </p:cNvPr>
          <p:cNvSpPr txBox="1"/>
          <p:nvPr/>
        </p:nvSpPr>
        <p:spPr>
          <a:xfrm>
            <a:off x="2511948" y="6027003"/>
            <a:ext cx="80493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Gerbera Light" panose="02000300000000000000"/>
              </a:rPr>
              <a:t>ФОРМИРОВАНИЕ И ВОСПИТАНИЕ </a:t>
            </a:r>
          </a:p>
          <a:p>
            <a:pPr algn="ctr"/>
            <a:r>
              <a:rPr lang="ru-RU" sz="2400" dirty="0">
                <a:solidFill>
                  <a:schemeClr val="accent5">
                    <a:lumMod val="50000"/>
                  </a:schemeClr>
                </a:solidFill>
                <a:latin typeface="Gerbera Light" panose="02000300000000000000"/>
              </a:rPr>
              <a:t>ГАРМОНИЧНО  РАЗВИТОЙ ЛИЧНОСТИ РЕБЁНКА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1" y="1540701"/>
            <a:ext cx="3099105" cy="2032497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32" y="1514864"/>
            <a:ext cx="2961889" cy="203629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607" y="1514864"/>
            <a:ext cx="3180313" cy="205833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641" y="3827485"/>
            <a:ext cx="3099105" cy="206647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6192" y="3909085"/>
            <a:ext cx="3163728" cy="1993881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5733" y="3909085"/>
            <a:ext cx="3062854" cy="1984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852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7D2633E-EB7C-46B0-87DF-D59481E344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798" y="4886325"/>
            <a:ext cx="6687029" cy="771525"/>
          </a:xfrm>
        </p:spPr>
        <p:txBody>
          <a:bodyPr>
            <a:normAutofit/>
          </a:bodyPr>
          <a:lstStyle/>
          <a:p>
            <a:pPr algn="ctr"/>
            <a:r>
              <a:rPr lang="ru-RU" sz="4800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Елена </a:t>
            </a:r>
            <a:r>
              <a:rPr lang="ru-RU" sz="4800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TomskObl2104" pitchFamily="50" charset="0"/>
              </a:rPr>
              <a:t>лыжина</a:t>
            </a:r>
            <a:endParaRPr lang="ru-RU" sz="4800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TomskObl2104" pitchFamily="50" charset="0"/>
            </a:endParaRP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id="{D8E30B65-3BA0-49C0-BEA4-DD621F1B20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645" y="5617551"/>
            <a:ext cx="6126454" cy="771526"/>
          </a:xfrm>
        </p:spPr>
        <p:txBody>
          <a:bodyPr/>
          <a:lstStyle/>
          <a:p>
            <a:pPr marL="0" indent="0" algn="r">
              <a:buNone/>
            </a:pP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Руководитель ЦМО «</a:t>
            </a:r>
            <a:r>
              <a:rPr lang="ru-RU" dirty="0" err="1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Инфомир</a:t>
            </a:r>
            <a:r>
              <a:rPr lang="ru-RU" dirty="0" smtClean="0">
                <a:solidFill>
                  <a:schemeClr val="bg1"/>
                </a:solidFill>
                <a:effectLst>
                  <a:outerShdw blurRad="215900" sx="102000" sy="102000" algn="ctr" rotWithShape="0">
                    <a:prstClr val="black">
                      <a:alpha val="40000"/>
                    </a:prstClr>
                  </a:outerShdw>
                </a:effectLst>
                <a:latin typeface="Gerbera" panose="02000500000000000000" pitchFamily="50" charset="-52"/>
              </a:rPr>
              <a:t>»</a:t>
            </a:r>
            <a:endParaRPr lang="ru-RU" dirty="0">
              <a:solidFill>
                <a:schemeClr val="bg1"/>
              </a:solidFill>
              <a:effectLst>
                <a:outerShdw blurRad="215900" sx="102000" sy="102000" algn="ctr" rotWithShape="0">
                  <a:prstClr val="black">
                    <a:alpha val="40000"/>
                  </a:prstClr>
                </a:outerShdw>
              </a:effectLst>
              <a:latin typeface="Gerbera" panose="02000500000000000000" pitchFamily="50" charset="-52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A728608-F2E5-497E-9F3E-E15C3DFE2155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5002543"/>
            <a:ext cx="358778" cy="40936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720E23C-7C1F-4CDB-8F20-ED2A6DA456E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2563" y="1798847"/>
            <a:ext cx="3356036" cy="3356036"/>
          </a:xfrm>
          <a:prstGeom prst="ellipse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6837" y="425337"/>
            <a:ext cx="2307771" cy="6184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8202" y="463722"/>
            <a:ext cx="6026286" cy="602628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924" y="2888124"/>
            <a:ext cx="1616964" cy="161696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9703" y="2888124"/>
            <a:ext cx="1616964" cy="1616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261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2625</TotalTime>
  <Words>229</Words>
  <Application>Microsoft Office PowerPoint</Application>
  <PresentationFormat>Широкоэкранный</PresentationFormat>
  <Paragraphs>78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1" baseType="lpstr">
      <vt:lpstr>Gerbera Light</vt:lpstr>
      <vt:lpstr>Calibri</vt:lpstr>
      <vt:lpstr>Calibri Light</vt:lpstr>
      <vt:lpstr>Courier New</vt:lpstr>
      <vt:lpstr>Gerbera</vt:lpstr>
      <vt:lpstr>Arial</vt:lpstr>
      <vt:lpstr>TomskObl2104</vt:lpstr>
      <vt:lpstr>Тема Office</vt:lpstr>
      <vt:lpstr>Формирование современной медиаобразовательной среды в МАОУ «кожевниковская сош № 2»</vt:lpstr>
      <vt:lpstr>Медиацентр «инфомир»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Елена лыжина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Максим Алексеевич Зырянов</dc:creator>
  <cp:lastModifiedBy>user</cp:lastModifiedBy>
  <cp:revision>141</cp:revision>
  <dcterms:created xsi:type="dcterms:W3CDTF">2025-07-14T10:33:41Z</dcterms:created>
  <dcterms:modified xsi:type="dcterms:W3CDTF">2026-08-23T07:45:57Z</dcterms:modified>
</cp:coreProperties>
</file>