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5" r:id="rId2"/>
    <p:sldId id="283" r:id="rId3"/>
    <p:sldId id="271" r:id="rId4"/>
    <p:sldId id="261" r:id="rId5"/>
    <p:sldId id="272" r:id="rId6"/>
    <p:sldId id="273" r:id="rId7"/>
    <p:sldId id="275" r:id="rId8"/>
    <p:sldId id="276" r:id="rId9"/>
    <p:sldId id="277" r:id="rId10"/>
    <p:sldId id="279" r:id="rId11"/>
    <p:sldId id="274" r:id="rId12"/>
    <p:sldId id="280" r:id="rId13"/>
    <p:sldId id="281" r:id="rId14"/>
    <p:sldId id="282" r:id="rId15"/>
    <p:sldId id="284" r:id="rId16"/>
    <p:sldId id="270" r:id="rId17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omskObl2104" panose="020B0604020202020204" charset="0"/>
      <p:regular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1B"/>
    <a:srgbClr val="378BCB"/>
    <a:srgbClr val="121316"/>
    <a:srgbClr val="005AA3"/>
    <a:srgbClr val="F54A02"/>
    <a:srgbClr val="BA4318"/>
    <a:srgbClr val="FE8455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38" y="66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6.png"/><Relationship Id="rId7" Type="http://schemas.openxmlformats.org/officeDocument/2006/relationships/image" Target="../media/image2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8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.png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5" y="3048000"/>
            <a:ext cx="5281813" cy="1595647"/>
          </a:xfrm>
          <a:noFill/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omskObl2104" pitchFamily="50" charset="0"/>
              </a:rPr>
              <a:t>«Технология «Умелый класс» как средство формирования поддерживающей </a:t>
            </a:r>
            <a:r>
              <a:rPr lang="ru-RU" sz="3200" dirty="0" smtClean="0">
                <a:solidFill>
                  <a:schemeClr val="bg1"/>
                </a:solidFill>
                <a:latin typeface="TomskObl2104" pitchFamily="50" charset="0"/>
              </a:rPr>
              <a:t>образовательной  среды</a:t>
            </a:r>
            <a:r>
              <a:rPr lang="ru-RU" sz="3200" dirty="0" smtClean="0">
                <a:solidFill>
                  <a:schemeClr val="bg1"/>
                </a:solidFill>
                <a:latin typeface="TomskObl2104" pitchFamily="50" charset="0"/>
              </a:rPr>
              <a:t>»</a:t>
            </a:r>
            <a:endParaRPr lang="ru-RU" sz="3200" dirty="0">
              <a:solidFill>
                <a:schemeClr val="bg1"/>
              </a:solidFill>
              <a:latin typeface="TomskObl2104" pitchFamily="50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783623"/>
            <a:ext cx="4812668" cy="960354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err="1" smtClean="0">
                <a:solidFill>
                  <a:schemeClr val="bg1"/>
                </a:solidFill>
                <a:latin typeface="Gerbera Light" panose="02000300000000000000" pitchFamily="50" charset="-52"/>
              </a:rPr>
              <a:t>Латыголец</a:t>
            </a:r>
            <a:r>
              <a:rPr lang="ru-RU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 Елена Анатольевна, учитель начальных классов 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МБОУ «</a:t>
            </a:r>
            <a:r>
              <a:rPr lang="ru-RU" dirty="0" err="1" smtClean="0">
                <a:solidFill>
                  <a:schemeClr val="bg1"/>
                </a:solidFill>
                <a:latin typeface="Gerbera Light" panose="02000300000000000000" pitchFamily="50" charset="-52"/>
              </a:rPr>
              <a:t>Рассветовская</a:t>
            </a:r>
            <a:r>
              <a:rPr lang="ru-RU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 СОШ»</a:t>
            </a:r>
            <a:endParaRPr lang="ru-RU" dirty="0">
              <a:solidFill>
                <a:schemeClr val="bg1"/>
              </a:solidFill>
              <a:latin typeface="Gerbera Light" panose="02000300000000000000" pitchFamily="50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0205">
            <a:off x="286309" y="1045742"/>
            <a:ext cx="1312609" cy="198388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4820">
            <a:off x="4908743" y="1397459"/>
            <a:ext cx="2801777" cy="133101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84311" y="128598"/>
            <a:ext cx="3342253" cy="254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8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СОВРЕМЕННЫЕ ДЕТИ:</a:t>
            </a:r>
            <a:b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</a:b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КАК МОТИВИРОВАТЬ?</a:t>
            </a: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1" y="1825624"/>
            <a:ext cx="11528584" cy="5032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*Осознанность (хотят понимать смыслы: зачем?);                                             *Отсутствие авторитетов и нежелание работать </a:t>
            </a:r>
            <a:r>
              <a:rPr lang="ru-RU" dirty="0" err="1" smtClean="0"/>
              <a:t>вдолгую</a:t>
            </a:r>
            <a:r>
              <a:rPr lang="ru-RU" dirty="0" smtClean="0"/>
              <a:t>;                                                             *Скука, протест и </a:t>
            </a:r>
            <a:r>
              <a:rPr lang="ru-RU" dirty="0" err="1" smtClean="0"/>
              <a:t>гиперактивность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00881B"/>
                </a:solidFill>
              </a:rPr>
              <a:t>ПОДДЕРЖИВАЮЩАЯ СРЕДА</a:t>
            </a:r>
            <a:r>
              <a:rPr lang="ru-RU" dirty="0" smtClean="0"/>
              <a:t> — это совокупность условий, которые повышают мотивацию, </a:t>
            </a:r>
            <a:r>
              <a:rPr lang="ru-RU" dirty="0"/>
              <a:t>снижают </a:t>
            </a:r>
            <a:r>
              <a:rPr lang="ru-RU" dirty="0" smtClean="0"/>
              <a:t>тревожность и помогают человеку или группе людей развиваться, преодолевать трудности, формировать социальные навыки.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881B"/>
                </a:solidFill>
              </a:rPr>
              <a:t>ТРЕНДЫ В МОТИВАЦИИ:</a:t>
            </a:r>
          </a:p>
          <a:p>
            <a:r>
              <a:rPr lang="ru-RU" dirty="0"/>
              <a:t>Анимация</a:t>
            </a:r>
          </a:p>
          <a:p>
            <a:r>
              <a:rPr lang="ru-RU" dirty="0"/>
              <a:t>Стимуляция</a:t>
            </a:r>
          </a:p>
          <a:p>
            <a:r>
              <a:rPr lang="ru-RU" dirty="0"/>
              <a:t>Манипуляция</a:t>
            </a:r>
          </a:p>
          <a:p>
            <a:r>
              <a:rPr lang="ru-RU" dirty="0"/>
              <a:t>Мотивация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530" y="4041347"/>
            <a:ext cx="3916671" cy="270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4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«Умелый  класс»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7021" y="1361749"/>
            <a:ext cx="1124765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 smtClean="0"/>
              <a:t>Психолого</a:t>
            </a:r>
            <a:r>
              <a:rPr lang="ru-RU" sz="2800" dirty="0" smtClean="0"/>
              <a:t> – педагогическая технология, которая помогает детям развивать социальные навыки и навыки </a:t>
            </a:r>
            <a:r>
              <a:rPr lang="ru-RU" sz="2800" dirty="0" err="1" smtClean="0"/>
              <a:t>саморегуляции</a:t>
            </a:r>
            <a:r>
              <a:rPr lang="ru-RU" sz="2800" dirty="0"/>
              <a:t> </a:t>
            </a:r>
            <a:r>
              <a:rPr lang="ru-RU" sz="2800" dirty="0" smtClean="0"/>
              <a:t>через создание в классе поддерживающей среды, где ребята учатся взаимодействовать, решать конфликты, лучше понимать себя и других.</a:t>
            </a:r>
          </a:p>
          <a:p>
            <a:pPr algn="just"/>
            <a:endParaRPr lang="ru-RU" sz="2800" dirty="0" smtClean="0"/>
          </a:p>
          <a:p>
            <a:pPr algn="just"/>
            <a:r>
              <a:rPr lang="ru-RU" sz="2800" b="1" dirty="0" smtClean="0">
                <a:solidFill>
                  <a:srgbClr val="00881B"/>
                </a:solidFill>
              </a:rPr>
              <a:t>Бен Фурман, Майю </a:t>
            </a:r>
            <a:r>
              <a:rPr lang="ru-RU" sz="2800" b="1" dirty="0" err="1" smtClean="0">
                <a:solidFill>
                  <a:srgbClr val="00881B"/>
                </a:solidFill>
              </a:rPr>
              <a:t>Ахола</a:t>
            </a:r>
            <a:r>
              <a:rPr lang="ru-RU" sz="2800" b="1" dirty="0" smtClean="0">
                <a:solidFill>
                  <a:srgbClr val="00881B"/>
                </a:solidFill>
              </a:rPr>
              <a:t>, Финляндия «</a:t>
            </a:r>
            <a:r>
              <a:rPr lang="en-US" sz="2800" b="1" dirty="0" smtClean="0">
                <a:solidFill>
                  <a:srgbClr val="00881B"/>
                </a:solidFill>
              </a:rPr>
              <a:t>Kids Skills</a:t>
            </a:r>
            <a:r>
              <a:rPr lang="ru-RU" sz="2800" b="1" dirty="0" smtClean="0">
                <a:solidFill>
                  <a:srgbClr val="00881B"/>
                </a:solidFill>
              </a:rPr>
              <a:t>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C00000"/>
                </a:solidFill>
              </a:rPr>
              <a:t>Проблем нет, </a:t>
            </a:r>
            <a:r>
              <a:rPr lang="ru-RU" sz="2800" dirty="0" smtClean="0">
                <a:solidFill>
                  <a:srgbClr val="C00000"/>
                </a:solidFill>
              </a:rPr>
              <a:t>есть </a:t>
            </a:r>
            <a:r>
              <a:rPr lang="ru-RU" sz="2800" dirty="0">
                <a:solidFill>
                  <a:srgbClr val="C00000"/>
                </a:solidFill>
              </a:rPr>
              <a:t>неразвитые навыки!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Как решать психологические </a:t>
            </a:r>
            <a:r>
              <a:rPr lang="ru-RU" sz="2800" dirty="0" smtClean="0"/>
              <a:t>проблемы </a:t>
            </a:r>
            <a:r>
              <a:rPr lang="ru-RU" sz="2800" dirty="0"/>
              <a:t>с помощью игры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15 шагов по </a:t>
            </a:r>
            <a:r>
              <a:rPr lang="ru-RU" sz="2800" dirty="0" smtClean="0"/>
              <a:t>формированию навыка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Коллективный этап (6 навыков)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Индивидуальный этап (22 навыка)</a:t>
            </a:r>
          </a:p>
          <a:p>
            <a:r>
              <a:rPr lang="ru-RU" sz="2800" b="1" dirty="0" smtClean="0">
                <a:solidFill>
                  <a:srgbClr val="00881B"/>
                </a:solidFill>
              </a:rPr>
              <a:t>МГППУ, 2019 г., 14  ОО РФ «Умелый класс»</a:t>
            </a:r>
            <a:endParaRPr lang="ru-RU" sz="2800" b="1" dirty="0">
              <a:solidFill>
                <a:srgbClr val="00881B"/>
              </a:solidFill>
            </a:endParaRPr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0595" y="3292100"/>
            <a:ext cx="2196757" cy="332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9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«Умелый  класс»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7020" y="1361749"/>
            <a:ext cx="1144050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КАК ФОРМИРОВАТЬ НАВЫК В ИГРЕ?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Преобразование проблемы в навык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Создание мотивации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Тренировка навыка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Закрепление </a:t>
            </a:r>
            <a:r>
              <a:rPr lang="ru-RU" sz="2800" dirty="0" smtClean="0"/>
              <a:t>успеха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ПРАВИЛА ИГРЫ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Дети сами выбирают навык.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Поддержка достижений других.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Мягкое напоминание об ошибках </a:t>
            </a:r>
          </a:p>
          <a:p>
            <a:r>
              <a:rPr lang="ru-RU" sz="2800" dirty="0" smtClean="0"/>
              <a:t>с помощью «тайных знаков».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Включение в игру родителей, вожатых </a:t>
            </a:r>
          </a:p>
          <a:p>
            <a:r>
              <a:rPr lang="ru-RU" sz="2800" dirty="0" smtClean="0"/>
              <a:t>и педагогов.</a:t>
            </a:r>
          </a:p>
          <a:p>
            <a:endParaRPr lang="ru-RU" sz="28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8878" y="1279405"/>
            <a:ext cx="3615241" cy="27434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32633">
            <a:off x="6848149" y="3449168"/>
            <a:ext cx="5450296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«Умелый  класс»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7020" y="1361749"/>
            <a:ext cx="1144050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КЛАССНЫЙ ЧАС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ОСОЗНАНИЕ </a:t>
            </a:r>
            <a:r>
              <a:rPr lang="ru-RU" sz="2800" dirty="0"/>
              <a:t>УСПЕХОВ И </a:t>
            </a:r>
            <a:r>
              <a:rPr lang="ru-RU" sz="2800" dirty="0" smtClean="0"/>
              <a:t>ПРОБЛЕМ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ПЕРЕВОД ПРОБЛЕМЫ В НЕОБХОДИМЫЙ 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                                                  НАВЫК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СОЗДАНИЕ </a:t>
            </a:r>
            <a:r>
              <a:rPr lang="ru-RU" sz="2800" b="1" dirty="0">
                <a:solidFill>
                  <a:srgbClr val="C00000"/>
                </a:solidFill>
              </a:rPr>
              <a:t>МОТИВАЦИИ</a:t>
            </a:r>
            <a:r>
              <a:rPr lang="ru-RU" sz="2800" dirty="0"/>
              <a:t> </a:t>
            </a:r>
          </a:p>
          <a:p>
            <a:r>
              <a:rPr lang="ru-RU" sz="2800" dirty="0"/>
              <a:t>(ЧТО БУДЕТ ЕСЛИ ОСВОИМ НАВЫК)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КАКАЯ ПОЛЬЗА ВАМ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КАКАЯ ПОЛЬЗА РОДИТЕЛЯМ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КАКАЯ ПОЛЬЗА УЧИТЕЛЮ</a:t>
            </a:r>
          </a:p>
          <a:p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ВЫБОР </a:t>
            </a:r>
            <a:r>
              <a:rPr lang="ru-RU" sz="2800" dirty="0" smtClean="0"/>
              <a:t>НАВЫКА (ГОЛОСОВАНИЕ</a:t>
            </a:r>
            <a:r>
              <a:rPr lang="ru-RU" sz="2800" dirty="0"/>
              <a:t>)</a:t>
            </a:r>
          </a:p>
          <a:p>
            <a:endParaRPr lang="ru-RU" sz="28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1567" y="1079815"/>
            <a:ext cx="5044225" cy="570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1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«Умелый  класс»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7730" y="1361749"/>
            <a:ext cx="1159979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КЛАССНЫЙ ЧАС</a:t>
            </a:r>
          </a:p>
          <a:p>
            <a:pPr algn="just"/>
            <a:r>
              <a:rPr lang="ru-RU" sz="2800" dirty="0">
                <a:solidFill>
                  <a:srgbClr val="FF0000"/>
                </a:solidFill>
              </a:rPr>
              <a:t>ПРОБЛЕМА: </a:t>
            </a:r>
            <a:r>
              <a:rPr lang="ru-RU" sz="2800" dirty="0"/>
              <a:t>невнимательно слушаем учителя, отвлекаемся</a:t>
            </a:r>
            <a:r>
              <a:rPr lang="ru-RU" sz="2800" dirty="0" smtClean="0"/>
              <a:t>, время тратится </a:t>
            </a:r>
            <a:r>
              <a:rPr lang="ru-RU" sz="2800" dirty="0"/>
              <a:t>на успокаивание и привлечение внимания первоклассников к учебной задаче.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ЦЕЛЬ: </a:t>
            </a:r>
            <a:r>
              <a:rPr lang="ru-RU" sz="2800" dirty="0"/>
              <a:t>БУДЕМ ФОРМИРОВАТЬ НАВЫК: ВНИМАТЕЛЬНО СЛУШАТЬ УЧИТЕЛЯ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МОТИВАЦИЯ: ЧТО </a:t>
            </a:r>
            <a:r>
              <a:rPr lang="ru-RU" sz="2800" dirty="0">
                <a:solidFill>
                  <a:srgbClr val="FF0000"/>
                </a:solidFill>
              </a:rPr>
              <a:t>ПОЛУЧИМ, ЕСЛИ СФОРМИРУЕМ </a:t>
            </a:r>
            <a:r>
              <a:rPr lang="ru-RU" sz="2800" dirty="0" smtClean="0">
                <a:solidFill>
                  <a:srgbClr val="FF0000"/>
                </a:solidFill>
              </a:rPr>
              <a:t>НАВЫК?</a:t>
            </a:r>
            <a:endParaRPr lang="ru-RU" sz="28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Будем всё понимать с первого раза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Будем выполнять задания правильно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Узнаем много нового, полезного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Настроение у нас, родителей и учителя будет отличное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Никто не будет нервничать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/>
              <a:t>Перейдем все во 2 класс</a:t>
            </a:r>
          </a:p>
          <a:p>
            <a:endParaRPr lang="ru-RU" sz="28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684" y="4578014"/>
            <a:ext cx="2889161" cy="21668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9419" y="3595057"/>
            <a:ext cx="1825754" cy="206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49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«УЧУСЬ СЛУШАТЬ!»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7020" y="1361749"/>
            <a:ext cx="1144050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КЛАССНЫЙ ЧАС (АНИМАЦИЯ «СУЩЕСТВО СИЛЫ»)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ВЫБОР ГЕРОЯ – </a:t>
            </a:r>
            <a:r>
              <a:rPr lang="ru-RU" sz="2800" dirty="0" smtClean="0"/>
              <a:t>ПОМОЩНИКА </a:t>
            </a:r>
          </a:p>
          <a:p>
            <a:r>
              <a:rPr lang="ru-RU" sz="2800" dirty="0" smtClean="0"/>
              <a:t>(Кот учёный, </a:t>
            </a:r>
            <a:r>
              <a:rPr lang="ru-RU" sz="2800" dirty="0" err="1" smtClean="0"/>
              <a:t>Фиксики</a:t>
            </a:r>
            <a:r>
              <a:rPr lang="ru-RU" sz="2800" dirty="0" smtClean="0"/>
              <a:t>, Буратино)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ВЫБОР СЛОВА – НАПОМИНАЛКИ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ВЫБОР ЖЕСТА</a:t>
            </a:r>
          </a:p>
          <a:p>
            <a:endParaRPr lang="ru-RU" sz="28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032" y="948307"/>
            <a:ext cx="3356213" cy="39868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7171" y="3603054"/>
            <a:ext cx="4560203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«УЧУСЬ СЛУШАТЬ!»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7020" y="1361749"/>
            <a:ext cx="1144050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КЛАССНЫЙ ЧАС (СТИМУЛЯЦИЯ)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ВЫБОР СПОСОБА ФИКСАЦИИ У</a:t>
            </a:r>
            <a:r>
              <a:rPr lang="ru-RU" sz="2800" dirty="0" smtClean="0"/>
              <a:t>СПЕХА </a:t>
            </a:r>
          </a:p>
          <a:p>
            <a:r>
              <a:rPr lang="ru-RU" sz="2800" dirty="0" smtClean="0"/>
              <a:t>(собираем магниты на гайку)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ОПРЕДЕЛЕНИЕ СРОКОВ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ВЫБОР КОЛЛЕКТИВНОГО ПРАЗДНИКА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НАПИСАНИЕ ЗАЯВЛЕНИЯ ДИРЕКТОРУ</a:t>
            </a:r>
          </a:p>
          <a:p>
            <a:endParaRPr lang="ru-RU" sz="28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0" y="4675439"/>
            <a:ext cx="1460327" cy="17347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672" y="1110250"/>
            <a:ext cx="4170025" cy="54381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0029" y="4675439"/>
            <a:ext cx="3261643" cy="19021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0863" y="4320404"/>
            <a:ext cx="2072820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2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«УЧУСЬ СЛУШАТЬ!»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5086" y="1361749"/>
            <a:ext cx="1175244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</a:rPr>
              <a:t>ВСТРЕЧА </a:t>
            </a:r>
            <a:r>
              <a:rPr lang="ru-RU" sz="2800" dirty="0">
                <a:solidFill>
                  <a:srgbClr val="FF0000"/>
                </a:solidFill>
              </a:rPr>
              <a:t>С ДИРЕКТОРОМ </a:t>
            </a:r>
            <a:r>
              <a:rPr lang="ru-RU" sz="2800" dirty="0" smtClean="0">
                <a:solidFill>
                  <a:srgbClr val="FF0000"/>
                </a:solidFill>
              </a:rPr>
              <a:t>ШКОЛЫ (МОТИВАЦИЯ)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</a:rPr>
              <a:t>РОДИТЕЛЬСКОЕ </a:t>
            </a:r>
            <a:r>
              <a:rPr lang="ru-RU" sz="2800" dirty="0">
                <a:solidFill>
                  <a:srgbClr val="FF0000"/>
                </a:solidFill>
              </a:rPr>
              <a:t>СОБРАНИЕ</a:t>
            </a:r>
            <a:endParaRPr lang="ru-RU" sz="28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085" y="2508774"/>
            <a:ext cx="2800597" cy="30806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490" y="1110250"/>
            <a:ext cx="3926164" cy="54807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1529" y="2256722"/>
            <a:ext cx="4773582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1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«УЧУСЬ СЛУШАТЬ!»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5086" y="1361749"/>
            <a:ext cx="1175244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</a:rPr>
              <a:t>ВСТРЕЧА </a:t>
            </a:r>
            <a:r>
              <a:rPr lang="ru-RU" sz="2800" dirty="0">
                <a:solidFill>
                  <a:srgbClr val="FF0000"/>
                </a:solidFill>
              </a:rPr>
              <a:t>С ДИРЕКТОРОМ </a:t>
            </a:r>
            <a:r>
              <a:rPr lang="ru-RU" sz="2800" dirty="0" smtClean="0">
                <a:solidFill>
                  <a:srgbClr val="FF0000"/>
                </a:solidFill>
              </a:rPr>
              <a:t>ШКОЛЫ (МОТИВАЦИЯ)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</a:rPr>
              <a:t>РОДИТЕЛЬСКОЕ </a:t>
            </a:r>
            <a:r>
              <a:rPr lang="ru-RU" sz="2800" dirty="0">
                <a:solidFill>
                  <a:srgbClr val="FF0000"/>
                </a:solidFill>
              </a:rPr>
              <a:t>СОБРАНИЕ</a:t>
            </a:r>
            <a:endParaRPr lang="ru-RU" sz="28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085" y="2508774"/>
            <a:ext cx="2800597" cy="30806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490" y="1110250"/>
            <a:ext cx="3926164" cy="54807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1529" y="2256722"/>
            <a:ext cx="4773582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0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951269" y="410257"/>
            <a:ext cx="9361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КАК улучшить навык?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7730" y="1361749"/>
            <a:ext cx="1159979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C00000"/>
              </a:solidFill>
            </a:endParaRPr>
          </a:p>
          <a:p>
            <a:endParaRPr lang="ru-RU" sz="2800" dirty="0"/>
          </a:p>
          <a:p>
            <a:pPr algn="just"/>
            <a:endParaRPr lang="ru-RU" sz="2400" dirty="0" smtClean="0"/>
          </a:p>
          <a:p>
            <a:pPr algn="just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7728" y="1239039"/>
            <a:ext cx="103546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ГОТОВНОСТЬ К УРОКУ (учебные принадлежности)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ГОТОВНОСТЬ К УРОКУ (ПРАВИЛЬНО СТОЮ возле парты)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УМЕЮ ОТКРЫВАТЬ УЧЕБНИК на нужной странице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ПОНИМАЮ ЗАДАНИЕ УЧИТЕЛЯ С ПЕРВОГО РАЗА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УТОЧНЯЮ, ЕСЛИ МНЕ что-то непонятно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ВНИМАТЕЛЬНО и АККУРАТНО выполняю задание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ПРОВЕРЯЮ правильность выполненного задания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ЗАПОМИНАЮ РЕКОМЕНДАЦИИ по выполнению ДЗ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ПОНИМАЮ, почему мы заработали/нет МАГНИТ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ПОНИМАЮ, что у меня хорошо получается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ПОНИМАЮ, что мне мешает и как я могу улучшить свой результат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ЖДУ, КОГДА УЧИТЕЛЬ ОТПУСТИТ НА ПЕРЕМЕНУ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МОГУ ПОМОЧЬ ПРИГОТОВИТЬСЯ К УРОКУ (ПОМОГАТОР)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МОГУ ПРИНЯТЬ ДОЛГ по предмету (ПОМОГАТОР)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МОГУ ОБЪЯСНИТЬ ОДНОКЛАССНИКУ ПРИМЕР ИЛИ ЗАДАЧУ (</a:t>
            </a:r>
            <a:r>
              <a:rPr lang="ru-RU" sz="2400" dirty="0" smtClean="0"/>
              <a:t>ПОМОГАТОР)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722" y="1239039"/>
            <a:ext cx="3770805" cy="2727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4089403"/>
            <a:ext cx="2592946" cy="194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9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ТРЕНИРОВКА НАВЫКА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5086" y="1361749"/>
            <a:ext cx="117524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378BCB"/>
                </a:solidFill>
              </a:rPr>
              <a:t>УРОК, ОРГМОМЕНТ </a:t>
            </a:r>
            <a:r>
              <a:rPr lang="ru-RU" sz="2800" b="1" dirty="0" smtClean="0">
                <a:solidFill>
                  <a:srgbClr val="C00000"/>
                </a:solidFill>
              </a:rPr>
              <a:t>(МОТИВАЦИЯ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smtClean="0">
                <a:solidFill>
                  <a:srgbClr val="C00000"/>
                </a:solidFill>
              </a:rPr>
              <a:t>СТИМУЛЯЦИЯ: </a:t>
            </a:r>
            <a:r>
              <a:rPr lang="ru-RU" sz="2800" dirty="0" smtClean="0">
                <a:solidFill>
                  <a:srgbClr val="378BCB"/>
                </a:solidFill>
              </a:rPr>
              <a:t>НАСТРОЙ</a:t>
            </a:r>
            <a:r>
              <a:rPr lang="ru-RU" sz="2800" dirty="0">
                <a:solidFill>
                  <a:srgbClr val="378BCB"/>
                </a:solidFill>
              </a:rPr>
              <a:t>,  коллективная ответственность</a:t>
            </a:r>
            <a:r>
              <a:rPr lang="ru-RU" sz="2800" dirty="0" smtClean="0">
                <a:solidFill>
                  <a:srgbClr val="378BCB"/>
                </a:solidFill>
              </a:rPr>
              <a:t>)</a:t>
            </a:r>
            <a:endParaRPr lang="ru-RU" sz="2800" dirty="0">
              <a:solidFill>
                <a:srgbClr val="378BCB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378BCB"/>
                </a:solidFill>
              </a:rPr>
              <a:t>КАКАЯ ЦЕЛЬ?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378BCB"/>
                </a:solidFill>
              </a:rPr>
              <a:t>КАК ДОСТИГНЕМ?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378BCB"/>
                </a:solidFill>
              </a:rPr>
              <a:t>КТО ГОТОВ УЛУЧШИТЬ </a:t>
            </a:r>
            <a:r>
              <a:rPr lang="ru-RU" sz="2800" dirty="0" smtClean="0">
                <a:solidFill>
                  <a:srgbClr val="378BCB"/>
                </a:solidFill>
              </a:rPr>
              <a:t>НАВЫК И ЗАРАБОТАТЬ МАГНИТ?</a:t>
            </a:r>
            <a:endParaRPr lang="ru-RU" sz="2800" dirty="0">
              <a:solidFill>
                <a:srgbClr val="378BCB"/>
              </a:solidFill>
            </a:endParaRPr>
          </a:p>
          <a:p>
            <a:r>
              <a:rPr lang="ru-RU" sz="2800" b="1" u="sng" dirty="0" smtClean="0">
                <a:solidFill>
                  <a:srgbClr val="002060"/>
                </a:solidFill>
              </a:rPr>
              <a:t>УРОК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(СТИМУЛЯЦИЯ</a:t>
            </a:r>
            <a:r>
              <a:rPr lang="ru-RU" sz="2800" b="1" dirty="0" smtClean="0">
                <a:solidFill>
                  <a:srgbClr val="C00000"/>
                </a:solidFill>
              </a:rPr>
              <a:t>, АНИМАЦИЯ, МАНИПУЛЯЦИЯ, </a:t>
            </a:r>
            <a:r>
              <a:rPr lang="ru-RU" sz="2800" b="1" dirty="0" smtClean="0">
                <a:solidFill>
                  <a:srgbClr val="C00000"/>
                </a:solidFill>
              </a:rPr>
              <a:t>МОТИВАЦИЯ)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2060"/>
                </a:solidFill>
              </a:rPr>
              <a:t>ЖЕСТЫ </a:t>
            </a:r>
            <a:r>
              <a:rPr lang="ru-RU" sz="2800" dirty="0">
                <a:solidFill>
                  <a:srgbClr val="002060"/>
                </a:solidFill>
              </a:rPr>
              <a:t>и СЛОВА НАПОМИНАЛКИ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</a:rPr>
              <a:t>ПОМОГАТОРЫ</a:t>
            </a:r>
          </a:p>
          <a:p>
            <a:r>
              <a:rPr lang="ru-RU" sz="2800" b="1" u="sng" dirty="0" smtClean="0">
                <a:solidFill>
                  <a:schemeClr val="accent2"/>
                </a:solidFill>
              </a:rPr>
              <a:t>УРОК</a:t>
            </a:r>
            <a:r>
              <a:rPr lang="ru-RU" sz="2800" b="1" u="sng" dirty="0">
                <a:solidFill>
                  <a:schemeClr val="accent2"/>
                </a:solidFill>
              </a:rPr>
              <a:t>, </a:t>
            </a:r>
            <a:r>
              <a:rPr lang="ru-RU" sz="2800" b="1" u="sng" dirty="0" smtClean="0">
                <a:solidFill>
                  <a:schemeClr val="accent2"/>
                </a:solidFill>
              </a:rPr>
              <a:t>РЕФЛЕКСИЯ</a:t>
            </a:r>
            <a:r>
              <a:rPr lang="ru-RU" sz="2800" b="1" dirty="0" smtClean="0">
                <a:solidFill>
                  <a:srgbClr val="C00000"/>
                </a:solidFill>
              </a:rPr>
              <a:t> (МОТИВАЦИЯ</a:t>
            </a:r>
            <a:r>
              <a:rPr lang="ru-RU" sz="2800" b="1" dirty="0">
                <a:solidFill>
                  <a:srgbClr val="C00000"/>
                </a:solidFill>
              </a:rPr>
              <a:t>, </a:t>
            </a:r>
            <a:r>
              <a:rPr lang="ru-RU" sz="2800" b="1" dirty="0" smtClean="0">
                <a:solidFill>
                  <a:srgbClr val="C00000"/>
                </a:solidFill>
              </a:rPr>
              <a:t>СТИМУЛЯЦИЯ) </a:t>
            </a:r>
          </a:p>
          <a:p>
            <a:pPr marL="514350" indent="-51435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chemeClr val="accent2"/>
                </a:solidFill>
              </a:rPr>
              <a:t>СМОГЛИ </a:t>
            </a:r>
            <a:r>
              <a:rPr lang="ru-RU" sz="2800" dirty="0" smtClean="0">
                <a:solidFill>
                  <a:schemeClr val="accent2"/>
                </a:solidFill>
              </a:rPr>
              <a:t>ЛИ ЗАРАБОТАТЬ МАГНИТ, ПОЧЕМУ?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chemeClr val="accent2"/>
                </a:solidFill>
              </a:rPr>
              <a:t>ЧЕМ ГОРДИШЬСЯ? КОМУ МОЖЕШЬ СКАЗАТЬ СПАСИБО? </a:t>
            </a:r>
          </a:p>
          <a:p>
            <a:r>
              <a:rPr lang="ru-RU" sz="2800" b="1" u="sng" dirty="0" smtClean="0">
                <a:solidFill>
                  <a:srgbClr val="00881B"/>
                </a:solidFill>
              </a:rPr>
              <a:t>ПЕРЕМЕНЫ, </a:t>
            </a:r>
            <a:r>
              <a:rPr lang="ru-RU" sz="2800" b="1" u="sng" dirty="0" smtClean="0">
                <a:solidFill>
                  <a:srgbClr val="00881B"/>
                </a:solidFill>
              </a:rPr>
              <a:t>КОНСУЛЬТАЦИИ</a:t>
            </a:r>
            <a:r>
              <a:rPr lang="ru-RU" sz="2800" dirty="0" smtClean="0">
                <a:solidFill>
                  <a:srgbClr val="00881B"/>
                </a:solidFill>
              </a:rPr>
              <a:t>– </a:t>
            </a:r>
            <a:r>
              <a:rPr lang="ru-RU" sz="2800" dirty="0" smtClean="0">
                <a:solidFill>
                  <a:srgbClr val="00881B"/>
                </a:solidFill>
              </a:rPr>
              <a:t>ПОМОГАТОРЫ </a:t>
            </a:r>
            <a:r>
              <a:rPr lang="ru-RU" sz="2800" dirty="0" smtClean="0">
                <a:solidFill>
                  <a:srgbClr val="C00000"/>
                </a:solidFill>
              </a:rPr>
              <a:t>(МОТИВАЦИЯ)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6958" y="3960545"/>
            <a:ext cx="2359356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0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РЕЗУЛЬТАТЫ, РЕФЛЕКСИЯ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8117" y="1219582"/>
            <a:ext cx="1175244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Появилось новое </a:t>
            </a:r>
            <a:r>
              <a:rPr lang="ru-RU" sz="2400" dirty="0" smtClean="0"/>
              <a:t>правило «</a:t>
            </a:r>
            <a:r>
              <a:rPr lang="ru-RU" sz="2400" dirty="0"/>
              <a:t>На парте лежит только то, что потребуется на уроке</a:t>
            </a:r>
            <a:r>
              <a:rPr lang="ru-RU" sz="2400" dirty="0" smtClean="0"/>
              <a:t>». </a:t>
            </a:r>
            <a:endParaRPr lang="ru-RU" sz="2400" dirty="0" smtClean="0"/>
          </a:p>
          <a:p>
            <a:pPr marL="342900" indent="-342900">
              <a:buAutoNum type="arabicPeriod"/>
            </a:pPr>
            <a:r>
              <a:rPr lang="ru-RU" sz="2400" dirty="0" smtClean="0"/>
              <a:t>Выяснилось</a:t>
            </a:r>
            <a:r>
              <a:rPr lang="ru-RU" sz="2400" dirty="0"/>
              <a:t>, что ВСЕ первоклассники </a:t>
            </a:r>
            <a:r>
              <a:rPr lang="ru-RU" sz="2400" dirty="0" smtClean="0"/>
              <a:t>могут открыть </a:t>
            </a:r>
            <a:r>
              <a:rPr lang="ru-RU" sz="2400" dirty="0"/>
              <a:t>учебник на нужной странице, если внимательно выслушают учителя. Это стало </a:t>
            </a:r>
            <a:r>
              <a:rPr lang="ru-RU" sz="2400" dirty="0">
                <a:solidFill>
                  <a:srgbClr val="FF0000"/>
                </a:solidFill>
              </a:rPr>
              <a:t>ценно</a:t>
            </a:r>
            <a:r>
              <a:rPr lang="ru-RU" sz="2400" dirty="0"/>
              <a:t>.</a:t>
            </a:r>
          </a:p>
          <a:p>
            <a:pPr marL="342900" indent="-342900">
              <a:buAutoNum type="arabicPeriod"/>
            </a:pPr>
            <a:r>
              <a:rPr lang="ru-RU" sz="2400" dirty="0"/>
              <a:t>17 первоклассников из 24 могут самостоятельно (либо с консультацией </a:t>
            </a:r>
            <a:r>
              <a:rPr lang="ru-RU" sz="2400" dirty="0" err="1"/>
              <a:t>помогатора</a:t>
            </a:r>
            <a:r>
              <a:rPr lang="ru-RU" sz="2400" dirty="0"/>
              <a:t>) выполнять большинство заданий.</a:t>
            </a:r>
          </a:p>
          <a:p>
            <a:pPr marL="342900" indent="-342900">
              <a:buAutoNum type="arabicPeriod"/>
            </a:pPr>
            <a:r>
              <a:rPr lang="ru-RU" sz="2400" dirty="0"/>
              <a:t>19 первоклассников могут объяснить большинство д/з родителям.</a:t>
            </a:r>
          </a:p>
          <a:p>
            <a:pPr marL="342900" indent="-342900">
              <a:buAutoNum type="arabicPeriod"/>
            </a:pPr>
            <a:r>
              <a:rPr lang="ru-RU" sz="2400" dirty="0"/>
              <a:t>На уроках, перемене и после уроков ребята </a:t>
            </a:r>
            <a:r>
              <a:rPr lang="ru-RU" sz="2400" dirty="0">
                <a:solidFill>
                  <a:srgbClr val="FF0000"/>
                </a:solidFill>
              </a:rPr>
              <a:t>с радостью </a:t>
            </a:r>
            <a:r>
              <a:rPr lang="ru-RU" sz="2400" dirty="0"/>
              <a:t>помогали друг другу усвоить программный материал. Им присваивалось звание «</a:t>
            </a:r>
            <a:r>
              <a:rPr lang="ru-RU" sz="2400" dirty="0" err="1"/>
              <a:t>Помогатор</a:t>
            </a:r>
            <a:r>
              <a:rPr lang="ru-RU" sz="2400" dirty="0" smtClean="0"/>
              <a:t>». 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22 </a:t>
            </a:r>
            <a:r>
              <a:rPr lang="ru-RU" sz="2400" dirty="0"/>
              <a:t>первоклассника понимают причины своих успехов и неудач.</a:t>
            </a:r>
          </a:p>
          <a:p>
            <a:pPr marL="342900" indent="-342900">
              <a:buAutoNum type="arabicPeriod"/>
            </a:pPr>
            <a:r>
              <a:rPr lang="ru-RU" sz="2400" dirty="0"/>
              <a:t>22 первоклассника справились с итоговыми проверочными работами.</a:t>
            </a:r>
          </a:p>
          <a:p>
            <a:pPr marL="342900" indent="-342900">
              <a:buAutoNum type="arabicPeriod"/>
            </a:pPr>
            <a:r>
              <a:rPr lang="ru-RU" sz="2400" dirty="0"/>
              <a:t>К удивлению ребят и учителя, не смотря на конец года, уроки стали проходить быстро и легко. Многим детям были отменены домашние </a:t>
            </a:r>
            <a:r>
              <a:rPr lang="ru-RU" sz="2400" dirty="0" smtClean="0"/>
              <a:t>задания.</a:t>
            </a: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Все родители, видя увлеченность ребят игрой, проявили </a:t>
            </a:r>
            <a:r>
              <a:rPr lang="ru-RU" sz="2400" dirty="0" smtClean="0"/>
              <a:t>заинтересованность.</a:t>
            </a:r>
            <a:endParaRPr lang="ru-RU" sz="2400" dirty="0"/>
          </a:p>
          <a:p>
            <a:r>
              <a:rPr lang="ru-RU" sz="2400" dirty="0" smtClean="0"/>
              <a:t>10. </a:t>
            </a:r>
            <a:r>
              <a:rPr lang="ru-RU" sz="2400" dirty="0"/>
              <a:t>Было решено оставить на доске фото наших друзей </a:t>
            </a:r>
            <a:r>
              <a:rPr lang="ru-RU" sz="2400" dirty="0" err="1" smtClean="0"/>
              <a:t>Фиксиков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11.Формируется </a:t>
            </a:r>
            <a:r>
              <a:rPr lang="ru-RU" sz="2400" dirty="0">
                <a:solidFill>
                  <a:srgbClr val="C00000"/>
                </a:solidFill>
              </a:rPr>
              <a:t>ПОДДЕРЖИВАЮЩАЯ</a:t>
            </a:r>
            <a:r>
              <a:rPr lang="ru-RU" sz="2400" dirty="0"/>
              <a:t> образовательная среда.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1733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ЗАКРЕПЛЕНИЕ УСПЕХА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8117" y="1219582"/>
            <a:ext cx="117524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КОЛЛЕКТИВНЫЙ ПРАЗДНИК</a:t>
            </a:r>
          </a:p>
          <a:p>
            <a:r>
              <a:rPr lang="ru-RU" sz="2800" dirty="0" smtClean="0"/>
              <a:t>ПОДГОТОВКА </a:t>
            </a:r>
            <a:r>
              <a:rPr lang="ru-RU" sz="2800" dirty="0"/>
              <a:t>РОДИТЕЛЕЙ (</a:t>
            </a:r>
            <a:r>
              <a:rPr lang="ru-RU" sz="2800" dirty="0" smtClean="0"/>
              <a:t>СЮРПРИЗЫ - ШОКОЛАДКИ)</a:t>
            </a:r>
            <a:endParaRPr lang="ru-RU" sz="2800" dirty="0"/>
          </a:p>
          <a:p>
            <a:r>
              <a:rPr lang="ru-RU" sz="2800" dirty="0"/>
              <a:t>ПОДГОТОВКА ДИСКОТЕКИ «Я УМЕЮ СЛУШАТЬ» (ВОЖАТЫЕ)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Угадай </a:t>
            </a:r>
            <a:r>
              <a:rPr lang="ru-RU" sz="2800" dirty="0" smtClean="0"/>
              <a:t>мелодию</a:t>
            </a:r>
            <a:endParaRPr lang="ru-RU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Повтори танцевальное движение за </a:t>
            </a:r>
            <a:r>
              <a:rPr lang="ru-RU" sz="2800" dirty="0" err="1" smtClean="0"/>
              <a:t>Фиксиками</a:t>
            </a:r>
            <a:endParaRPr lang="ru-RU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Музыкальная игра на внимание (Руки, плечи, уши, нос)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Танцевальная игра Молекулы (</a:t>
            </a:r>
            <a:r>
              <a:rPr lang="ru-RU" sz="2800" dirty="0" smtClean="0"/>
              <a:t>1,2,3,4)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Игры на внимание</a:t>
            </a:r>
            <a:endParaRPr lang="ru-RU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Танцевальные </a:t>
            </a:r>
            <a:r>
              <a:rPr lang="ru-RU" sz="2800" dirty="0" err="1"/>
              <a:t>батлы</a:t>
            </a:r>
            <a:r>
              <a:rPr lang="ru-RU" sz="2800" dirty="0"/>
              <a:t> на заданную </a:t>
            </a:r>
            <a:r>
              <a:rPr lang="ru-RU" sz="2800" dirty="0" smtClean="0"/>
              <a:t>мелодию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НАГРАЖДЕНИЕ</a:t>
            </a:r>
            <a:r>
              <a:rPr lang="ru-RU" sz="2800" dirty="0" smtClean="0"/>
              <a:t>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Шоколадка «</a:t>
            </a:r>
            <a:r>
              <a:rPr lang="ru-RU" sz="2800" dirty="0" err="1" smtClean="0"/>
              <a:t>Фиксики</a:t>
            </a:r>
            <a:r>
              <a:rPr lang="ru-RU" sz="2800" dirty="0" smtClean="0"/>
              <a:t>»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/>
              <a:t>«Волшебное </a:t>
            </a:r>
            <a:r>
              <a:rPr lang="ru-RU" sz="2800" dirty="0" err="1" smtClean="0"/>
              <a:t>всёслышашее</a:t>
            </a:r>
            <a:r>
              <a:rPr lang="ru-RU" sz="2800" dirty="0" smtClean="0"/>
              <a:t> ухо»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8541" y="4054085"/>
            <a:ext cx="3498987" cy="26269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6217" y="1974058"/>
            <a:ext cx="2481311" cy="188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20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837127" y="382096"/>
            <a:ext cx="86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РЕЗУЛЬТАТЫ, РЕФЛЕКСИЯ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8117" y="1219582"/>
            <a:ext cx="117524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881B"/>
                </a:solidFill>
              </a:rPr>
              <a:t>Наш опыт</a:t>
            </a:r>
            <a:r>
              <a:rPr lang="ru-RU" sz="2400" dirty="0" smtClean="0"/>
              <a:t> использования технологии «Умелый класс» получил </a:t>
            </a:r>
            <a:r>
              <a:rPr lang="ru-RU" sz="2400" dirty="0"/>
              <a:t>высокую оценку коллег на курсах </a:t>
            </a:r>
            <a:r>
              <a:rPr lang="ru-RU" sz="2400" dirty="0" smtClean="0"/>
              <a:t>ПК в </a:t>
            </a:r>
            <a:r>
              <a:rPr lang="ru-RU" sz="2400" dirty="0"/>
              <a:t>ТОИПКРО и фестивале инновационных идей ТГПУ. </a:t>
            </a:r>
          </a:p>
          <a:p>
            <a:pPr algn="just"/>
            <a:r>
              <a:rPr lang="ru-RU" sz="2400" b="1" dirty="0" smtClean="0">
                <a:solidFill>
                  <a:srgbClr val="00881B"/>
                </a:solidFill>
              </a:rPr>
              <a:t>Педагог </a:t>
            </a:r>
            <a:r>
              <a:rPr lang="ru-RU" sz="2400" b="1" dirty="0">
                <a:solidFill>
                  <a:srgbClr val="00881B"/>
                </a:solidFill>
              </a:rPr>
              <a:t>– психолог </a:t>
            </a:r>
            <a:r>
              <a:rPr lang="ru-RU" sz="2400" b="1" dirty="0" err="1">
                <a:solidFill>
                  <a:srgbClr val="00881B"/>
                </a:solidFill>
              </a:rPr>
              <a:t>Гузеева</a:t>
            </a:r>
            <a:r>
              <a:rPr lang="ru-RU" sz="2400" b="1" dirty="0">
                <a:solidFill>
                  <a:srgbClr val="00881B"/>
                </a:solidFill>
              </a:rPr>
              <a:t> Елена </a:t>
            </a:r>
            <a:r>
              <a:rPr lang="ru-RU" sz="2400" b="1" dirty="0" smtClean="0">
                <a:solidFill>
                  <a:srgbClr val="00881B"/>
                </a:solidFill>
              </a:rPr>
              <a:t>Константиновна, </a:t>
            </a:r>
            <a:r>
              <a:rPr lang="ru-RU" sz="2400" b="1" dirty="0">
                <a:solidFill>
                  <a:srgbClr val="00881B"/>
                </a:solidFill>
              </a:rPr>
              <a:t>МБОУ </a:t>
            </a:r>
            <a:r>
              <a:rPr lang="ru-RU" sz="2400" b="1" dirty="0" err="1">
                <a:solidFill>
                  <a:srgbClr val="00881B"/>
                </a:solidFill>
              </a:rPr>
              <a:t>Бакчарская</a:t>
            </a:r>
            <a:r>
              <a:rPr lang="ru-RU" sz="2400" b="1" dirty="0">
                <a:solidFill>
                  <a:srgbClr val="00881B"/>
                </a:solidFill>
              </a:rPr>
              <a:t> СОШ»</a:t>
            </a:r>
          </a:p>
          <a:p>
            <a:pPr algn="just"/>
            <a:r>
              <a:rPr lang="ru-RU" sz="2400" i="1" dirty="0"/>
              <a:t>«Отличная структурированная технология, продумано всё до мелочей, подключены разные  ведущие каналы восприятия и для </a:t>
            </a:r>
            <a:r>
              <a:rPr lang="ru-RU" sz="2400" i="1" dirty="0" err="1"/>
              <a:t>визуалов</a:t>
            </a:r>
            <a:r>
              <a:rPr lang="ru-RU" sz="2400" i="1" dirty="0"/>
              <a:t>, и для </a:t>
            </a:r>
            <a:r>
              <a:rPr lang="ru-RU" sz="2400" i="1" dirty="0" err="1"/>
              <a:t>аудиалов</a:t>
            </a:r>
            <a:r>
              <a:rPr lang="ru-RU" sz="2400" i="1" dirty="0"/>
              <a:t>, и для </a:t>
            </a:r>
            <a:r>
              <a:rPr lang="ru-RU" sz="2400" i="1" dirty="0" err="1"/>
              <a:t>кинестетиков</a:t>
            </a:r>
            <a:r>
              <a:rPr lang="ru-RU" sz="2400" i="1" dirty="0"/>
              <a:t>: жест, слоган, наглядный ориентир. </a:t>
            </a:r>
            <a:endParaRPr lang="ru-RU" sz="2400" i="1" dirty="0" smtClean="0"/>
          </a:p>
          <a:p>
            <a:pPr algn="just"/>
            <a:r>
              <a:rPr lang="ru-RU" sz="2400" i="1" dirty="0" smtClean="0"/>
              <a:t>Отличная </a:t>
            </a:r>
            <a:r>
              <a:rPr lang="ru-RU" sz="2400" i="1" dirty="0"/>
              <a:t>возможность сформировать отдельный навык </a:t>
            </a:r>
            <a:endParaRPr lang="ru-RU" sz="2400" i="1" dirty="0" smtClean="0"/>
          </a:p>
          <a:p>
            <a:pPr algn="just"/>
            <a:r>
              <a:rPr lang="ru-RU" sz="2400" i="1" dirty="0" smtClean="0"/>
              <a:t>за </a:t>
            </a:r>
            <a:r>
              <a:rPr lang="ru-RU" sz="2400" i="1" dirty="0"/>
              <a:t>короткий период с элементами самоуправления. </a:t>
            </a:r>
            <a:endParaRPr lang="ru-RU" sz="2400" i="1" dirty="0" smtClean="0"/>
          </a:p>
          <a:p>
            <a:pPr algn="just"/>
            <a:r>
              <a:rPr lang="ru-RU" sz="2400" i="1" dirty="0" smtClean="0"/>
              <a:t>Важно</a:t>
            </a:r>
            <a:r>
              <a:rPr lang="ru-RU" sz="2400" i="1" dirty="0"/>
              <a:t>, что значимость детей очень хорошо подчеркнута</a:t>
            </a:r>
            <a:r>
              <a:rPr lang="ru-RU" sz="2400" i="1" dirty="0" smtClean="0"/>
              <a:t>.»</a:t>
            </a:r>
          </a:p>
          <a:p>
            <a:endParaRPr lang="ru-RU" sz="2400" i="1" dirty="0" smtClean="0">
              <a:solidFill>
                <a:srgbClr val="00881B"/>
              </a:solidFill>
            </a:endParaRPr>
          </a:p>
          <a:p>
            <a:r>
              <a:rPr lang="ru-RU" sz="2400" i="1" dirty="0" smtClean="0">
                <a:solidFill>
                  <a:srgbClr val="00881B"/>
                </a:solidFill>
              </a:rPr>
              <a:t>По </a:t>
            </a:r>
            <a:r>
              <a:rPr lang="ru-RU" sz="2400" i="1" dirty="0" smtClean="0">
                <a:solidFill>
                  <a:srgbClr val="00881B"/>
                </a:solidFill>
              </a:rPr>
              <a:t>результатам анализа апробации технологии в 14 ОО РФ </a:t>
            </a:r>
          </a:p>
          <a:p>
            <a:r>
              <a:rPr lang="ru-RU" sz="2400" i="1" dirty="0" smtClean="0">
                <a:solidFill>
                  <a:srgbClr val="00881B"/>
                </a:solidFill>
              </a:rPr>
              <a:t>(МГППУ, 2020г.) выявлено </a:t>
            </a:r>
            <a:r>
              <a:rPr lang="ru-RU" sz="2400" i="1" dirty="0" smtClean="0">
                <a:solidFill>
                  <a:srgbClr val="C00000"/>
                </a:solidFill>
              </a:rPr>
              <a:t>значимое повышение удовлетворенности </a:t>
            </a:r>
          </a:p>
          <a:p>
            <a:r>
              <a:rPr lang="ru-RU" sz="2400" i="1" dirty="0" smtClean="0">
                <a:solidFill>
                  <a:srgbClr val="C00000"/>
                </a:solidFill>
              </a:rPr>
              <a:t>учителей работой, улучшением отношений с родителями и детьми</a:t>
            </a:r>
            <a:r>
              <a:rPr lang="ru-RU" sz="2400" i="1" dirty="0" smtClean="0"/>
              <a:t>. </a:t>
            </a:r>
            <a:endParaRPr lang="ru-RU" sz="2400" i="1" dirty="0"/>
          </a:p>
          <a:p>
            <a:pPr algn="just"/>
            <a:r>
              <a:rPr lang="ru-RU" sz="2400" i="1" dirty="0" smtClean="0">
                <a:solidFill>
                  <a:srgbClr val="00881B"/>
                </a:solidFill>
              </a:rPr>
              <a:t>Аналогичные результаты у коллег Финляндии и Китая (</a:t>
            </a:r>
            <a:r>
              <a:rPr lang="en-US" sz="2400" i="1" dirty="0" err="1" smtClean="0">
                <a:solidFill>
                  <a:srgbClr val="00881B"/>
                </a:solidFill>
              </a:rPr>
              <a:t>Niy</a:t>
            </a:r>
            <a:r>
              <a:rPr lang="ru-RU" sz="2400" i="1" dirty="0">
                <a:solidFill>
                  <a:srgbClr val="00881B"/>
                </a:solidFill>
              </a:rPr>
              <a:t>,</a:t>
            </a:r>
            <a:r>
              <a:rPr lang="en-US" sz="2400" i="1" dirty="0" smtClean="0">
                <a:solidFill>
                  <a:srgbClr val="00881B"/>
                </a:solidFill>
              </a:rPr>
              <a:t> 2020</a:t>
            </a:r>
            <a:r>
              <a:rPr lang="ru-RU" sz="2400" i="1" dirty="0" smtClean="0">
                <a:solidFill>
                  <a:srgbClr val="00881B"/>
                </a:solidFill>
              </a:rPr>
              <a:t>)</a:t>
            </a:r>
            <a:endParaRPr lang="ru-RU" sz="2400" i="1" dirty="0">
              <a:solidFill>
                <a:srgbClr val="00881B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068" y="3109830"/>
            <a:ext cx="1294491" cy="1801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761" y="3398258"/>
            <a:ext cx="1323537" cy="20811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427" y="5575223"/>
            <a:ext cx="2381207" cy="108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30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896" y="4420486"/>
            <a:ext cx="6687029" cy="7715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Латыголец</a:t>
            </a:r>
            <a:r>
              <a:rPr lang="ru-RU" sz="480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 </a:t>
            </a:r>
            <a:r>
              <a:rPr lang="ru-RU" sz="480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 Елена </a:t>
            </a:r>
            <a:r>
              <a:rPr lang="ru-RU" sz="4800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анатольевна</a:t>
            </a: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495" y="5841454"/>
            <a:ext cx="6126454" cy="771526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Учитель начальных классов МБОУ «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Рассветовская</a:t>
            </a: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 СОШ»</a:t>
            </a:r>
            <a:endParaRPr lang="ru-RU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949</Words>
  <Application>Microsoft Office PowerPoint</Application>
  <PresentationFormat>Широкоэкранный</PresentationFormat>
  <Paragraphs>150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Calibri</vt:lpstr>
      <vt:lpstr>Gerbera</vt:lpstr>
      <vt:lpstr>Gerbera Light</vt:lpstr>
      <vt:lpstr>TomskObl2104</vt:lpstr>
      <vt:lpstr>Calibri Light</vt:lpstr>
      <vt:lpstr>Arial</vt:lpstr>
      <vt:lpstr>Wingdings</vt:lpstr>
      <vt:lpstr>Тема Office</vt:lpstr>
      <vt:lpstr>«Технология «Умелый класс» как средство формирования поддерживающей образовательной  среды»</vt:lpstr>
      <vt:lpstr>СОВРЕМЕННЫЕ ДЕТИ: КАК МОТИВИРОВАТЬ?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Латыголец  Елена анатольевна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Пользователь</cp:lastModifiedBy>
  <cp:revision>146</cp:revision>
  <dcterms:created xsi:type="dcterms:W3CDTF">2025-07-14T10:33:41Z</dcterms:created>
  <dcterms:modified xsi:type="dcterms:W3CDTF">2026-08-21T07:15:48Z</dcterms:modified>
</cp:coreProperties>
</file>