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8" r:id="rId2"/>
    <p:sldId id="269" r:id="rId3"/>
    <p:sldId id="272" r:id="rId4"/>
    <p:sldId id="273" r:id="rId5"/>
    <p:sldId id="274" r:id="rId6"/>
    <p:sldId id="275" r:id="rId7"/>
    <p:sldId id="288" r:id="rId8"/>
    <p:sldId id="276" r:id="rId9"/>
    <p:sldId id="280" r:id="rId10"/>
    <p:sldId id="281" r:id="rId11"/>
    <p:sldId id="291" r:id="rId12"/>
    <p:sldId id="289" r:id="rId13"/>
    <p:sldId id="287" r:id="rId14"/>
    <p:sldId id="282" r:id="rId15"/>
    <p:sldId id="290" r:id="rId16"/>
    <p:sldId id="292" r:id="rId17"/>
    <p:sldId id="293" r:id="rId18"/>
    <p:sldId id="294" r:id="rId19"/>
    <p:sldId id="295" r:id="rId20"/>
    <p:sldId id="284" r:id="rId21"/>
    <p:sldId id="285" r:id="rId22"/>
    <p:sldId id="286" r:id="rId23"/>
    <p:sldId id="27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53" autoAdjust="0"/>
  </p:normalViewPr>
  <p:slideViewPr>
    <p:cSldViewPr snapToGrid="0">
      <p:cViewPr varScale="1">
        <p:scale>
          <a:sx n="63" d="100"/>
          <a:sy n="63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FD4ED-A378-4D4D-AAEE-4C74A49F021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5578F-5E1E-4F69-AC5F-32F96399A2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000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Коллеги, поднимите руку, кто хотя бы раз за последний учебный год слышал фразу: «Это просто дети разбираются сами». Спасибо. Именно с этой фразы начинается трещина в крепостной стене. Сегодня за 15 минут мы не просто поговорим 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буллинге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— мы соберём «рабочую модель крепости», где каждый камень на месте: учитель, родитель, ребёнок. И уйдёте вы не с теорией, а с тремя готовыми инструментами.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764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Крепость держится не на одной башне. Выпади любая — стена рушится. Наша задача — не «тушить пожар»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буллинга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строить экосистему, где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буллинг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выживает, потому что ему негде укорениться.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448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них крепость должна быть с «пандусом»: адаптированные правила, визуальные опоры, «тихая зона», предсказуемость.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185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круг примирения: 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с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труктурированная встреча (15–25 мин) в формате круга, где каждый участник говорит, не перебивая.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Цель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— не наказать, а восстановить отношения и понять боль каждой стороны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426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ABA57-4FE5-C48A-24ED-E082315FA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4CE7724-CBEE-B802-3B18-A38505493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0DAA8D4-EF5D-31DD-A771-1E6D514862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круг примирения: 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с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труктурированная встреча (15–25 мин) в формате круга, где каждый участник говорит, не перебивая.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Цель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— не наказать, а восстановить отношения и понять боль каждой стороны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B5EBC5E-A8CE-60C5-7E44-4CE4D5EAD3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50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: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минуты составьте мини-сценарий круга для конкретной ситуации: ученик 3 класса систематически высмеивает одноклассника , он заикается. Запишите: какие 4 вопроса зададите, какой «говорящий предмет» выберете, как адаптируете для ребёнка с СДВГ, который не может ждать очереди дольше 30 секунд.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Адаптация для СДВГ внутри круга: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Ребёнок с СДВГ получает роль «хранителя говорящего предмета» — это даёт моторную задачу и удерживает внимание.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Очередь говорящего: вместо длинного круга — таймер-песочница на 40 секунд.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Разрешено стоять, мять мяч, рисовать во время слушания.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После круга — 2 минуты «свободного движения» (пройтись, попить воды).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95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just">
              <a:spcAft>
                <a:spcPts val="800"/>
              </a:spcAft>
              <a:buNone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Что это: не «клятва» и не расписка о плохом поведении. Это совместно составленный документ, в котором ребёнок — соавтор. Формат подходит для 2–7 классов.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Важные принципы составления: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Ребёнок «сам формулирует» минимум 2 пункта (учитель записывает его словами).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Договор не является документом наказания — это инструмент субъектности.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Для ребёнка с СДВГ: договор в визуальном формате (иконки, пиктограммы), пункты не длиннее одной строки, ламинированная карточка на парте.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Пересмотр договора — раз в четверть, совместно с ребёнком.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Задание: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 минуты адаптируйте договор для ученика 5 класса с СДВГ, который систематически «заводит» класс на высмеивание тихого одноклассника. Какие 2 пункта вы добавите конкретно для него? Какую визуальную опору сделаете? Как включите родителя в подписание без ощущения «вызвали на ковёр»?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115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Задание:</a:t>
            </a:r>
          </a:p>
          <a:p>
            <a:pPr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2 минуты разработайте сценарий «Родительского квеста» на 4 станции для параллели 4-х классов. Тема: «Как распознать, что ваш ребёнок — свидетель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буллинга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 что делать». Укажите: названия станций, что делают родители, какой материал получают на выходе.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128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Коллеги, у вас в руках три инструмента: круг примирения, договор «Моя крепость», нестандартные форматы с родителями. Ни один из них не работает по отдельности. Крепость — это система.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58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 прошу каждого: повернитесь к соседу справа и скажите одну фразу: *«В моей крепости я готов(а) стать…» — и назовите одну роль, которую берёте на себя в этом учебном году. (Пауза 20 секунд.) Спасибо.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5578F-5E1E-4F69-AC5F-32F96399A20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35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310DD-B155-CEA2-4059-901D5642C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1603C8-89B8-F5DD-5377-90F6B9448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79B715-A5A3-A5B3-DD51-C50A17B08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800EF3-2752-8A7E-F500-790E2E4F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ECFD9A-D8FA-1B9B-03B3-CE2651495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88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C0F82-DEDD-C348-9195-0BF6DD8B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07C62D-C0AF-FB56-3478-069836556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EDC86F-B3F9-7B19-09FF-4A7D7B8B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EDB923-DE50-5AE3-5C64-8AB9D2F34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778CAF-7922-F231-A079-3C60FB316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549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97F3F-74D6-4A42-7463-C93BDC701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84FA50-1F0D-9A57-82CD-1A6A6DBE0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938305-1C13-041C-6AF9-4903D726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41B710-3B40-7A9C-5A70-D6C60131D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0575B8-3207-3054-42B0-80C9A49DB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786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77362-E251-E32B-30DC-AC0E06BF3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9685CC-BD4A-96C2-3D02-C074EC56E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C83B44-5BFB-0CF4-8A24-35AF682C8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EA153F-5673-6E57-F194-104B78634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C1DCF8-8D11-B7DD-FA06-BDA63704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0D5280-7192-488D-0A98-5C20F92A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02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4EDB6B-87D2-547A-1CA0-0E51A2BC1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3D70AE-221E-FB8D-5523-AAD122BCF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CDEDBE-1FC5-E3F0-6845-7B8FB5BC4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3B03C20-E1B3-4DF1-5765-88141BC46A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48ABCF-5E45-5AA4-6561-690EF9E8C0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62570C-B8F2-D76E-8FEF-96B34EC1E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E217F2-AC32-896B-E79B-04E6FCA59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FF00FFD-800F-5B51-B6F3-C13C48C6D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053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5EFA8-01F2-63B7-54D0-476F575F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AB12A5-8901-842F-8391-4063F5EA4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EF903F5-F42D-75A2-852B-165D6D075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82560B-1A83-2572-982C-73CF7DCC7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650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B9DFE5F-4C1A-DE2E-D0AD-C10A3C0E0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CE44177-6C30-0289-D717-479A3DC29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EC310F-C984-B5B7-642C-04A5AC964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31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BCB7C-8662-B759-E0A3-D47CC961D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426590-612D-2392-1F61-034096407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134922-FC55-0F37-A279-8C077420F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5E5676-5439-BD9E-04A2-77DC33494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3CA20A-2307-909F-490B-378DB2E4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4683F0-3057-92A4-59CB-001C1F045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83A74-4F29-5E60-65E7-6FCA23D5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1B7C1BD-1B8A-1D04-FABC-08EA9F5E3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B901B8-8755-6F5E-0ECE-3E1ECFC42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F93A0A-9EB1-3C2C-6D19-92890BA9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90BA4D-BC85-9DF0-FD73-5DE9FCDB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633CB9-9070-F114-D07D-11034D25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3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F1CA9F-0C18-7A73-192B-18AAB2B9F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5EA267-19C0-3E0D-2BE4-FDDC799C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CE384D-5B91-F164-AC2C-AC7581756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E00AE9-8E85-336A-463D-ED80F9403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F3B7E8-51C8-086C-0DAB-747B9E607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42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D789F6E-EF24-B9A6-3DE4-56FD1F0B20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45B106-D9A0-0FE7-1DA5-8276B2CEB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2543E5-4066-EB81-9248-6A0E6EA92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7EDD50-BAC4-13FE-E924-B2922E9C5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BF28F3-AFA3-8CCF-DB8F-B3476010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62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AE5FA-00B3-F905-3074-0E806E51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362F85-7375-BA30-FCB7-171405755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B89BD9-16AE-8E46-6D7F-354D86AAA0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B0CA2-A5EA-4CBF-9087-9471BB734191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AE9BCE-0624-2C09-2EF6-A99476DEB2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826C22-916D-0F38-80E6-27212FB19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FF088-81BE-450B-86AA-54B7A12C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52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fif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fif"/><Relationship Id="rId4" Type="http://schemas.openxmlformats.org/officeDocument/2006/relationships/image" Target="../media/image32.jf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f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f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fif"/><Relationship Id="rId2" Type="http://schemas.openxmlformats.org/officeDocument/2006/relationships/image" Target="../media/image36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fif"/><Relationship Id="rId4" Type="http://schemas.openxmlformats.org/officeDocument/2006/relationships/image" Target="../media/image38.jf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fif"/><Relationship Id="rId2" Type="http://schemas.openxmlformats.org/officeDocument/2006/relationships/image" Target="../media/image40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fif"/><Relationship Id="rId4" Type="http://schemas.openxmlformats.org/officeDocument/2006/relationships/image" Target="../media/image42.jf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5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.png"/><Relationship Id="rId4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579" y="1561514"/>
            <a:ext cx="6287305" cy="2686636"/>
          </a:xfrm>
          <a:noFill/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effectLst/>
                <a:latin typeface="Gerbera Light" panose="02000300000000000000"/>
                <a:ea typeface="Calibri" panose="020F0502020204030204" pitchFamily="34" charset="0"/>
              </a:rPr>
              <a:t>«Крепость, в которой безопасно: как создать экосистему "Учитель – </a:t>
            </a:r>
            <a:r>
              <a:rPr lang="ru-RU" sz="3200" dirty="0">
                <a:solidFill>
                  <a:schemeClr val="bg1"/>
                </a:solidFill>
                <a:latin typeface="Gerbera Light" panose="02000300000000000000"/>
                <a:ea typeface="Calibri" panose="020F0502020204030204" pitchFamily="34" charset="0"/>
              </a:rPr>
              <a:t>р</a:t>
            </a:r>
            <a:r>
              <a:rPr lang="ru-RU" sz="3200" dirty="0">
                <a:solidFill>
                  <a:schemeClr val="bg1"/>
                </a:solidFill>
                <a:effectLst/>
                <a:latin typeface="Gerbera Light" panose="02000300000000000000"/>
                <a:ea typeface="Calibri" panose="020F0502020204030204" pitchFamily="34" charset="0"/>
              </a:rPr>
              <a:t>одитель – ребёнок" для нулевой толерантности к </a:t>
            </a:r>
            <a:r>
              <a:rPr lang="ru-RU" sz="3200" dirty="0" err="1">
                <a:solidFill>
                  <a:schemeClr val="bg1"/>
                </a:solidFill>
                <a:effectLst/>
                <a:latin typeface="Gerbera Light" panose="02000300000000000000"/>
                <a:ea typeface="Calibri" panose="020F0502020204030204" pitchFamily="34" charset="0"/>
              </a:rPr>
              <a:t>буллингу</a:t>
            </a:r>
            <a:r>
              <a:rPr lang="ru-RU" sz="3200" dirty="0">
                <a:solidFill>
                  <a:schemeClr val="bg1"/>
                </a:solidFill>
                <a:effectLst/>
                <a:latin typeface="Gerbera Light" panose="02000300000000000000"/>
                <a:ea typeface="Calibri" panose="020F0502020204030204" pitchFamily="34" charset="0"/>
              </a:rPr>
              <a:t>»</a:t>
            </a:r>
            <a:endParaRPr lang="ru-RU" sz="3200" dirty="0">
              <a:solidFill>
                <a:schemeClr val="bg1"/>
              </a:solidFill>
              <a:latin typeface="Gerbera Light" panose="0200030000000000000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5053668" cy="1517553"/>
          </a:xfrm>
        </p:spPr>
        <p:txBody>
          <a:bodyPr>
            <a:noAutofit/>
          </a:bodyPr>
          <a:lstStyle/>
          <a:p>
            <a:pPr algn="l"/>
            <a:r>
              <a:rPr lang="ru-RU" sz="2000" dirty="0" err="1">
                <a:solidFill>
                  <a:schemeClr val="bg1"/>
                </a:solidFill>
                <a:latin typeface="Gerbera Light" panose="02000300000000000000" pitchFamily="50" charset="-52"/>
              </a:rPr>
              <a:t>Карнович</a:t>
            </a:r>
            <a:r>
              <a:rPr lang="ru-RU" sz="2000" dirty="0">
                <a:solidFill>
                  <a:schemeClr val="bg1"/>
                </a:solidFill>
                <a:latin typeface="Gerbera Light" panose="02000300000000000000" pitchFamily="50" charset="-52"/>
              </a:rPr>
              <a:t> Ирина Фёдоровна, 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Gerbera Light" panose="02000300000000000000" pitchFamily="50" charset="-52"/>
              </a:rPr>
              <a:t>учитель начальных классов 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Gerbera Light" panose="02000300000000000000" pitchFamily="50" charset="-52"/>
              </a:rPr>
              <a:t>МАОУ гимназия №55 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Gerbera Light" panose="02000300000000000000" pitchFamily="50" charset="-52"/>
              </a:rPr>
              <a:t> им. Е.Г. </a:t>
            </a:r>
            <a:r>
              <a:rPr lang="ru-RU" sz="2000" dirty="0" err="1">
                <a:solidFill>
                  <a:schemeClr val="bg1"/>
                </a:solidFill>
                <a:latin typeface="Gerbera Light" panose="02000300000000000000" pitchFamily="50" charset="-52"/>
              </a:rPr>
              <a:t>Вёрсткиной</a:t>
            </a:r>
            <a:r>
              <a:rPr lang="ru-RU" sz="2000" dirty="0">
                <a:solidFill>
                  <a:schemeClr val="bg1"/>
                </a:solidFill>
                <a:latin typeface="Gerbera Light" panose="02000300000000000000" pitchFamily="50" charset="-52"/>
              </a:rPr>
              <a:t> города Томска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00" y="2856956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E57C0C-D224-1C96-95EB-9E54977CC274}"/>
              </a:ext>
            </a:extLst>
          </p:cNvPr>
          <p:cNvSpPr/>
          <p:nvPr/>
        </p:nvSpPr>
        <p:spPr>
          <a:xfrm>
            <a:off x="351692" y="1167618"/>
            <a:ext cx="11524621" cy="530828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ru-RU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Каждый пятый ребёнок в России сталкивается с </a:t>
            </a:r>
            <a:r>
              <a:rPr lang="ru-RU" sz="4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буллингом</a:t>
            </a:r>
            <a:r>
              <a:rPr lang="ru-RU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еженедельно…</a:t>
            </a:r>
            <a:endParaRPr lang="ru-RU" sz="4400" dirty="0">
              <a:solidFill>
                <a:schemeClr val="bg1"/>
              </a:solidFill>
              <a:latin typeface="Gerbera Light" panose="020003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9906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75" y="191463"/>
            <a:ext cx="8651030" cy="1325563"/>
          </a:xfrm>
        </p:spPr>
        <p:txBody>
          <a:bodyPr>
            <a:normAutofit/>
          </a:bodyPr>
          <a:lstStyle/>
          <a:p>
            <a:pPr marL="22860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КРЕПОСТЬ «БЕЗОПАСНОСТЬ»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825625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0BA9F5-A82E-8C20-D040-E40C3CDF9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75" y="1465385"/>
            <a:ext cx="10881365" cy="523531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1132AF1-1756-A8B1-9A2D-242D71C2601F}"/>
              </a:ext>
            </a:extLst>
          </p:cNvPr>
          <p:cNvSpPr/>
          <p:nvPr/>
        </p:nvSpPr>
        <p:spPr>
          <a:xfrm>
            <a:off x="2045147" y="3104343"/>
            <a:ext cx="1823468" cy="60107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Учитель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CBDD421-A065-2E1D-2850-AA24F5B30FAC}"/>
              </a:ext>
            </a:extLst>
          </p:cNvPr>
          <p:cNvSpPr/>
          <p:nvPr/>
        </p:nvSpPr>
        <p:spPr>
          <a:xfrm>
            <a:off x="5398668" y="2928016"/>
            <a:ext cx="2036092" cy="492461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Ребёнок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4AE8EF8-D9FF-C07D-C0C5-0890B7172524}"/>
              </a:ext>
            </a:extLst>
          </p:cNvPr>
          <p:cNvSpPr/>
          <p:nvPr/>
        </p:nvSpPr>
        <p:spPr>
          <a:xfrm>
            <a:off x="8651030" y="3174246"/>
            <a:ext cx="2045147" cy="52299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Родитель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6323B1-3E82-04D8-BB8B-FCDDDF8D9A34}"/>
              </a:ext>
            </a:extLst>
          </p:cNvPr>
          <p:cNvSpPr/>
          <p:nvPr/>
        </p:nvSpPr>
        <p:spPr>
          <a:xfrm>
            <a:off x="1675480" y="6110741"/>
            <a:ext cx="969247" cy="27738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СДВГ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518B15-329A-53CB-A495-72DCCFB778CE}"/>
              </a:ext>
            </a:extLst>
          </p:cNvPr>
          <p:cNvSpPr/>
          <p:nvPr/>
        </p:nvSpPr>
        <p:spPr>
          <a:xfrm>
            <a:off x="0" y="4604505"/>
            <a:ext cx="2045147" cy="60107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Правила класса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28AE466-5E3B-DB73-3A34-539278A60035}"/>
              </a:ext>
            </a:extLst>
          </p:cNvPr>
          <p:cNvSpPr/>
          <p:nvPr/>
        </p:nvSpPr>
        <p:spPr>
          <a:xfrm>
            <a:off x="5491809" y="5722770"/>
            <a:ext cx="1556106" cy="89370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Доверие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1483A23-632E-C1EB-350C-938CD7B02B0D}"/>
              </a:ext>
            </a:extLst>
          </p:cNvPr>
          <p:cNvSpPr/>
          <p:nvPr/>
        </p:nvSpPr>
        <p:spPr>
          <a:xfrm>
            <a:off x="6930284" y="4728341"/>
            <a:ext cx="2045147" cy="60107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Правила класса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BFFD55-3E1A-B170-B95D-21BA5EE4BB46}"/>
              </a:ext>
            </a:extLst>
          </p:cNvPr>
          <p:cNvSpPr/>
          <p:nvPr/>
        </p:nvSpPr>
        <p:spPr>
          <a:xfrm>
            <a:off x="3664444" y="4684213"/>
            <a:ext cx="2045147" cy="60107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Правила класса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D4030B2-AFD1-4199-E71D-03EF82962A3B}"/>
              </a:ext>
            </a:extLst>
          </p:cNvPr>
          <p:cNvSpPr/>
          <p:nvPr/>
        </p:nvSpPr>
        <p:spPr>
          <a:xfrm>
            <a:off x="10146853" y="4604505"/>
            <a:ext cx="2045147" cy="60107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Правила класса</a:t>
            </a:r>
          </a:p>
        </p:txBody>
      </p:sp>
    </p:spTree>
    <p:extLst>
      <p:ext uri="{BB962C8B-B14F-4D97-AF65-F5344CB8AC3E}">
        <p14:creationId xmlns:p14="http://schemas.microsoft.com/office/powerpoint/2010/main" val="1711176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marR="0" lvl="0" indent="450215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 принципа нулевой толерантности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825625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7644CA8-60E3-0C46-9173-94097070E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377698"/>
              </p:ext>
            </p:extLst>
          </p:nvPr>
        </p:nvGraphicFramePr>
        <p:xfrm>
          <a:off x="647114" y="1223890"/>
          <a:ext cx="10996246" cy="537300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62843">
                  <a:extLst>
                    <a:ext uri="{9D8B030D-6E8A-4147-A177-3AD203B41FA5}">
                      <a16:colId xmlns:a16="http://schemas.microsoft.com/office/drawing/2014/main" val="1195535980"/>
                    </a:ext>
                  </a:extLst>
                </a:gridCol>
                <a:gridCol w="5833403">
                  <a:extLst>
                    <a:ext uri="{9D8B030D-6E8A-4147-A177-3AD203B41FA5}">
                      <a16:colId xmlns:a16="http://schemas.microsoft.com/office/drawing/2014/main" val="3668396799"/>
                    </a:ext>
                  </a:extLst>
                </a:gridCol>
              </a:tblGrid>
              <a:tr h="735494">
                <a:tc>
                  <a:txBody>
                    <a:bodyPr/>
                    <a:lstStyle/>
                    <a:p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Принцип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значит на практике 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294500"/>
                  </a:ext>
                </a:extLst>
              </a:tr>
              <a:tr h="1269484">
                <a:tc>
                  <a:txBody>
                    <a:bodyPr/>
                    <a:lstStyle/>
                    <a:p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Раннее обнаружение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Еженедельный «пульс-опрос» класса, наблюдение за динамикой групп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714059"/>
                  </a:ext>
                </a:extLst>
              </a:tr>
              <a:tr h="1813548">
                <a:tc>
                  <a:txBody>
                    <a:bodyPr/>
                    <a:lstStyle/>
                    <a:p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Прозрачность протокола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Каждый ученик и родитель ЗНАЕТ алгоритм: что делать, к кому идти, что будет дальше 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983260"/>
                  </a:ext>
                </a:extLst>
              </a:tr>
              <a:tr h="1269484">
                <a:tc>
                  <a:txBody>
                    <a:bodyPr/>
                    <a:lstStyle/>
                    <a:p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Восстановление, а не только наказание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Круги примирения, медиация, работа с причинами агрессии 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31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56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Экосистема: роли</a:t>
            </a: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0996" y="1294228"/>
            <a:ext cx="9175317" cy="5198647"/>
          </a:xfrm>
        </p:spPr>
        <p:txBody>
          <a:bodyPr>
            <a:normAutofit fontScale="92500" lnSpcReduction="20000"/>
          </a:bodyPr>
          <a:lstStyle/>
          <a:p>
            <a:pPr indent="0" algn="just">
              <a:spcAft>
                <a:spcPts val="80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r>
              <a:rPr lang="ru-RU" sz="2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архитектор и страж: задаёт нормы, замечает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микросигналы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ведёт протоколы.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r>
              <a:rPr lang="ru-RU" sz="2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союзник, а не противник: информирован, включён, не занимает позицию «мой ребёнок не может».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r>
              <a:rPr lang="ru-RU" sz="2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Ребёнок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житель крепости: знает правила, имеет голос, умеет назвать свои границы.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A488A9-E247-22DC-64E6-703ED551BA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53" t="3693" r="10479" b="3794"/>
          <a:stretch/>
        </p:blipFill>
        <p:spPr>
          <a:xfrm>
            <a:off x="482934" y="1479066"/>
            <a:ext cx="1331798" cy="15641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E8780C-C004-447D-874A-A7FCAAA868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7" t="23817" b="25367"/>
          <a:stretch/>
        </p:blipFill>
        <p:spPr>
          <a:xfrm>
            <a:off x="20092" y="3417727"/>
            <a:ext cx="2371416" cy="13761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9A4F35-54D6-33D9-82B5-0703B7ABD0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274" t="19092" r="11403" b="21341"/>
          <a:stretch/>
        </p:blipFill>
        <p:spPr>
          <a:xfrm>
            <a:off x="315687" y="5133092"/>
            <a:ext cx="1977347" cy="156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80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Особый «кирпич» в крепости: 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дети с СДВГ</a:t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825625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Дети с СДВГ в 3 раза чаще становятся и жертвами, и инициаторами конфликтов — не из-за злого умысла, а из-за импульсивности, трудностей считывания социальных сигналов и эмоциональной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дисрегуляции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039919-5BB1-A2CC-6E0D-8D45816E8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94647"/>
            <a:ext cx="4492843" cy="238231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6D75241-92C6-EBDA-B97F-F8A6899F3951}"/>
              </a:ext>
            </a:extLst>
          </p:cNvPr>
          <p:cNvSpPr/>
          <p:nvPr/>
        </p:nvSpPr>
        <p:spPr>
          <a:xfrm>
            <a:off x="838200" y="5614255"/>
            <a:ext cx="1501113" cy="37382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СДВГ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C238F9-D9A2-E974-B355-A92A5189D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570" y="3150415"/>
            <a:ext cx="6352106" cy="339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86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19984"/>
            <a:ext cx="10515600" cy="1009651"/>
          </a:xfrm>
        </p:spPr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Крепость с пандусом…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825625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F5B8C3-482C-F012-147C-37F91D798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61" y="1261317"/>
            <a:ext cx="3308386" cy="3308386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FF648A5-4ECA-D3D4-662B-8D144FFE28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" t="5417" r="3666" b="4284"/>
          <a:stretch/>
        </p:blipFill>
        <p:spPr bwMode="auto">
          <a:xfrm>
            <a:off x="7331390" y="1217539"/>
            <a:ext cx="2994825" cy="297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0A8DFD38-B6BE-4587-E86E-874BFAAB0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320" y="4241265"/>
            <a:ext cx="2473994" cy="247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1D3BF5E2-C0A1-7BAE-1BD2-7B5BB3278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7068"/>
          <a:stretch/>
        </p:blipFill>
        <p:spPr bwMode="auto">
          <a:xfrm>
            <a:off x="3942745" y="1690688"/>
            <a:ext cx="2994825" cy="128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0E4807-C63B-8453-8349-4E3F70EE96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739" y="4702402"/>
            <a:ext cx="1782284" cy="17822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DB15C2-7782-6223-7002-F6457486079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6175"/>
          <a:stretch/>
        </p:blipFill>
        <p:spPr>
          <a:xfrm>
            <a:off x="3942745" y="2915510"/>
            <a:ext cx="2812866" cy="235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28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Нестандартная работа с родителями</a:t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825625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Забудьте формулу «вызвать родителя в школу для беседы». Она включает защитную агрессию. Мы идём другим путём: </a:t>
            </a:r>
          </a:p>
          <a:p>
            <a:pPr indent="0" algn="ctr">
              <a:spcAft>
                <a:spcPts val="800"/>
              </a:spcAft>
              <a:buNone/>
            </a:pPr>
            <a:endParaRPr lang="ru-RU" sz="32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ctr">
              <a:spcAft>
                <a:spcPts val="800"/>
              </a:spcAft>
              <a:buNone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 — со-строитель, а не обвиняемый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77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ПРАКТИКА: ТРИ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инструмента</a:t>
            </a:r>
            <a:r>
              <a:rPr lang="ru-RU" sz="3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3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(три факела для  освещения башен крепости)</a:t>
            </a:r>
            <a:r>
              <a:rPr lang="ru-RU" sz="31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1252024"/>
            <a:ext cx="11560628" cy="5345723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инструмент</a:t>
            </a:r>
            <a:r>
              <a:rPr lang="ru-RU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u="sng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«КРУГ ПРИМИРЕНИЯ И ПРИНЯТИЯ»</a:t>
            </a:r>
          </a:p>
          <a:p>
            <a:pPr indent="0" algn="just">
              <a:spcAft>
                <a:spcPts val="800"/>
              </a:spcAft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0" algn="just">
              <a:spcAft>
                <a:spcPts val="800"/>
              </a:spcAft>
              <a:buNone/>
            </a:pPr>
            <a:endParaRPr lang="ru-RU" u="sng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None/>
            </a:pPr>
            <a:r>
              <a:rPr lang="ru-RU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800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инструмент</a:t>
            </a:r>
            <a:r>
              <a:rPr lang="ru-RU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«ПИСЬМЕННЫЙ ДОГОВОР С РЕБЁНКОМ»</a:t>
            </a:r>
          </a:p>
          <a:p>
            <a:pPr indent="0" algn="just">
              <a:spcAft>
                <a:spcPts val="800"/>
              </a:spcAft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0" algn="just">
              <a:spcAft>
                <a:spcPts val="800"/>
              </a:spcAft>
              <a:buNone/>
            </a:pPr>
            <a:r>
              <a:rPr lang="ru-RU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800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инструмент</a:t>
            </a:r>
            <a:r>
              <a:rPr lang="ru-RU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«НЕСТАНДАРТНАЯ РАБОТА С РОДИТЕЛЯМИ</a:t>
            </a:r>
          </a:p>
          <a:p>
            <a:pPr indent="0" algn="just">
              <a:spcAft>
                <a:spcPts val="800"/>
              </a:spcAft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+ СОВМЕСТНЫЕ МЕРОПРИЯТИЯ»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440E71-AE6F-60F4-BD44-C17F095A9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4592" y="1729102"/>
            <a:ext cx="1089208" cy="10911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33237E-2638-34D6-A871-295F427337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06" t="14990" r="17453" b="17128"/>
          <a:stretch/>
        </p:blipFill>
        <p:spPr>
          <a:xfrm>
            <a:off x="10162278" y="3482986"/>
            <a:ext cx="1089208" cy="11264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998914-98AB-3C83-7A34-98D403103A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58" t="20375" r="10684" b="19590"/>
          <a:stretch/>
        </p:blipFill>
        <p:spPr>
          <a:xfrm>
            <a:off x="9981245" y="5272184"/>
            <a:ext cx="173014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7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28870"/>
            <a:ext cx="10917702" cy="645811"/>
          </a:xfrm>
        </p:spPr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ПРАКТИКА: 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инструмент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«КРУГ ПРИМИРЕНИЯ И ПРИНЯТИЯ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57" y="1139483"/>
            <a:ext cx="11552757" cy="559894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5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Алгоритм круга:</a:t>
            </a:r>
          </a:p>
          <a:p>
            <a:pPr marL="0" lvl="0" indent="0" algn="just">
              <a:spcAft>
                <a:spcPts val="800"/>
              </a:spcAft>
              <a:buNone/>
            </a:pPr>
            <a:r>
              <a:rPr lang="ru-RU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1.Открывающий ритуал — передаётся «говорящий предмет» (мягкий мяч, фигурка). Говорит только тот, у кого предмет.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2. Вопрос-ледокол: «Расскажи об одном моменте на этой неделе, когда тебе было хорошо в классе».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Основной круг — 4 вопроса по модели восстановительного правосудия: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Что произошло? (факты без оценок)    </a:t>
            </a:r>
            <a:r>
              <a:rPr lang="ru-RU" sz="5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Что ты чувствовал(а) в тот момент?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Кто пострадал и как?     /         - Что нужно сделать, чтобы исправить ситуацию?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Круг принятия: каждый участник говорит одному соседу справа одну фразу: «Я принимаю тебя, даже когда ты…» или «Мне важно, что ты рядом, потому что…»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5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Закрывающий ритуал: совместное действие (все кладут ладонь на мяч в центре, произносят одно слово-пожелание).</a:t>
            </a:r>
          </a:p>
          <a:p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83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B52D6-3029-7276-7CB4-278BDA9D9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5E2A0-EB5F-5E45-92F0-293EF194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28870"/>
            <a:ext cx="10917702" cy="645811"/>
          </a:xfrm>
        </p:spPr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ПРАКТИКА: 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инструмент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«КРУГ ПРИМИРЕНИЯ И ПРИНЯТИЯ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790B6C9-F6E8-47D6-78AB-1F43F3DB4E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21" y="1191005"/>
            <a:ext cx="4349930" cy="56607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DFE9E7-3A20-13CF-7E48-F9C03C1005E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681D713-E323-2244-BABE-25368E4B70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772" y="1191005"/>
            <a:ext cx="3975294" cy="551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16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«КРУГ ПРИМИРЕНИЯ И ПРИНЯТИЯ»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D7873D-A4DD-94C0-9538-E387AAFC43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857" t="17069" r="11729" b="19634"/>
          <a:stretch/>
        </p:blipFill>
        <p:spPr>
          <a:xfrm>
            <a:off x="7595047" y="1989628"/>
            <a:ext cx="4281267" cy="39217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F4F9F65-ABA2-EB3D-3E02-B70F42D00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11" y="2197357"/>
            <a:ext cx="3506313" cy="350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B660E25E-5404-7547-4934-A2456ED36EA4}"/>
              </a:ext>
            </a:extLst>
          </p:cNvPr>
          <p:cNvSpPr/>
          <p:nvPr/>
        </p:nvSpPr>
        <p:spPr>
          <a:xfrm>
            <a:off x="5024510" y="3633990"/>
            <a:ext cx="2335237" cy="633046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189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0570955">
            <a:off x="141247" y="3123970"/>
            <a:ext cx="3296399" cy="156601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договора </a:t>
            </a:r>
          </a:p>
          <a:p>
            <a:pPr indent="0" algn="just">
              <a:spcAft>
                <a:spcPts val="800"/>
              </a:spcAft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«Моя крепость»</a:t>
            </a:r>
          </a:p>
          <a:p>
            <a:pPr indent="0" algn="just">
              <a:spcAft>
                <a:spcPts val="800"/>
              </a:spcAft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3A172EE7-15AC-3B2D-1F07-95A7777AE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09" y="-119120"/>
            <a:ext cx="6188743" cy="735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140F38-6EC9-1172-8770-9D5C4315DD91}"/>
              </a:ext>
            </a:extLst>
          </p:cNvPr>
          <p:cNvSpPr txBox="1"/>
          <p:nvPr/>
        </p:nvSpPr>
        <p:spPr>
          <a:xfrm>
            <a:off x="4970206" y="612025"/>
            <a:ext cx="4957046" cy="5611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 «МОЯ КРЕПОСТЬ»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Класс ________                Дата _______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 Я ИМЕЮ ПРАВО:    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говорить «стоп», если мне неприятно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просить помощи у взрослого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ошибаться и не быть за это высмеянным                   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 Я ОБЯЗУЮСЬ:      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не использовать слова как оружие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• замечать, если кому-то рядом плохо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сказать учителю/родителю, если вижу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травлю                                                  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 ЕСЛИ Я НАРУШУ ДОГОВОР: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• первый раз — разговор, без крика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второй раз — круг примирения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третий раз — встреча с родителями + план поддержки                                          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4. ЕСЛИ КТО-ТО НАРУШАЕТ ДОГОВОР ПО ОТНОШЕНИЮ КО МНЕ:      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я говорю «СТОП. Мне это не нравится»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• если не помогло — иду к ___(имя)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• я НЕ виноват(а), что попросил(а) помощи                  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5. МОЙ ВЗРОСЛЫЙ-СОЮЗНИК В ШКОЛЕ: _________________________                        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Подпись ребёнка: ___________               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Подпись классного руководителя: ___________  </a:t>
            </a:r>
          </a:p>
          <a:p>
            <a:pPr algn="just">
              <a:spcAft>
                <a:spcPts val="8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Подпись родителя (по желанию): ___________   </a:t>
            </a:r>
            <a:endParaRPr lang="ru-RU" sz="9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D903C-0C8F-D868-D451-8955DFEBA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10" y="623103"/>
            <a:ext cx="3296399" cy="991727"/>
          </a:xfrm>
        </p:spPr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ПРАКТИКА: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7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 инструмент </a:t>
            </a:r>
            <a:r>
              <a:rPr lang="ru-RU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«ПИСЬМЕННЫЙ ДОГОВОР С РЕБЁНКОМ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b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kumimoji="0" lang="ru-RU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6DD5D046-E91A-D07F-3715-7C2DA1281A5F}"/>
              </a:ext>
            </a:extLst>
          </p:cNvPr>
          <p:cNvSpPr/>
          <p:nvPr/>
        </p:nvSpPr>
        <p:spPr>
          <a:xfrm rot="20209902">
            <a:off x="2991468" y="2922579"/>
            <a:ext cx="1350826" cy="394493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473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65" y="235974"/>
            <a:ext cx="10515600" cy="1190791"/>
          </a:xfrm>
        </p:spPr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ПРАКТИКА: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инструмент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«НЕСТАНДАРТНАЯ РАБОТА </a:t>
            </a:r>
            <a:br>
              <a:rPr lang="ru-RU" sz="22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 РОДИТЕЛЯМИ + СОВМЕСТНЫЕ МЕРОПРИЯТИЯ»</a:t>
            </a:r>
            <a:br>
              <a:rPr lang="ru-RU" sz="1200" dirty="0">
                <a:latin typeface="Gerbera Light" panose="02000300000000000000" pitchFamily="50" charset="-52"/>
              </a:rPr>
            </a:b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7906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6939226E-6104-87BE-378C-ECB25A0165E3}"/>
              </a:ext>
            </a:extLst>
          </p:cNvPr>
          <p:cNvSpPr txBox="1">
            <a:spLocks/>
          </p:cNvSpPr>
          <p:nvPr/>
        </p:nvSpPr>
        <p:spPr>
          <a:xfrm>
            <a:off x="432163" y="591817"/>
            <a:ext cx="11327674" cy="64581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800"/>
              </a:spcAft>
              <a:buNone/>
            </a:pPr>
            <a:r>
              <a:rPr lang="ru-RU" sz="5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9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Нестандартные форматы (вместо родительского собрания-монолога</a:t>
            </a:r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spcAft>
                <a:spcPts val="800"/>
              </a:spcAft>
              <a:buNone/>
            </a:pPr>
            <a:endParaRPr lang="ru-RU" sz="5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800"/>
              </a:spcAft>
              <a:buFont typeface="Arial" panose="020B0604020202020204" pitchFamily="34" charset="0"/>
              <a:buNone/>
            </a:pP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59356769-63D6-6BEB-6BB6-DA4963F885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424402"/>
              </p:ext>
            </p:extLst>
          </p:nvPr>
        </p:nvGraphicFramePr>
        <p:xfrm>
          <a:off x="225089" y="1421460"/>
          <a:ext cx="11651225" cy="52005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86185">
                  <a:extLst>
                    <a:ext uri="{9D8B030D-6E8A-4147-A177-3AD203B41FA5}">
                      <a16:colId xmlns:a16="http://schemas.microsoft.com/office/drawing/2014/main" val="2523394910"/>
                    </a:ext>
                  </a:extLst>
                </a:gridCol>
                <a:gridCol w="6231557">
                  <a:extLst>
                    <a:ext uri="{9D8B030D-6E8A-4147-A177-3AD203B41FA5}">
                      <a16:colId xmlns:a16="http://schemas.microsoft.com/office/drawing/2014/main" val="3552218778"/>
                    </a:ext>
                  </a:extLst>
                </a:gridCol>
                <a:gridCol w="2433483">
                  <a:extLst>
                    <a:ext uri="{9D8B030D-6E8A-4147-A177-3AD203B41FA5}">
                      <a16:colId xmlns:a16="http://schemas.microsoft.com/office/drawing/2014/main" val="1233363884"/>
                    </a:ext>
                  </a:extLst>
                </a:gridCol>
              </a:tblGrid>
              <a:tr h="431262">
                <a:tc>
                  <a:txBody>
                    <a:bodyPr/>
                    <a:lstStyle/>
                    <a:p>
                      <a:r>
                        <a:rPr lang="ru-RU" dirty="0"/>
                        <a:t>Формат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частота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127117"/>
                  </a:ext>
                </a:extLst>
              </a:tr>
              <a:tr h="668691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«Родительский квест»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Родители проходят по станциям в школе, решают кейсы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буллинга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лица ребёнка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раз в полугодие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29577"/>
                  </a:ext>
                </a:extLst>
              </a:tr>
              <a:tr h="903163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«Перевернутое собрание»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Родители заранее смотрят 7-мин видео (записанное учителем), на встрече — только обсуждение и практика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раз в месяц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361966"/>
                  </a:ext>
                </a:extLst>
              </a:tr>
              <a:tr h="100289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«Тихий чат»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Еженедельный голосовой/текстовый дайджест от учителя: что хорошего было, на что обратить внимание. Без оценок.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Еженедельно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1570"/>
                  </a:ext>
                </a:extLst>
              </a:tr>
              <a:tr h="431262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«Родитель-наставник»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Родитель с опытом (психолог, медиатор) ведёт мини-мастер-класс для других родителей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раз в четверть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762516"/>
                  </a:ext>
                </a:extLst>
              </a:tr>
              <a:tr h="431262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«Письмо в будущее»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Родитель пишет письмо своему ребёнку: «Я хочу, чтобы ты знал о моей поддержке, если тебе будет трудно в школе»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начале года или как «Капсула времени» в конце года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77845"/>
                  </a:ext>
                </a:extLst>
              </a:tr>
              <a:tr h="431262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Совместный «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Антибуллинг-хакатон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Команды «родитель + ребёнок + учитель» за 90 минут придумывают и презентуют проект доброго класса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раз в год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556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259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6886A7A7-C87D-191A-AA95-20FCC9FB4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560440"/>
            <a:ext cx="11188055" cy="561652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Совместные мероприятия «Крепость»: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1.«День невидимых героев» — дети и родители тайно делают добрые дела друг для друга, в конце дня раскрывают.</a:t>
            </a:r>
          </a:p>
          <a:p>
            <a:pPr marL="0" indent="0" algn="just">
              <a:spcAft>
                <a:spcPts val="800"/>
              </a:spcAft>
              <a:buNone/>
            </a:pP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2.Совместный театр-форум — разыгрывается сцена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буллинга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(из известных сказок), зрители (родители + дети) могут остановить действие и заменить персонажа, предложив другое поведение.</a:t>
            </a:r>
          </a:p>
          <a:p>
            <a:pPr marL="0" indent="0" algn="just">
              <a:spcAft>
                <a:spcPts val="800"/>
              </a:spcAft>
              <a:buNone/>
            </a:pP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3.«Стена крепости» — большая бумажная стена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кабинет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е, где каждый (ребёнок, родитель, учитель) приклеивает кирпичик с фразой: «В этом классе я чувствую себя в безопасности, когда…».</a:t>
            </a:r>
          </a:p>
          <a:p>
            <a:pPr marL="0" indent="0" algn="just">
              <a:spcAft>
                <a:spcPts val="800"/>
              </a:spcAft>
              <a:buNone/>
            </a:pP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4.Совместный поход/квест/пикник/ярмарки/субботник/посадка(варианты   сплочения)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обязательно смешанные команды «родитель + ребёнок из другой семьи».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850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FDC8B-60C4-9839-8378-BD25C4BE0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0BF43B-8017-B19F-778C-D527FCE1539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C0464F30-FD80-550C-7763-2EEFCDC29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"/>
            <a:ext cx="11856720" cy="6598920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Совместные мероприятия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98329C-29CB-9FC2-B1FE-02ABCFF75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28096"/>
            <a:ext cx="4234815" cy="57098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09ABAA-E599-433F-8984-3EC4AA1F5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32" y="1027906"/>
            <a:ext cx="4251962" cy="57329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2E4470-9ABF-42E8-08F2-22E356B050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787" y="1187668"/>
            <a:ext cx="4251962" cy="573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35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4CCF-2B14-B2D8-4CBF-452D02C12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EC71F3-05FC-EC1C-3011-B511EB315C2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795F7D9F-999B-0518-B052-4F606BDAC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"/>
            <a:ext cx="11856720" cy="6598920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Совместные мероприятия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A2C669-540C-4CEE-D615-D8BD4D7C2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5" t="15859"/>
          <a:stretch>
            <a:fillRect/>
          </a:stretch>
        </p:blipFill>
        <p:spPr>
          <a:xfrm>
            <a:off x="256487" y="563879"/>
            <a:ext cx="5412794" cy="36765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043A43-D9D6-55D1-4F5C-36880759A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8"/>
          <a:stretch>
            <a:fillRect/>
          </a:stretch>
        </p:blipFill>
        <p:spPr>
          <a:xfrm>
            <a:off x="5542387" y="2865120"/>
            <a:ext cx="6466733" cy="385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53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0F2EE-07C6-CEB9-10C1-B20C2FC02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C77C91-498D-B08F-791F-529887E9E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7" y="164464"/>
            <a:ext cx="3675829" cy="49561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926B6C-4C1F-2865-DB45-509644F85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2" r="26252"/>
          <a:stretch>
            <a:fillRect/>
          </a:stretch>
        </p:blipFill>
        <p:spPr>
          <a:xfrm>
            <a:off x="2653665" y="1367498"/>
            <a:ext cx="3442335" cy="53260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A40220-320B-9BA6-65A4-4DC9532BB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0" r="6854"/>
          <a:stretch>
            <a:fillRect/>
          </a:stretch>
        </p:blipFill>
        <p:spPr>
          <a:xfrm>
            <a:off x="5691232" y="58895"/>
            <a:ext cx="4150874" cy="51673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679059-7718-E4CC-0784-93B793531C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588" y="2211865"/>
            <a:ext cx="3402203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44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708E8-A406-0331-E228-038B82660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36BCAD-5EEF-C111-4FAE-A9F1062DE2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9" y="142740"/>
            <a:ext cx="3857855" cy="52016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B79D22-8029-C770-7698-03E5ED524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079" y="2286000"/>
            <a:ext cx="3390900" cy="4572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0031CB-1D9B-6E86-0BC2-730DB6B85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893" y="0"/>
            <a:ext cx="4806250" cy="35646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D5852-9525-730B-D6BC-7598F1AFB8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475" y="2484120"/>
            <a:ext cx="3390900" cy="437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274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200" dirty="0">
                <a:latin typeface="Gerbera Light" panose="02000300000000000000" pitchFamily="50" charset="-52"/>
              </a:rPr>
            </a:b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РЕФЛЕКСИЯ И «ЯКОРЬ»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825625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2933FC-1C93-4325-B42D-FE3CA9373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62" y="3077574"/>
            <a:ext cx="8799196" cy="35905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7F5323-E6A8-C190-AD0A-60DAF6FB3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2430" y="2606907"/>
            <a:ext cx="534816" cy="14278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C40564-58E3-B863-7020-7A1E108B62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6315" y="2707423"/>
            <a:ext cx="536494" cy="14326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C133AB-A2A5-12B0-8E61-D6605A1B1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985" y="2715041"/>
            <a:ext cx="536494" cy="143268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F5BCE37-D246-986B-6D60-3704FD2FBE0D}"/>
              </a:ext>
            </a:extLst>
          </p:cNvPr>
          <p:cNvSpPr/>
          <p:nvPr/>
        </p:nvSpPr>
        <p:spPr>
          <a:xfrm rot="20656370">
            <a:off x="773082" y="1599913"/>
            <a:ext cx="3302250" cy="109553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Круг примирения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BEEAA7-F05B-7C07-D7A9-4D8C239B3D78}"/>
              </a:ext>
            </a:extLst>
          </p:cNvPr>
          <p:cNvSpPr/>
          <p:nvPr/>
        </p:nvSpPr>
        <p:spPr>
          <a:xfrm rot="20666140">
            <a:off x="4856911" y="1144892"/>
            <a:ext cx="3628716" cy="102891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Договор </a:t>
            </a:r>
          </a:p>
          <a:p>
            <a:pPr algn="ctr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«Моя крепость»</a:t>
            </a:r>
            <a:endParaRPr lang="ru-RU" sz="24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F300175-CDC1-A6E4-BE32-9E957C01F985}"/>
              </a:ext>
            </a:extLst>
          </p:cNvPr>
          <p:cNvSpPr/>
          <p:nvPr/>
        </p:nvSpPr>
        <p:spPr>
          <a:xfrm rot="20421466">
            <a:off x="8631473" y="1698645"/>
            <a:ext cx="3197029" cy="102147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Нестандартные форматы с родителями</a:t>
            </a:r>
            <a:endParaRPr lang="ru-RU" sz="2400" dirty="0"/>
          </a:p>
        </p:txBody>
      </p:sp>
      <p:sp>
        <p:nvSpPr>
          <p:cNvPr id="17" name="Стрелка: влево-вправо 16">
            <a:extLst>
              <a:ext uri="{FF2B5EF4-FFF2-40B4-BE49-F238E27FC236}">
                <a16:creationId xmlns:a16="http://schemas.microsoft.com/office/drawing/2014/main" id="{50BEFDB4-A49F-9832-DAFC-BEF0B9199BE2}"/>
              </a:ext>
            </a:extLst>
          </p:cNvPr>
          <p:cNvSpPr/>
          <p:nvPr/>
        </p:nvSpPr>
        <p:spPr>
          <a:xfrm>
            <a:off x="3314181" y="2953569"/>
            <a:ext cx="1726483" cy="484632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лево-вправо 17">
            <a:extLst>
              <a:ext uri="{FF2B5EF4-FFF2-40B4-BE49-F238E27FC236}">
                <a16:creationId xmlns:a16="http://schemas.microsoft.com/office/drawing/2014/main" id="{07FE5E8C-2948-B918-8A30-66380BD57262}"/>
              </a:ext>
            </a:extLst>
          </p:cNvPr>
          <p:cNvSpPr/>
          <p:nvPr/>
        </p:nvSpPr>
        <p:spPr>
          <a:xfrm>
            <a:off x="6101743" y="3004299"/>
            <a:ext cx="1726483" cy="484632"/>
          </a:xfrm>
          <a:prstGeom prst="left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0DF526-EEC8-D9BC-B526-248792AEE0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3868" y="5922609"/>
            <a:ext cx="151193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52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Финальный…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825625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«Безопасность ребёнка — это не отсутствие конфликта. Это уверенность, что если конфликт случится, его встретят трое: учитель, родитель и сам ребёнок — вместе»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15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indent="450215">
              <a:spcBef>
                <a:spcPts val="1000"/>
              </a:spcBef>
              <a:spcAft>
                <a:spcPts val="800"/>
              </a:spcAft>
              <a:defRPr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Финальный…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825625"/>
            <a:ext cx="11327674" cy="4351338"/>
          </a:xfrm>
        </p:spPr>
        <p:txBody>
          <a:bodyPr>
            <a:normAutofit/>
          </a:bodyPr>
          <a:lstStyle/>
          <a:p>
            <a:pPr indent="0" algn="just">
              <a:spcAft>
                <a:spcPts val="800"/>
              </a:spcAft>
              <a:buNone/>
            </a:pP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0" algn="just">
              <a:spcAft>
                <a:spcPts val="800"/>
              </a:spcAft>
              <a:buNone/>
            </a:pP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Крепких стен вам и вашим детям...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42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712677"/>
            <a:ext cx="6687029" cy="1681601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 err="1">
                <a:solidFill>
                  <a:schemeClr val="bg1"/>
                </a:solidFill>
                <a:latin typeface="Gerbera Light" panose="02000300000000000000" pitchFamily="50" charset="-52"/>
              </a:rPr>
              <a:t>Карнович</a:t>
            </a:r>
            <a:r>
              <a:rPr lang="ru-RU" sz="2700" dirty="0">
                <a:solidFill>
                  <a:schemeClr val="bg1"/>
                </a:solidFill>
                <a:latin typeface="Gerbera Light" panose="02000300000000000000" pitchFamily="50" charset="-52"/>
              </a:rPr>
              <a:t> Ирина Фёдоровна, </a:t>
            </a:r>
            <a:br>
              <a:rPr lang="ru-RU" sz="2700" dirty="0">
                <a:solidFill>
                  <a:schemeClr val="bg1"/>
                </a:solidFill>
                <a:latin typeface="Gerbera Light" panose="02000300000000000000" pitchFamily="50" charset="-52"/>
              </a:rPr>
            </a:br>
            <a:r>
              <a:rPr lang="ru-RU" sz="2700" dirty="0">
                <a:solidFill>
                  <a:schemeClr val="bg1"/>
                </a:solidFill>
                <a:latin typeface="Gerbera Light" panose="02000300000000000000" pitchFamily="50" charset="-52"/>
              </a:rPr>
              <a:t>учитель начальных классов </a:t>
            </a:r>
            <a:br>
              <a:rPr lang="ru-RU" sz="2700" dirty="0">
                <a:solidFill>
                  <a:schemeClr val="bg1"/>
                </a:solidFill>
                <a:latin typeface="Gerbera Light" panose="02000300000000000000" pitchFamily="50" charset="-52"/>
              </a:rPr>
            </a:br>
            <a:r>
              <a:rPr lang="ru-RU" sz="2700" dirty="0">
                <a:solidFill>
                  <a:schemeClr val="bg1"/>
                </a:solidFill>
                <a:latin typeface="Gerbera Light" panose="02000300000000000000" pitchFamily="50" charset="-52"/>
              </a:rPr>
              <a:t>МАОУ гимназия №55 </a:t>
            </a:r>
            <a:br>
              <a:rPr lang="ru-RU" sz="2700" dirty="0">
                <a:solidFill>
                  <a:schemeClr val="bg1"/>
                </a:solidFill>
                <a:latin typeface="Gerbera Light" panose="02000300000000000000" pitchFamily="50" charset="-52"/>
              </a:rPr>
            </a:br>
            <a:r>
              <a:rPr lang="ru-RU" sz="2700" dirty="0">
                <a:solidFill>
                  <a:schemeClr val="bg1"/>
                </a:solidFill>
                <a:latin typeface="Gerbera Light" panose="02000300000000000000" pitchFamily="50" charset="-52"/>
              </a:rPr>
              <a:t> им. Е.Г. </a:t>
            </a:r>
            <a:r>
              <a:rPr lang="ru-RU" sz="2700" dirty="0" err="1">
                <a:solidFill>
                  <a:schemeClr val="bg1"/>
                </a:solidFill>
                <a:latin typeface="Gerbera Light" panose="02000300000000000000" pitchFamily="50" charset="-52"/>
              </a:rPr>
              <a:t>Вёрсткиной</a:t>
            </a:r>
            <a:r>
              <a:rPr lang="ru-RU" sz="2700" dirty="0">
                <a:solidFill>
                  <a:schemeClr val="bg1"/>
                </a:solidFill>
                <a:latin typeface="Gerbera Light" panose="02000300000000000000" pitchFamily="50" charset="-52"/>
              </a:rPr>
              <a:t> города Томска </a:t>
            </a:r>
            <a:br>
              <a:rPr lang="ru-RU" sz="4800" dirty="0">
                <a:solidFill>
                  <a:schemeClr val="bg1"/>
                </a:solidFill>
                <a:latin typeface="Gerbera Light" panose="02000300000000000000" pitchFamily="50" charset="-52"/>
              </a:rPr>
            </a:b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1760</Words>
  <Application>Microsoft Office PowerPoint</Application>
  <PresentationFormat>Широкоэкранный</PresentationFormat>
  <Paragraphs>173</Paragraphs>
  <Slides>23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Gerbera Light</vt:lpstr>
      <vt:lpstr>Times New Roman</vt:lpstr>
      <vt:lpstr>TomskObl2104</vt:lpstr>
      <vt:lpstr>Тема Office</vt:lpstr>
      <vt:lpstr>«Крепость, в которой безопасно: как создать экосистему "Учитель – родитель – ребёнок" для нулевой толерантности к буллингу»</vt:lpstr>
      <vt:lpstr>Презентация PowerPoint</vt:lpstr>
      <vt:lpstr>КРЕПОСТЬ «БЕЗОПАСНОСТЬ»</vt:lpstr>
      <vt:lpstr>Три принципа нулевой толерантности </vt:lpstr>
      <vt:lpstr> Экосистема: роли </vt:lpstr>
      <vt:lpstr>Особый «кирпич» в крепости:                      дети с СДВГ  </vt:lpstr>
      <vt:lpstr> Крепость с пандусом…                       </vt:lpstr>
      <vt:lpstr>Нестандартная работа с родителями  </vt:lpstr>
      <vt:lpstr> ПРАКТИКА: ТРИ инструмента  (три факела для  освещения башен крепости)  </vt:lpstr>
      <vt:lpstr> ПРАКТИКА: 1 инструмент «КРУГ ПРИМИРЕНИЯ И ПРИНЯТИЯ»     </vt:lpstr>
      <vt:lpstr> ПРАКТИКА: 1 инструмент «КРУГ ПРИМИРЕНИЯ И ПРИНЯТИЯ»     </vt:lpstr>
      <vt:lpstr>  «КРУГ ПРИМИРЕНИЯ И ПРИНЯТИЯ»   </vt:lpstr>
      <vt:lpstr> ПРАКТИКА:  2 инструмент  «ПИСЬМЕННЫЙ ДОГОВОР С РЕБЁНКОМ»  </vt:lpstr>
      <vt:lpstr> ПРАКТИКА:  3 инструмент «НЕСТАНДАРТНАЯ РАБОТА  С РОДИТЕЛЯМИ + СОВМЕСТНЫЕ МЕРОПРИЯТИЯ»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РЕФЛЕКСИЯ И «ЯКОРЬ»  </vt:lpstr>
      <vt:lpstr>Финальный…</vt:lpstr>
      <vt:lpstr>Финальный…</vt:lpstr>
      <vt:lpstr>Карнович Ирина Фёдоровна,  учитель начальных классов  МАОУ гимназия №55   им. Е.Г. Вёрсткиной города Томска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29</cp:revision>
  <dcterms:created xsi:type="dcterms:W3CDTF">2026-08-17T04:39:41Z</dcterms:created>
  <dcterms:modified xsi:type="dcterms:W3CDTF">2026-08-25T13:10:16Z</dcterms:modified>
</cp:coreProperties>
</file>