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68" r:id="rId2"/>
    <p:sldId id="269" r:id="rId3"/>
    <p:sldId id="261" r:id="rId4"/>
    <p:sldId id="262" r:id="rId5"/>
    <p:sldId id="275" r:id="rId6"/>
    <p:sldId id="263" r:id="rId7"/>
    <p:sldId id="274" r:id="rId8"/>
    <p:sldId id="273" r:id="rId9"/>
    <p:sldId id="272" r:id="rId10"/>
    <p:sldId id="271" r:id="rId11"/>
    <p:sldId id="276" r:id="rId12"/>
    <p:sldId id="277" r:id="rId13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libri Light" panose="020F0302020204030204" pitchFamily="34" charset="0"/>
      <p:regular r:id="rId18"/>
      <p:italic r:id="rId19"/>
    </p:embeddedFont>
    <p:embeddedFont>
      <p:font typeface="Gerbera Light" panose="02000300000000000000" pitchFamily="50" charset="-52"/>
      <p:regular r:id="rId20"/>
    </p:embeddedFont>
    <p:embeddedFont>
      <p:font typeface="Roboto" panose="020B0604020202020204" charset="0"/>
      <p:regular r:id="rId21"/>
      <p:bold r:id="rId22"/>
      <p:italic r:id="rId23"/>
      <p:boldItalic r:id="rId24"/>
    </p:embeddedFont>
    <p:embeddedFont>
      <p:font typeface="TomskObl2104" pitchFamily="50" charset="0"/>
      <p:regular r:id="rId2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733" userDrawn="1">
          <p15:clr>
            <a:srgbClr val="A4A3A4"/>
          </p15:clr>
        </p15:guide>
        <p15:guide id="3" pos="393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ксим Алексеевич Зырянов" initials="МАЗ" lastIdx="1" clrIdx="0">
    <p:extLst>
      <p:ext uri="{19B8F6BF-5375-455C-9EA6-DF929625EA0E}">
        <p15:presenceInfo xmlns:p15="http://schemas.microsoft.com/office/powerpoint/2012/main" userId="S-1-5-21-1844237615-1078145449-1708537768-1062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81B"/>
    <a:srgbClr val="121316"/>
    <a:srgbClr val="005AA3"/>
    <a:srgbClr val="F54A02"/>
    <a:srgbClr val="BA4318"/>
    <a:srgbClr val="FE8455"/>
    <a:srgbClr val="378BCB"/>
    <a:srgbClr val="FFB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378" y="96"/>
      </p:cViewPr>
      <p:guideLst>
        <p:guide orient="horz" pos="2183"/>
        <p:guide pos="733"/>
        <p:guide pos="39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34AB06-D174-49B0-AB65-15B8C330E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A95761-06F3-440C-B786-E5AAB206B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36C5E9-FFC6-4608-A511-54A617D08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EEC0E1-AA91-44F6-A179-28332209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54C8DB-430E-4259-8869-AFC420303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108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5AD075-6A09-4B4C-B613-67516D119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1DDCAD-A2EC-4830-89C5-942AB88F6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937BF2-7090-4F6B-8A2A-8E2479320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E8A327-7105-4362-A2E0-BD59AB729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9FDABC-DB81-4B34-8559-348A46075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53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2C5C84-BC66-4AB7-9426-EEB2A958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A36339-EA79-48F1-858C-BB9B416F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90F44E-937F-43BB-BBFD-07ADCC8E6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082781-C6A7-49A2-9D98-DCEA0663F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9DE991-6103-4019-AB8F-44BE73D09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348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97C899-4A89-4166-B64E-013A5C354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4285E9-1A64-45B4-83EC-3FC604782C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B588A24-FD5F-4258-912F-182B0E97B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4CD8F8-3773-4929-BDC2-63216801E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38B0FD2-7F2C-4391-8080-9DF6BA30A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195C7A8-F249-4F4D-B78D-98B6B7650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049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3DB603-2D29-4920-AF93-666085747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B5CD15-F659-4A9D-B107-A0C77D5EA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AD1CBA7-976B-4D05-8413-D79648A8E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3C97A01-7AAF-44F6-8723-DF97B47E6E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D7A716A-DC33-4B99-B9AB-C3D8728995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7663316-8EDF-431F-B581-DF788A895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BDF7411-E7D6-4E97-9B2E-4F9A06D12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E90F25A-2851-4B94-A123-313DCA5D1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801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428F16-6414-4EF0-B4AF-0E72C5FE9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66B2CCB-1E01-4BAB-AFAE-8B8BB1D9C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005C497-3993-410B-A160-73E52D886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CB89205-0DBA-493A-A7B1-83BD3E45D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456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0BBA79D-00CE-4CA1-B7A8-8523DEDBA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33C0EF7-CCA7-4A96-991A-B8916A26B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EFFA032-DB56-40D0-82D9-C41B46D62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300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BD708F-59EA-4622-B095-D42C8EC67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3C3DC3-E6E5-40FE-9D49-78FCE34E9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8C6788D-38D9-444B-BCD8-E460E838BB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F3CEFE-D719-48B3-8574-1B7276C09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5BDE3F-4381-4BB1-85E5-AAC3FEA7E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704D298-A465-4045-8240-12E2AF68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679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6B3ED8-7698-41EB-911C-E81116E7A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410C959-1E3B-4A59-804F-7E6D95769B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F821C90-27D5-4A60-BA4B-89F94CE84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D57BB6-70C9-48F8-ABE0-B74B70C4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FB68D9-960D-4335-8F7D-B790A781C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DA6F80C-3062-4518-BEE9-AC61BB816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622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8F8BA6-C2B8-41EA-AE0F-0B9BAC407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85BAD02-EF60-4238-8A6F-EC694E0559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41FE8E-11E7-4648-9B2A-C011D145F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56AD7C-EAC0-4F58-A9F0-40FF57B45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D89FCE-5ED1-4739-95E1-CFA398E1D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186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3F507DF-CF1A-416E-8CD5-6D2F6A9D4D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CBF72CB-21D2-4329-8F27-AE14CCF50E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E79BC0-EE99-4429-9AEF-345845C26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9672E1-9D69-4F28-B1EE-76DB37F51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DC7BC2-E889-437C-8E7D-19A26469F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326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639AAF-8EEC-4492-8640-6F2D65E1E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202B56-D4C5-47C1-AE1E-E74BC2FA4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8FBE05-09A7-41AC-BF36-70CD37B9D6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18D17-2ED9-4ABA-BB82-7F9D9F50F9DA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580061-0E6C-43D4-B738-AEF7E3596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45050C-C63E-4AB0-A118-2FFBFA2C65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031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7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E85A42-5E09-4E45-8915-2449A877BB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7775" y="3048000"/>
            <a:ext cx="5210689" cy="1200150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ru-RU" sz="4000" dirty="0">
                <a:solidFill>
                  <a:schemeClr val="bg1"/>
                </a:solidFill>
                <a:latin typeface="TomskObl2104" pitchFamily="50" charset="0"/>
              </a:rPr>
              <a:t>Мы-бренд: </a:t>
            </a:r>
            <a:br>
              <a:rPr lang="ru-RU" sz="4000" dirty="0">
                <a:solidFill>
                  <a:schemeClr val="bg1"/>
                </a:solidFill>
                <a:latin typeface="TomskObl2104" pitchFamily="50" charset="0"/>
              </a:rPr>
            </a:br>
            <a:r>
              <a:rPr lang="ru-RU" sz="4000" dirty="0">
                <a:solidFill>
                  <a:schemeClr val="bg1"/>
                </a:solidFill>
                <a:latin typeface="TomskObl2104" pitchFamily="50" charset="0"/>
              </a:rPr>
              <a:t>как образовательной организации стать узнаваемой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1143C60-EB70-40F8-9BF3-DD31D77C75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8458" y="4686299"/>
            <a:ext cx="4812668" cy="733425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Gerbera Light" panose="02000300000000000000" pitchFamily="50" charset="-52"/>
              </a:rPr>
              <a:t>Горлова Анастасия Вячеславовна, начальник центра по связям с общественностью ТОИПКРО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ADF24BD-4016-44FA-8FE3-D7D9E8A6456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58" y="2975338"/>
            <a:ext cx="785180" cy="134547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2D3A4C8-6BF1-431D-9B37-CCDB76EB968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480" y="4643647"/>
            <a:ext cx="358778" cy="40936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961" y="181738"/>
            <a:ext cx="683773" cy="72085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834" y="190907"/>
            <a:ext cx="663470" cy="78426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3404" y="218733"/>
            <a:ext cx="860948" cy="78514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752" y="190907"/>
            <a:ext cx="693528" cy="7851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612" y="1418439"/>
            <a:ext cx="5053668" cy="505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898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871" y="2564273"/>
            <a:ext cx="7974227" cy="1325563"/>
          </a:xfrm>
        </p:spPr>
        <p:txBody>
          <a:bodyPr>
            <a:noAutofit/>
          </a:bodyPr>
          <a:lstStyle/>
          <a:p>
            <a:r>
              <a:rPr lang="ru-RU" sz="20000" dirty="0">
                <a:solidFill>
                  <a:srgbClr val="00881B"/>
                </a:solidFill>
                <a:latin typeface="TomskObl2104" pitchFamily="50" charset="0"/>
              </a:rPr>
              <a:t>БРЕНД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382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88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60638" y="3182778"/>
            <a:ext cx="1187072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>
                <a:solidFill>
                  <a:schemeClr val="bg1"/>
                </a:solidFill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БРЕНД = СМЫСЛЫ + ЛЮДИ + ДОСТИЖЕНИЯ + ОБРАЗ + КОММУНИКАЦИЯ </a:t>
            </a:r>
            <a:endParaRPr lang="ru-RU" sz="2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781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s://sun9-46.vkuserphoto.ru/s/v1/ig1/qJSBhP3q_pZa_oOhFWhGYmgbL3OSNzdoBYXQHwXZf_86vC8Jh89FbJZpFs2Q-gizRvejyc0W.jpg?quality=96&amp;as=32x32,48x48,72x72,108x108,160x160,240x240,360x360,480x480,540x540,640x640,720x720,833x833&amp;from=bu&amp;u=BDryoC_3sI-xwNdz9vxO7CzgDojivXNOTPDuz8jh-f8&amp;cs=833x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377" y="1682399"/>
            <a:ext cx="2447886" cy="244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7051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0314" y="540093"/>
            <a:ext cx="79377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Кейс «Своя Компания»</a:t>
            </a:r>
          </a:p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Мягкие рестораны </a:t>
            </a:r>
            <a:endParaRPr lang="ru-RU" sz="5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1026" name="Picture 2" descr="https://images.openai.com/static-rsc-4/SQopY2ipoBGOaWMp9oT0Qd8NbLVVjgyCUSEopzqaC2YvCwzk5KkkQpS-bb7ss777RGMHMf9_qo8mH2qRpAQ46Ca4Iuzw6y7Y8fC5m_aDRvzSCJraD5znq32OQSoBVB5L6_Llg4iCvcn5mCb5hh5Kt-W0QJ7YcAIJmNCKw8KiOfY?purpose=inlin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918" y="3569929"/>
            <a:ext cx="3709459" cy="2782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750" y="2561118"/>
            <a:ext cx="3555251" cy="3555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921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28908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0314" y="531950"/>
            <a:ext cx="7937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1. Смыслы — кто они? </a:t>
            </a:r>
            <a:endParaRPr lang="ru-RU" sz="5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63638" y="1900535"/>
            <a:ext cx="507682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11C29"/>
                </a:solidFill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Семейный ресторан</a:t>
            </a:r>
          </a:p>
          <a:p>
            <a:r>
              <a:rPr lang="ru-RU" sz="2800" dirty="0">
                <a:solidFill>
                  <a:srgbClr val="011C29"/>
                </a:solidFill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Уют</a:t>
            </a:r>
          </a:p>
          <a:p>
            <a:r>
              <a:rPr lang="ru-RU" sz="2800" dirty="0">
                <a:solidFill>
                  <a:srgbClr val="011C29"/>
                </a:solidFill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Доступность</a:t>
            </a:r>
          </a:p>
          <a:p>
            <a:r>
              <a:rPr lang="ru-RU" sz="2800" dirty="0">
                <a:solidFill>
                  <a:srgbClr val="011C29"/>
                </a:solidFill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Ощущение «как дома»</a:t>
            </a:r>
          </a:p>
          <a:p>
            <a:r>
              <a:rPr lang="ru-RU" sz="2800" dirty="0">
                <a:solidFill>
                  <a:srgbClr val="011C29"/>
                </a:solidFill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dirty="0">
                <a:solidFill>
                  <a:srgbClr val="011C29"/>
                </a:solidFill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 приходят не только </a:t>
            </a:r>
          </a:p>
          <a:p>
            <a:r>
              <a:rPr lang="ru-RU" sz="2800" dirty="0">
                <a:solidFill>
                  <a:srgbClr val="011C29"/>
                </a:solidFill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едой, а за атмосферой. 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5208" y="1679314"/>
            <a:ext cx="3056207" cy="1749686"/>
          </a:xfrm>
          <a:prstGeom prst="rect">
            <a:avLst/>
          </a:prstGeom>
        </p:spPr>
      </p:pic>
      <p:pic>
        <p:nvPicPr>
          <p:cNvPr id="2050" name="Picture 2" descr="https://sun9-38.vkuserphoto.ru/s/v1/ig2/tVDQLroBNM86pQP03n8kVCMyBR4cipHY8x7ln4fJ14TVjFtQHqie7v4SkdLKnXNd_LjHy8SHcIgRQP1v6AsPLSux.jpg?quality=95&amp;as=32x43,48x64,72x96,108x144,160x213,240x320,360x480,480x640,540x720,640x853,720x960,1080x1440,1280x1707,1440x1920,1656x2208&amp;from=bu&amp;u=cQ0cExnRgyNZsWPxV8rzAaOFwkKjwArcCebSQ2ATqeE&amp;cs=1656x0"/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5992" y="3750100"/>
            <a:ext cx="1474431" cy="1965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69.vkuserphoto.ru/s/v1/ig2/TPfKyQgY8xVIotVPwgHPvFuZSfpMfMhGcbWcW6e_IKukrGNbzUqi9R1oUt1qZYQvR3qLMPEMd13NwEpc2vsX2sys.jpg?quality=95&amp;as=32x43,48x64,72x96,108x144,160x213,240x320,360x480,480x640,540x720,640x853,720x960,1080x1440,1280x1707,1440x1920,1656x2208&amp;from=bu&amp;u=XMsAjRu6xdN3_h5bSY3Kt4Hr7PKylt2v_qmjaQkTQuU&amp;cs=1080x0"/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3311" y="3750100"/>
            <a:ext cx="1476770" cy="1969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3011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28908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0314" y="531950"/>
            <a:ext cx="79377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2. Люди — кто создаёт впечатление? </a:t>
            </a:r>
            <a:endParaRPr lang="ru-RU" sz="5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63638" y="2599035"/>
            <a:ext cx="916767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Roboto" panose="02000000000000000000" pitchFamily="2" charset="0"/>
                <a:ea typeface="Roboto" panose="02000000000000000000" pitchFamily="2" charset="0"/>
              </a:rPr>
              <a:t>Официанты, администратор, повара. </a:t>
            </a:r>
            <a:endParaRPr lang="en-US" sz="36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US" sz="36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US" sz="36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ru-RU" sz="3600" dirty="0">
                <a:latin typeface="Roboto" panose="02000000000000000000" pitchFamily="2" charset="0"/>
                <a:ea typeface="Roboto" panose="02000000000000000000" pitchFamily="2" charset="0"/>
              </a:rPr>
              <a:t>Один недоброжелательный сотрудник способен разрушить впечатление сильнее любой рекламы. </a:t>
            </a:r>
          </a:p>
        </p:txBody>
      </p:sp>
    </p:spTree>
    <p:extLst>
      <p:ext uri="{BB962C8B-B14F-4D97-AF65-F5344CB8AC3E}">
        <p14:creationId xmlns:p14="http://schemas.microsoft.com/office/powerpoint/2010/main" val="3620786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28908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0314" y="531950"/>
            <a:ext cx="79377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3. Достижения — почему доверяют? </a:t>
            </a:r>
            <a:endParaRPr lang="ru-RU" sz="5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60314" y="2572435"/>
            <a:ext cx="507682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Roboto" panose="02000000000000000000" pitchFamily="2" charset="0"/>
                <a:ea typeface="Roboto" panose="02000000000000000000" pitchFamily="2" charset="0"/>
              </a:rPr>
              <a:t>Большая сеть, стабильное качество, рекомендации друзей, высокие оценки гостей. </a:t>
            </a:r>
          </a:p>
        </p:txBody>
      </p:sp>
      <p:pic>
        <p:nvPicPr>
          <p:cNvPr id="3074" name="Picture 2" descr="https://sun9-59.vkuserphoto.ru/s/v1/ig2/yjlNLkWCMcKqEDBmgxKT29clf6w5kM2OG7VfbakR-w4aNHuzMZoCpGfWkXGzDT-izON3XXGinVZPsjsTs0z-GV9E.jpg?quality=95&amp;as=32x43,48x64,72x96,108x144,160x213,240x320,360x480,480x640,540x720,640x853,720x960,1080x1440,1280x1707,1440x1920,1656x2208&amp;from=bu&amp;u=-Vq59-3bH7dzYq_uJEcFgPb06VBsQ-vJVUBhrPttG1A&amp;cs=1080x0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63" y="2572435"/>
            <a:ext cx="1635792" cy="2181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un9-36.vkuserphoto.ru/s/v1/ig2/8qq_jqeMeE3kOoqTz-WfNOobGEYFL9lhVM9gbe62gK-OVwwYYe9xpg7ob2Uw-hFs-0AWHT9jiBhkP_fFKULCeC3a.jpg?quality=95&amp;as=32x43,48x64,72x96,108x144,160x213,240x320,360x480,480x640,540x720,640x853,720x960,1080x1440,1280x1707,1440x1920,1656x2208&amp;from=bu&amp;u=pKynwWHDlduKSpEG1MBgsa8U9mm_0dZuyQ44oudbASg&amp;cs=1080x0"/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9579" y="3662963"/>
            <a:ext cx="1977628" cy="263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sun9-19.vkuserphoto.ru/s/v1/ig2/o2a8HR3LfahwnTFbC4fG3BYhBUEh9MVx6CTceEg_1GjoS-SqmBhijF_o-A_pk8317afIW4n7TRGONxVzpWIaUfV3.jpg?quality=95&amp;as=32x43,48x64,72x96,108x144,160x213,240x320,360x480,480x640,540x720,640x853,720x960,1080x1440,1280x1707,1440x1920,1656x2208&amp;from=bu&amp;cs=1656x0"/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0531" y="1456255"/>
            <a:ext cx="1674269" cy="2232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5806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28908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0314" y="531950"/>
            <a:ext cx="79693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4. Образ — что мы видим? </a:t>
            </a:r>
            <a:endParaRPr lang="ru-RU" sz="5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63638" y="2586335"/>
            <a:ext cx="6096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>
                <a:latin typeface="Roboto" panose="02000000000000000000" pitchFamily="2" charset="0"/>
                <a:ea typeface="Roboto" panose="02000000000000000000" pitchFamily="2" charset="0"/>
              </a:rPr>
              <a:t>Интерьер, фирменные цвета, меню, форма сотрудников, фотографии блюд — всё выглядит единообразно. </a:t>
            </a:r>
          </a:p>
        </p:txBody>
      </p:sp>
      <p:pic>
        <p:nvPicPr>
          <p:cNvPr id="8" name="Picture 6" descr="https://images.openai.com/static-rsc-4/pLbIY6n8T3AmvOzlmc9FTFaPwH4qkn1aLIwiu4jOhzU14CfKyD4jOyekOxcjNz8RhvPvIDk0zf62TKV6-Lp5tuVQQkhFZ2owwmPHMHeqp6s7lpLms9-5hjwK8WQ4HxAOCJuDotqYFkqdr2RV6zkMsEkN8yqgu3kVv4G0di9PYGA?purpose=inline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8744" y="1879600"/>
            <a:ext cx="2071066" cy="276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s://images.openai.com/static-rsc-4/qMo8DezwnRqrd9ISB7GetM7V4kZnb-3hvkRVrBIeFEzjCwKgSfzjStQFURUcsTI2CDaik2VLKBxmnnioZDV5eAvToYNBpRB4tmMMZKy8iO887aIoMU4nfWGUce7VlnfSxCboyR0vuLcZ0_sEsmWAgKoQygO0dmzPDSXiIRQQiPg?purpose=inline"/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007" y="4648438"/>
            <a:ext cx="3399846" cy="1909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875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28908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0314" y="531950"/>
            <a:ext cx="79377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rgbClr val="00881B"/>
                </a:solidFill>
                <a:latin typeface="TomskObl2104" pitchFamily="50" charset="0"/>
              </a:rPr>
              <a:t>5. Коммуникация — как о них узнают? </a:t>
            </a:r>
            <a:endParaRPr lang="ru-RU" sz="5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60314" y="2680683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>
                <a:latin typeface="Roboto" panose="02000000000000000000" pitchFamily="2" charset="0"/>
                <a:ea typeface="Roboto" panose="02000000000000000000" pitchFamily="2" charset="0"/>
              </a:rPr>
              <a:t>Социальные сети, акции, отзывы, сарафанное радио, рекомендации знакомых. </a:t>
            </a:r>
          </a:p>
        </p:txBody>
      </p:sp>
      <p:pic>
        <p:nvPicPr>
          <p:cNvPr id="8" name="Picture 4" descr="https://images.openai.com/static-rsc-4/qMo8DezwnRqrd9ISB7GetM7V4kZnb-3hvkRVrBIeFEzjCwKgSfzjStQFURUcsTI2CDaik2VLKBxmnnioZDV5eAvToYNBpRB4tmMMZKy8iO887aIoMU4nfWGUce7VlnfSxCboyR0vuLcZ0_sEsmWAgKoQygO0dmzPDSXiIRQQiPg?purpose=inl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5779" y="1823549"/>
            <a:ext cx="4320876" cy="2426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0085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28908"/>
            <a:ext cx="414425" cy="47665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63638" y="1711187"/>
            <a:ext cx="78470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011C29"/>
                </a:solidFill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Люди возвращаются туда, </a:t>
            </a:r>
          </a:p>
          <a:p>
            <a:r>
              <a:rPr lang="ru-RU" sz="3600" b="1" dirty="0">
                <a:solidFill>
                  <a:srgbClr val="011C29"/>
                </a:solidFill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где совпадают ожидания</a:t>
            </a:r>
          </a:p>
          <a:p>
            <a:r>
              <a:rPr lang="ru-RU" sz="3600" b="1" dirty="0">
                <a:solidFill>
                  <a:srgbClr val="011C29"/>
                </a:solidFill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реальный опыт. </a:t>
            </a:r>
            <a:endParaRPr lang="ru-RU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63638" y="4025384"/>
            <a:ext cx="930415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образовательной организации</a:t>
            </a:r>
          </a:p>
          <a:p>
            <a:r>
              <a:rPr lang="ru-RU" sz="4000" b="1" dirty="0">
                <a:solidFill>
                  <a:srgbClr val="FF0000"/>
                </a:solidFill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работает абсолютно тот же принцип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289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28908"/>
            <a:ext cx="414425" cy="47665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964407" y="1105563"/>
            <a:ext cx="1055211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Roboto" panose="02000000000000000000" pitchFamily="2" charset="0"/>
                <a:ea typeface="Roboto" panose="02000000000000000000" pitchFamily="2" charset="0"/>
              </a:rPr>
              <a:t>1. Кто мы? Миссия, ценности, особенность вашей организации. </a:t>
            </a:r>
          </a:p>
          <a:p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2. Чем мы отличаемся? Что невозможно честно сказать про соседнюю школу? </a:t>
            </a:r>
          </a:p>
          <a:p>
            <a:r>
              <a:rPr lang="ru-RU" sz="32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3. Что у нас получается лучше всего? Победы, практики, проекты, люди. </a:t>
            </a:r>
          </a:p>
          <a:p>
            <a:r>
              <a:rPr lang="ru-RU" sz="3200" dirty="0">
                <a:latin typeface="Roboto" panose="02000000000000000000" pitchFamily="2" charset="0"/>
                <a:ea typeface="Roboto" panose="02000000000000000000" pitchFamily="2" charset="0"/>
              </a:rPr>
              <a:t>4. Три слова нашего бренда Какими словами родители и дети должны описывать вашу школу? </a:t>
            </a:r>
          </a:p>
          <a:p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5. Что мы показываем миру? Какие истории, фотографии, события и лица должны чаще появляться в ваших коммуникациях? </a:t>
            </a:r>
          </a:p>
        </p:txBody>
      </p:sp>
    </p:spTree>
    <p:extLst>
      <p:ext uri="{BB962C8B-B14F-4D97-AF65-F5344CB8AC3E}">
        <p14:creationId xmlns:p14="http://schemas.microsoft.com/office/powerpoint/2010/main" val="9612677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63638" y="1926279"/>
            <a:ext cx="998061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Roboto" panose="02000000000000000000" pitchFamily="2" charset="0"/>
                <a:ea typeface="Roboto" panose="02000000000000000000" pitchFamily="2" charset="0"/>
              </a:rPr>
              <a:t>Бренд образовательной организации — это не то, что мы</a:t>
            </a:r>
            <a:r>
              <a:rPr lang="en-US" sz="32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ru-RU" sz="3200" dirty="0">
                <a:latin typeface="Roboto" panose="02000000000000000000" pitchFamily="2" charset="0"/>
                <a:ea typeface="Roboto" panose="02000000000000000000" pitchFamily="2" charset="0"/>
              </a:rPr>
              <a:t>о себе говорим. </a:t>
            </a:r>
          </a:p>
          <a:p>
            <a:r>
              <a:rPr lang="ru-RU" sz="3200" dirty="0">
                <a:latin typeface="Roboto" panose="02000000000000000000" pitchFamily="2" charset="0"/>
                <a:ea typeface="Roboto" panose="02000000000000000000" pitchFamily="2" charset="0"/>
              </a:rPr>
              <a:t>Это то, что люди вспоминают, </a:t>
            </a:r>
          </a:p>
          <a:p>
            <a:r>
              <a:rPr lang="ru-RU" sz="3200" dirty="0">
                <a:latin typeface="Roboto" panose="02000000000000000000" pitchFamily="2" charset="0"/>
                <a:ea typeface="Roboto" panose="02000000000000000000" pitchFamily="2" charset="0"/>
              </a:rPr>
              <a:t>когда слышат наше имя». </a:t>
            </a:r>
            <a:endParaRPr lang="ru-RU" sz="32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05863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690</TotalTime>
  <Words>284</Words>
  <Application>Microsoft Office PowerPoint</Application>
  <PresentationFormat>Широкоэкранный</PresentationFormat>
  <Paragraphs>38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TomskObl2104</vt:lpstr>
      <vt:lpstr>Roboto</vt:lpstr>
      <vt:lpstr>Calibri</vt:lpstr>
      <vt:lpstr>Arial</vt:lpstr>
      <vt:lpstr>Times New Roman</vt:lpstr>
      <vt:lpstr>Calibri Light</vt:lpstr>
      <vt:lpstr>Gerbera Light</vt:lpstr>
      <vt:lpstr>Тема Office</vt:lpstr>
      <vt:lpstr>Мы-бренд:  как образовательной организации стать узнаваемой</vt:lpstr>
      <vt:lpstr>БРЕНД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Максим Алексеевич Зырянов</dc:creator>
  <cp:lastModifiedBy>Таисия Анатольевна Шутова</cp:lastModifiedBy>
  <cp:revision>130</cp:revision>
  <dcterms:created xsi:type="dcterms:W3CDTF">2025-07-14T10:33:41Z</dcterms:created>
  <dcterms:modified xsi:type="dcterms:W3CDTF">2026-09-03T04:09:06Z</dcterms:modified>
</cp:coreProperties>
</file>