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68" r:id="rId3"/>
    <p:sldId id="269" r:id="rId4"/>
    <p:sldId id="272" r:id="rId5"/>
    <p:sldId id="273" r:id="rId6"/>
    <p:sldId id="261" r:id="rId7"/>
    <p:sldId id="262" r:id="rId8"/>
    <p:sldId id="274" r:id="rId9"/>
    <p:sldId id="263" r:id="rId10"/>
    <p:sldId id="275" r:id="rId11"/>
    <p:sldId id="276" r:id="rId12"/>
    <p:sldId id="278" r:id="rId13"/>
    <p:sldId id="279" r:id="rId14"/>
    <p:sldId id="280" r:id="rId15"/>
    <p:sldId id="270" r:id="rId16"/>
  </p:sldIdLst>
  <p:sldSz cx="12192000" cy="6858000"/>
  <p:notesSz cx="6858000" cy="9144000"/>
  <p:embeddedFontLst>
    <p:embeddedFont>
      <p:font typeface="TomskObl2104" panose="020B0604020202020204" charset="0"/>
      <p:regular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Garamond" panose="02020404030301010803" pitchFamily="18" charset="0"/>
      <p:regular r:id="rId20"/>
      <p:bold r:id="rId21"/>
      <p: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E8455"/>
    <a:srgbClr val="121316"/>
    <a:srgbClr val="005AA3"/>
    <a:srgbClr val="00881B"/>
    <a:srgbClr val="F54A02"/>
    <a:srgbClr val="BA4318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0" y="73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9E552A-A5F7-432E-9901-DAEF22AF1623}" type="doc">
      <dgm:prSet loTypeId="urn:microsoft.com/office/officeart/2005/8/layout/venn1" loCatId="relationship" qsTypeId="urn:microsoft.com/office/officeart/2005/8/quickstyle/3d3" qsCatId="3D" csTypeId="urn:microsoft.com/office/officeart/2005/8/colors/colorful1" csCatId="colorful" phldr="1"/>
      <dgm:spPr/>
    </dgm:pt>
    <dgm:pt modelId="{BA3340F5-3DE2-4167-AEA2-2F45E614FF12}">
      <dgm:prSet phldrT="[Текст]" custT="1"/>
      <dgm:spPr/>
      <dgm:t>
        <a:bodyPr/>
        <a:lstStyle/>
        <a:p>
          <a:endParaRPr lang="ru-RU" sz="2400" b="1" dirty="0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454E8C-903F-4F9A-9E13-A2304B6C5BE6}" type="parTrans" cxnId="{4BE4BC34-474C-425C-B7D1-8653F4C63A45}">
      <dgm:prSet/>
      <dgm:spPr/>
      <dgm:t>
        <a:bodyPr/>
        <a:lstStyle/>
        <a:p>
          <a:endParaRPr lang="ru-RU" b="1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246F9C-AF48-4131-8C08-114381B355EB}" type="sibTrans" cxnId="{4BE4BC34-474C-425C-B7D1-8653F4C63A45}">
      <dgm:prSet/>
      <dgm:spPr/>
      <dgm:t>
        <a:bodyPr/>
        <a:lstStyle/>
        <a:p>
          <a:endParaRPr lang="ru-RU" b="1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5B9EF1-EEA8-40D3-874A-EEA7A2131A89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ctr"/>
          <a:endParaRPr lang="ru-RU" sz="2400" b="1" dirty="0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AC56E3-AC22-4021-B494-A39AF4DB5683}" type="sibTrans" cxnId="{A0E18023-1A71-4FC2-B7A6-FD7ADFDDBAC1}">
      <dgm:prSet/>
      <dgm:spPr/>
      <dgm:t>
        <a:bodyPr/>
        <a:lstStyle/>
        <a:p>
          <a:endParaRPr lang="ru-RU" b="1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53F12D-C362-4463-A18F-B30BBCA27318}" type="parTrans" cxnId="{A0E18023-1A71-4FC2-B7A6-FD7ADFDDBAC1}">
      <dgm:prSet/>
      <dgm:spPr/>
      <dgm:t>
        <a:bodyPr/>
        <a:lstStyle/>
        <a:p>
          <a:endParaRPr lang="ru-RU" b="1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FB2E4F-2420-4346-A3AD-ABD19BBBF145}" type="pres">
      <dgm:prSet presAssocID="{649E552A-A5F7-432E-9901-DAEF22AF1623}" presName="compositeShape" presStyleCnt="0">
        <dgm:presLayoutVars>
          <dgm:chMax val="7"/>
          <dgm:dir/>
          <dgm:resizeHandles val="exact"/>
        </dgm:presLayoutVars>
      </dgm:prSet>
      <dgm:spPr/>
    </dgm:pt>
    <dgm:pt modelId="{8A0E6F13-DEF3-4EB3-BD04-D861A1EA8F07}" type="pres">
      <dgm:prSet presAssocID="{105B9EF1-EEA8-40D3-874A-EEA7A2131A89}" presName="circ1" presStyleLbl="vennNode1" presStyleIdx="0" presStyleCnt="2" custScaleX="105443" custScaleY="106332" custLinFactNeighborX="1976" custLinFactNeighborY="0"/>
      <dgm:spPr/>
      <dgm:t>
        <a:bodyPr/>
        <a:lstStyle/>
        <a:p>
          <a:endParaRPr lang="ru-RU"/>
        </a:p>
      </dgm:t>
    </dgm:pt>
    <dgm:pt modelId="{86C5883A-B3D1-4723-9D54-D758BD110164}" type="pres">
      <dgm:prSet presAssocID="{105B9EF1-EEA8-40D3-874A-EEA7A2131A8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E27303-BE70-4BA2-B48E-3F3955D0BA1B}" type="pres">
      <dgm:prSet presAssocID="{BA3340F5-3DE2-4167-AEA2-2F45E614FF12}" presName="circ2" presStyleLbl="vennNode1" presStyleIdx="1" presStyleCnt="2" custScaleX="106192" custScaleY="106332" custLinFactNeighborX="872" custLinFactNeighborY="71"/>
      <dgm:spPr/>
      <dgm:t>
        <a:bodyPr/>
        <a:lstStyle/>
        <a:p>
          <a:endParaRPr lang="ru-RU"/>
        </a:p>
      </dgm:t>
    </dgm:pt>
    <dgm:pt modelId="{5107562C-2E3B-43DA-86D0-37F7CAD1A803}" type="pres">
      <dgm:prSet presAssocID="{BA3340F5-3DE2-4167-AEA2-2F45E614FF1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4F70B0-7AE4-4E1C-82AE-0702C6752C8D}" type="presOf" srcId="{BA3340F5-3DE2-4167-AEA2-2F45E614FF12}" destId="{9CE27303-BE70-4BA2-B48E-3F3955D0BA1B}" srcOrd="0" destOrd="0" presId="urn:microsoft.com/office/officeart/2005/8/layout/venn1"/>
    <dgm:cxn modelId="{AA385055-005C-4182-BA06-BD097566D528}" type="presOf" srcId="{BA3340F5-3DE2-4167-AEA2-2F45E614FF12}" destId="{5107562C-2E3B-43DA-86D0-37F7CAD1A803}" srcOrd="1" destOrd="0" presId="urn:microsoft.com/office/officeart/2005/8/layout/venn1"/>
    <dgm:cxn modelId="{A0E18023-1A71-4FC2-B7A6-FD7ADFDDBAC1}" srcId="{649E552A-A5F7-432E-9901-DAEF22AF1623}" destId="{105B9EF1-EEA8-40D3-874A-EEA7A2131A89}" srcOrd="0" destOrd="0" parTransId="{2E53F12D-C362-4463-A18F-B30BBCA27318}" sibTransId="{A7AC56E3-AC22-4021-B494-A39AF4DB5683}"/>
    <dgm:cxn modelId="{41FD477F-3199-4D18-A8F3-E6CD082C2D87}" type="presOf" srcId="{105B9EF1-EEA8-40D3-874A-EEA7A2131A89}" destId="{8A0E6F13-DEF3-4EB3-BD04-D861A1EA8F07}" srcOrd="0" destOrd="0" presId="urn:microsoft.com/office/officeart/2005/8/layout/venn1"/>
    <dgm:cxn modelId="{B41C36D1-6376-4097-BE22-DFCFEBFB4096}" type="presOf" srcId="{105B9EF1-EEA8-40D3-874A-EEA7A2131A89}" destId="{86C5883A-B3D1-4723-9D54-D758BD110164}" srcOrd="1" destOrd="0" presId="urn:microsoft.com/office/officeart/2005/8/layout/venn1"/>
    <dgm:cxn modelId="{4BE4BC34-474C-425C-B7D1-8653F4C63A45}" srcId="{649E552A-A5F7-432E-9901-DAEF22AF1623}" destId="{BA3340F5-3DE2-4167-AEA2-2F45E614FF12}" srcOrd="1" destOrd="0" parTransId="{2B454E8C-903F-4F9A-9E13-A2304B6C5BE6}" sibTransId="{98246F9C-AF48-4131-8C08-114381B355EB}"/>
    <dgm:cxn modelId="{1A98EFE1-692C-45F1-914C-9DA87D92D016}" type="presOf" srcId="{649E552A-A5F7-432E-9901-DAEF22AF1623}" destId="{16FB2E4F-2420-4346-A3AD-ABD19BBBF145}" srcOrd="0" destOrd="0" presId="urn:microsoft.com/office/officeart/2005/8/layout/venn1"/>
    <dgm:cxn modelId="{EFFB3BDC-4CE2-430C-A91F-7B9AC68B995A}" type="presParOf" srcId="{16FB2E4F-2420-4346-A3AD-ABD19BBBF145}" destId="{8A0E6F13-DEF3-4EB3-BD04-D861A1EA8F07}" srcOrd="0" destOrd="0" presId="urn:microsoft.com/office/officeart/2005/8/layout/venn1"/>
    <dgm:cxn modelId="{7D0B478F-6BA3-471A-8B19-48C7040C8888}" type="presParOf" srcId="{16FB2E4F-2420-4346-A3AD-ABD19BBBF145}" destId="{86C5883A-B3D1-4723-9D54-D758BD110164}" srcOrd="1" destOrd="0" presId="urn:microsoft.com/office/officeart/2005/8/layout/venn1"/>
    <dgm:cxn modelId="{00288A08-AFA9-499D-B284-7C1D95201A5C}" type="presParOf" srcId="{16FB2E4F-2420-4346-A3AD-ABD19BBBF145}" destId="{9CE27303-BE70-4BA2-B48E-3F3955D0BA1B}" srcOrd="2" destOrd="0" presId="urn:microsoft.com/office/officeart/2005/8/layout/venn1"/>
    <dgm:cxn modelId="{1999DFE3-8E3E-4EAA-AB12-D50D3F0DB30D}" type="presParOf" srcId="{16FB2E4F-2420-4346-A3AD-ABD19BBBF145}" destId="{5107562C-2E3B-43DA-86D0-37F7CAD1A803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0E6F13-DEF3-4EB3-BD04-D861A1EA8F07}">
      <dsp:nvSpPr>
        <dsp:cNvPr id="0" name=""/>
        <dsp:cNvSpPr/>
      </dsp:nvSpPr>
      <dsp:spPr>
        <a:xfrm>
          <a:off x="158761" y="-8"/>
          <a:ext cx="5363225" cy="540844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07680" y="637763"/>
        <a:ext cx="3092310" cy="4132899"/>
      </dsp:txXfrm>
    </dsp:sp>
    <dsp:sp modelId="{9CE27303-BE70-4BA2-B48E-3F3955D0BA1B}">
      <dsp:nvSpPr>
        <dsp:cNvPr id="0" name=""/>
        <dsp:cNvSpPr/>
      </dsp:nvSpPr>
      <dsp:spPr>
        <a:xfrm>
          <a:off x="3749414" y="-8"/>
          <a:ext cx="5401322" cy="540844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rgbClr val="F4740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82222" y="637763"/>
        <a:ext cx="3114275" cy="4132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960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27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836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853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309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667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680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73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601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5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385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173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3409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530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972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294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34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8/23/2026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54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google.com/url?sa=i&amp;url=https://toz.su/newspaper/uchene_svet/v_xxi_veke_pedagog_dolzhen_stat_supermenom/&amp;psig=AOvVaw0pIk1gSVBRwxDC5KenD6-z&amp;ust=1711383313084000&amp;source=images&amp;cd=vfe&amp;opi=89978449&amp;ved=0CBIQjhxqFwoTCID-0eeljYUDFQAAAAAdAAAAABA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png"/><Relationship Id="rId7" Type="http://schemas.openxmlformats.org/officeDocument/2006/relationships/image" Target="../media/image4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10.png"/><Relationship Id="rId4" Type="http://schemas.openxmlformats.org/officeDocument/2006/relationships/image" Target="../media/image4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3638" y="2008550"/>
            <a:ext cx="6640285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Gerbera Light" panose="02000300000000000000"/>
              </a:rPr>
              <a:t>Апгрейд урока: формирование 4 К </a:t>
            </a:r>
            <a:br>
              <a:rPr lang="ru-RU" sz="4000" dirty="0" smtClean="0">
                <a:latin typeface="Gerbera Light" panose="02000300000000000000"/>
              </a:rPr>
            </a:br>
            <a:r>
              <a:rPr lang="ru-RU" sz="4000" dirty="0" smtClean="0">
                <a:latin typeface="Gerbera Light" panose="02000300000000000000"/>
              </a:rPr>
              <a:t>при помощи современных практик и технологий</a:t>
            </a:r>
            <a:endParaRPr lang="ru-RU" sz="4000" dirty="0">
              <a:latin typeface="Gerbera Light" panose="0200030000000000000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err="1" smtClean="0">
                <a:solidFill>
                  <a:srgbClr val="121316"/>
                </a:solidFill>
                <a:latin typeface="Gerbera Light" panose="02000300000000000000" pitchFamily="50" charset="-52"/>
              </a:rPr>
              <a:t>Галявина</a:t>
            </a:r>
            <a:r>
              <a:rPr lang="ru-RU" dirty="0" smtClean="0">
                <a:solidFill>
                  <a:srgbClr val="121316"/>
                </a:solidFill>
                <a:latin typeface="Gerbera Light" panose="02000300000000000000" pitchFamily="50" charset="-52"/>
              </a:rPr>
              <a:t> Мария Валерьевна,</a:t>
            </a:r>
          </a:p>
          <a:p>
            <a:pPr algn="r"/>
            <a:r>
              <a:rPr lang="ru-RU" dirty="0" smtClean="0">
                <a:solidFill>
                  <a:srgbClr val="121316"/>
                </a:solidFill>
                <a:latin typeface="Gerbera Light" panose="02000300000000000000" pitchFamily="50" charset="-52"/>
              </a:rPr>
              <a:t> учитель русского языка и литературы</a:t>
            </a:r>
            <a:endParaRPr lang="ru-RU" dirty="0">
              <a:solidFill>
                <a:srgbClr val="121316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95253770"/>
              </p:ext>
            </p:extLst>
          </p:nvPr>
        </p:nvGraphicFramePr>
        <p:xfrm>
          <a:off x="2024062" y="1347973"/>
          <a:ext cx="9164638" cy="5408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8163" y="598100"/>
            <a:ext cx="1786283" cy="859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4474" y="598100"/>
            <a:ext cx="2036240" cy="7498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23514" y="2771024"/>
            <a:ext cx="193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j-lt"/>
              </a:rPr>
              <a:t>Успокаивает, мстит обидчикам, готова на подвиг ради любви</a:t>
            </a:r>
            <a:endParaRPr lang="ru-RU" sz="24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09617" y="2771024"/>
            <a:ext cx="1228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Любят друг друга, любят роман</a:t>
            </a:r>
            <a:endParaRPr lang="ru-RU" sz="24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6972" y="3123168"/>
            <a:ext cx="27609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Отчаивается, разочаровывается, не борется за любовь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03591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0798" y="1810135"/>
            <a:ext cx="6815669" cy="1515533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Шкатулка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05132" y="3759200"/>
            <a:ext cx="52709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Орфоэпические нормы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751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213" y="2025650"/>
            <a:ext cx="5462489" cy="21398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357" y="3540021"/>
            <a:ext cx="4011516" cy="21398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57716" y="479459"/>
            <a:ext cx="960203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0" y="2709862"/>
            <a:ext cx="5918200" cy="3665538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dirty="0">
                <a:latin typeface="Google Sans"/>
                <a:hlinkClick r:id="rId2"/>
              </a:rPr>
              <a:t>В XXI веке педагог должен стать суперменом</a:t>
            </a:r>
            <a:r>
              <a:rPr lang="ru-RU" altLang="ru-RU" dirty="0">
                <a:solidFill>
                  <a:srgbClr val="75757A"/>
                </a:solidFill>
              </a:rPr>
              <a:t/>
            </a:r>
            <a:br>
              <a:rPr lang="ru-RU" altLang="ru-RU" dirty="0">
                <a:solidFill>
                  <a:srgbClr val="75757A"/>
                </a:solidFill>
              </a:rPr>
            </a:br>
            <a:endParaRPr lang="ru-RU" alt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Picture 5" descr="В XXI веке педагог должен стать суперменом | Газета &quot;Тихоокеанская звезд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67" y="140796"/>
            <a:ext cx="5132547" cy="644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81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" y="5002543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Галявина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Мария Валерьевна, учитель русского языка 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и литературы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3984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Начало урока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0" y="2709862"/>
            <a:ext cx="5918200" cy="3665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Gerbera Light" panose="02000300000000000000" pitchFamily="50" charset="-52"/>
              </a:rPr>
              <a:t>Нестандартный вход в урок 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00300000000000000" pitchFamily="50" charset="-52"/>
              </a:rPr>
              <a:t>Вход по билетикам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00300000000000000" pitchFamily="50" charset="-52"/>
              </a:rPr>
              <a:t>Удивляй!</a:t>
            </a:r>
          </a:p>
          <a:p>
            <a:pPr marL="0" indent="0">
              <a:buNone/>
            </a:pPr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 smtClean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42219"/>
            <a:ext cx="7734300" cy="12658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мотивация учебной деятельности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500" y="2065892"/>
            <a:ext cx="6222946" cy="4667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380" y="3272512"/>
            <a:ext cx="5473620" cy="31155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22243" y="1588838"/>
            <a:ext cx="4842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+mj-lt"/>
              </a:rPr>
              <a:t>Кроссенс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(Сергей </a:t>
            </a:r>
            <a:r>
              <a:rPr lang="ru-RU" sz="2800" dirty="0">
                <a:latin typeface="+mj-lt"/>
              </a:rPr>
              <a:t>Федин и Владимир </a:t>
            </a:r>
            <a:r>
              <a:rPr lang="ru-RU" sz="2800" dirty="0" smtClean="0">
                <a:latin typeface="+mj-lt"/>
              </a:rPr>
              <a:t>Бусленко)</a:t>
            </a:r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026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903" y="284130"/>
            <a:ext cx="2410097" cy="6458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11" y="40530"/>
            <a:ext cx="2530059" cy="20240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11" y="1962357"/>
            <a:ext cx="2383743" cy="4938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40" y="0"/>
            <a:ext cx="3476884" cy="19857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4240" y="1985796"/>
            <a:ext cx="3645724" cy="4267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7440" y="284130"/>
            <a:ext cx="1450974" cy="7437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445" y="-40"/>
            <a:ext cx="1804572" cy="17923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474215"/>
            <a:ext cx="2944623" cy="22069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355" y="4806057"/>
            <a:ext cx="2188654" cy="185334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7867" y="2364477"/>
            <a:ext cx="2871465" cy="24264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97246" y="4714089"/>
            <a:ext cx="2591025" cy="204233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6466" y="4488517"/>
            <a:ext cx="2341067" cy="226790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26135" y="2678487"/>
            <a:ext cx="2761727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0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06500" y="47166"/>
            <a:ext cx="9994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dirty="0" smtClean="0">
                <a:latin typeface="+mj-lt"/>
              </a:rPr>
              <a:t>Си-</a:t>
            </a:r>
            <a:r>
              <a:rPr lang="ru-RU" altLang="ru-RU" sz="3600" b="1" dirty="0" err="1" smtClean="0">
                <a:latin typeface="+mj-lt"/>
              </a:rPr>
              <a:t>Финк</a:t>
            </a:r>
            <a:r>
              <a:rPr lang="ru-RU" altLang="ru-RU" sz="3600" b="1" dirty="0" smtClean="0">
                <a:latin typeface="+mj-lt"/>
              </a:rPr>
              <a:t>-</a:t>
            </a:r>
            <a:r>
              <a:rPr lang="ru-RU" altLang="ru-RU" sz="3600" b="1" dirty="0" err="1" smtClean="0">
                <a:latin typeface="+mj-lt"/>
              </a:rPr>
              <a:t>Уандэ</a:t>
            </a:r>
            <a:r>
              <a:rPr lang="ru-RU" altLang="ru-RU" sz="3600" b="1" dirty="0">
                <a:latin typeface="+mj-lt"/>
              </a:rPr>
              <a:t> </a:t>
            </a:r>
            <a:r>
              <a:rPr lang="en-US" altLang="ru-RU" sz="3600" b="1" dirty="0" smtClean="0">
                <a:latin typeface="+mj-lt"/>
              </a:rPr>
              <a:t>See-Think-Wonder</a:t>
            </a:r>
            <a:r>
              <a:rPr lang="en-US" altLang="ru-RU" sz="3600" b="1" dirty="0">
                <a:latin typeface="+mj-lt"/>
              </a:rPr>
              <a:t/>
            </a:r>
            <a:br>
              <a:rPr lang="en-US" altLang="ru-RU" sz="3600" b="1" dirty="0">
                <a:latin typeface="+mj-lt"/>
              </a:rPr>
            </a:br>
            <a:r>
              <a:rPr lang="ru-RU" altLang="ru-RU" sz="3600" b="1" dirty="0">
                <a:latin typeface="+mj-lt"/>
              </a:rPr>
              <a:t>Посмотри-Подумай-Задайся </a:t>
            </a:r>
            <a:r>
              <a:rPr lang="ru-RU" altLang="ru-RU" sz="3600" b="1" dirty="0" smtClean="0">
                <a:latin typeface="+mj-lt"/>
              </a:rPr>
              <a:t>вопросом</a:t>
            </a:r>
            <a:endParaRPr lang="ru-RU" sz="3600" dirty="0">
              <a:solidFill>
                <a:srgbClr val="00881B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2" name="Рисунок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29659" r="36612" b="7458"/>
          <a:stretch>
            <a:fillRect/>
          </a:stretch>
        </p:blipFill>
        <p:spPr bwMode="auto">
          <a:xfrm>
            <a:off x="744057" y="1244294"/>
            <a:ext cx="4085955" cy="55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Объект 6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531940"/>
              </p:ext>
            </p:extLst>
          </p:nvPr>
        </p:nvGraphicFramePr>
        <p:xfrm>
          <a:off x="5937250" y="2278546"/>
          <a:ext cx="5391150" cy="2046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7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970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512238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Что вы видите</a:t>
                      </a:r>
                    </a:p>
                  </a:txBody>
                  <a:tcPr marL="91418" marR="91418" marT="45658" marB="45658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Что вы об этом думаете</a:t>
                      </a:r>
                    </a:p>
                  </a:txBody>
                  <a:tcPr marL="91418" marR="91418" marT="45658" marB="45658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 чём это заставляет вас задуматься</a:t>
                      </a:r>
                    </a:p>
                  </a:txBody>
                  <a:tcPr marL="91418" marR="91418" marT="45658" marB="45658"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3778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18" marR="91418" marT="45658" marB="45658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18" marR="91418" marT="45658" marB="45658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18" marR="91418" marT="45658" marB="45658"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270566" y="636851"/>
            <a:ext cx="28442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В.В.Маяковский</a:t>
            </a:r>
            <a:r>
              <a:rPr lang="ru-RU" sz="25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и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844" y="1685919"/>
            <a:ext cx="5985707" cy="41941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26772" y="632758"/>
            <a:ext cx="85792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>
                <a:latin typeface="+mj-lt"/>
              </a:rPr>
              <a:t>О</a:t>
            </a:r>
            <a:r>
              <a:rPr lang="ru-RU" sz="2500" dirty="0" smtClean="0">
                <a:latin typeface="+mj-lt"/>
              </a:rPr>
              <a:t>кна</a:t>
            </a:r>
            <a:endParaRPr lang="ru-RU" sz="25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1419" y="619604"/>
            <a:ext cx="11368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 smtClean="0">
                <a:latin typeface="+mj-lt"/>
              </a:rPr>
              <a:t>сатиры</a:t>
            </a:r>
            <a:endParaRPr lang="ru-RU" sz="25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88339" y="619604"/>
            <a:ext cx="106631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 smtClean="0">
                <a:latin typeface="+mj-lt"/>
              </a:rPr>
              <a:t>РОСТА</a:t>
            </a:r>
            <a:endParaRPr lang="ru-RU" sz="25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6050" y="1828800"/>
            <a:ext cx="487825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 smtClean="0">
                <a:latin typeface="+mj-lt"/>
              </a:rPr>
              <a:t>Российское телеграфное агентство</a:t>
            </a:r>
            <a:endParaRPr lang="ru-RU" sz="2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508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Знакомство с новым материалом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0" y="2493962"/>
            <a:ext cx="5221514" cy="23320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r>
              <a:rPr lang="ru-RU" dirty="0" err="1"/>
              <a:t>Фасилитационный</a:t>
            </a:r>
            <a:r>
              <a:rPr lang="ru-RU" dirty="0"/>
              <a:t> прием </a:t>
            </a:r>
            <a:r>
              <a:rPr lang="ru-RU" b="1" dirty="0"/>
              <a:t>«Всемирное кафе»</a:t>
            </a:r>
            <a:r>
              <a:rPr lang="ru-RU" dirty="0"/>
              <a:t> </a:t>
            </a:r>
            <a:endParaRPr lang="ru-RU" dirty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 err="1" smtClean="0"/>
              <a:t>Девид</a:t>
            </a:r>
            <a:r>
              <a:rPr lang="ru-RU" dirty="0" smtClean="0"/>
              <a:t> </a:t>
            </a:r>
            <a:r>
              <a:rPr lang="ru-RU" dirty="0" err="1" smtClean="0"/>
              <a:t>Айзекс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 smtClean="0"/>
              <a:t>Хуанита</a:t>
            </a:r>
            <a:r>
              <a:rPr lang="ru-RU" dirty="0" smtClean="0"/>
              <a:t> Браун)</a:t>
            </a:r>
            <a:r>
              <a:rPr lang="ru-RU" dirty="0"/>
              <a:t> </a:t>
            </a:r>
            <a:endParaRPr lang="ru-RU" dirty="0" smtClean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1"/>
          <a:stretch/>
        </p:blipFill>
        <p:spPr>
          <a:xfrm>
            <a:off x="317501" y="1714500"/>
            <a:ext cx="59436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2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535618"/>
              </p:ext>
            </p:extLst>
          </p:nvPr>
        </p:nvGraphicFramePr>
        <p:xfrm>
          <a:off x="951270" y="1105563"/>
          <a:ext cx="9398000" cy="5718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0">
                  <a:extLst>
                    <a:ext uri="{9D8B030D-6E8A-4147-A177-3AD203B41FA5}">
                      <a16:colId xmlns="" xmlns:a16="http://schemas.microsoft.com/office/drawing/2014/main" val="2300532648"/>
                    </a:ext>
                  </a:extLst>
                </a:gridCol>
                <a:gridCol w="2349500">
                  <a:extLst>
                    <a:ext uri="{9D8B030D-6E8A-4147-A177-3AD203B41FA5}">
                      <a16:colId xmlns="" xmlns:a16="http://schemas.microsoft.com/office/drawing/2014/main" val="57962804"/>
                    </a:ext>
                  </a:extLst>
                </a:gridCol>
                <a:gridCol w="2349500">
                  <a:extLst>
                    <a:ext uri="{9D8B030D-6E8A-4147-A177-3AD203B41FA5}">
                      <a16:colId xmlns="" xmlns:a16="http://schemas.microsoft.com/office/drawing/2014/main" val="2600715744"/>
                    </a:ext>
                  </a:extLst>
                </a:gridCol>
                <a:gridCol w="2349500">
                  <a:extLst>
                    <a:ext uri="{9D8B030D-6E8A-4147-A177-3AD203B41FA5}">
                      <a16:colId xmlns="" xmlns:a16="http://schemas.microsoft.com/office/drawing/2014/main" val="1514227754"/>
                    </a:ext>
                  </a:extLst>
                </a:gridCol>
              </a:tblGrid>
              <a:tr h="5132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Глава «ПОП»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Глава «СЧАСТЛИВЫЕ»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Глава «ПОМЕЩИК»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Глава «Крестьянка»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09631157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Какое поповское житьё?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Основной источник поповского дохода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Понимание счастья попом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Деревенский пейзаж (описание села)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Понимание счастья народом из толпы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Образ 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Ермилы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Гирина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Деревенский пейзаж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Поведение 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Оболта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Оболдуева</a:t>
                      </a:r>
                      <a:endParaRPr lang="ru-RU" sz="1800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чем было счастье помещика?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судьба Матрёны Тимофеевны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Дед Савелий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13286447"/>
                  </a:ext>
                </a:extLst>
              </a:tr>
              <a:tr h="747830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  <a:latin typeface="Gerbera Light" panose="02000300000000000000" pitchFamily="50" charset="-52"/>
                        </a:rPr>
                        <a:t>ВЫВОД</a:t>
                      </a:r>
                      <a:endParaRPr lang="ru-RU" dirty="0">
                        <a:solidFill>
                          <a:srgbClr val="FF0000"/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94124143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25082681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32944669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65" y="15438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Закрепление. Подведение итогов урока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065" y="817165"/>
            <a:ext cx="5918200" cy="36655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r>
              <a:rPr lang="ru-RU" b="1" u="sng" dirty="0"/>
              <a:t>Кольца Ве</a:t>
            </a:r>
            <a:r>
              <a:rPr lang="ru-RU" b="1" dirty="0"/>
              <a:t>на (</a:t>
            </a:r>
            <a:r>
              <a:rPr lang="ru-RU" dirty="0"/>
              <a:t> </a:t>
            </a:r>
            <a:r>
              <a:rPr lang="ru-RU" b="1" dirty="0"/>
              <a:t>технологии развития критического мышления (ТРКМ)</a:t>
            </a:r>
            <a:r>
              <a:rPr lang="ru-RU" dirty="0"/>
              <a:t> </a:t>
            </a:r>
            <a:endParaRPr lang="ru-RU" dirty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 smtClean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27" y="2562025"/>
            <a:ext cx="4257273" cy="42959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198" y="2547844"/>
            <a:ext cx="4305302" cy="431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64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198</Words>
  <Application>Microsoft Office PowerPoint</Application>
  <PresentationFormat>Широкоэкранный</PresentationFormat>
  <Paragraphs>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Gerbera Light</vt:lpstr>
      <vt:lpstr>TomskObl2104</vt:lpstr>
      <vt:lpstr>Calibri Light</vt:lpstr>
      <vt:lpstr>Arial</vt:lpstr>
      <vt:lpstr>Garamond</vt:lpstr>
      <vt:lpstr>Gerbera Black</vt:lpstr>
      <vt:lpstr>Calibri</vt:lpstr>
      <vt:lpstr>Google Sans</vt:lpstr>
      <vt:lpstr>Тема Office</vt:lpstr>
      <vt:lpstr>Натуральные материалы</vt:lpstr>
      <vt:lpstr>Апгрейд урока: формирование 4 К  при помощи современных практик и технологий</vt:lpstr>
      <vt:lpstr>Начало урока</vt:lpstr>
      <vt:lpstr>мотивация учебной деятельности</vt:lpstr>
      <vt:lpstr>Презентация PowerPoint</vt:lpstr>
      <vt:lpstr>Презентация PowerPoint</vt:lpstr>
      <vt:lpstr>Презентация PowerPoint</vt:lpstr>
      <vt:lpstr>Знакомство с новым материалом</vt:lpstr>
      <vt:lpstr>Презентация PowerPoint</vt:lpstr>
      <vt:lpstr>Закрепление. Подведение итогов урока</vt:lpstr>
      <vt:lpstr>Презентация PowerPoint</vt:lpstr>
      <vt:lpstr> Шкатулка</vt:lpstr>
      <vt:lpstr>Презентация PowerPoint</vt:lpstr>
      <vt:lpstr>Презентация PowerPoint</vt:lpstr>
      <vt:lpstr>Галявина Мария Валерьевна, учитель русского языка и литературы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Admin</cp:lastModifiedBy>
  <cp:revision>147</cp:revision>
  <dcterms:created xsi:type="dcterms:W3CDTF">2025-07-14T10:33:41Z</dcterms:created>
  <dcterms:modified xsi:type="dcterms:W3CDTF">2026-08-23T15:15:05Z</dcterms:modified>
</cp:coreProperties>
</file>