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71" r:id="rId2"/>
    <p:sldId id="268" r:id="rId3"/>
    <p:sldId id="272" r:id="rId4"/>
    <p:sldId id="273" r:id="rId5"/>
    <p:sldId id="275" r:id="rId6"/>
    <p:sldId id="276" r:id="rId7"/>
    <p:sldId id="277" r:id="rId8"/>
    <p:sldId id="278" r:id="rId9"/>
    <p:sldId id="279" r:id="rId10"/>
    <p:sldId id="280" r:id="rId11"/>
    <p:sldId id="281" r:id="rId12"/>
    <p:sldId id="282" r:id="rId13"/>
    <p:sldId id="283" r:id="rId14"/>
    <p:sldId id="284" r:id="rId15"/>
    <p:sldId id="285" r:id="rId16"/>
    <p:sldId id="286" r:id="rId17"/>
    <p:sldId id="288" r:id="rId18"/>
    <p:sldId id="289" r:id="rId19"/>
    <p:sldId id="290" r:id="rId20"/>
    <p:sldId id="274" r:id="rId21"/>
    <p:sldId id="291" r:id="rId22"/>
    <p:sldId id="294" r:id="rId23"/>
    <p:sldId id="295" r:id="rId24"/>
    <p:sldId id="297" r:id="rId25"/>
    <p:sldId id="298" r:id="rId26"/>
  </p:sldIdLst>
  <p:sldSz cx="12192000" cy="6858000"/>
  <p:notesSz cx="6858000" cy="9144000"/>
  <p:embeddedFontLst>
    <p:embeddedFont>
      <p:font typeface="Calibri Light" pitchFamily="34" charset="0"/>
      <p:regular r:id="rId27"/>
      <p:italic r:id="rId28"/>
    </p:embeddedFont>
    <p:embeddedFont>
      <p:font typeface="Calibri" pitchFamily="34" charset="0"/>
      <p:regular r:id="rId29"/>
      <p:bold r:id="rId30"/>
      <p:italic r:id="rId31"/>
      <p:boldItalic r:id="rId32"/>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733" userDrawn="1">
          <p15:clr>
            <a:srgbClr val="A4A3A4"/>
          </p15:clr>
        </p15:guide>
        <p15:guide id="3" pos="393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Максим Алексеевич Зырянов" initials="МАЗ" lastIdx="1" clrIdx="0">
    <p:extLst>
      <p:ext uri="{19B8F6BF-5375-455C-9EA6-DF929625EA0E}">
        <p15:presenceInfo xmlns:p15="http://schemas.microsoft.com/office/powerpoint/2012/main" xmlns="" userId="S-1-5-21-1844237615-1078145449-1708537768-1062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881B"/>
    <a:srgbClr val="121316"/>
    <a:srgbClr val="FFFF00"/>
    <a:srgbClr val="FF6600"/>
    <a:srgbClr val="005AA3"/>
    <a:srgbClr val="F54A02"/>
    <a:srgbClr val="BA4318"/>
    <a:srgbClr val="FE8455"/>
    <a:srgbClr val="378BCB"/>
    <a:srgbClr val="FFB7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8027" autoAdjust="0"/>
    <p:restoredTop sz="94660"/>
  </p:normalViewPr>
  <p:slideViewPr>
    <p:cSldViewPr snapToGrid="0">
      <p:cViewPr varScale="1">
        <p:scale>
          <a:sx n="73" d="100"/>
          <a:sy n="73" d="100"/>
        </p:scale>
        <p:origin x="-498" y="-102"/>
      </p:cViewPr>
      <p:guideLst>
        <p:guide orient="horz" pos="2160"/>
        <p:guide pos="733"/>
        <p:guide pos="3931"/>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B834AB06-D174-49B0-AB65-15B8C330E9BB}"/>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 xmlns:a16="http://schemas.microsoft.com/office/drawing/2014/main" id="{10A95761-06F3-440C-B786-E5AAB206BB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 xmlns:a16="http://schemas.microsoft.com/office/drawing/2014/main" id="{BE36C5E9-FFC6-4608-A511-54A617D086B9}"/>
              </a:ext>
            </a:extLst>
          </p:cNvPr>
          <p:cNvSpPr>
            <a:spLocks noGrp="1"/>
          </p:cNvSpPr>
          <p:nvPr>
            <p:ph type="dt" sz="half" idx="10"/>
          </p:nvPr>
        </p:nvSpPr>
        <p:spPr/>
        <p:txBody>
          <a:bodyPr/>
          <a:lstStyle/>
          <a:p>
            <a:fld id="{0BD18D17-2ED9-4ABA-BB82-7F9D9F50F9DA}" type="datetimeFigureOut">
              <a:rPr lang="ru-RU" smtClean="0"/>
              <a:pPr/>
              <a:t>25.08.2026</a:t>
            </a:fld>
            <a:endParaRPr lang="ru-RU"/>
          </a:p>
        </p:txBody>
      </p:sp>
      <p:sp>
        <p:nvSpPr>
          <p:cNvPr id="5" name="Нижний колонтитул 4">
            <a:extLst>
              <a:ext uri="{FF2B5EF4-FFF2-40B4-BE49-F238E27FC236}">
                <a16:creationId xmlns="" xmlns:a16="http://schemas.microsoft.com/office/drawing/2014/main" id="{0BEEC0E1-AA91-44F6-A179-28332209FE4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9754C8DB-430E-4259-8869-AFC420303770}"/>
              </a:ext>
            </a:extLst>
          </p:cNvPr>
          <p:cNvSpPr>
            <a:spLocks noGrp="1"/>
          </p:cNvSpPr>
          <p:nvPr>
            <p:ph type="sldNum" sz="quarter" idx="12"/>
          </p:nvPr>
        </p:nvSpPr>
        <p:spPr/>
        <p:txBody>
          <a:bodyPr/>
          <a:lstStyle/>
          <a:p>
            <a:fld id="{EF01CD84-52B4-4564-AC88-0971FE62DD2F}" type="slidenum">
              <a:rPr lang="ru-RU" smtClean="0"/>
              <a:pPr/>
              <a:t>‹#›</a:t>
            </a:fld>
            <a:endParaRPr lang="ru-RU"/>
          </a:p>
        </p:txBody>
      </p:sp>
    </p:spTree>
    <p:extLst>
      <p:ext uri="{BB962C8B-B14F-4D97-AF65-F5344CB8AC3E}">
        <p14:creationId xmlns:p14="http://schemas.microsoft.com/office/powerpoint/2010/main" xmlns="" val="3747108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38F8BA6-C2B8-41EA-AE0F-0B9BAC407F92}"/>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 xmlns:a16="http://schemas.microsoft.com/office/drawing/2014/main" id="{585BAD02-EF60-4238-8A6F-EC694E0559E1}"/>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1541FE8E-11E7-4648-9B2A-C011D145FC94}"/>
              </a:ext>
            </a:extLst>
          </p:cNvPr>
          <p:cNvSpPr>
            <a:spLocks noGrp="1"/>
          </p:cNvSpPr>
          <p:nvPr>
            <p:ph type="dt" sz="half" idx="10"/>
          </p:nvPr>
        </p:nvSpPr>
        <p:spPr/>
        <p:txBody>
          <a:bodyPr/>
          <a:lstStyle/>
          <a:p>
            <a:fld id="{0BD18D17-2ED9-4ABA-BB82-7F9D9F50F9DA}" type="datetimeFigureOut">
              <a:rPr lang="ru-RU" smtClean="0"/>
              <a:pPr/>
              <a:t>25.08.2026</a:t>
            </a:fld>
            <a:endParaRPr lang="ru-RU"/>
          </a:p>
        </p:txBody>
      </p:sp>
      <p:sp>
        <p:nvSpPr>
          <p:cNvPr id="5" name="Нижний колонтитул 4">
            <a:extLst>
              <a:ext uri="{FF2B5EF4-FFF2-40B4-BE49-F238E27FC236}">
                <a16:creationId xmlns="" xmlns:a16="http://schemas.microsoft.com/office/drawing/2014/main" id="{1B56AD7C-EAC0-4F58-A9F0-40FF57B4502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51D89FCE-5ED1-4739-95E1-CFA398E1DE33}"/>
              </a:ext>
            </a:extLst>
          </p:cNvPr>
          <p:cNvSpPr>
            <a:spLocks noGrp="1"/>
          </p:cNvSpPr>
          <p:nvPr>
            <p:ph type="sldNum" sz="quarter" idx="12"/>
          </p:nvPr>
        </p:nvSpPr>
        <p:spPr/>
        <p:txBody>
          <a:bodyPr/>
          <a:lstStyle/>
          <a:p>
            <a:fld id="{EF01CD84-52B4-4564-AC88-0971FE62DD2F}" type="slidenum">
              <a:rPr lang="ru-RU" smtClean="0"/>
              <a:pPr/>
              <a:t>‹#›</a:t>
            </a:fld>
            <a:endParaRPr lang="ru-RU"/>
          </a:p>
        </p:txBody>
      </p:sp>
    </p:spTree>
    <p:extLst>
      <p:ext uri="{BB962C8B-B14F-4D97-AF65-F5344CB8AC3E}">
        <p14:creationId xmlns:p14="http://schemas.microsoft.com/office/powerpoint/2010/main" xmlns="" val="2647186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 xmlns:a16="http://schemas.microsoft.com/office/drawing/2014/main" id="{33F507DF-CF1A-416E-8CD5-6D2F6A9D4D40}"/>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 xmlns:a16="http://schemas.microsoft.com/office/drawing/2014/main" id="{4CBF72CB-21D2-4329-8F27-AE14CCF50E87}"/>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58E79BC0-EE99-4429-9AEF-345845C26D0C}"/>
              </a:ext>
            </a:extLst>
          </p:cNvPr>
          <p:cNvSpPr>
            <a:spLocks noGrp="1"/>
          </p:cNvSpPr>
          <p:nvPr>
            <p:ph type="dt" sz="half" idx="10"/>
          </p:nvPr>
        </p:nvSpPr>
        <p:spPr/>
        <p:txBody>
          <a:bodyPr/>
          <a:lstStyle/>
          <a:p>
            <a:fld id="{0BD18D17-2ED9-4ABA-BB82-7F9D9F50F9DA}" type="datetimeFigureOut">
              <a:rPr lang="ru-RU" smtClean="0"/>
              <a:pPr/>
              <a:t>25.08.2026</a:t>
            </a:fld>
            <a:endParaRPr lang="ru-RU"/>
          </a:p>
        </p:txBody>
      </p:sp>
      <p:sp>
        <p:nvSpPr>
          <p:cNvPr id="5" name="Нижний колонтитул 4">
            <a:extLst>
              <a:ext uri="{FF2B5EF4-FFF2-40B4-BE49-F238E27FC236}">
                <a16:creationId xmlns="" xmlns:a16="http://schemas.microsoft.com/office/drawing/2014/main" id="{649672E1-9D69-4F28-B1EE-76DB37F512F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41DC7BC2-E889-437C-8E7D-19A26469F454}"/>
              </a:ext>
            </a:extLst>
          </p:cNvPr>
          <p:cNvSpPr>
            <a:spLocks noGrp="1"/>
          </p:cNvSpPr>
          <p:nvPr>
            <p:ph type="sldNum" sz="quarter" idx="12"/>
          </p:nvPr>
        </p:nvSpPr>
        <p:spPr/>
        <p:txBody>
          <a:bodyPr/>
          <a:lstStyle/>
          <a:p>
            <a:fld id="{EF01CD84-52B4-4564-AC88-0971FE62DD2F}" type="slidenum">
              <a:rPr lang="ru-RU" smtClean="0"/>
              <a:pPr/>
              <a:t>‹#›</a:t>
            </a:fld>
            <a:endParaRPr lang="ru-RU"/>
          </a:p>
        </p:txBody>
      </p:sp>
    </p:spTree>
    <p:extLst>
      <p:ext uri="{BB962C8B-B14F-4D97-AF65-F5344CB8AC3E}">
        <p14:creationId xmlns:p14="http://schemas.microsoft.com/office/powerpoint/2010/main" xmlns="" val="3431326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C5AD075-6A09-4B4C-B613-67516D11902A}"/>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 xmlns:a16="http://schemas.microsoft.com/office/drawing/2014/main" id="{621DDCAD-A2EC-4830-89C5-942AB88F65F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4A937BF2-7090-4F6B-8A2A-8E247932009E}"/>
              </a:ext>
            </a:extLst>
          </p:cNvPr>
          <p:cNvSpPr>
            <a:spLocks noGrp="1"/>
          </p:cNvSpPr>
          <p:nvPr>
            <p:ph type="dt" sz="half" idx="10"/>
          </p:nvPr>
        </p:nvSpPr>
        <p:spPr/>
        <p:txBody>
          <a:bodyPr/>
          <a:lstStyle/>
          <a:p>
            <a:fld id="{0BD18D17-2ED9-4ABA-BB82-7F9D9F50F9DA}" type="datetimeFigureOut">
              <a:rPr lang="ru-RU" smtClean="0"/>
              <a:pPr/>
              <a:t>25.08.2026</a:t>
            </a:fld>
            <a:endParaRPr lang="ru-RU"/>
          </a:p>
        </p:txBody>
      </p:sp>
      <p:sp>
        <p:nvSpPr>
          <p:cNvPr id="5" name="Нижний колонтитул 4">
            <a:extLst>
              <a:ext uri="{FF2B5EF4-FFF2-40B4-BE49-F238E27FC236}">
                <a16:creationId xmlns="" xmlns:a16="http://schemas.microsoft.com/office/drawing/2014/main" id="{BAE8A327-7105-4362-A2E0-BD59AB72962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589FDABC-DB81-4B34-8559-348A46075438}"/>
              </a:ext>
            </a:extLst>
          </p:cNvPr>
          <p:cNvSpPr>
            <a:spLocks noGrp="1"/>
          </p:cNvSpPr>
          <p:nvPr>
            <p:ph type="sldNum" sz="quarter" idx="12"/>
          </p:nvPr>
        </p:nvSpPr>
        <p:spPr/>
        <p:txBody>
          <a:bodyPr/>
          <a:lstStyle/>
          <a:p>
            <a:fld id="{EF01CD84-52B4-4564-AC88-0971FE62DD2F}" type="slidenum">
              <a:rPr lang="ru-RU" smtClean="0"/>
              <a:pPr/>
              <a:t>‹#›</a:t>
            </a:fld>
            <a:endParaRPr lang="ru-RU"/>
          </a:p>
        </p:txBody>
      </p:sp>
    </p:spTree>
    <p:extLst>
      <p:ext uri="{BB962C8B-B14F-4D97-AF65-F5344CB8AC3E}">
        <p14:creationId xmlns:p14="http://schemas.microsoft.com/office/powerpoint/2010/main" xmlns="" val="262653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B2C5C84-BC66-4AB7-9426-EEB2A958EDF5}"/>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 xmlns:a16="http://schemas.microsoft.com/office/drawing/2014/main" id="{D8A36339-EA79-48F1-858C-BB9B416FBE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 xmlns:a16="http://schemas.microsoft.com/office/drawing/2014/main" id="{4C90F44E-937F-43BB-BBFD-07ADCC8E60A2}"/>
              </a:ext>
            </a:extLst>
          </p:cNvPr>
          <p:cNvSpPr>
            <a:spLocks noGrp="1"/>
          </p:cNvSpPr>
          <p:nvPr>
            <p:ph type="dt" sz="half" idx="10"/>
          </p:nvPr>
        </p:nvSpPr>
        <p:spPr/>
        <p:txBody>
          <a:bodyPr/>
          <a:lstStyle/>
          <a:p>
            <a:fld id="{0BD18D17-2ED9-4ABA-BB82-7F9D9F50F9DA}" type="datetimeFigureOut">
              <a:rPr lang="ru-RU" smtClean="0"/>
              <a:pPr/>
              <a:t>25.08.2026</a:t>
            </a:fld>
            <a:endParaRPr lang="ru-RU"/>
          </a:p>
        </p:txBody>
      </p:sp>
      <p:sp>
        <p:nvSpPr>
          <p:cNvPr id="5" name="Нижний колонтитул 4">
            <a:extLst>
              <a:ext uri="{FF2B5EF4-FFF2-40B4-BE49-F238E27FC236}">
                <a16:creationId xmlns="" xmlns:a16="http://schemas.microsoft.com/office/drawing/2014/main" id="{50082781-C6A7-49A2-9D98-DCEA0663F8B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869DE991-6103-4019-AB8F-44BE73D09C8B}"/>
              </a:ext>
            </a:extLst>
          </p:cNvPr>
          <p:cNvSpPr>
            <a:spLocks noGrp="1"/>
          </p:cNvSpPr>
          <p:nvPr>
            <p:ph type="sldNum" sz="quarter" idx="12"/>
          </p:nvPr>
        </p:nvSpPr>
        <p:spPr/>
        <p:txBody>
          <a:bodyPr/>
          <a:lstStyle/>
          <a:p>
            <a:fld id="{EF01CD84-52B4-4564-AC88-0971FE62DD2F}" type="slidenum">
              <a:rPr lang="ru-RU" smtClean="0"/>
              <a:pPr/>
              <a:t>‹#›</a:t>
            </a:fld>
            <a:endParaRPr lang="ru-RU"/>
          </a:p>
        </p:txBody>
      </p:sp>
    </p:spTree>
    <p:extLst>
      <p:ext uri="{BB962C8B-B14F-4D97-AF65-F5344CB8AC3E}">
        <p14:creationId xmlns:p14="http://schemas.microsoft.com/office/powerpoint/2010/main" xmlns="" val="2641348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D97C899-4A89-4166-B64E-013A5C354BE9}"/>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 xmlns:a16="http://schemas.microsoft.com/office/drawing/2014/main" id="{974285E9-1A64-45B4-83EC-3FC604782CE6}"/>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 xmlns:a16="http://schemas.microsoft.com/office/drawing/2014/main" id="{DB588A24-FD5F-4258-912F-182B0E97B17B}"/>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 xmlns:a16="http://schemas.microsoft.com/office/drawing/2014/main" id="{E04CD8F8-3773-4929-BDC2-63216801E22B}"/>
              </a:ext>
            </a:extLst>
          </p:cNvPr>
          <p:cNvSpPr>
            <a:spLocks noGrp="1"/>
          </p:cNvSpPr>
          <p:nvPr>
            <p:ph type="dt" sz="half" idx="10"/>
          </p:nvPr>
        </p:nvSpPr>
        <p:spPr/>
        <p:txBody>
          <a:bodyPr/>
          <a:lstStyle/>
          <a:p>
            <a:fld id="{0BD18D17-2ED9-4ABA-BB82-7F9D9F50F9DA}" type="datetimeFigureOut">
              <a:rPr lang="ru-RU" smtClean="0"/>
              <a:pPr/>
              <a:t>25.08.2026</a:t>
            </a:fld>
            <a:endParaRPr lang="ru-RU"/>
          </a:p>
        </p:txBody>
      </p:sp>
      <p:sp>
        <p:nvSpPr>
          <p:cNvPr id="6" name="Нижний колонтитул 5">
            <a:extLst>
              <a:ext uri="{FF2B5EF4-FFF2-40B4-BE49-F238E27FC236}">
                <a16:creationId xmlns="" xmlns:a16="http://schemas.microsoft.com/office/drawing/2014/main" id="{A38B0FD2-7F2C-4391-8080-9DF6BA30AAA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 xmlns:a16="http://schemas.microsoft.com/office/drawing/2014/main" id="{3195C7A8-F249-4F4D-B78D-98B6B765010A}"/>
              </a:ext>
            </a:extLst>
          </p:cNvPr>
          <p:cNvSpPr>
            <a:spLocks noGrp="1"/>
          </p:cNvSpPr>
          <p:nvPr>
            <p:ph type="sldNum" sz="quarter" idx="12"/>
          </p:nvPr>
        </p:nvSpPr>
        <p:spPr/>
        <p:txBody>
          <a:bodyPr/>
          <a:lstStyle/>
          <a:p>
            <a:fld id="{EF01CD84-52B4-4564-AC88-0971FE62DD2F}" type="slidenum">
              <a:rPr lang="ru-RU" smtClean="0"/>
              <a:pPr/>
              <a:t>‹#›</a:t>
            </a:fld>
            <a:endParaRPr lang="ru-RU"/>
          </a:p>
        </p:txBody>
      </p:sp>
    </p:spTree>
    <p:extLst>
      <p:ext uri="{BB962C8B-B14F-4D97-AF65-F5344CB8AC3E}">
        <p14:creationId xmlns:p14="http://schemas.microsoft.com/office/powerpoint/2010/main" xmlns="" val="3492049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83DB603-2D29-4920-AF93-666085747DC8}"/>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 xmlns:a16="http://schemas.microsoft.com/office/drawing/2014/main" id="{0FB5CD15-F659-4A9D-B107-A0C77D5EA1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 xmlns:a16="http://schemas.microsoft.com/office/drawing/2014/main" id="{7AD1CBA7-976B-4D05-8413-D79648A8EF0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 xmlns:a16="http://schemas.microsoft.com/office/drawing/2014/main" id="{13C97A01-7AAF-44F6-8723-DF97B47E6E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 xmlns:a16="http://schemas.microsoft.com/office/drawing/2014/main" id="{5D7A716A-DC33-4B99-B9AB-C3D8728995BF}"/>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 xmlns:a16="http://schemas.microsoft.com/office/drawing/2014/main" id="{87663316-8EDF-431F-B581-DF788A8951AF}"/>
              </a:ext>
            </a:extLst>
          </p:cNvPr>
          <p:cNvSpPr>
            <a:spLocks noGrp="1"/>
          </p:cNvSpPr>
          <p:nvPr>
            <p:ph type="dt" sz="half" idx="10"/>
          </p:nvPr>
        </p:nvSpPr>
        <p:spPr/>
        <p:txBody>
          <a:bodyPr/>
          <a:lstStyle/>
          <a:p>
            <a:fld id="{0BD18D17-2ED9-4ABA-BB82-7F9D9F50F9DA}" type="datetimeFigureOut">
              <a:rPr lang="ru-RU" smtClean="0"/>
              <a:pPr/>
              <a:t>25.08.2026</a:t>
            </a:fld>
            <a:endParaRPr lang="ru-RU"/>
          </a:p>
        </p:txBody>
      </p:sp>
      <p:sp>
        <p:nvSpPr>
          <p:cNvPr id="8" name="Нижний колонтитул 7">
            <a:extLst>
              <a:ext uri="{FF2B5EF4-FFF2-40B4-BE49-F238E27FC236}">
                <a16:creationId xmlns="" xmlns:a16="http://schemas.microsoft.com/office/drawing/2014/main" id="{8BDF7411-E7D6-4E97-9B2E-4F9A06D12389}"/>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 xmlns:a16="http://schemas.microsoft.com/office/drawing/2014/main" id="{BE90F25A-2851-4B94-A123-313DCA5D1853}"/>
              </a:ext>
            </a:extLst>
          </p:cNvPr>
          <p:cNvSpPr>
            <a:spLocks noGrp="1"/>
          </p:cNvSpPr>
          <p:nvPr>
            <p:ph type="sldNum" sz="quarter" idx="12"/>
          </p:nvPr>
        </p:nvSpPr>
        <p:spPr/>
        <p:txBody>
          <a:bodyPr/>
          <a:lstStyle/>
          <a:p>
            <a:fld id="{EF01CD84-52B4-4564-AC88-0971FE62DD2F}" type="slidenum">
              <a:rPr lang="ru-RU" smtClean="0"/>
              <a:pPr/>
              <a:t>‹#›</a:t>
            </a:fld>
            <a:endParaRPr lang="ru-RU"/>
          </a:p>
        </p:txBody>
      </p:sp>
    </p:spTree>
    <p:extLst>
      <p:ext uri="{BB962C8B-B14F-4D97-AF65-F5344CB8AC3E}">
        <p14:creationId xmlns:p14="http://schemas.microsoft.com/office/powerpoint/2010/main" xmlns="" val="1832801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B428F16-6414-4EF0-B4AF-0E72C5FE93C6}"/>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 xmlns:a16="http://schemas.microsoft.com/office/drawing/2014/main" id="{566B2CCB-1E01-4BAB-AFAE-8B8BB1D9CEBB}"/>
              </a:ext>
            </a:extLst>
          </p:cNvPr>
          <p:cNvSpPr>
            <a:spLocks noGrp="1"/>
          </p:cNvSpPr>
          <p:nvPr>
            <p:ph type="dt" sz="half" idx="10"/>
          </p:nvPr>
        </p:nvSpPr>
        <p:spPr/>
        <p:txBody>
          <a:bodyPr/>
          <a:lstStyle/>
          <a:p>
            <a:fld id="{0BD18D17-2ED9-4ABA-BB82-7F9D9F50F9DA}" type="datetimeFigureOut">
              <a:rPr lang="ru-RU" smtClean="0"/>
              <a:pPr/>
              <a:t>25.08.2026</a:t>
            </a:fld>
            <a:endParaRPr lang="ru-RU"/>
          </a:p>
        </p:txBody>
      </p:sp>
      <p:sp>
        <p:nvSpPr>
          <p:cNvPr id="4" name="Нижний колонтитул 3">
            <a:extLst>
              <a:ext uri="{FF2B5EF4-FFF2-40B4-BE49-F238E27FC236}">
                <a16:creationId xmlns="" xmlns:a16="http://schemas.microsoft.com/office/drawing/2014/main" id="{C005C497-3993-410B-A160-73E52D886650}"/>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 xmlns:a16="http://schemas.microsoft.com/office/drawing/2014/main" id="{ACB89205-0DBA-493A-A7B1-83BD3E45D796}"/>
              </a:ext>
            </a:extLst>
          </p:cNvPr>
          <p:cNvSpPr>
            <a:spLocks noGrp="1"/>
          </p:cNvSpPr>
          <p:nvPr>
            <p:ph type="sldNum" sz="quarter" idx="12"/>
          </p:nvPr>
        </p:nvSpPr>
        <p:spPr/>
        <p:txBody>
          <a:bodyPr/>
          <a:lstStyle/>
          <a:p>
            <a:fld id="{EF01CD84-52B4-4564-AC88-0971FE62DD2F}" type="slidenum">
              <a:rPr lang="ru-RU" smtClean="0"/>
              <a:pPr/>
              <a:t>‹#›</a:t>
            </a:fld>
            <a:endParaRPr lang="ru-RU"/>
          </a:p>
        </p:txBody>
      </p:sp>
    </p:spTree>
    <p:extLst>
      <p:ext uri="{BB962C8B-B14F-4D97-AF65-F5344CB8AC3E}">
        <p14:creationId xmlns:p14="http://schemas.microsoft.com/office/powerpoint/2010/main" xmlns="" val="4168456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 xmlns:a16="http://schemas.microsoft.com/office/drawing/2014/main" id="{F0BBA79D-00CE-4CA1-B7A8-8523DEDBA462}"/>
              </a:ext>
            </a:extLst>
          </p:cNvPr>
          <p:cNvSpPr>
            <a:spLocks noGrp="1"/>
          </p:cNvSpPr>
          <p:nvPr>
            <p:ph type="dt" sz="half" idx="10"/>
          </p:nvPr>
        </p:nvSpPr>
        <p:spPr/>
        <p:txBody>
          <a:bodyPr/>
          <a:lstStyle/>
          <a:p>
            <a:fld id="{0BD18D17-2ED9-4ABA-BB82-7F9D9F50F9DA}" type="datetimeFigureOut">
              <a:rPr lang="ru-RU" smtClean="0"/>
              <a:pPr/>
              <a:t>25.08.2026</a:t>
            </a:fld>
            <a:endParaRPr lang="ru-RU"/>
          </a:p>
        </p:txBody>
      </p:sp>
      <p:sp>
        <p:nvSpPr>
          <p:cNvPr id="3" name="Нижний колонтитул 2">
            <a:extLst>
              <a:ext uri="{FF2B5EF4-FFF2-40B4-BE49-F238E27FC236}">
                <a16:creationId xmlns="" xmlns:a16="http://schemas.microsoft.com/office/drawing/2014/main" id="{933C0EF7-CCA7-4A96-991A-B8916A26BC8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 xmlns:a16="http://schemas.microsoft.com/office/drawing/2014/main" id="{5EFFA032-DB56-40D0-82D9-C41B46D62F43}"/>
              </a:ext>
            </a:extLst>
          </p:cNvPr>
          <p:cNvSpPr>
            <a:spLocks noGrp="1"/>
          </p:cNvSpPr>
          <p:nvPr>
            <p:ph type="sldNum" sz="quarter" idx="12"/>
          </p:nvPr>
        </p:nvSpPr>
        <p:spPr/>
        <p:txBody>
          <a:bodyPr/>
          <a:lstStyle/>
          <a:p>
            <a:fld id="{EF01CD84-52B4-4564-AC88-0971FE62DD2F}" type="slidenum">
              <a:rPr lang="ru-RU" smtClean="0"/>
              <a:pPr/>
              <a:t>‹#›</a:t>
            </a:fld>
            <a:endParaRPr lang="ru-RU"/>
          </a:p>
        </p:txBody>
      </p:sp>
    </p:spTree>
    <p:extLst>
      <p:ext uri="{BB962C8B-B14F-4D97-AF65-F5344CB8AC3E}">
        <p14:creationId xmlns:p14="http://schemas.microsoft.com/office/powerpoint/2010/main" xmlns="" val="2616300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ABD708F-59EA-4622-B095-D42C8EC6748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 xmlns:a16="http://schemas.microsoft.com/office/drawing/2014/main" id="{C03C3DC3-E6E5-40FE-9D49-78FCE34E93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 xmlns:a16="http://schemas.microsoft.com/office/drawing/2014/main" id="{68C6788D-38D9-444B-BCD8-E460E838BB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 xmlns:a16="http://schemas.microsoft.com/office/drawing/2014/main" id="{8BF3CEFE-D719-48B3-8574-1B7276C093A7}"/>
              </a:ext>
            </a:extLst>
          </p:cNvPr>
          <p:cNvSpPr>
            <a:spLocks noGrp="1"/>
          </p:cNvSpPr>
          <p:nvPr>
            <p:ph type="dt" sz="half" idx="10"/>
          </p:nvPr>
        </p:nvSpPr>
        <p:spPr/>
        <p:txBody>
          <a:bodyPr/>
          <a:lstStyle/>
          <a:p>
            <a:fld id="{0BD18D17-2ED9-4ABA-BB82-7F9D9F50F9DA}" type="datetimeFigureOut">
              <a:rPr lang="ru-RU" smtClean="0"/>
              <a:pPr/>
              <a:t>25.08.2026</a:t>
            </a:fld>
            <a:endParaRPr lang="ru-RU"/>
          </a:p>
        </p:txBody>
      </p:sp>
      <p:sp>
        <p:nvSpPr>
          <p:cNvPr id="6" name="Нижний колонтитул 5">
            <a:extLst>
              <a:ext uri="{FF2B5EF4-FFF2-40B4-BE49-F238E27FC236}">
                <a16:creationId xmlns="" xmlns:a16="http://schemas.microsoft.com/office/drawing/2014/main" id="{4E5BDE3F-4381-4BB1-85E5-AAC3FEA7E8C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 xmlns:a16="http://schemas.microsoft.com/office/drawing/2014/main" id="{E704D298-A465-4045-8240-12E2AF684D6E}"/>
              </a:ext>
            </a:extLst>
          </p:cNvPr>
          <p:cNvSpPr>
            <a:spLocks noGrp="1"/>
          </p:cNvSpPr>
          <p:nvPr>
            <p:ph type="sldNum" sz="quarter" idx="12"/>
          </p:nvPr>
        </p:nvSpPr>
        <p:spPr/>
        <p:txBody>
          <a:bodyPr/>
          <a:lstStyle/>
          <a:p>
            <a:fld id="{EF01CD84-52B4-4564-AC88-0971FE62DD2F}" type="slidenum">
              <a:rPr lang="ru-RU" smtClean="0"/>
              <a:pPr/>
              <a:t>‹#›</a:t>
            </a:fld>
            <a:endParaRPr lang="ru-RU"/>
          </a:p>
        </p:txBody>
      </p:sp>
    </p:spTree>
    <p:extLst>
      <p:ext uri="{BB962C8B-B14F-4D97-AF65-F5344CB8AC3E}">
        <p14:creationId xmlns:p14="http://schemas.microsoft.com/office/powerpoint/2010/main" xmlns="" val="892679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06B3ED8-7698-41EB-911C-E81116E7AE6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 xmlns:a16="http://schemas.microsoft.com/office/drawing/2014/main" id="{D410C959-1E3B-4A59-804F-7E6D95769B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 xmlns:a16="http://schemas.microsoft.com/office/drawing/2014/main" id="{EF821C90-27D5-4A60-BA4B-89F94CE842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 xmlns:a16="http://schemas.microsoft.com/office/drawing/2014/main" id="{1CD57BB6-70C9-48F8-ABE0-B74B70C47446}"/>
              </a:ext>
            </a:extLst>
          </p:cNvPr>
          <p:cNvSpPr>
            <a:spLocks noGrp="1"/>
          </p:cNvSpPr>
          <p:nvPr>
            <p:ph type="dt" sz="half" idx="10"/>
          </p:nvPr>
        </p:nvSpPr>
        <p:spPr/>
        <p:txBody>
          <a:bodyPr/>
          <a:lstStyle/>
          <a:p>
            <a:fld id="{0BD18D17-2ED9-4ABA-BB82-7F9D9F50F9DA}" type="datetimeFigureOut">
              <a:rPr lang="ru-RU" smtClean="0"/>
              <a:pPr/>
              <a:t>25.08.2026</a:t>
            </a:fld>
            <a:endParaRPr lang="ru-RU"/>
          </a:p>
        </p:txBody>
      </p:sp>
      <p:sp>
        <p:nvSpPr>
          <p:cNvPr id="6" name="Нижний колонтитул 5">
            <a:extLst>
              <a:ext uri="{FF2B5EF4-FFF2-40B4-BE49-F238E27FC236}">
                <a16:creationId xmlns="" xmlns:a16="http://schemas.microsoft.com/office/drawing/2014/main" id="{CBFB68D9-960D-4335-8F7D-B790A781C14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 xmlns:a16="http://schemas.microsoft.com/office/drawing/2014/main" id="{0DA6F80C-3062-4518-BEE9-AC61BB816B9B}"/>
              </a:ext>
            </a:extLst>
          </p:cNvPr>
          <p:cNvSpPr>
            <a:spLocks noGrp="1"/>
          </p:cNvSpPr>
          <p:nvPr>
            <p:ph type="sldNum" sz="quarter" idx="12"/>
          </p:nvPr>
        </p:nvSpPr>
        <p:spPr/>
        <p:txBody>
          <a:bodyPr/>
          <a:lstStyle/>
          <a:p>
            <a:fld id="{EF01CD84-52B4-4564-AC88-0971FE62DD2F}" type="slidenum">
              <a:rPr lang="ru-RU" smtClean="0"/>
              <a:pPr/>
              <a:t>‹#›</a:t>
            </a:fld>
            <a:endParaRPr lang="ru-RU"/>
          </a:p>
        </p:txBody>
      </p:sp>
    </p:spTree>
    <p:extLst>
      <p:ext uri="{BB962C8B-B14F-4D97-AF65-F5344CB8AC3E}">
        <p14:creationId xmlns:p14="http://schemas.microsoft.com/office/powerpoint/2010/main" xmlns="" val="571622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B3639AAF-8EEC-4492-8640-6F2D65E1ED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 xmlns:a16="http://schemas.microsoft.com/office/drawing/2014/main" id="{DF202B56-D4C5-47C1-AE1E-E74BC2FA45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638FBE05-09A7-41AC-BF36-70CD37B9D6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D18D17-2ED9-4ABA-BB82-7F9D9F50F9DA}" type="datetimeFigureOut">
              <a:rPr lang="ru-RU" smtClean="0"/>
              <a:pPr/>
              <a:t>25.08.2026</a:t>
            </a:fld>
            <a:endParaRPr lang="ru-RU"/>
          </a:p>
        </p:txBody>
      </p:sp>
      <p:sp>
        <p:nvSpPr>
          <p:cNvPr id="5" name="Нижний колонтитул 4">
            <a:extLst>
              <a:ext uri="{FF2B5EF4-FFF2-40B4-BE49-F238E27FC236}">
                <a16:creationId xmlns="" xmlns:a16="http://schemas.microsoft.com/office/drawing/2014/main" id="{FB580061-0E6C-43D4-B738-AEF7E35960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 xmlns:a16="http://schemas.microsoft.com/office/drawing/2014/main" id="{6545050C-C63E-4AB0-A118-2FFBFA2C65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01CD84-52B4-4564-AC88-0971FE62DD2F}" type="slidenum">
              <a:rPr lang="ru-RU" smtClean="0"/>
              <a:pPr/>
              <a:t>‹#›</a:t>
            </a:fld>
            <a:endParaRPr lang="ru-RU"/>
          </a:p>
        </p:txBody>
      </p:sp>
    </p:spTree>
    <p:extLst>
      <p:ext uri="{BB962C8B-B14F-4D97-AF65-F5344CB8AC3E}">
        <p14:creationId xmlns:p14="http://schemas.microsoft.com/office/powerpoint/2010/main" xmlns="" val="37330315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3.png"/><Relationship Id="rId7" Type="http://schemas.openxmlformats.org/officeDocument/2006/relationships/image" Target="../media/image18.jpe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7.jpeg"/><Relationship Id="rId11" Type="http://schemas.openxmlformats.org/officeDocument/2006/relationships/image" Target="../media/image22.jpeg"/><Relationship Id="rId5" Type="http://schemas.openxmlformats.org/officeDocument/2006/relationships/image" Target="../media/image16.jpe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jpeg"/></Relationships>
</file>

<file path=ppt/slides/_rels/slide17.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3.png"/><Relationship Id="rId7" Type="http://schemas.openxmlformats.org/officeDocument/2006/relationships/image" Target="../media/image20.jpeg"/><Relationship Id="rId12" Type="http://schemas.openxmlformats.org/officeDocument/2006/relationships/image" Target="../media/image14.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8.jpeg"/><Relationship Id="rId11" Type="http://schemas.openxmlformats.org/officeDocument/2006/relationships/image" Target="../media/image15.jpeg"/><Relationship Id="rId5" Type="http://schemas.openxmlformats.org/officeDocument/2006/relationships/image" Target="../media/image16.jpeg"/><Relationship Id="rId10" Type="http://schemas.openxmlformats.org/officeDocument/2006/relationships/image" Target="../media/image19.jpeg"/><Relationship Id="rId4" Type="http://schemas.openxmlformats.org/officeDocument/2006/relationships/image" Target="../media/image21.jpeg"/><Relationship Id="rId9"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hyperlink" Target="https://www.garant.ru/products/ipo/prime/doc/405579061/" TargetMode="External"/><Relationship Id="rId4" Type="http://schemas.openxmlformats.org/officeDocument/2006/relationships/hyperlink" Target="https://edu.vspu.ru/lit/files/2022/01/Innovatika_Putilo_2021.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Прямоугольник 2">
            <a:extLst>
              <a:ext uri="{FF2B5EF4-FFF2-40B4-BE49-F238E27FC236}">
                <a16:creationId xmlns="" xmlns:a16="http://schemas.microsoft.com/office/drawing/2014/main" id="{DAD2D8A3-2FE9-414E-910C-A23C23CC66E1}"/>
              </a:ext>
            </a:extLst>
          </p:cNvPr>
          <p:cNvSpPr/>
          <p:nvPr/>
        </p:nvSpPr>
        <p:spPr>
          <a:xfrm>
            <a:off x="339634" y="1977302"/>
            <a:ext cx="7746275" cy="2308324"/>
          </a:xfrm>
          <a:prstGeom prst="rect">
            <a:avLst/>
          </a:prstGeom>
        </p:spPr>
        <p:txBody>
          <a:bodyPr wrap="square">
            <a:spAutoFit/>
          </a:bodyPr>
          <a:lstStyle/>
          <a:p>
            <a:pPr algn="ctr"/>
            <a:r>
              <a:rPr lang="ru-RU" sz="3600" b="1" dirty="0" smtClean="0">
                <a:latin typeface="+mj-lt"/>
                <a:cs typeface="Times New Roman" pitchFamily="18" charset="0"/>
              </a:rPr>
              <a:t> </a:t>
            </a:r>
            <a:r>
              <a:rPr lang="ru-RU" sz="3600" b="1" dirty="0" smtClean="0">
                <a:latin typeface="Gerbera Black"/>
                <a:cs typeface="Times New Roman" pitchFamily="18" charset="0"/>
              </a:rPr>
              <a:t>Приёмы на каждый день: практический </a:t>
            </a:r>
            <a:r>
              <a:rPr lang="ru-RU" sz="3600" b="1" dirty="0" err="1" smtClean="0">
                <a:latin typeface="Gerbera Black"/>
                <a:cs typeface="Times New Roman" pitchFamily="18" charset="0"/>
              </a:rPr>
              <a:t>интенсив</a:t>
            </a:r>
            <a:r>
              <a:rPr lang="ru-RU" sz="3600" b="1" dirty="0" smtClean="0">
                <a:latin typeface="Gerbera Black"/>
                <a:cs typeface="Times New Roman" pitchFamily="18" charset="0"/>
              </a:rPr>
              <a:t> по работе с рассказом Л.Н.Толстого (мастер-класс)</a:t>
            </a:r>
            <a:endParaRPr lang="ru-RU" sz="3600" b="1" dirty="0">
              <a:latin typeface="Gerbera Black"/>
              <a:cs typeface="Times New Roman" pitchFamily="18" charset="0"/>
            </a:endParaRPr>
          </a:p>
        </p:txBody>
      </p:sp>
      <p:pic>
        <p:nvPicPr>
          <p:cNvPr id="9" name="Рисунок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942114" y="321643"/>
            <a:ext cx="2307771" cy="618451"/>
          </a:xfrm>
          <a:prstGeom prst="rect">
            <a:avLst/>
          </a:prstGeom>
        </p:spPr>
      </p:pic>
      <p:pic>
        <p:nvPicPr>
          <p:cNvPr id="27" name="Рисунок 2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203961" y="181738"/>
            <a:ext cx="683773" cy="720855"/>
          </a:xfrm>
          <a:prstGeom prst="rect">
            <a:avLst/>
          </a:prstGeom>
        </p:spPr>
      </p:pic>
      <p:pic>
        <p:nvPicPr>
          <p:cNvPr id="28" name="Рисунок 27"/>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9118834" y="190907"/>
            <a:ext cx="663470" cy="784265"/>
          </a:xfrm>
          <a:prstGeom prst="rect">
            <a:avLst/>
          </a:prstGeom>
        </p:spPr>
      </p:pic>
      <p:pic>
        <p:nvPicPr>
          <p:cNvPr id="29" name="Рисунок 28"/>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10013404" y="218733"/>
            <a:ext cx="860948" cy="785141"/>
          </a:xfrm>
          <a:prstGeom prst="rect">
            <a:avLst/>
          </a:prstGeom>
        </p:spPr>
      </p:pic>
      <p:pic>
        <p:nvPicPr>
          <p:cNvPr id="30" name="Рисунок 29"/>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11083752" y="190907"/>
            <a:ext cx="693528" cy="785141"/>
          </a:xfrm>
          <a:prstGeom prst="rect">
            <a:avLst/>
          </a:prstGeom>
        </p:spPr>
      </p:pic>
      <p:sp>
        <p:nvSpPr>
          <p:cNvPr id="21" name="Прямоугольник 20"/>
          <p:cNvSpPr/>
          <p:nvPr/>
        </p:nvSpPr>
        <p:spPr>
          <a:xfrm>
            <a:off x="1058093" y="5274269"/>
            <a:ext cx="9966958" cy="830997"/>
          </a:xfrm>
          <a:prstGeom prst="rect">
            <a:avLst/>
          </a:prstGeom>
        </p:spPr>
        <p:txBody>
          <a:bodyPr wrap="square">
            <a:spAutoFit/>
          </a:bodyPr>
          <a:lstStyle/>
          <a:p>
            <a:pPr algn="r"/>
            <a:r>
              <a:rPr lang="ru-RU" sz="2400" dirty="0" smtClean="0">
                <a:latin typeface="Gerbera Black"/>
                <a:cs typeface="Times New Roman" pitchFamily="18" charset="0"/>
              </a:rPr>
              <a:t>Галкина И.А., </a:t>
            </a:r>
            <a:r>
              <a:rPr lang="ru-RU" sz="2400" dirty="0" err="1" smtClean="0">
                <a:latin typeface="Gerbera Black"/>
                <a:cs typeface="Times New Roman" pitchFamily="18" charset="0"/>
              </a:rPr>
              <a:t>Плютова</a:t>
            </a:r>
            <a:r>
              <a:rPr lang="ru-RU" sz="2400" dirty="0" smtClean="0">
                <a:latin typeface="Gerbera Black"/>
                <a:cs typeface="Times New Roman" pitchFamily="18" charset="0"/>
              </a:rPr>
              <a:t> Н.В., учителя русского языка и литературы </a:t>
            </a:r>
          </a:p>
          <a:p>
            <a:pPr algn="r"/>
            <a:r>
              <a:rPr lang="ru-RU" sz="2400" dirty="0" smtClean="0">
                <a:latin typeface="Gerbera Black"/>
                <a:cs typeface="Times New Roman" pitchFamily="18" charset="0"/>
              </a:rPr>
              <a:t>МКОУ «</a:t>
            </a:r>
            <a:r>
              <a:rPr lang="ru-RU" sz="2400" dirty="0" err="1" smtClean="0">
                <a:latin typeface="Gerbera Black"/>
                <a:cs typeface="Times New Roman" pitchFamily="18" charset="0"/>
              </a:rPr>
              <a:t>Тегульдетская</a:t>
            </a:r>
            <a:r>
              <a:rPr lang="ru-RU" sz="2400" dirty="0" smtClean="0">
                <a:latin typeface="Gerbera Black"/>
                <a:cs typeface="Times New Roman" pitchFamily="18" charset="0"/>
              </a:rPr>
              <a:t> СОШ»</a:t>
            </a:r>
            <a:endParaRPr lang="ru-RU" sz="2400" dirty="0">
              <a:latin typeface="Gerbera Black"/>
              <a:cs typeface="Times New Roman" pitchFamily="18" charset="0"/>
            </a:endParaRPr>
          </a:p>
        </p:txBody>
      </p:sp>
      <p:pic>
        <p:nvPicPr>
          <p:cNvPr id="22" name="Рисунок 21"/>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8125096" y="1541417"/>
            <a:ext cx="3795875" cy="3795875"/>
          </a:xfrm>
          <a:prstGeom prst="rect">
            <a:avLst/>
          </a:prstGeom>
        </p:spPr>
      </p:pic>
      <p:pic>
        <p:nvPicPr>
          <p:cNvPr id="23" name="Рисунок 22">
            <a:extLst>
              <a:ext uri="{FF2B5EF4-FFF2-40B4-BE49-F238E27FC236}">
                <a16:creationId xmlns="" xmlns:a16="http://schemas.microsoft.com/office/drawing/2014/main" id="{12D3A4C8-6BF1-431D-9B37-CCDB76EB9689}"/>
              </a:ext>
            </a:extLst>
          </p:cNvPr>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11065080" y="5617028"/>
            <a:ext cx="478814" cy="546325"/>
          </a:xfrm>
          <a:prstGeom prst="rect">
            <a:avLst/>
          </a:prstGeom>
        </p:spPr>
      </p:pic>
      <p:pic>
        <p:nvPicPr>
          <p:cNvPr id="24" name="Рисунок 23">
            <a:extLst>
              <a:ext uri="{FF2B5EF4-FFF2-40B4-BE49-F238E27FC236}">
                <a16:creationId xmlns="" xmlns:a16="http://schemas.microsoft.com/office/drawing/2014/main" id="{5ADF24BD-4016-44FA-8FE3-D7D9E8A64564}"/>
              </a:ext>
            </a:extLst>
          </p:cNvPr>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378457" y="1917248"/>
            <a:ext cx="785180" cy="1345474"/>
          </a:xfrm>
          <a:prstGeom prst="rect">
            <a:avLst/>
          </a:prstGeom>
        </p:spPr>
      </p:pic>
    </p:spTree>
    <p:extLst>
      <p:ext uri="{BB962C8B-B14F-4D97-AF65-F5344CB8AC3E}">
        <p14:creationId xmlns:p14="http://schemas.microsoft.com/office/powerpoint/2010/main" xmlns="" val="30958934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D:\000\август про\1820-1024 (1).jpg"/>
          <p:cNvPicPr>
            <a:picLocks noChangeAspect="1" noChangeArrowheads="1"/>
          </p:cNvPicPr>
          <p:nvPr/>
        </p:nvPicPr>
        <p:blipFill>
          <a:blip r:embed="rId2" cstate="print"/>
          <a:srcRect/>
          <a:stretch>
            <a:fillRect/>
          </a:stretch>
        </p:blipFill>
        <p:spPr bwMode="auto">
          <a:xfrm>
            <a:off x="1488" y="0"/>
            <a:ext cx="12189023" cy="6858000"/>
          </a:xfrm>
          <a:prstGeom prst="rect">
            <a:avLst/>
          </a:prstGeom>
          <a:noFill/>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466217" y="382096"/>
            <a:ext cx="2410097" cy="645810"/>
          </a:xfrm>
          <a:prstGeom prst="rect">
            <a:avLst/>
          </a:prstGeom>
        </p:spPr>
      </p:pic>
      <p:sp>
        <p:nvSpPr>
          <p:cNvPr id="4" name="Прямоугольник 3"/>
          <p:cNvSpPr/>
          <p:nvPr/>
        </p:nvSpPr>
        <p:spPr>
          <a:xfrm>
            <a:off x="509452" y="1221772"/>
            <a:ext cx="10607040" cy="4524315"/>
          </a:xfrm>
          <a:prstGeom prst="rect">
            <a:avLst/>
          </a:prstGeom>
        </p:spPr>
        <p:txBody>
          <a:bodyPr wrap="square">
            <a:spAutoFit/>
          </a:bodyPr>
          <a:lstStyle/>
          <a:p>
            <a:r>
              <a:rPr lang="ru-RU" sz="2400" dirty="0" smtClean="0">
                <a:latin typeface="Gerbera Light"/>
                <a:cs typeface="Times New Roman" pitchFamily="18" charset="0"/>
              </a:rPr>
              <a:t>(17)Где-то муж теперь?</a:t>
            </a:r>
            <a:br>
              <a:rPr lang="ru-RU" sz="2400" dirty="0" smtClean="0">
                <a:latin typeface="Gerbera Light"/>
                <a:cs typeface="Times New Roman" pitchFamily="18" charset="0"/>
              </a:rPr>
            </a:br>
            <a:r>
              <a:rPr lang="ru-RU" sz="2400" dirty="0" smtClean="0">
                <a:latin typeface="Gerbera Light"/>
                <a:cs typeface="Times New Roman" pitchFamily="18" charset="0"/>
              </a:rPr>
              <a:t>(18)Спать ещё рано. (19)Жанна встаёт, накидывает на голову толстый платок, зажигает фонарь и выходит на улицу посмотреть, не тише ли стало море, не светает ли, горит ли лампа на маяке, не видать ли лодки мужа. (20)Но на море ничего не видно. (21)Ветер рвёт с неё платок, стучит в дверь соседней избушки, и Жанна вспоминает о том, что она ещё с вечера хотела зайти проведать больную соседку. (22)«Некому и приглядеть за ней», — подумала Жанна и постучала в дверь. (23)Прислушалась... (24)Никто не отвечает.</a:t>
            </a:r>
            <a:br>
              <a:rPr lang="ru-RU" sz="2400" dirty="0" smtClean="0">
                <a:latin typeface="Gerbera Light"/>
                <a:cs typeface="Times New Roman" pitchFamily="18" charset="0"/>
              </a:rPr>
            </a:br>
            <a:r>
              <a:rPr lang="ru-RU" sz="2400" dirty="0" smtClean="0">
                <a:latin typeface="Gerbera Light"/>
                <a:cs typeface="Times New Roman" pitchFamily="18" charset="0"/>
              </a:rPr>
              <a:t>«(25)Плохое вдовье дело, — думает Жанна, стоя у порога. — (26)Хоть и немного детей — двое, а всё одной обдумать надо. (27)А тут ещё болезнь! (28)Зайду проведаю».</a:t>
            </a:r>
            <a:endParaRPr lang="ru-RU" sz="2400" dirty="0">
              <a:latin typeface="Gerbera Light"/>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D:\000\август про\1820-1024 (1).jpg"/>
          <p:cNvPicPr>
            <a:picLocks noChangeAspect="1" noChangeArrowheads="1"/>
          </p:cNvPicPr>
          <p:nvPr/>
        </p:nvPicPr>
        <p:blipFill>
          <a:blip r:embed="rId2" cstate="print"/>
          <a:srcRect/>
          <a:stretch>
            <a:fillRect/>
          </a:stretch>
        </p:blipFill>
        <p:spPr bwMode="auto">
          <a:xfrm>
            <a:off x="1488" y="0"/>
            <a:ext cx="12189023" cy="6858000"/>
          </a:xfrm>
          <a:prstGeom prst="rect">
            <a:avLst/>
          </a:prstGeom>
          <a:noFill/>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466217" y="382096"/>
            <a:ext cx="2410097" cy="645810"/>
          </a:xfrm>
          <a:prstGeom prst="rect">
            <a:avLst/>
          </a:prstGeom>
        </p:spPr>
      </p:pic>
      <p:sp>
        <p:nvSpPr>
          <p:cNvPr id="4" name="Прямоугольник 3"/>
          <p:cNvSpPr/>
          <p:nvPr/>
        </p:nvSpPr>
        <p:spPr>
          <a:xfrm>
            <a:off x="1652972" y="736266"/>
            <a:ext cx="7193764" cy="646331"/>
          </a:xfrm>
          <a:prstGeom prst="rect">
            <a:avLst/>
          </a:prstGeom>
          <a:solidFill>
            <a:schemeClr val="accent6"/>
          </a:solidFill>
        </p:spPr>
        <p:txBody>
          <a:bodyPr wrap="none">
            <a:spAutoFit/>
          </a:bodyPr>
          <a:lstStyle/>
          <a:p>
            <a:r>
              <a:rPr lang="ru-RU" sz="3600" b="1" dirty="0" smtClean="0">
                <a:latin typeface="Gerbera Light" pitchFamily="50" charset="-52"/>
                <a:cs typeface="Times New Roman" pitchFamily="18" charset="0"/>
              </a:rPr>
              <a:t>«Три  П» (предложения 28-17)</a:t>
            </a:r>
            <a:endParaRPr lang="ru-RU" sz="3600" b="1" dirty="0">
              <a:latin typeface="Gerbera Light" pitchFamily="50" charset="-52"/>
            </a:endParaRPr>
          </a:p>
        </p:txBody>
      </p:sp>
      <p:sp>
        <p:nvSpPr>
          <p:cNvPr id="5" name="Прямоугольник 4"/>
          <p:cNvSpPr/>
          <p:nvPr/>
        </p:nvSpPr>
        <p:spPr>
          <a:xfrm>
            <a:off x="1271451" y="2039872"/>
            <a:ext cx="10027920" cy="954107"/>
          </a:xfrm>
          <a:prstGeom prst="rect">
            <a:avLst/>
          </a:prstGeom>
        </p:spPr>
        <p:txBody>
          <a:bodyPr wrap="square">
            <a:spAutoFit/>
          </a:bodyPr>
          <a:lstStyle/>
          <a:p>
            <a:r>
              <a:rPr lang="ru-RU" sz="2800" dirty="0" smtClean="0">
                <a:latin typeface="Gerbera Light" pitchFamily="50" charset="-52"/>
              </a:rPr>
              <a:t>Ученики  последовательно задают 3 вопроса, каждый вопрос должен начинаться со слова </a:t>
            </a:r>
            <a:r>
              <a:rPr lang="ru-RU" sz="2800" b="1" dirty="0" smtClean="0">
                <a:latin typeface="Gerbera Light" pitchFamily="50" charset="-52"/>
              </a:rPr>
              <a:t>«Почему?»</a:t>
            </a:r>
            <a:endParaRPr lang="ru-RU" sz="2800" dirty="0" smtClean="0">
              <a:latin typeface="Gerbera Light" pitchFamily="50" charset="-52"/>
            </a:endParaRPr>
          </a:p>
        </p:txBody>
      </p:sp>
      <p:pic>
        <p:nvPicPr>
          <p:cNvPr id="6" name="Рисунок 5">
            <a:extLst>
              <a:ext uri="{FF2B5EF4-FFF2-40B4-BE49-F238E27FC236}">
                <a16:creationId xmlns="" xmlns:a16="http://schemas.microsoft.com/office/drawing/2014/main" id="{13DCB9E7-9E4C-4DA5-A1AA-0C1F78523A8E}"/>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24228" y="607469"/>
            <a:ext cx="777943" cy="894759"/>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D:\000\август про\1820-1024 (1).jpg"/>
          <p:cNvPicPr>
            <a:picLocks noChangeAspect="1" noChangeArrowheads="1"/>
          </p:cNvPicPr>
          <p:nvPr/>
        </p:nvPicPr>
        <p:blipFill>
          <a:blip r:embed="rId2" cstate="print"/>
          <a:srcRect/>
          <a:stretch>
            <a:fillRect/>
          </a:stretch>
        </p:blipFill>
        <p:spPr bwMode="auto">
          <a:xfrm>
            <a:off x="1488" y="0"/>
            <a:ext cx="12189023" cy="6858000"/>
          </a:xfrm>
          <a:prstGeom prst="rect">
            <a:avLst/>
          </a:prstGeom>
          <a:noFill/>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466217" y="382096"/>
            <a:ext cx="2410097" cy="645810"/>
          </a:xfrm>
          <a:prstGeom prst="rect">
            <a:avLst/>
          </a:prstGeom>
        </p:spPr>
      </p:pic>
      <p:sp>
        <p:nvSpPr>
          <p:cNvPr id="4" name="Прямоугольник 3"/>
          <p:cNvSpPr/>
          <p:nvPr/>
        </p:nvSpPr>
        <p:spPr>
          <a:xfrm>
            <a:off x="1927291" y="723203"/>
            <a:ext cx="7193765" cy="646331"/>
          </a:xfrm>
          <a:prstGeom prst="rect">
            <a:avLst/>
          </a:prstGeom>
          <a:solidFill>
            <a:schemeClr val="accent6"/>
          </a:solidFill>
        </p:spPr>
        <p:txBody>
          <a:bodyPr wrap="none">
            <a:spAutoFit/>
          </a:bodyPr>
          <a:lstStyle/>
          <a:p>
            <a:pPr algn="ctr"/>
            <a:r>
              <a:rPr lang="ru-RU" sz="3600" b="1" dirty="0" smtClean="0">
                <a:latin typeface="Gerbera Light" pitchFamily="50" charset="-52"/>
                <a:cs typeface="Times New Roman" pitchFamily="18" charset="0"/>
              </a:rPr>
              <a:t>«Три  П» </a:t>
            </a:r>
            <a:r>
              <a:rPr lang="ru-RU" sz="3600" dirty="0" smtClean="0">
                <a:latin typeface="Gerbera Light" pitchFamily="50" charset="-52"/>
                <a:cs typeface="Times New Roman" pitchFamily="18" charset="0"/>
              </a:rPr>
              <a:t>(предложения 28-17)</a:t>
            </a:r>
            <a:endParaRPr lang="ru-RU" sz="3600" dirty="0">
              <a:latin typeface="Gerbera Light" pitchFamily="50" charset="-52"/>
            </a:endParaRPr>
          </a:p>
        </p:txBody>
      </p:sp>
      <p:sp>
        <p:nvSpPr>
          <p:cNvPr id="5" name="Прямоугольник 4"/>
          <p:cNvSpPr/>
          <p:nvPr/>
        </p:nvSpPr>
        <p:spPr>
          <a:xfrm>
            <a:off x="1114696" y="2400275"/>
            <a:ext cx="8734697" cy="3108543"/>
          </a:xfrm>
          <a:prstGeom prst="rect">
            <a:avLst/>
          </a:prstGeom>
        </p:spPr>
        <p:txBody>
          <a:bodyPr wrap="square">
            <a:spAutoFit/>
          </a:bodyPr>
          <a:lstStyle/>
          <a:p>
            <a:r>
              <a:rPr lang="ru-RU" sz="2800" b="1" dirty="0" smtClean="0">
                <a:latin typeface="Gerbera Light"/>
                <a:cs typeface="Times New Roman" pitchFamily="18" charset="0"/>
              </a:rPr>
              <a:t>Почему</a:t>
            </a:r>
            <a:r>
              <a:rPr lang="ru-RU" sz="2800" dirty="0" smtClean="0">
                <a:latin typeface="Gerbera Light"/>
                <a:cs typeface="Times New Roman" pitchFamily="18" charset="0"/>
              </a:rPr>
              <a:t>  Жанна вышла ночью на улицу?</a:t>
            </a:r>
          </a:p>
          <a:p>
            <a:endParaRPr lang="ru-RU" sz="2800" dirty="0" smtClean="0">
              <a:latin typeface="Gerbera Light"/>
              <a:cs typeface="Times New Roman" pitchFamily="18" charset="0"/>
            </a:endParaRPr>
          </a:p>
          <a:p>
            <a:r>
              <a:rPr lang="ru-RU" sz="2800" b="1" dirty="0" smtClean="0">
                <a:latin typeface="Gerbera Light"/>
                <a:cs typeface="Times New Roman" pitchFamily="18" charset="0"/>
              </a:rPr>
              <a:t>Почему</a:t>
            </a:r>
            <a:r>
              <a:rPr lang="ru-RU" sz="2800" dirty="0" smtClean="0">
                <a:latin typeface="Gerbera Light"/>
                <a:cs typeface="Times New Roman" pitchFamily="18" charset="0"/>
              </a:rPr>
              <a:t>  на море ничего не видно?</a:t>
            </a:r>
          </a:p>
          <a:p>
            <a:endParaRPr lang="ru-RU" sz="2800" dirty="0" smtClean="0">
              <a:latin typeface="Gerbera Light"/>
              <a:cs typeface="Times New Roman" pitchFamily="18" charset="0"/>
            </a:endParaRPr>
          </a:p>
          <a:p>
            <a:r>
              <a:rPr lang="ru-RU" sz="2800" b="1" dirty="0" smtClean="0">
                <a:latin typeface="Gerbera Light"/>
                <a:cs typeface="Times New Roman" pitchFamily="18" charset="0"/>
              </a:rPr>
              <a:t>Почему</a:t>
            </a:r>
            <a:r>
              <a:rPr lang="ru-RU" sz="2800" dirty="0" smtClean="0">
                <a:latin typeface="Gerbera Light"/>
                <a:cs typeface="Times New Roman" pitchFamily="18" charset="0"/>
              </a:rPr>
              <a:t> за соседкой некому приглядеть?</a:t>
            </a:r>
          </a:p>
          <a:p>
            <a:endParaRPr lang="ru-RU" sz="2800" dirty="0" smtClean="0">
              <a:latin typeface="Gerbera Light"/>
              <a:cs typeface="Times New Roman" pitchFamily="18" charset="0"/>
            </a:endParaRPr>
          </a:p>
          <a:p>
            <a:r>
              <a:rPr lang="ru-RU" sz="2800" b="1" dirty="0" smtClean="0">
                <a:latin typeface="Gerbera Light"/>
                <a:cs typeface="Times New Roman" pitchFamily="18" charset="0"/>
              </a:rPr>
              <a:t>Почему</a:t>
            </a:r>
            <a:r>
              <a:rPr lang="ru-RU" sz="2800" dirty="0" smtClean="0">
                <a:latin typeface="Gerbera Light"/>
                <a:cs typeface="Times New Roman" pitchFamily="18" charset="0"/>
              </a:rPr>
              <a:t> Жанна решила проведать соседку?</a:t>
            </a:r>
          </a:p>
        </p:txBody>
      </p:sp>
      <p:pic>
        <p:nvPicPr>
          <p:cNvPr id="6" name="Рисунок 5">
            <a:extLst>
              <a:ext uri="{FF2B5EF4-FFF2-40B4-BE49-F238E27FC236}">
                <a16:creationId xmlns="" xmlns:a16="http://schemas.microsoft.com/office/drawing/2014/main" id="{13DCB9E7-9E4C-4DA5-A1AA-0C1F78523A8E}"/>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41794" y="568280"/>
            <a:ext cx="823373" cy="947011"/>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D:\000\август про\1820-1024 (1).jpg"/>
          <p:cNvPicPr>
            <a:picLocks noChangeAspect="1" noChangeArrowheads="1"/>
          </p:cNvPicPr>
          <p:nvPr/>
        </p:nvPicPr>
        <p:blipFill>
          <a:blip r:embed="rId2" cstate="print"/>
          <a:srcRect/>
          <a:stretch>
            <a:fillRect/>
          </a:stretch>
        </p:blipFill>
        <p:spPr bwMode="auto">
          <a:xfrm>
            <a:off x="1488" y="0"/>
            <a:ext cx="12189023" cy="6858000"/>
          </a:xfrm>
          <a:prstGeom prst="rect">
            <a:avLst/>
          </a:prstGeom>
          <a:noFill/>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466217" y="382096"/>
            <a:ext cx="2410097" cy="645810"/>
          </a:xfrm>
          <a:prstGeom prst="rect">
            <a:avLst/>
          </a:prstGeom>
        </p:spPr>
      </p:pic>
      <p:sp>
        <p:nvSpPr>
          <p:cNvPr id="5" name="Прямоугольник 4"/>
          <p:cNvSpPr/>
          <p:nvPr/>
        </p:nvSpPr>
        <p:spPr>
          <a:xfrm>
            <a:off x="627017" y="1166843"/>
            <a:ext cx="10776857" cy="4893647"/>
          </a:xfrm>
          <a:prstGeom prst="rect">
            <a:avLst/>
          </a:prstGeom>
        </p:spPr>
        <p:txBody>
          <a:bodyPr wrap="square">
            <a:spAutoFit/>
          </a:bodyPr>
          <a:lstStyle/>
          <a:p>
            <a:r>
              <a:rPr lang="ru-RU" sz="2400" dirty="0" smtClean="0">
                <a:latin typeface="Gerbera Light" pitchFamily="50" charset="-52"/>
                <a:cs typeface="Times New Roman" pitchFamily="18" charset="0"/>
              </a:rPr>
              <a:t>(1)В рыбачьей хижине сидит у огня Жанна, жена рыбака, и чинит старый парус. (2)На дворе свистит и воет ветер и, плескаясь и разбиваясь о берег, гудят волны... (З)Темно и холодно, на море буря, но в рыбачьей хижине тепло и уютно. (4)Пол чисто выметен; в печи не потух ещё огонь; на полке блестит посуда. (5)На кровати с опущенным белым пологом спят пятеро детей под завывание бурного моря. (6)Муж-рыбак с утра вышел на лодке в море и не возвращался ещё. (7)Слышит рыбачка гул волн и рёв ветра. (8)Жутко Жанне.</a:t>
            </a:r>
            <a:br>
              <a:rPr lang="ru-RU" sz="2400" dirty="0" smtClean="0">
                <a:latin typeface="Gerbera Light" pitchFamily="50" charset="-52"/>
                <a:cs typeface="Times New Roman" pitchFamily="18" charset="0"/>
              </a:rPr>
            </a:br>
            <a:r>
              <a:rPr lang="ru-RU" sz="2400" dirty="0" smtClean="0">
                <a:latin typeface="Gerbera Light" pitchFamily="50" charset="-52"/>
                <a:cs typeface="Times New Roman" pitchFamily="18" charset="0"/>
              </a:rPr>
              <a:t>(9)Старые деревянные часы с хриплым боем пробили десять, одиннадцать... (10)Мужа всё нет. (11)Жанна задумывается. (12)Муж не жалеет себя, в холод и бурю ловит рыбу. (13)Она сидит с утра до вечера за работой. (14)Да слава Богу, дети здоровы. (15)Нечего жаловаться. (16)Жанна опять прислушивается к буре.</a:t>
            </a:r>
            <a:endParaRPr lang="ru-RU" sz="2400" dirty="0">
              <a:latin typeface="Gerbera Light" pitchFamily="50" charset="-52"/>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D:\000\август про\1820-1024 (1).jpg"/>
          <p:cNvPicPr>
            <a:picLocks noChangeAspect="1" noChangeArrowheads="1"/>
          </p:cNvPicPr>
          <p:nvPr/>
        </p:nvPicPr>
        <p:blipFill>
          <a:blip r:embed="rId2" cstate="print"/>
          <a:srcRect/>
          <a:stretch>
            <a:fillRect/>
          </a:stretch>
        </p:blipFill>
        <p:spPr bwMode="auto">
          <a:xfrm>
            <a:off x="2977" y="0"/>
            <a:ext cx="12189023" cy="6858000"/>
          </a:xfrm>
          <a:prstGeom prst="rect">
            <a:avLst/>
          </a:prstGeom>
          <a:noFill/>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466217" y="382096"/>
            <a:ext cx="2410097" cy="645810"/>
          </a:xfrm>
          <a:prstGeom prst="rect">
            <a:avLst/>
          </a:prstGeom>
        </p:spPr>
      </p:pic>
      <p:sp>
        <p:nvSpPr>
          <p:cNvPr id="4" name="Прямоугольник 3"/>
          <p:cNvSpPr/>
          <p:nvPr/>
        </p:nvSpPr>
        <p:spPr>
          <a:xfrm>
            <a:off x="378823" y="532452"/>
            <a:ext cx="8765177" cy="1077218"/>
          </a:xfrm>
          <a:prstGeom prst="rect">
            <a:avLst/>
          </a:prstGeom>
          <a:solidFill>
            <a:schemeClr val="accent6"/>
          </a:solidFill>
        </p:spPr>
        <p:txBody>
          <a:bodyPr wrap="square">
            <a:spAutoFit/>
          </a:bodyPr>
          <a:lstStyle/>
          <a:p>
            <a:pPr algn="ctr"/>
            <a:r>
              <a:rPr lang="ru-RU" sz="3200" b="1" dirty="0" smtClean="0">
                <a:latin typeface="Gerbera Light" pitchFamily="50" charset="-52"/>
                <a:cs typeface="Times New Roman" pitchFamily="18" charset="0"/>
              </a:rPr>
              <a:t>Словесное рисование. Создание атмосферы </a:t>
            </a:r>
            <a:r>
              <a:rPr lang="ru-RU" sz="3200" dirty="0" smtClean="0">
                <a:latin typeface="Gerbera Light" pitchFamily="50" charset="-52"/>
                <a:cs typeface="Times New Roman" pitchFamily="18" charset="0"/>
              </a:rPr>
              <a:t>(предложения 16 -1)</a:t>
            </a:r>
            <a:endParaRPr lang="ru-RU" sz="3200" dirty="0">
              <a:latin typeface="Gerbera Light" pitchFamily="50" charset="-52"/>
              <a:cs typeface="Times New Roman" pitchFamily="18" charset="0"/>
            </a:endParaRPr>
          </a:p>
        </p:txBody>
      </p:sp>
      <p:sp>
        <p:nvSpPr>
          <p:cNvPr id="5" name="Прямоугольник 4"/>
          <p:cNvSpPr/>
          <p:nvPr/>
        </p:nvSpPr>
        <p:spPr>
          <a:xfrm>
            <a:off x="679269" y="2207623"/>
            <a:ext cx="10162902" cy="2677656"/>
          </a:xfrm>
          <a:prstGeom prst="rect">
            <a:avLst/>
          </a:prstGeom>
        </p:spPr>
        <p:txBody>
          <a:bodyPr wrap="square">
            <a:spAutoFit/>
          </a:bodyPr>
          <a:lstStyle/>
          <a:p>
            <a:r>
              <a:rPr lang="ru-RU" sz="2800" dirty="0" smtClean="0">
                <a:latin typeface="Gerbera Light"/>
                <a:cs typeface="Times New Roman" pitchFamily="18" charset="0"/>
              </a:rPr>
              <a:t>- </a:t>
            </a:r>
            <a:r>
              <a:rPr lang="ru-RU" sz="2800" b="1" dirty="0" smtClean="0">
                <a:latin typeface="Gerbera Light"/>
                <a:cs typeface="Times New Roman" pitchFamily="18" charset="0"/>
              </a:rPr>
              <a:t>Опишите хижину</a:t>
            </a:r>
            <a:r>
              <a:rPr lang="ru-RU" sz="2800" dirty="0" smtClean="0">
                <a:latin typeface="Gerbera Light"/>
                <a:cs typeface="Times New Roman" pitchFamily="18" charset="0"/>
              </a:rPr>
              <a:t>,</a:t>
            </a:r>
            <a:r>
              <a:rPr lang="ru-RU" sz="2800" dirty="0" smtClean="0">
                <a:latin typeface="Gerbera Light"/>
              </a:rPr>
              <a:t> </a:t>
            </a:r>
            <a:r>
              <a:rPr lang="ru-RU" sz="2800" dirty="0" smtClean="0">
                <a:latin typeface="Gerbera Light"/>
                <a:cs typeface="Times New Roman" pitchFamily="18" charset="0"/>
              </a:rPr>
              <a:t>используя детали из текста, чтобы слушатели почувствовали себя внутри описываемого пространства, добавьте звуки, запахи</a:t>
            </a:r>
          </a:p>
          <a:p>
            <a:endParaRPr lang="ru-RU" sz="2800" dirty="0" smtClean="0">
              <a:latin typeface="Gerbera Light"/>
              <a:cs typeface="Times New Roman" pitchFamily="18" charset="0"/>
            </a:endParaRPr>
          </a:p>
          <a:p>
            <a:r>
              <a:rPr lang="ru-RU" sz="2800" dirty="0" smtClean="0">
                <a:latin typeface="Gerbera Light"/>
                <a:cs typeface="Times New Roman" pitchFamily="18" charset="0"/>
              </a:rPr>
              <a:t>- </a:t>
            </a:r>
            <a:r>
              <a:rPr lang="ru-RU" sz="2800" b="1" dirty="0" smtClean="0">
                <a:latin typeface="Gerbera Light"/>
                <a:cs typeface="Times New Roman" pitchFamily="18" charset="0"/>
              </a:rPr>
              <a:t>Опишите</a:t>
            </a:r>
            <a:r>
              <a:rPr lang="ru-RU" sz="2800" dirty="0" smtClean="0">
                <a:latin typeface="Gerbera Light"/>
                <a:cs typeface="Times New Roman" pitchFamily="18" charset="0"/>
              </a:rPr>
              <a:t>, что происходит </a:t>
            </a:r>
            <a:r>
              <a:rPr lang="ru-RU" sz="2800" b="1" dirty="0" smtClean="0">
                <a:latin typeface="Gerbera Light"/>
                <a:cs typeface="Times New Roman" pitchFamily="18" charset="0"/>
              </a:rPr>
              <a:t>за пределами хижины</a:t>
            </a:r>
            <a:r>
              <a:rPr lang="ru-RU" sz="2800" dirty="0" smtClean="0">
                <a:latin typeface="Gerbera Light"/>
                <a:cs typeface="Times New Roman" pitchFamily="18" charset="0"/>
              </a:rPr>
              <a:t>, используя детали из текста, добавьте звуки, запахи</a:t>
            </a:r>
            <a:endParaRPr lang="ru-RU" sz="2800" dirty="0">
              <a:latin typeface="Gerbera Light"/>
              <a:cs typeface="Times New Roman" pitchFamily="18" charset="0"/>
            </a:endParaRPr>
          </a:p>
        </p:txBody>
      </p:sp>
      <p:pic>
        <p:nvPicPr>
          <p:cNvPr id="6" name="Рисунок 5">
            <a:extLst>
              <a:ext uri="{FF2B5EF4-FFF2-40B4-BE49-F238E27FC236}">
                <a16:creationId xmlns="" xmlns:a16="http://schemas.microsoft.com/office/drawing/2014/main" id="{13DCB9E7-9E4C-4DA5-A1AA-0C1F78523A8E}"/>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05069" y="666206"/>
            <a:ext cx="749589" cy="862147"/>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D:\000\август про\1820-1024 (1).jpg"/>
          <p:cNvPicPr>
            <a:picLocks noChangeAspect="1" noChangeArrowheads="1"/>
          </p:cNvPicPr>
          <p:nvPr/>
        </p:nvPicPr>
        <p:blipFill>
          <a:blip r:embed="rId2" cstate="print"/>
          <a:srcRect/>
          <a:stretch>
            <a:fillRect/>
          </a:stretch>
        </p:blipFill>
        <p:spPr bwMode="auto">
          <a:xfrm>
            <a:off x="0" y="0"/>
            <a:ext cx="12189023" cy="6858000"/>
          </a:xfrm>
          <a:prstGeom prst="rect">
            <a:avLst/>
          </a:prstGeom>
          <a:noFill/>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466217" y="382096"/>
            <a:ext cx="2410097" cy="645810"/>
          </a:xfrm>
          <a:prstGeom prst="rect">
            <a:avLst/>
          </a:prstGeom>
        </p:spPr>
      </p:pic>
      <p:sp>
        <p:nvSpPr>
          <p:cNvPr id="4" name="Прямоугольник 3"/>
          <p:cNvSpPr/>
          <p:nvPr/>
        </p:nvSpPr>
        <p:spPr>
          <a:xfrm>
            <a:off x="561703" y="663081"/>
            <a:ext cx="8765177" cy="954107"/>
          </a:xfrm>
          <a:prstGeom prst="rect">
            <a:avLst/>
          </a:prstGeom>
          <a:solidFill>
            <a:schemeClr val="accent6"/>
          </a:solidFill>
        </p:spPr>
        <p:txBody>
          <a:bodyPr wrap="square">
            <a:spAutoFit/>
          </a:bodyPr>
          <a:lstStyle/>
          <a:p>
            <a:pPr algn="ctr"/>
            <a:r>
              <a:rPr lang="ru-RU" sz="2800" b="1" dirty="0" smtClean="0">
                <a:latin typeface="Gerbera Light" pitchFamily="50" charset="-52"/>
                <a:cs typeface="Times New Roman" pitchFamily="18" charset="0"/>
              </a:rPr>
              <a:t>     Словесное рисование. Создание атмосферы </a:t>
            </a:r>
            <a:r>
              <a:rPr lang="ru-RU" sz="2800" dirty="0" smtClean="0">
                <a:latin typeface="Gerbera Light" pitchFamily="50" charset="-52"/>
                <a:cs typeface="Times New Roman" pitchFamily="18" charset="0"/>
              </a:rPr>
              <a:t>(предложения 16 -1)</a:t>
            </a:r>
            <a:endParaRPr lang="ru-RU" sz="2800" dirty="0">
              <a:latin typeface="Gerbera Light" pitchFamily="50" charset="-52"/>
              <a:cs typeface="Times New Roman" pitchFamily="18" charset="0"/>
            </a:endParaRPr>
          </a:p>
        </p:txBody>
      </p:sp>
      <p:sp>
        <p:nvSpPr>
          <p:cNvPr id="5" name="Прямоугольник 4"/>
          <p:cNvSpPr/>
          <p:nvPr/>
        </p:nvSpPr>
        <p:spPr>
          <a:xfrm>
            <a:off x="587829" y="2178206"/>
            <a:ext cx="10985863" cy="1631216"/>
          </a:xfrm>
          <a:prstGeom prst="rect">
            <a:avLst/>
          </a:prstGeom>
          <a:solidFill>
            <a:srgbClr val="FFFF00"/>
          </a:solidFill>
        </p:spPr>
        <p:txBody>
          <a:bodyPr wrap="square">
            <a:spAutoFit/>
          </a:bodyPr>
          <a:lstStyle/>
          <a:p>
            <a:pPr lvl="0"/>
            <a:r>
              <a:rPr lang="ru-RU" sz="2000" b="1" dirty="0" smtClean="0">
                <a:latin typeface="Gerbera Light"/>
                <a:cs typeface="Times New Roman" pitchFamily="18" charset="0"/>
              </a:rPr>
              <a:t>Хижина изнутри:</a:t>
            </a:r>
            <a:r>
              <a:rPr lang="ru-RU" sz="2000" dirty="0" smtClean="0">
                <a:latin typeface="Gerbera Light"/>
                <a:cs typeface="Times New Roman" pitchFamily="18" charset="0"/>
              </a:rPr>
              <a:t> Представьте тесную, темную, но уютную хижину. Воздух спертый, пахнет рыбой и дымом очага. Слева стоит кровать, покрытая теплым одеялом. На стене тикают старые деревянные часы. На столе горит тусклый огарок свечи или лучина, отбрасывая дрожащие тени на закопченные стены. Тишину нарушает только дыхание спящих детей и треск огня.</a:t>
            </a:r>
          </a:p>
        </p:txBody>
      </p:sp>
      <p:sp>
        <p:nvSpPr>
          <p:cNvPr id="6" name="Прямоугольник 5"/>
          <p:cNvSpPr/>
          <p:nvPr/>
        </p:nvSpPr>
        <p:spPr>
          <a:xfrm>
            <a:off x="670559" y="4741206"/>
            <a:ext cx="10955383" cy="1323439"/>
          </a:xfrm>
          <a:prstGeom prst="rect">
            <a:avLst/>
          </a:prstGeom>
          <a:solidFill>
            <a:schemeClr val="accent5"/>
          </a:solidFill>
        </p:spPr>
        <p:txBody>
          <a:bodyPr wrap="square">
            <a:spAutoFit/>
          </a:bodyPr>
          <a:lstStyle/>
          <a:p>
            <a:pPr lvl="0"/>
            <a:r>
              <a:rPr lang="ru-RU" sz="2000" b="1" dirty="0" smtClean="0">
                <a:latin typeface="Gerbera Light"/>
                <a:cs typeface="Times New Roman" pitchFamily="18" charset="0"/>
              </a:rPr>
              <a:t>За пределами хижины:</a:t>
            </a:r>
            <a:r>
              <a:rPr lang="ru-RU" sz="2000" dirty="0" smtClean="0">
                <a:latin typeface="Gerbera Light"/>
                <a:cs typeface="Times New Roman" pitchFamily="18" charset="0"/>
              </a:rPr>
              <a:t> Ночь. Бушует шторм. Завывает холодный ветер, бросая в маленькое окошко пригоршни  морских брызг. Огромные волны с грохотом бьются о берег. Чувствуется запах сырости. Этот шум создает ощущение беззащитности человека перед стихией.</a:t>
            </a:r>
          </a:p>
        </p:txBody>
      </p:sp>
      <p:cxnSp>
        <p:nvCxnSpPr>
          <p:cNvPr id="7" name="Прямая со стрелкой 6"/>
          <p:cNvCxnSpPr/>
          <p:nvPr/>
        </p:nvCxnSpPr>
        <p:spPr>
          <a:xfrm rot="5400000">
            <a:off x="4777992" y="4305719"/>
            <a:ext cx="759656" cy="1"/>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pic>
        <p:nvPicPr>
          <p:cNvPr id="8" name="Рисунок 7">
            <a:extLst>
              <a:ext uri="{FF2B5EF4-FFF2-40B4-BE49-F238E27FC236}">
                <a16:creationId xmlns="" xmlns:a16="http://schemas.microsoft.com/office/drawing/2014/main" id="{13DCB9E7-9E4C-4DA5-A1AA-0C1F78523A8E}"/>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10719" y="698910"/>
            <a:ext cx="721155" cy="829444"/>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D:\000\август про\1820-1024 (1).jpg"/>
          <p:cNvPicPr>
            <a:picLocks noChangeAspect="1" noChangeArrowheads="1"/>
          </p:cNvPicPr>
          <p:nvPr/>
        </p:nvPicPr>
        <p:blipFill>
          <a:blip r:embed="rId2" cstate="print"/>
          <a:srcRect/>
          <a:stretch>
            <a:fillRect/>
          </a:stretch>
        </p:blipFill>
        <p:spPr bwMode="auto">
          <a:xfrm>
            <a:off x="2977" y="0"/>
            <a:ext cx="12189023" cy="6858000"/>
          </a:xfrm>
          <a:prstGeom prst="rect">
            <a:avLst/>
          </a:prstGeom>
          <a:noFill/>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466217" y="382096"/>
            <a:ext cx="2410097" cy="645810"/>
          </a:xfrm>
          <a:prstGeom prst="rect">
            <a:avLst/>
          </a:prstGeom>
        </p:spPr>
      </p:pic>
      <p:sp>
        <p:nvSpPr>
          <p:cNvPr id="5" name="Прямоугольник 4"/>
          <p:cNvSpPr/>
          <p:nvPr/>
        </p:nvSpPr>
        <p:spPr>
          <a:xfrm>
            <a:off x="474617" y="250261"/>
            <a:ext cx="8956766" cy="1154162"/>
          </a:xfrm>
          <a:prstGeom prst="rect">
            <a:avLst/>
          </a:prstGeom>
          <a:solidFill>
            <a:schemeClr val="accent6"/>
          </a:solidFill>
        </p:spPr>
        <p:txBody>
          <a:bodyPr wrap="square">
            <a:spAutoFit/>
          </a:bodyPr>
          <a:lstStyle/>
          <a:p>
            <a:pPr algn="ctr"/>
            <a:r>
              <a:rPr lang="ru-RU" sz="2300" b="1" dirty="0" smtClean="0">
                <a:latin typeface="Gerbera Light" pitchFamily="50" charset="-52"/>
                <a:cs typeface="Times New Roman" pitchFamily="18" charset="0"/>
              </a:rPr>
              <a:t>Что за чем? </a:t>
            </a:r>
            <a:r>
              <a:rPr lang="ru-RU" sz="2300" dirty="0" smtClean="0">
                <a:latin typeface="Gerbera Light" pitchFamily="50" charset="-52"/>
                <a:cs typeface="Times New Roman" pitchFamily="18" charset="0"/>
              </a:rPr>
              <a:t>Разложите сюжетные картинки в их  правильной хронологической последовательности, а затем, опираясь на полученный ряд, составьте связный рассказ</a:t>
            </a:r>
          </a:p>
        </p:txBody>
      </p:sp>
      <p:pic>
        <p:nvPicPr>
          <p:cNvPr id="6" name="Рисунок 5" descr="D:\000\август про\картинки\5.1.jpg"/>
          <p:cNvPicPr/>
          <p:nvPr/>
        </p:nvPicPr>
        <p:blipFill>
          <a:blip r:embed="rId4" cstate="print"/>
          <a:srcRect/>
          <a:stretch>
            <a:fillRect/>
          </a:stretch>
        </p:blipFill>
        <p:spPr bwMode="auto">
          <a:xfrm>
            <a:off x="555172" y="1608909"/>
            <a:ext cx="2527662" cy="2309948"/>
          </a:xfrm>
          <a:prstGeom prst="rect">
            <a:avLst/>
          </a:prstGeom>
          <a:noFill/>
          <a:ln w="9525">
            <a:noFill/>
            <a:miter lim="800000"/>
            <a:headEnd/>
            <a:tailEnd/>
          </a:ln>
        </p:spPr>
      </p:pic>
      <p:pic>
        <p:nvPicPr>
          <p:cNvPr id="7" name="Рисунок 6" descr="D:\000\август про\картинки\2.jpg"/>
          <p:cNvPicPr/>
          <p:nvPr/>
        </p:nvPicPr>
        <p:blipFill>
          <a:blip r:embed="rId5" cstate="print"/>
          <a:srcRect b="7318"/>
          <a:stretch>
            <a:fillRect/>
          </a:stretch>
        </p:blipFill>
        <p:spPr bwMode="auto">
          <a:xfrm>
            <a:off x="3385457" y="1602283"/>
            <a:ext cx="2392680" cy="2283918"/>
          </a:xfrm>
          <a:prstGeom prst="rect">
            <a:avLst/>
          </a:prstGeom>
          <a:noFill/>
          <a:ln w="9525">
            <a:noFill/>
            <a:miter lim="800000"/>
            <a:headEnd/>
            <a:tailEnd/>
          </a:ln>
        </p:spPr>
      </p:pic>
      <p:pic>
        <p:nvPicPr>
          <p:cNvPr id="8" name="Рисунок 7" descr="https://yaart-web-alice-images.s3.yandex.net/a346c8a9694211f1872ba2a1924284ae: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154783" y="1599653"/>
            <a:ext cx="2362200" cy="2312672"/>
          </a:xfrm>
          <a:prstGeom prst="rect">
            <a:avLst/>
          </a:prstGeom>
          <a:noFill/>
          <a:ln>
            <a:noFill/>
          </a:ln>
        </p:spPr>
      </p:pic>
      <p:pic>
        <p:nvPicPr>
          <p:cNvPr id="9" name="Рисунок 8" descr="D:\000\август про\картинки\1b223e6c681711f1a2ed9ad3965c826c.jpg"/>
          <p:cNvPicPr/>
          <p:nvPr/>
        </p:nvPicPr>
        <p:blipFill>
          <a:blip r:embed="rId7" cstate="print"/>
          <a:srcRect b="7639"/>
          <a:stretch>
            <a:fillRect/>
          </a:stretch>
        </p:blipFill>
        <p:spPr bwMode="auto">
          <a:xfrm>
            <a:off x="8872762" y="1606357"/>
            <a:ext cx="2500633" cy="2305967"/>
          </a:xfrm>
          <a:prstGeom prst="rect">
            <a:avLst/>
          </a:prstGeom>
          <a:noFill/>
          <a:ln w="9525">
            <a:noFill/>
            <a:miter lim="800000"/>
            <a:headEnd/>
            <a:tailEnd/>
          </a:ln>
        </p:spPr>
      </p:pic>
      <p:pic>
        <p:nvPicPr>
          <p:cNvPr id="10" name="Рисунок 9" descr="D:\000\август про\картинки\f2058583681711f1a08db23c187f9050.jpg"/>
          <p:cNvPicPr/>
          <p:nvPr/>
        </p:nvPicPr>
        <p:blipFill>
          <a:blip r:embed="rId8" cstate="print"/>
          <a:srcRect b="8280"/>
          <a:stretch>
            <a:fillRect/>
          </a:stretch>
        </p:blipFill>
        <p:spPr bwMode="auto">
          <a:xfrm>
            <a:off x="528134" y="4079966"/>
            <a:ext cx="2572118" cy="2586110"/>
          </a:xfrm>
          <a:prstGeom prst="rect">
            <a:avLst/>
          </a:prstGeom>
          <a:noFill/>
          <a:ln w="9525">
            <a:noFill/>
            <a:miter lim="800000"/>
            <a:headEnd/>
            <a:tailEnd/>
          </a:ln>
        </p:spPr>
      </p:pic>
      <p:pic>
        <p:nvPicPr>
          <p:cNvPr id="11" name="Рисунок 10" descr="https://yaart-web-alice-images.s3.yandex.net/5b6dea4c694211f1b9605eb4bc42bfcd: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3385457" y="4090852"/>
            <a:ext cx="2407920" cy="2584939"/>
          </a:xfrm>
          <a:prstGeom prst="rect">
            <a:avLst/>
          </a:prstGeom>
          <a:noFill/>
          <a:ln>
            <a:noFill/>
          </a:ln>
        </p:spPr>
      </p:pic>
      <p:pic>
        <p:nvPicPr>
          <p:cNvPr id="12" name="Рисунок 11" descr="D:\000\август про\картинки\1.jpg"/>
          <p:cNvPicPr/>
          <p:nvPr/>
        </p:nvPicPr>
        <p:blipFill>
          <a:blip r:embed="rId10" cstate="print"/>
          <a:srcRect t="15542" b="17008"/>
          <a:stretch>
            <a:fillRect/>
          </a:stretch>
        </p:blipFill>
        <p:spPr bwMode="auto">
          <a:xfrm>
            <a:off x="6126479" y="4093029"/>
            <a:ext cx="2407921" cy="2606040"/>
          </a:xfrm>
          <a:prstGeom prst="rect">
            <a:avLst/>
          </a:prstGeom>
          <a:noFill/>
          <a:ln w="9525">
            <a:noFill/>
            <a:miter lim="800000"/>
            <a:headEnd/>
            <a:tailEnd/>
          </a:ln>
        </p:spPr>
      </p:pic>
      <p:pic>
        <p:nvPicPr>
          <p:cNvPr id="13" name="Рисунок 12" descr="C:\Users\Наталья\Downloads\bd1ef0366cd111f1bce48a0eb1bca245.jpg"/>
          <p:cNvPicPr/>
          <p:nvPr/>
        </p:nvPicPr>
        <p:blipFill>
          <a:blip r:embed="rId11" cstate="print"/>
          <a:srcRect b="7639"/>
          <a:stretch>
            <a:fillRect/>
          </a:stretch>
        </p:blipFill>
        <p:spPr bwMode="auto">
          <a:xfrm>
            <a:off x="8889275" y="4064725"/>
            <a:ext cx="2499360" cy="2590801"/>
          </a:xfrm>
          <a:prstGeom prst="rect">
            <a:avLst/>
          </a:prstGeom>
          <a:noFill/>
          <a:ln w="9525">
            <a:noFill/>
            <a:miter lim="800000"/>
            <a:headEnd/>
            <a:tailEnd/>
          </a:ln>
        </p:spPr>
      </p:pic>
      <p:sp>
        <p:nvSpPr>
          <p:cNvPr id="14" name="TextBox 13"/>
          <p:cNvSpPr txBox="1"/>
          <p:nvPr/>
        </p:nvSpPr>
        <p:spPr>
          <a:xfrm>
            <a:off x="156754" y="1789611"/>
            <a:ext cx="261257" cy="369332"/>
          </a:xfrm>
          <a:prstGeom prst="rect">
            <a:avLst/>
          </a:prstGeom>
          <a:noFill/>
        </p:spPr>
        <p:txBody>
          <a:bodyPr wrap="square" rtlCol="0">
            <a:spAutoFit/>
          </a:bodyPr>
          <a:lstStyle/>
          <a:p>
            <a:r>
              <a:rPr lang="ru-RU" dirty="0" smtClean="0"/>
              <a:t>1</a:t>
            </a:r>
            <a:endParaRPr lang="ru-RU" dirty="0"/>
          </a:p>
        </p:txBody>
      </p:sp>
      <p:sp>
        <p:nvSpPr>
          <p:cNvPr id="15" name="TextBox 14"/>
          <p:cNvSpPr txBox="1"/>
          <p:nvPr/>
        </p:nvSpPr>
        <p:spPr>
          <a:xfrm>
            <a:off x="3122023" y="1776549"/>
            <a:ext cx="235131" cy="369332"/>
          </a:xfrm>
          <a:prstGeom prst="rect">
            <a:avLst/>
          </a:prstGeom>
          <a:noFill/>
        </p:spPr>
        <p:txBody>
          <a:bodyPr wrap="square" rtlCol="0">
            <a:spAutoFit/>
          </a:bodyPr>
          <a:lstStyle/>
          <a:p>
            <a:r>
              <a:rPr lang="ru-RU" dirty="0" smtClean="0"/>
              <a:t>2</a:t>
            </a:r>
            <a:endParaRPr lang="ru-RU" dirty="0"/>
          </a:p>
        </p:txBody>
      </p:sp>
      <p:sp>
        <p:nvSpPr>
          <p:cNvPr id="16" name="TextBox 15"/>
          <p:cNvSpPr txBox="1"/>
          <p:nvPr/>
        </p:nvSpPr>
        <p:spPr>
          <a:xfrm>
            <a:off x="5852160" y="1776549"/>
            <a:ext cx="287383" cy="378822"/>
          </a:xfrm>
          <a:prstGeom prst="rect">
            <a:avLst/>
          </a:prstGeom>
          <a:noFill/>
        </p:spPr>
        <p:txBody>
          <a:bodyPr wrap="square" rtlCol="0">
            <a:spAutoFit/>
          </a:bodyPr>
          <a:lstStyle/>
          <a:p>
            <a:r>
              <a:rPr lang="ru-RU" dirty="0" smtClean="0"/>
              <a:t>3</a:t>
            </a:r>
            <a:endParaRPr lang="ru-RU" dirty="0"/>
          </a:p>
        </p:txBody>
      </p:sp>
      <p:sp>
        <p:nvSpPr>
          <p:cNvPr id="19" name="TextBox 18"/>
          <p:cNvSpPr txBox="1"/>
          <p:nvPr/>
        </p:nvSpPr>
        <p:spPr>
          <a:xfrm>
            <a:off x="8582297" y="1685109"/>
            <a:ext cx="248194" cy="369332"/>
          </a:xfrm>
          <a:prstGeom prst="rect">
            <a:avLst/>
          </a:prstGeom>
          <a:noFill/>
        </p:spPr>
        <p:txBody>
          <a:bodyPr wrap="square" rtlCol="0">
            <a:spAutoFit/>
          </a:bodyPr>
          <a:lstStyle/>
          <a:p>
            <a:r>
              <a:rPr lang="ru-RU" dirty="0" smtClean="0"/>
              <a:t>4</a:t>
            </a:r>
            <a:endParaRPr lang="ru-RU" dirty="0"/>
          </a:p>
        </p:txBody>
      </p:sp>
      <p:sp>
        <p:nvSpPr>
          <p:cNvPr id="20" name="TextBox 19"/>
          <p:cNvSpPr txBox="1"/>
          <p:nvPr/>
        </p:nvSpPr>
        <p:spPr>
          <a:xfrm>
            <a:off x="169817" y="4114800"/>
            <a:ext cx="209006" cy="369332"/>
          </a:xfrm>
          <a:prstGeom prst="rect">
            <a:avLst/>
          </a:prstGeom>
          <a:noFill/>
        </p:spPr>
        <p:txBody>
          <a:bodyPr wrap="square" rtlCol="0">
            <a:spAutoFit/>
          </a:bodyPr>
          <a:lstStyle/>
          <a:p>
            <a:r>
              <a:rPr lang="ru-RU" dirty="0" smtClean="0"/>
              <a:t>5</a:t>
            </a:r>
            <a:endParaRPr lang="ru-RU" dirty="0"/>
          </a:p>
        </p:txBody>
      </p:sp>
      <p:sp>
        <p:nvSpPr>
          <p:cNvPr id="21" name="TextBox 20"/>
          <p:cNvSpPr txBox="1"/>
          <p:nvPr/>
        </p:nvSpPr>
        <p:spPr>
          <a:xfrm>
            <a:off x="3108960" y="4180115"/>
            <a:ext cx="235131" cy="369332"/>
          </a:xfrm>
          <a:prstGeom prst="rect">
            <a:avLst/>
          </a:prstGeom>
          <a:noFill/>
        </p:spPr>
        <p:txBody>
          <a:bodyPr wrap="square" rtlCol="0">
            <a:spAutoFit/>
          </a:bodyPr>
          <a:lstStyle/>
          <a:p>
            <a:r>
              <a:rPr lang="ru-RU" dirty="0" smtClean="0"/>
              <a:t>6</a:t>
            </a:r>
            <a:endParaRPr lang="ru-RU" dirty="0"/>
          </a:p>
        </p:txBody>
      </p:sp>
      <p:sp>
        <p:nvSpPr>
          <p:cNvPr id="24" name="TextBox 23"/>
          <p:cNvSpPr txBox="1"/>
          <p:nvPr/>
        </p:nvSpPr>
        <p:spPr>
          <a:xfrm>
            <a:off x="5821680" y="4162698"/>
            <a:ext cx="287383" cy="378822"/>
          </a:xfrm>
          <a:prstGeom prst="rect">
            <a:avLst/>
          </a:prstGeom>
          <a:noFill/>
        </p:spPr>
        <p:txBody>
          <a:bodyPr wrap="square" rtlCol="0">
            <a:spAutoFit/>
          </a:bodyPr>
          <a:lstStyle/>
          <a:p>
            <a:r>
              <a:rPr lang="ru-RU" dirty="0" smtClean="0"/>
              <a:t>7</a:t>
            </a:r>
            <a:endParaRPr lang="ru-RU" dirty="0"/>
          </a:p>
        </p:txBody>
      </p:sp>
      <p:sp>
        <p:nvSpPr>
          <p:cNvPr id="25" name="TextBox 24"/>
          <p:cNvSpPr txBox="1"/>
          <p:nvPr/>
        </p:nvSpPr>
        <p:spPr>
          <a:xfrm>
            <a:off x="8564880" y="4228012"/>
            <a:ext cx="287383" cy="378822"/>
          </a:xfrm>
          <a:prstGeom prst="rect">
            <a:avLst/>
          </a:prstGeom>
          <a:noFill/>
        </p:spPr>
        <p:txBody>
          <a:bodyPr wrap="square" rtlCol="0">
            <a:spAutoFit/>
          </a:bodyPr>
          <a:lstStyle/>
          <a:p>
            <a:r>
              <a:rPr lang="ru-RU" dirty="0" smtClean="0"/>
              <a:t>8</a:t>
            </a:r>
            <a:endParaRPr lang="ru-R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D:\000\август про\1820-1024 (1).jpg"/>
          <p:cNvPicPr>
            <a:picLocks noChangeAspect="1" noChangeArrowheads="1"/>
          </p:cNvPicPr>
          <p:nvPr/>
        </p:nvPicPr>
        <p:blipFill>
          <a:blip r:embed="rId2" cstate="print"/>
          <a:srcRect/>
          <a:stretch>
            <a:fillRect/>
          </a:stretch>
        </p:blipFill>
        <p:spPr bwMode="auto">
          <a:xfrm>
            <a:off x="1488" y="0"/>
            <a:ext cx="12189023" cy="6858000"/>
          </a:xfrm>
          <a:prstGeom prst="rect">
            <a:avLst/>
          </a:prstGeom>
          <a:noFill/>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466217" y="382096"/>
            <a:ext cx="2410097" cy="645810"/>
          </a:xfrm>
          <a:prstGeom prst="rect">
            <a:avLst/>
          </a:prstGeom>
        </p:spPr>
      </p:pic>
      <p:pic>
        <p:nvPicPr>
          <p:cNvPr id="4" name="Рисунок 3" descr="D:\000\август про\картинки\1.jpg"/>
          <p:cNvPicPr/>
          <p:nvPr/>
        </p:nvPicPr>
        <p:blipFill>
          <a:blip r:embed="rId4" cstate="print"/>
          <a:srcRect t="15542" b="17008"/>
          <a:stretch>
            <a:fillRect/>
          </a:stretch>
        </p:blipFill>
        <p:spPr bwMode="auto">
          <a:xfrm>
            <a:off x="300445" y="1214846"/>
            <a:ext cx="2455818" cy="2636521"/>
          </a:xfrm>
          <a:prstGeom prst="rect">
            <a:avLst/>
          </a:prstGeom>
          <a:noFill/>
          <a:ln w="9525">
            <a:noFill/>
            <a:miter lim="800000"/>
            <a:headEnd/>
            <a:tailEnd/>
          </a:ln>
        </p:spPr>
      </p:pic>
      <p:sp>
        <p:nvSpPr>
          <p:cNvPr id="5" name="Прямоугольник 4"/>
          <p:cNvSpPr/>
          <p:nvPr/>
        </p:nvSpPr>
        <p:spPr>
          <a:xfrm>
            <a:off x="1454331" y="427949"/>
            <a:ext cx="6096000" cy="646331"/>
          </a:xfrm>
          <a:prstGeom prst="rect">
            <a:avLst/>
          </a:prstGeom>
        </p:spPr>
        <p:txBody>
          <a:bodyPr>
            <a:spAutoFit/>
          </a:bodyPr>
          <a:lstStyle/>
          <a:p>
            <a:r>
              <a:rPr lang="ru-RU" b="1" dirty="0" smtClean="0">
                <a:latin typeface="Gerbera Light" pitchFamily="50" charset="-52"/>
                <a:cs typeface="Times New Roman" pitchFamily="18" charset="0"/>
              </a:rPr>
              <a:t>Что за чем? </a:t>
            </a:r>
            <a:r>
              <a:rPr lang="ru-RU" dirty="0" smtClean="0">
                <a:latin typeface="Gerbera Light" pitchFamily="50" charset="-52"/>
                <a:cs typeface="Times New Roman" pitchFamily="18" charset="0"/>
              </a:rPr>
              <a:t>Разложите сюжетные картинки в их  правильной хронологической последовательности</a:t>
            </a:r>
            <a:endParaRPr lang="ru-RU" dirty="0"/>
          </a:p>
        </p:txBody>
      </p:sp>
      <p:pic>
        <p:nvPicPr>
          <p:cNvPr id="6" name="Рисунок 5" descr="D:\000\август про\картинки\2.jpg"/>
          <p:cNvPicPr/>
          <p:nvPr/>
        </p:nvPicPr>
        <p:blipFill>
          <a:blip r:embed="rId5" cstate="print"/>
          <a:srcRect b="7318"/>
          <a:stretch>
            <a:fillRect/>
          </a:stretch>
        </p:blipFill>
        <p:spPr bwMode="auto">
          <a:xfrm>
            <a:off x="2993572" y="1201783"/>
            <a:ext cx="2518954" cy="2612571"/>
          </a:xfrm>
          <a:prstGeom prst="rect">
            <a:avLst/>
          </a:prstGeom>
          <a:noFill/>
          <a:ln w="9525">
            <a:noFill/>
            <a:miter lim="800000"/>
            <a:headEnd/>
            <a:tailEnd/>
          </a:ln>
        </p:spPr>
      </p:pic>
      <p:pic>
        <p:nvPicPr>
          <p:cNvPr id="7" name="Рисунок 6" descr="D:\000\август про\картинки\1b223e6c681711f1a2ed9ad3965c826c.jpg"/>
          <p:cNvPicPr/>
          <p:nvPr/>
        </p:nvPicPr>
        <p:blipFill>
          <a:blip r:embed="rId6" cstate="print"/>
          <a:srcRect b="7639"/>
          <a:stretch>
            <a:fillRect/>
          </a:stretch>
        </p:blipFill>
        <p:spPr bwMode="auto">
          <a:xfrm>
            <a:off x="8595360" y="1266724"/>
            <a:ext cx="2555967" cy="2612945"/>
          </a:xfrm>
          <a:prstGeom prst="rect">
            <a:avLst/>
          </a:prstGeom>
          <a:noFill/>
          <a:ln w="9525">
            <a:noFill/>
            <a:miter lim="800000"/>
            <a:headEnd/>
            <a:tailEnd/>
          </a:ln>
        </p:spPr>
      </p:pic>
      <p:pic>
        <p:nvPicPr>
          <p:cNvPr id="8" name="Рисунок 7" descr="https://yaart-web-alice-images.s3.yandex.net/5b6dea4c694211f1b9605eb4bc42bfcd: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5799908" y="1203960"/>
            <a:ext cx="2495006" cy="2662645"/>
          </a:xfrm>
          <a:prstGeom prst="rect">
            <a:avLst/>
          </a:prstGeom>
          <a:noFill/>
          <a:ln>
            <a:noFill/>
          </a:ln>
        </p:spPr>
      </p:pic>
      <p:pic>
        <p:nvPicPr>
          <p:cNvPr id="9" name="Рисунок 8" descr="https://yaart-web-alice-images.s3.yandex.net/a346c8a9694211f1872ba2a1924284ae: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263435" y="4068532"/>
            <a:ext cx="2440576" cy="2515147"/>
          </a:xfrm>
          <a:prstGeom prst="rect">
            <a:avLst/>
          </a:prstGeom>
          <a:noFill/>
          <a:ln>
            <a:noFill/>
          </a:ln>
        </p:spPr>
      </p:pic>
      <p:pic>
        <p:nvPicPr>
          <p:cNvPr id="10" name="Рисунок 9" descr="C:\Users\Наталья\Downloads\bd1ef0366cd111f1bce48a0eb1bca245.jpg"/>
          <p:cNvPicPr/>
          <p:nvPr/>
        </p:nvPicPr>
        <p:blipFill>
          <a:blip r:embed="rId9" cstate="print"/>
          <a:srcRect b="7639"/>
          <a:stretch>
            <a:fillRect/>
          </a:stretch>
        </p:blipFill>
        <p:spPr bwMode="auto">
          <a:xfrm>
            <a:off x="2958739" y="4038598"/>
            <a:ext cx="2499360" cy="2590801"/>
          </a:xfrm>
          <a:prstGeom prst="rect">
            <a:avLst/>
          </a:prstGeom>
          <a:noFill/>
          <a:ln w="9525">
            <a:noFill/>
            <a:miter lim="800000"/>
            <a:headEnd/>
            <a:tailEnd/>
          </a:ln>
        </p:spPr>
      </p:pic>
      <p:pic>
        <p:nvPicPr>
          <p:cNvPr id="12" name="Рисунок 11" descr="D:\000\август про\картинки\f2058583681711f1a08db23c187f9050.jpg"/>
          <p:cNvPicPr/>
          <p:nvPr/>
        </p:nvPicPr>
        <p:blipFill>
          <a:blip r:embed="rId10" cstate="print"/>
          <a:srcRect b="8280"/>
          <a:stretch>
            <a:fillRect/>
          </a:stretch>
        </p:blipFill>
        <p:spPr bwMode="auto">
          <a:xfrm>
            <a:off x="8627106" y="4075949"/>
            <a:ext cx="2572118" cy="2586110"/>
          </a:xfrm>
          <a:prstGeom prst="rect">
            <a:avLst/>
          </a:prstGeom>
          <a:noFill/>
          <a:ln w="9525">
            <a:noFill/>
            <a:miter lim="800000"/>
            <a:headEnd/>
            <a:tailEnd/>
          </a:ln>
        </p:spPr>
      </p:pic>
      <p:pic>
        <p:nvPicPr>
          <p:cNvPr id="13" name="Рисунок 12" descr="D:\000\август про\картинки\5.1.jpg"/>
          <p:cNvPicPr/>
          <p:nvPr/>
        </p:nvPicPr>
        <p:blipFill>
          <a:blip r:embed="rId11" cstate="print"/>
          <a:srcRect/>
          <a:stretch>
            <a:fillRect/>
          </a:stretch>
        </p:blipFill>
        <p:spPr bwMode="auto">
          <a:xfrm>
            <a:off x="5799908" y="4051663"/>
            <a:ext cx="2508067" cy="2545080"/>
          </a:xfrm>
          <a:prstGeom prst="rect">
            <a:avLst/>
          </a:prstGeom>
          <a:noFill/>
          <a:ln w="9525">
            <a:noFill/>
            <a:miter lim="800000"/>
            <a:headEnd/>
            <a:tailEnd/>
          </a:ln>
        </p:spPr>
      </p:pic>
      <p:pic>
        <p:nvPicPr>
          <p:cNvPr id="14" name="Рисунок 13">
            <a:extLst>
              <a:ext uri="{FF2B5EF4-FFF2-40B4-BE49-F238E27FC236}">
                <a16:creationId xmlns="" xmlns:a16="http://schemas.microsoft.com/office/drawing/2014/main" id="{13DCB9E7-9E4C-4DA5-A1AA-0C1F78523A8E}"/>
              </a:ext>
            </a:extLst>
          </p:cNvPr>
          <p:cNvPicPr>
            <a:picLocks noChangeAspect="1"/>
          </p:cNvPicPr>
          <p:nvPr/>
        </p:nvPicPr>
        <p:blipFill>
          <a:blip r:embed="rId12" cstate="print">
            <a:extLst>
              <a:ext uri="{28A0092B-C50C-407E-A947-70E740481C1C}">
                <a14:useLocalDpi xmlns:a14="http://schemas.microsoft.com/office/drawing/2010/main" xmlns="" val="0"/>
              </a:ext>
            </a:extLst>
          </a:blip>
          <a:stretch>
            <a:fillRect/>
          </a:stretch>
        </p:blipFill>
        <p:spPr>
          <a:xfrm>
            <a:off x="536845" y="465661"/>
            <a:ext cx="560435" cy="64459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D:\000\август про\1820-1024 (1).jpg"/>
          <p:cNvPicPr>
            <a:picLocks noChangeAspect="1" noChangeArrowheads="1"/>
          </p:cNvPicPr>
          <p:nvPr/>
        </p:nvPicPr>
        <p:blipFill>
          <a:blip r:embed="rId2" cstate="print"/>
          <a:srcRect/>
          <a:stretch>
            <a:fillRect/>
          </a:stretch>
        </p:blipFill>
        <p:spPr bwMode="auto">
          <a:xfrm>
            <a:off x="1488" y="0"/>
            <a:ext cx="12189023" cy="6858000"/>
          </a:xfrm>
          <a:prstGeom prst="rect">
            <a:avLst/>
          </a:prstGeom>
          <a:noFill/>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466217" y="382096"/>
            <a:ext cx="2410097" cy="645810"/>
          </a:xfrm>
          <a:prstGeom prst="rect">
            <a:avLst/>
          </a:prstGeom>
        </p:spPr>
      </p:pic>
      <p:sp>
        <p:nvSpPr>
          <p:cNvPr id="4" name="Прямоугольник 3"/>
          <p:cNvSpPr/>
          <p:nvPr/>
        </p:nvSpPr>
        <p:spPr>
          <a:xfrm>
            <a:off x="1353565" y="579511"/>
            <a:ext cx="6659195" cy="523220"/>
          </a:xfrm>
          <a:prstGeom prst="rect">
            <a:avLst/>
          </a:prstGeom>
          <a:solidFill>
            <a:schemeClr val="accent6"/>
          </a:solidFill>
        </p:spPr>
        <p:txBody>
          <a:bodyPr wrap="none">
            <a:spAutoFit/>
          </a:bodyPr>
          <a:lstStyle/>
          <a:p>
            <a:r>
              <a:rPr lang="ru-RU" sz="2800" b="1" dirty="0" smtClean="0">
                <a:latin typeface="Gerbera Light" pitchFamily="50" charset="-52"/>
                <a:cs typeface="Times New Roman" pitchFamily="18" charset="0"/>
              </a:rPr>
              <a:t>Смысл названия </a:t>
            </a:r>
            <a:r>
              <a:rPr lang="ru-RU" sz="2800" dirty="0" smtClean="0">
                <a:latin typeface="Gerbera Light" pitchFamily="50" charset="-52"/>
                <a:cs typeface="Times New Roman" pitchFamily="18" charset="0"/>
              </a:rPr>
              <a:t>(объясните схему)  </a:t>
            </a:r>
            <a:endParaRPr lang="ru-RU" sz="2800" dirty="0">
              <a:latin typeface="Gerbera Light" pitchFamily="50" charset="-52"/>
            </a:endParaRPr>
          </a:p>
        </p:txBody>
      </p:sp>
      <p:graphicFrame>
        <p:nvGraphicFramePr>
          <p:cNvPr id="5" name="Таблица 4"/>
          <p:cNvGraphicFramePr>
            <a:graphicFrameLocks noGrp="1"/>
          </p:cNvGraphicFramePr>
          <p:nvPr/>
        </p:nvGraphicFramePr>
        <p:xfrm>
          <a:off x="438332" y="1555689"/>
          <a:ext cx="10515600" cy="3017520"/>
        </p:xfrm>
        <a:graphic>
          <a:graphicData uri="http://schemas.openxmlformats.org/drawingml/2006/table">
            <a:tbl>
              <a:tblPr/>
              <a:tblGrid>
                <a:gridCol w="5257800"/>
                <a:gridCol w="5257800"/>
              </a:tblGrid>
              <a:tr h="371829">
                <a:tc>
                  <a:txBody>
                    <a:bodyPr/>
                    <a:lstStyle/>
                    <a:p>
                      <a:r>
                        <a:rPr lang="ru-RU" sz="2400" dirty="0">
                          <a:latin typeface="Gerbera Light" pitchFamily="50" charset="-52"/>
                          <a:cs typeface="Times New Roman" pitchFamily="18" charset="0"/>
                        </a:rPr>
                        <a:t>Материальная бедность</a:t>
                      </a:r>
                    </a:p>
                  </a:txBody>
                  <a:tcPr anchor="ctr">
                    <a:lnL>
                      <a:noFill/>
                    </a:lnL>
                    <a:lnR>
                      <a:noFill/>
                    </a:lnR>
                    <a:lnT>
                      <a:noFill/>
                    </a:lnT>
                    <a:lnB>
                      <a:noFill/>
                    </a:lnB>
                  </a:tcPr>
                </a:tc>
                <a:tc>
                  <a:txBody>
                    <a:bodyPr/>
                    <a:lstStyle/>
                    <a:p>
                      <a:r>
                        <a:rPr lang="ru-RU" sz="2400" dirty="0">
                          <a:latin typeface="Gerbera Light" pitchFamily="50" charset="-52"/>
                          <a:cs typeface="Times New Roman" pitchFamily="18" charset="0"/>
                        </a:rPr>
                        <a:t>Духовное богатство</a:t>
                      </a:r>
                    </a:p>
                  </a:txBody>
                  <a:tcPr anchor="ctr">
                    <a:lnL>
                      <a:noFill/>
                    </a:lnL>
                    <a:lnR>
                      <a:noFill/>
                    </a:lnR>
                    <a:lnT>
                      <a:noFill/>
                    </a:lnT>
                    <a:lnB>
                      <a:noFill/>
                    </a:lnB>
                  </a:tcPr>
                </a:tc>
              </a:tr>
              <a:tr h="0">
                <a:tc>
                  <a:txBody>
                    <a:bodyPr/>
                    <a:lstStyle/>
                    <a:p>
                      <a:r>
                        <a:rPr lang="ru-RU" sz="2400" dirty="0">
                          <a:latin typeface="Gerbera Light" pitchFamily="50" charset="-52"/>
                          <a:cs typeface="Times New Roman" pitchFamily="18" charset="0"/>
                        </a:rPr>
                        <a:t>ветхая хижина</a:t>
                      </a:r>
                    </a:p>
                  </a:txBody>
                  <a:tcPr anchor="ctr">
                    <a:lnL>
                      <a:noFill/>
                    </a:lnL>
                    <a:lnR>
                      <a:noFill/>
                    </a:lnR>
                    <a:lnT>
                      <a:noFill/>
                    </a:lnT>
                    <a:lnB>
                      <a:noFill/>
                    </a:lnB>
                  </a:tcPr>
                </a:tc>
                <a:tc>
                  <a:txBody>
                    <a:bodyPr/>
                    <a:lstStyle/>
                    <a:p>
                      <a:r>
                        <a:rPr lang="ru-RU" sz="2400" dirty="0">
                          <a:latin typeface="Gerbera Light" pitchFamily="50" charset="-52"/>
                          <a:cs typeface="Times New Roman" pitchFamily="18" charset="0"/>
                        </a:rPr>
                        <a:t>способность к самопожертвованию</a:t>
                      </a:r>
                    </a:p>
                  </a:txBody>
                  <a:tcPr anchor="ctr">
                    <a:lnL>
                      <a:noFill/>
                    </a:lnL>
                    <a:lnR>
                      <a:noFill/>
                    </a:lnR>
                    <a:lnT>
                      <a:noFill/>
                    </a:lnT>
                    <a:lnB>
                      <a:noFill/>
                    </a:lnB>
                  </a:tcPr>
                </a:tc>
              </a:tr>
              <a:tr h="0">
                <a:tc>
                  <a:txBody>
                    <a:bodyPr/>
                    <a:lstStyle/>
                    <a:p>
                      <a:r>
                        <a:rPr lang="ru-RU" sz="2400" dirty="0">
                          <a:latin typeface="Gerbera Light" pitchFamily="50" charset="-52"/>
                          <a:cs typeface="Times New Roman" pitchFamily="18" charset="0"/>
                        </a:rPr>
                        <a:t>нехватка еды, одежды</a:t>
                      </a:r>
                    </a:p>
                  </a:txBody>
                  <a:tcPr anchor="ctr">
                    <a:lnL>
                      <a:noFill/>
                    </a:lnL>
                    <a:lnR>
                      <a:noFill/>
                    </a:lnR>
                    <a:lnT>
                      <a:noFill/>
                    </a:lnT>
                    <a:lnB>
                      <a:noFill/>
                    </a:lnB>
                  </a:tcPr>
                </a:tc>
                <a:tc>
                  <a:txBody>
                    <a:bodyPr/>
                    <a:lstStyle/>
                    <a:p>
                      <a:r>
                        <a:rPr lang="ru-RU" sz="2400" dirty="0">
                          <a:latin typeface="Gerbera Light" pitchFamily="50" charset="-52"/>
                          <a:cs typeface="Times New Roman" pitchFamily="18" charset="0"/>
                        </a:rPr>
                        <a:t>сострадание</a:t>
                      </a:r>
                    </a:p>
                  </a:txBody>
                  <a:tcPr anchor="ctr">
                    <a:lnL>
                      <a:noFill/>
                    </a:lnL>
                    <a:lnR>
                      <a:noFill/>
                    </a:lnR>
                    <a:lnT>
                      <a:noFill/>
                    </a:lnT>
                    <a:lnB>
                      <a:noFill/>
                    </a:lnB>
                  </a:tcPr>
                </a:tc>
              </a:tr>
              <a:tr h="0">
                <a:tc>
                  <a:txBody>
                    <a:bodyPr/>
                    <a:lstStyle/>
                    <a:p>
                      <a:r>
                        <a:rPr lang="ru-RU" sz="2400" dirty="0">
                          <a:latin typeface="Gerbera Light" pitchFamily="50" charset="-52"/>
                          <a:cs typeface="Times New Roman" pitchFamily="18" charset="0"/>
                        </a:rPr>
                        <a:t>тяжёлый труд в любую погоду</a:t>
                      </a:r>
                    </a:p>
                  </a:txBody>
                  <a:tcPr anchor="ctr">
                    <a:lnL>
                      <a:noFill/>
                    </a:lnL>
                    <a:lnR>
                      <a:noFill/>
                    </a:lnR>
                    <a:lnT>
                      <a:noFill/>
                    </a:lnT>
                    <a:lnB>
                      <a:noFill/>
                    </a:lnB>
                  </a:tcPr>
                </a:tc>
                <a:tc>
                  <a:txBody>
                    <a:bodyPr/>
                    <a:lstStyle/>
                    <a:p>
                      <a:r>
                        <a:rPr lang="ru-RU" sz="2400" dirty="0">
                          <a:latin typeface="Gerbera Light" pitchFamily="50" charset="-52"/>
                          <a:cs typeface="Times New Roman" pitchFamily="18" charset="0"/>
                        </a:rPr>
                        <a:t>милосердие</a:t>
                      </a:r>
                    </a:p>
                  </a:txBody>
                  <a:tcPr anchor="ctr">
                    <a:lnL>
                      <a:noFill/>
                    </a:lnL>
                    <a:lnR>
                      <a:noFill/>
                    </a:lnR>
                    <a:lnT>
                      <a:noFill/>
                    </a:lnT>
                    <a:lnB>
                      <a:noFill/>
                    </a:lnB>
                  </a:tcPr>
                </a:tc>
              </a:tr>
              <a:tr h="0">
                <a:tc>
                  <a:txBody>
                    <a:bodyPr/>
                    <a:lstStyle/>
                    <a:p>
                      <a:r>
                        <a:rPr lang="ru-RU" sz="2400" dirty="0">
                          <a:latin typeface="Gerbera Light" pitchFamily="50" charset="-52"/>
                          <a:cs typeface="Times New Roman" pitchFamily="18" charset="0"/>
                        </a:rPr>
                        <a:t>страх перед будущим</a:t>
                      </a:r>
                    </a:p>
                  </a:txBody>
                  <a:tcPr anchor="ctr">
                    <a:lnL>
                      <a:noFill/>
                    </a:lnL>
                    <a:lnR>
                      <a:noFill/>
                    </a:lnR>
                    <a:lnT>
                      <a:noFill/>
                    </a:lnT>
                    <a:lnB>
                      <a:noFill/>
                    </a:lnB>
                  </a:tcPr>
                </a:tc>
                <a:tc>
                  <a:txBody>
                    <a:bodyPr/>
                    <a:lstStyle/>
                    <a:p>
                      <a:r>
                        <a:rPr lang="ru-RU" sz="2400" dirty="0">
                          <a:latin typeface="Gerbera Light" pitchFamily="50" charset="-52"/>
                          <a:cs typeface="Times New Roman" pitchFamily="18" charset="0"/>
                        </a:rPr>
                        <a:t>готовность помочь, несмотря на трудности</a:t>
                      </a:r>
                    </a:p>
                  </a:txBody>
                  <a:tcPr anchor="ctr">
                    <a:lnL>
                      <a:noFill/>
                    </a:lnL>
                    <a:lnR>
                      <a:noFill/>
                    </a:lnR>
                    <a:lnT>
                      <a:noFill/>
                    </a:lnT>
                    <a:lnB>
                      <a:noFill/>
                    </a:lnB>
                  </a:tcPr>
                </a:tc>
              </a:tr>
            </a:tbl>
          </a:graphicData>
        </a:graphic>
      </p:graphicFrame>
      <p:pic>
        <p:nvPicPr>
          <p:cNvPr id="6" name="Рисунок 5">
            <a:extLst>
              <a:ext uri="{FF2B5EF4-FFF2-40B4-BE49-F238E27FC236}">
                <a16:creationId xmlns="" xmlns:a16="http://schemas.microsoft.com/office/drawing/2014/main" id="{13DCB9E7-9E4C-4DA5-A1AA-0C1F78523A8E}"/>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23782" y="463778"/>
            <a:ext cx="709799" cy="816382"/>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D:\000\август про\1820-1024 (1).jpg"/>
          <p:cNvPicPr>
            <a:picLocks noChangeAspect="1" noChangeArrowheads="1"/>
          </p:cNvPicPr>
          <p:nvPr/>
        </p:nvPicPr>
        <p:blipFill>
          <a:blip r:embed="rId2" cstate="print"/>
          <a:srcRect/>
          <a:stretch>
            <a:fillRect/>
          </a:stretch>
        </p:blipFill>
        <p:spPr bwMode="auto">
          <a:xfrm>
            <a:off x="1488" y="0"/>
            <a:ext cx="12189023" cy="6858000"/>
          </a:xfrm>
          <a:prstGeom prst="rect">
            <a:avLst/>
          </a:prstGeom>
          <a:noFill/>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466217" y="382096"/>
            <a:ext cx="2410097" cy="645810"/>
          </a:xfrm>
          <a:prstGeom prst="rect">
            <a:avLst/>
          </a:prstGeom>
        </p:spPr>
      </p:pic>
      <p:sp>
        <p:nvSpPr>
          <p:cNvPr id="4" name="Прямоугольник 3"/>
          <p:cNvSpPr/>
          <p:nvPr/>
        </p:nvSpPr>
        <p:spPr>
          <a:xfrm>
            <a:off x="1415141" y="636955"/>
            <a:ext cx="7141029" cy="830997"/>
          </a:xfrm>
          <a:prstGeom prst="rect">
            <a:avLst/>
          </a:prstGeom>
          <a:solidFill>
            <a:schemeClr val="accent6"/>
          </a:solidFill>
        </p:spPr>
        <p:txBody>
          <a:bodyPr wrap="square">
            <a:spAutoFit/>
          </a:bodyPr>
          <a:lstStyle/>
          <a:p>
            <a:r>
              <a:rPr lang="ru-RU" sz="2400" b="1" dirty="0" smtClean="0">
                <a:latin typeface="Gerbera Light" pitchFamily="50" charset="-52"/>
                <a:cs typeface="Times New Roman" pitchFamily="18" charset="0"/>
              </a:rPr>
              <a:t>Как называется рассказ «Бедные люди» </a:t>
            </a:r>
            <a:br>
              <a:rPr lang="ru-RU" sz="2400" b="1" dirty="0" smtClean="0">
                <a:latin typeface="Gerbera Light" pitchFamily="50" charset="-52"/>
                <a:cs typeface="Times New Roman" pitchFamily="18" charset="0"/>
              </a:rPr>
            </a:br>
            <a:r>
              <a:rPr lang="ru-RU" sz="2400" b="1" dirty="0" smtClean="0">
                <a:latin typeface="Gerbera Light" pitchFamily="50" charset="-52"/>
                <a:cs typeface="Times New Roman" pitchFamily="18" charset="0"/>
              </a:rPr>
              <a:t>или «Богатые люди»?  Смысл названия. </a:t>
            </a:r>
            <a:endParaRPr lang="ru-RU" sz="2400" b="1" dirty="0">
              <a:latin typeface="Gerbera Light" pitchFamily="50" charset="-52"/>
            </a:endParaRPr>
          </a:p>
        </p:txBody>
      </p:sp>
      <p:graphicFrame>
        <p:nvGraphicFramePr>
          <p:cNvPr id="5" name="Таблица 4"/>
          <p:cNvGraphicFramePr>
            <a:graphicFrameLocks noGrp="1"/>
          </p:cNvGraphicFramePr>
          <p:nvPr/>
        </p:nvGraphicFramePr>
        <p:xfrm>
          <a:off x="764902" y="1960637"/>
          <a:ext cx="10515600" cy="3017520"/>
        </p:xfrm>
        <a:graphic>
          <a:graphicData uri="http://schemas.openxmlformats.org/drawingml/2006/table">
            <a:tbl>
              <a:tblPr/>
              <a:tblGrid>
                <a:gridCol w="5257800"/>
                <a:gridCol w="5257800"/>
              </a:tblGrid>
              <a:tr h="371829">
                <a:tc>
                  <a:txBody>
                    <a:bodyPr/>
                    <a:lstStyle/>
                    <a:p>
                      <a:r>
                        <a:rPr lang="ru-RU" sz="2400" dirty="0">
                          <a:latin typeface="Gerbera Light" pitchFamily="50" charset="-52"/>
                          <a:cs typeface="Times New Roman" pitchFamily="18" charset="0"/>
                        </a:rPr>
                        <a:t>Материальная бедность</a:t>
                      </a:r>
                    </a:p>
                  </a:txBody>
                  <a:tcPr anchor="ctr">
                    <a:lnL>
                      <a:noFill/>
                    </a:lnL>
                    <a:lnR>
                      <a:noFill/>
                    </a:lnR>
                    <a:lnT>
                      <a:noFill/>
                    </a:lnT>
                    <a:lnB>
                      <a:noFill/>
                    </a:lnB>
                  </a:tcPr>
                </a:tc>
                <a:tc>
                  <a:txBody>
                    <a:bodyPr/>
                    <a:lstStyle/>
                    <a:p>
                      <a:r>
                        <a:rPr lang="ru-RU" sz="2400" dirty="0">
                          <a:latin typeface="Gerbera Light" pitchFamily="50" charset="-52"/>
                          <a:cs typeface="Times New Roman" pitchFamily="18" charset="0"/>
                        </a:rPr>
                        <a:t>Духовное богатство</a:t>
                      </a:r>
                    </a:p>
                  </a:txBody>
                  <a:tcPr anchor="ctr">
                    <a:lnL>
                      <a:noFill/>
                    </a:lnL>
                    <a:lnR>
                      <a:noFill/>
                    </a:lnR>
                    <a:lnT>
                      <a:noFill/>
                    </a:lnT>
                    <a:lnB>
                      <a:noFill/>
                    </a:lnB>
                  </a:tcPr>
                </a:tc>
              </a:tr>
              <a:tr h="0">
                <a:tc>
                  <a:txBody>
                    <a:bodyPr/>
                    <a:lstStyle/>
                    <a:p>
                      <a:r>
                        <a:rPr lang="ru-RU" sz="2400" dirty="0">
                          <a:latin typeface="Gerbera Light" pitchFamily="50" charset="-52"/>
                          <a:cs typeface="Times New Roman" pitchFamily="18" charset="0"/>
                        </a:rPr>
                        <a:t>ветхая хижина</a:t>
                      </a:r>
                    </a:p>
                  </a:txBody>
                  <a:tcPr anchor="ctr">
                    <a:lnL>
                      <a:noFill/>
                    </a:lnL>
                    <a:lnR>
                      <a:noFill/>
                    </a:lnR>
                    <a:lnT>
                      <a:noFill/>
                    </a:lnT>
                    <a:lnB>
                      <a:noFill/>
                    </a:lnB>
                  </a:tcPr>
                </a:tc>
                <a:tc>
                  <a:txBody>
                    <a:bodyPr/>
                    <a:lstStyle/>
                    <a:p>
                      <a:r>
                        <a:rPr lang="ru-RU" sz="2400" dirty="0">
                          <a:latin typeface="Gerbera Light" pitchFamily="50" charset="-52"/>
                          <a:cs typeface="Times New Roman" pitchFamily="18" charset="0"/>
                        </a:rPr>
                        <a:t>способность к самопожертвованию</a:t>
                      </a:r>
                    </a:p>
                  </a:txBody>
                  <a:tcPr anchor="ctr">
                    <a:lnL>
                      <a:noFill/>
                    </a:lnL>
                    <a:lnR>
                      <a:noFill/>
                    </a:lnR>
                    <a:lnT>
                      <a:noFill/>
                    </a:lnT>
                    <a:lnB>
                      <a:noFill/>
                    </a:lnB>
                  </a:tcPr>
                </a:tc>
              </a:tr>
              <a:tr h="0">
                <a:tc>
                  <a:txBody>
                    <a:bodyPr/>
                    <a:lstStyle/>
                    <a:p>
                      <a:r>
                        <a:rPr lang="ru-RU" sz="2400" dirty="0">
                          <a:latin typeface="Gerbera Light" pitchFamily="50" charset="-52"/>
                          <a:cs typeface="Times New Roman" pitchFamily="18" charset="0"/>
                        </a:rPr>
                        <a:t>нехватка еды, одежды</a:t>
                      </a:r>
                    </a:p>
                  </a:txBody>
                  <a:tcPr anchor="ctr">
                    <a:lnL>
                      <a:noFill/>
                    </a:lnL>
                    <a:lnR>
                      <a:noFill/>
                    </a:lnR>
                    <a:lnT>
                      <a:noFill/>
                    </a:lnT>
                    <a:lnB>
                      <a:noFill/>
                    </a:lnB>
                  </a:tcPr>
                </a:tc>
                <a:tc>
                  <a:txBody>
                    <a:bodyPr/>
                    <a:lstStyle/>
                    <a:p>
                      <a:r>
                        <a:rPr lang="ru-RU" sz="2400" dirty="0">
                          <a:latin typeface="Gerbera Light" pitchFamily="50" charset="-52"/>
                          <a:cs typeface="Times New Roman" pitchFamily="18" charset="0"/>
                        </a:rPr>
                        <a:t>сострадание</a:t>
                      </a:r>
                    </a:p>
                  </a:txBody>
                  <a:tcPr anchor="ctr">
                    <a:lnL>
                      <a:noFill/>
                    </a:lnL>
                    <a:lnR>
                      <a:noFill/>
                    </a:lnR>
                    <a:lnT>
                      <a:noFill/>
                    </a:lnT>
                    <a:lnB>
                      <a:noFill/>
                    </a:lnB>
                  </a:tcPr>
                </a:tc>
              </a:tr>
              <a:tr h="0">
                <a:tc>
                  <a:txBody>
                    <a:bodyPr/>
                    <a:lstStyle/>
                    <a:p>
                      <a:r>
                        <a:rPr lang="ru-RU" sz="2400" dirty="0">
                          <a:latin typeface="Gerbera Light" pitchFamily="50" charset="-52"/>
                          <a:cs typeface="Times New Roman" pitchFamily="18" charset="0"/>
                        </a:rPr>
                        <a:t>тяжёлый труд в любую погоду</a:t>
                      </a:r>
                    </a:p>
                  </a:txBody>
                  <a:tcPr anchor="ctr">
                    <a:lnL>
                      <a:noFill/>
                    </a:lnL>
                    <a:lnR>
                      <a:noFill/>
                    </a:lnR>
                    <a:lnT>
                      <a:noFill/>
                    </a:lnT>
                    <a:lnB>
                      <a:noFill/>
                    </a:lnB>
                  </a:tcPr>
                </a:tc>
                <a:tc>
                  <a:txBody>
                    <a:bodyPr/>
                    <a:lstStyle/>
                    <a:p>
                      <a:r>
                        <a:rPr lang="ru-RU" sz="2400" dirty="0">
                          <a:latin typeface="Gerbera Light" pitchFamily="50" charset="-52"/>
                          <a:cs typeface="Times New Roman" pitchFamily="18" charset="0"/>
                        </a:rPr>
                        <a:t>милосердие</a:t>
                      </a:r>
                    </a:p>
                  </a:txBody>
                  <a:tcPr anchor="ctr">
                    <a:lnL>
                      <a:noFill/>
                    </a:lnL>
                    <a:lnR>
                      <a:noFill/>
                    </a:lnR>
                    <a:lnT>
                      <a:noFill/>
                    </a:lnT>
                    <a:lnB>
                      <a:noFill/>
                    </a:lnB>
                  </a:tcPr>
                </a:tc>
              </a:tr>
              <a:tr h="0">
                <a:tc>
                  <a:txBody>
                    <a:bodyPr/>
                    <a:lstStyle/>
                    <a:p>
                      <a:r>
                        <a:rPr lang="ru-RU" sz="2400" dirty="0">
                          <a:latin typeface="Gerbera Light" pitchFamily="50" charset="-52"/>
                          <a:cs typeface="Times New Roman" pitchFamily="18" charset="0"/>
                        </a:rPr>
                        <a:t>страх перед будущим</a:t>
                      </a:r>
                    </a:p>
                  </a:txBody>
                  <a:tcPr anchor="ctr">
                    <a:lnL>
                      <a:noFill/>
                    </a:lnL>
                    <a:lnR>
                      <a:noFill/>
                    </a:lnR>
                    <a:lnT>
                      <a:noFill/>
                    </a:lnT>
                    <a:lnB>
                      <a:noFill/>
                    </a:lnB>
                  </a:tcPr>
                </a:tc>
                <a:tc>
                  <a:txBody>
                    <a:bodyPr/>
                    <a:lstStyle/>
                    <a:p>
                      <a:r>
                        <a:rPr lang="ru-RU" sz="2400" dirty="0">
                          <a:latin typeface="Gerbera Light" pitchFamily="50" charset="-52"/>
                          <a:cs typeface="Times New Roman" pitchFamily="18" charset="0"/>
                        </a:rPr>
                        <a:t>готовность помочь, несмотря на трудности</a:t>
                      </a:r>
                    </a:p>
                  </a:txBody>
                  <a:tcPr anchor="ctr">
                    <a:lnL>
                      <a:noFill/>
                    </a:lnL>
                    <a:lnR>
                      <a:noFill/>
                    </a:lnR>
                    <a:lnT>
                      <a:noFill/>
                    </a:lnT>
                    <a:lnB>
                      <a:noFill/>
                    </a:lnB>
                  </a:tcPr>
                </a:tc>
              </a:tr>
            </a:tbl>
          </a:graphicData>
        </a:graphic>
      </p:graphicFrame>
      <p:pic>
        <p:nvPicPr>
          <p:cNvPr id="6" name="Рисунок 5">
            <a:extLst>
              <a:ext uri="{FF2B5EF4-FFF2-40B4-BE49-F238E27FC236}">
                <a16:creationId xmlns="" xmlns:a16="http://schemas.microsoft.com/office/drawing/2014/main" id="{13DCB9E7-9E4C-4DA5-A1AA-0C1F78523A8E}"/>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36845" y="633595"/>
            <a:ext cx="721156" cy="829445"/>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4E85A42-5E09-4E45-8915-2449A877BB6F}"/>
              </a:ext>
            </a:extLst>
          </p:cNvPr>
          <p:cNvSpPr>
            <a:spLocks noGrp="1"/>
          </p:cNvSpPr>
          <p:nvPr>
            <p:ph type="ctrTitle"/>
          </p:nvPr>
        </p:nvSpPr>
        <p:spPr>
          <a:xfrm>
            <a:off x="1482908" y="748938"/>
            <a:ext cx="5309778" cy="1200150"/>
          </a:xfrm>
          <a:noFill/>
        </p:spPr>
        <p:txBody>
          <a:bodyPr>
            <a:normAutofit/>
          </a:bodyPr>
          <a:lstStyle/>
          <a:p>
            <a:pPr algn="l"/>
            <a:r>
              <a:rPr lang="ru-RU" sz="4000" b="1" dirty="0" smtClean="0">
                <a:latin typeface="Gerbera Black"/>
                <a:cs typeface="Times New Roman" pitchFamily="18" charset="0"/>
              </a:rPr>
              <a:t>Читаем   наоборот </a:t>
            </a:r>
            <a:endParaRPr lang="ru-RU" sz="4000" b="1" dirty="0">
              <a:latin typeface="Gerbera Black"/>
            </a:endParaRPr>
          </a:p>
        </p:txBody>
      </p:sp>
      <p:pic>
        <p:nvPicPr>
          <p:cNvPr id="7" name="Рисунок 6">
            <a:extLst>
              <a:ext uri="{FF2B5EF4-FFF2-40B4-BE49-F238E27FC236}">
                <a16:creationId xmlns="" xmlns:a16="http://schemas.microsoft.com/office/drawing/2014/main" id="{5ADF24BD-4016-44FA-8FE3-D7D9E8A64564}"/>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78904" y="859155"/>
            <a:ext cx="785180" cy="1345474"/>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942114" y="321643"/>
            <a:ext cx="2307771" cy="618451"/>
          </a:xfrm>
          <a:prstGeom prst="rect">
            <a:avLst/>
          </a:prstGeom>
        </p:spPr>
      </p:pic>
      <p:pic>
        <p:nvPicPr>
          <p:cNvPr id="10" name="Рисунок 9"/>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203961" y="181738"/>
            <a:ext cx="683773" cy="720855"/>
          </a:xfrm>
          <a:prstGeom prst="rect">
            <a:avLst/>
          </a:prstGeom>
        </p:spPr>
      </p:pic>
      <p:pic>
        <p:nvPicPr>
          <p:cNvPr id="11" name="Рисунок 10"/>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9118834" y="190907"/>
            <a:ext cx="663470" cy="784265"/>
          </a:xfrm>
          <a:prstGeom prst="rect">
            <a:avLst/>
          </a:prstGeom>
        </p:spPr>
      </p:pic>
      <p:pic>
        <p:nvPicPr>
          <p:cNvPr id="12" name="Рисунок 11"/>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10013404" y="218733"/>
            <a:ext cx="860948" cy="785141"/>
          </a:xfrm>
          <a:prstGeom prst="rect">
            <a:avLst/>
          </a:prstGeom>
        </p:spPr>
      </p:pic>
      <p:pic>
        <p:nvPicPr>
          <p:cNvPr id="13" name="Рисунок 12"/>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11083752" y="190907"/>
            <a:ext cx="693528" cy="785141"/>
          </a:xfrm>
          <a:prstGeom prst="rect">
            <a:avLst/>
          </a:prstGeom>
        </p:spPr>
      </p:pic>
      <p:pic>
        <p:nvPicPr>
          <p:cNvPr id="5" name="Рисунок 4"/>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7210696" y="1418439"/>
            <a:ext cx="4566583" cy="4566583"/>
          </a:xfrm>
          <a:prstGeom prst="rect">
            <a:avLst/>
          </a:prstGeom>
        </p:spPr>
      </p:pic>
      <p:sp>
        <p:nvSpPr>
          <p:cNvPr id="14" name="TextBox 13"/>
          <p:cNvSpPr txBox="1"/>
          <p:nvPr/>
        </p:nvSpPr>
        <p:spPr>
          <a:xfrm>
            <a:off x="561703" y="2377440"/>
            <a:ext cx="6609805" cy="3754874"/>
          </a:xfrm>
          <a:prstGeom prst="rect">
            <a:avLst/>
          </a:prstGeom>
          <a:noFill/>
        </p:spPr>
        <p:txBody>
          <a:bodyPr wrap="square" rtlCol="0">
            <a:spAutoFit/>
          </a:bodyPr>
          <a:lstStyle/>
          <a:p>
            <a:r>
              <a:rPr lang="ru-RU" sz="2000" b="1" dirty="0" smtClean="0">
                <a:latin typeface="Gerbera Light" pitchFamily="50" charset="-52"/>
                <a:cs typeface="Times New Roman" pitchFamily="18" charset="0"/>
              </a:rPr>
              <a:t>Реверсивный (обратный) анализ текста</a:t>
            </a:r>
            <a:r>
              <a:rPr lang="ru-RU" sz="2000" dirty="0" smtClean="0">
                <a:latin typeface="Gerbera Light" pitchFamily="50" charset="-52"/>
                <a:cs typeface="Times New Roman" pitchFamily="18" charset="0"/>
              </a:rPr>
              <a:t> — это методический приём, при котором изучение произведения идёт не от начала к концу, а в обратном порядке: </a:t>
            </a:r>
          </a:p>
          <a:p>
            <a:r>
              <a:rPr lang="ru-RU" sz="2000" dirty="0" smtClean="0">
                <a:latin typeface="Gerbera Light" pitchFamily="50" charset="-52"/>
                <a:cs typeface="Times New Roman" pitchFamily="18" charset="0"/>
              </a:rPr>
              <a:t>от финала — к завязке, от результата — к причинам, от следствия — к истокам. </a:t>
            </a:r>
          </a:p>
          <a:p>
            <a:endParaRPr lang="ru-RU" sz="2000" b="1" dirty="0" smtClean="0">
              <a:latin typeface="Gerbera Light" pitchFamily="50" charset="-52"/>
              <a:cs typeface="Times New Roman" pitchFamily="18" charset="0"/>
            </a:endParaRPr>
          </a:p>
          <a:p>
            <a:r>
              <a:rPr lang="ru-RU" sz="2000" b="1" dirty="0" smtClean="0">
                <a:latin typeface="Gerbera Light" pitchFamily="50" charset="-52"/>
                <a:cs typeface="Times New Roman" pitchFamily="18" charset="0"/>
              </a:rPr>
              <a:t>Цель</a:t>
            </a:r>
            <a:r>
              <a:rPr lang="ru-RU" sz="2000" dirty="0" smtClean="0">
                <a:latin typeface="Gerbera Light" pitchFamily="50" charset="-52"/>
                <a:cs typeface="Times New Roman" pitchFamily="18" charset="0"/>
              </a:rPr>
              <a:t> такого подхода — создать интригу, заставить читателя переосмыслить детали и увидеть скрытые смыслы, которые могли остаться незамеченными при традиционном чтении.</a:t>
            </a:r>
          </a:p>
          <a:p>
            <a:endParaRPr lang="ru-RU" dirty="0"/>
          </a:p>
        </p:txBody>
      </p:sp>
    </p:spTree>
    <p:extLst>
      <p:ext uri="{BB962C8B-B14F-4D97-AF65-F5344CB8AC3E}">
        <p14:creationId xmlns:p14="http://schemas.microsoft.com/office/powerpoint/2010/main" xmlns="" val="23288981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D:\000\август про\1820-1024 (1).jpg"/>
          <p:cNvPicPr>
            <a:picLocks noChangeAspect="1" noChangeArrowheads="1"/>
          </p:cNvPicPr>
          <p:nvPr/>
        </p:nvPicPr>
        <p:blipFill>
          <a:blip r:embed="rId2" cstate="print"/>
          <a:srcRect/>
          <a:stretch>
            <a:fillRect/>
          </a:stretch>
        </p:blipFill>
        <p:spPr bwMode="auto">
          <a:xfrm>
            <a:off x="1488" y="0"/>
            <a:ext cx="12189023" cy="6858000"/>
          </a:xfrm>
          <a:prstGeom prst="rect">
            <a:avLst/>
          </a:prstGeom>
          <a:noFill/>
        </p:spPr>
      </p:pic>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466217" y="382096"/>
            <a:ext cx="2410097" cy="645810"/>
          </a:xfrm>
          <a:prstGeom prst="rect">
            <a:avLst/>
          </a:prstGeom>
        </p:spPr>
      </p:pic>
      <p:sp>
        <p:nvSpPr>
          <p:cNvPr id="5" name="TextBox 4"/>
          <p:cNvSpPr txBox="1"/>
          <p:nvPr/>
        </p:nvSpPr>
        <p:spPr>
          <a:xfrm>
            <a:off x="1515291" y="1188719"/>
            <a:ext cx="7485017" cy="1231106"/>
          </a:xfrm>
          <a:prstGeom prst="rect">
            <a:avLst/>
          </a:prstGeom>
          <a:noFill/>
        </p:spPr>
        <p:txBody>
          <a:bodyPr wrap="square" rtlCol="0">
            <a:spAutoFit/>
          </a:bodyPr>
          <a:lstStyle/>
          <a:p>
            <a:r>
              <a:rPr lang="ru-RU" sz="2800" b="1" dirty="0" smtClean="0">
                <a:latin typeface="Gerbera Light" pitchFamily="50" charset="-52"/>
              </a:rPr>
              <a:t>Неоконченное предложение. </a:t>
            </a:r>
          </a:p>
          <a:p>
            <a:r>
              <a:rPr lang="ru-RU" sz="2800" b="1" dirty="0" smtClean="0">
                <a:latin typeface="Gerbera Light" pitchFamily="50" charset="-52"/>
              </a:rPr>
              <a:t>Продолжите фразу «Семья - это...»</a:t>
            </a:r>
            <a:r>
              <a:rPr lang="ru-RU" sz="2400" b="1" dirty="0" smtClean="0">
                <a:latin typeface="Gerbera Light" pitchFamily="50" charset="-52"/>
              </a:rPr>
              <a:t>  </a:t>
            </a:r>
            <a:endParaRPr lang="ru-RU" sz="2400" dirty="0" smtClean="0">
              <a:latin typeface="Gerbera Light" pitchFamily="50" charset="-52"/>
            </a:endParaRPr>
          </a:p>
          <a:p>
            <a:endParaRPr lang="ru-RU" dirty="0"/>
          </a:p>
        </p:txBody>
      </p:sp>
      <p:pic>
        <p:nvPicPr>
          <p:cNvPr id="6" name="Рисунок 5">
            <a:extLst>
              <a:ext uri="{FF2B5EF4-FFF2-40B4-BE49-F238E27FC236}">
                <a16:creationId xmlns="" xmlns:a16="http://schemas.microsoft.com/office/drawing/2014/main" id="{13DCB9E7-9E4C-4DA5-A1AA-0C1F78523A8E}"/>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23782" y="1378178"/>
            <a:ext cx="766586" cy="881696"/>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D:\000\август про\1820-1024 (1).jpg"/>
          <p:cNvPicPr>
            <a:picLocks noChangeAspect="1" noChangeArrowheads="1"/>
          </p:cNvPicPr>
          <p:nvPr/>
        </p:nvPicPr>
        <p:blipFill>
          <a:blip r:embed="rId2" cstate="print"/>
          <a:srcRect/>
          <a:stretch>
            <a:fillRect/>
          </a:stretch>
        </p:blipFill>
        <p:spPr bwMode="auto">
          <a:xfrm>
            <a:off x="0" y="0"/>
            <a:ext cx="12189023" cy="6858000"/>
          </a:xfrm>
          <a:prstGeom prst="rect">
            <a:avLst/>
          </a:prstGeom>
          <a:noFill/>
        </p:spPr>
      </p:pic>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466217" y="382096"/>
            <a:ext cx="2410097" cy="645810"/>
          </a:xfrm>
          <a:prstGeom prst="rect">
            <a:avLst/>
          </a:prstGeom>
        </p:spPr>
      </p:pic>
      <p:sp>
        <p:nvSpPr>
          <p:cNvPr id="5" name="TextBox 4"/>
          <p:cNvSpPr txBox="1"/>
          <p:nvPr/>
        </p:nvSpPr>
        <p:spPr>
          <a:xfrm>
            <a:off x="1280160" y="535575"/>
            <a:ext cx="7680960" cy="2092881"/>
          </a:xfrm>
          <a:prstGeom prst="rect">
            <a:avLst/>
          </a:prstGeom>
          <a:noFill/>
          <a:ln w="28575">
            <a:solidFill>
              <a:schemeClr val="accent6">
                <a:lumMod val="75000"/>
              </a:schemeClr>
            </a:solidFill>
          </a:ln>
        </p:spPr>
        <p:txBody>
          <a:bodyPr wrap="square" rtlCol="0">
            <a:spAutoFit/>
          </a:bodyPr>
          <a:lstStyle/>
          <a:p>
            <a:r>
              <a:rPr lang="ru-RU" sz="2800" b="1" dirty="0" smtClean="0">
                <a:ln w="28575">
                  <a:noFill/>
                </a:ln>
                <a:latin typeface="Gerbera Light" pitchFamily="50" charset="-52"/>
              </a:rPr>
              <a:t>Семья – это семь Я. Это крепость, где все живут дружно, помогают друг другу, заботятся о близких людях, принимают решения вместе. </a:t>
            </a:r>
            <a:r>
              <a:rPr lang="ru-RU" sz="2800" b="1" dirty="0" smtClean="0">
                <a:latin typeface="Gerbera Light" pitchFamily="50" charset="-52"/>
              </a:rPr>
              <a:t> </a:t>
            </a:r>
          </a:p>
          <a:p>
            <a:endParaRPr lang="ru-RU" dirty="0"/>
          </a:p>
        </p:txBody>
      </p:sp>
      <p:pic>
        <p:nvPicPr>
          <p:cNvPr id="6" name="Рисунок 5">
            <a:extLst>
              <a:ext uri="{FF2B5EF4-FFF2-40B4-BE49-F238E27FC236}">
                <a16:creationId xmlns="" xmlns:a16="http://schemas.microsoft.com/office/drawing/2014/main" id="{13DCB9E7-9E4C-4DA5-A1AA-0C1F78523A8E}"/>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06216" y="555218"/>
            <a:ext cx="766586" cy="881696"/>
          </a:xfrm>
          <a:prstGeom prst="rect">
            <a:avLst/>
          </a:prstGeom>
        </p:spPr>
      </p:pic>
      <p:sp>
        <p:nvSpPr>
          <p:cNvPr id="7" name="Прямоугольник 6"/>
          <p:cNvSpPr/>
          <p:nvPr/>
        </p:nvSpPr>
        <p:spPr>
          <a:xfrm>
            <a:off x="1258388" y="5101773"/>
            <a:ext cx="9975669" cy="923330"/>
          </a:xfrm>
          <a:prstGeom prst="rect">
            <a:avLst/>
          </a:prstGeom>
          <a:ln w="28575">
            <a:solidFill>
              <a:srgbClr val="00881B"/>
            </a:solidFill>
          </a:ln>
        </p:spPr>
        <p:txBody>
          <a:bodyPr wrap="square">
            <a:spAutoFit/>
          </a:bodyPr>
          <a:lstStyle/>
          <a:p>
            <a:r>
              <a:rPr lang="ru-RU" i="1" dirty="0" smtClean="0">
                <a:latin typeface="Gerbera Light" pitchFamily="50" charset="-52"/>
                <a:cs typeface="Times New Roman" pitchFamily="18" charset="0"/>
              </a:rPr>
              <a:t>Указ  Президента РФ от 09.11.2022 № 809 «Об утверждении Основ государственной политики по сохранению и укреплению традиционных российских духовно-нравственных ценностей»</a:t>
            </a:r>
          </a:p>
        </p:txBody>
      </p:sp>
      <p:sp>
        <p:nvSpPr>
          <p:cNvPr id="8" name="Прямоугольник 7"/>
          <p:cNvSpPr/>
          <p:nvPr/>
        </p:nvSpPr>
        <p:spPr>
          <a:xfrm>
            <a:off x="1284515" y="2998651"/>
            <a:ext cx="8943702" cy="1815882"/>
          </a:xfrm>
          <a:prstGeom prst="rect">
            <a:avLst/>
          </a:prstGeom>
          <a:ln w="28575">
            <a:solidFill>
              <a:srgbClr val="00B050"/>
            </a:solidFill>
          </a:ln>
        </p:spPr>
        <p:txBody>
          <a:bodyPr wrap="square">
            <a:spAutoFit/>
          </a:bodyPr>
          <a:lstStyle/>
          <a:p>
            <a:r>
              <a:rPr lang="ru-RU" sz="2800" b="1" dirty="0" smtClean="0">
                <a:latin typeface="Gerbera Light" pitchFamily="50" charset="-52"/>
              </a:rPr>
              <a:t>Семья – это большая ценность, иметь семью – большое счастье.  </a:t>
            </a:r>
          </a:p>
          <a:p>
            <a:r>
              <a:rPr lang="ru-RU" sz="2800" b="1" dirty="0" smtClean="0">
                <a:latin typeface="Gerbera Light" pitchFamily="50" charset="-52"/>
              </a:rPr>
              <a:t>                                                                </a:t>
            </a:r>
          </a:p>
          <a:p>
            <a:r>
              <a:rPr lang="ru-RU" sz="2800" b="1" dirty="0" smtClean="0">
                <a:latin typeface="Gerbera Light" pitchFamily="50" charset="-52"/>
              </a:rPr>
              <a:t>                                                  Л.Н. Толстой </a:t>
            </a:r>
            <a:endParaRPr lang="ru-RU"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D:\000\август про\1820-1024 (1).jpg"/>
          <p:cNvPicPr>
            <a:picLocks noChangeAspect="1" noChangeArrowheads="1"/>
          </p:cNvPicPr>
          <p:nvPr/>
        </p:nvPicPr>
        <p:blipFill>
          <a:blip r:embed="rId2" cstate="print"/>
          <a:srcRect/>
          <a:stretch>
            <a:fillRect/>
          </a:stretch>
        </p:blipFill>
        <p:spPr bwMode="auto">
          <a:xfrm>
            <a:off x="1488" y="0"/>
            <a:ext cx="12189023" cy="6858000"/>
          </a:xfrm>
          <a:prstGeom prst="rect">
            <a:avLst/>
          </a:prstGeom>
          <a:noFill/>
        </p:spPr>
      </p:pic>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466217" y="382096"/>
            <a:ext cx="2410097" cy="645810"/>
          </a:xfrm>
          <a:prstGeom prst="rect">
            <a:avLst/>
          </a:prstGeom>
        </p:spPr>
      </p:pic>
      <p:sp>
        <p:nvSpPr>
          <p:cNvPr id="5" name="TextBox 4"/>
          <p:cNvSpPr txBox="1"/>
          <p:nvPr/>
        </p:nvSpPr>
        <p:spPr>
          <a:xfrm>
            <a:off x="1515291" y="1188719"/>
            <a:ext cx="9862458" cy="5109091"/>
          </a:xfrm>
          <a:prstGeom prst="rect">
            <a:avLst/>
          </a:prstGeom>
          <a:noFill/>
        </p:spPr>
        <p:txBody>
          <a:bodyPr wrap="square" rtlCol="0">
            <a:spAutoFit/>
          </a:bodyPr>
          <a:lstStyle/>
          <a:p>
            <a:r>
              <a:rPr lang="ru-RU" sz="2800" b="1" dirty="0" smtClean="0">
                <a:latin typeface="Gerbera Light" pitchFamily="50" charset="-52"/>
                <a:cs typeface="Times New Roman" pitchFamily="18" charset="0"/>
              </a:rPr>
              <a:t>Реверсивный (обратный) анализ текста</a:t>
            </a:r>
            <a:r>
              <a:rPr lang="ru-RU" sz="2800" dirty="0" smtClean="0">
                <a:latin typeface="Gerbera Light" pitchFamily="50" charset="-52"/>
                <a:cs typeface="Times New Roman" pitchFamily="18" charset="0"/>
              </a:rPr>
              <a:t> — это методический приём, при котором изучение произведения идёт не от начала к концу, а в обратном порядке: </a:t>
            </a:r>
          </a:p>
          <a:p>
            <a:r>
              <a:rPr lang="ru-RU" sz="2800" dirty="0" smtClean="0">
                <a:latin typeface="Gerbera Light" pitchFamily="50" charset="-52"/>
                <a:cs typeface="Times New Roman" pitchFamily="18" charset="0"/>
              </a:rPr>
              <a:t>от финала — к завязке, от результата — к причинам, от следствия — к истокам. </a:t>
            </a:r>
          </a:p>
          <a:p>
            <a:endParaRPr lang="ru-RU" sz="2800" b="1" dirty="0" smtClean="0">
              <a:latin typeface="Gerbera Light" pitchFamily="50" charset="-52"/>
              <a:cs typeface="Times New Roman" pitchFamily="18" charset="0"/>
            </a:endParaRPr>
          </a:p>
          <a:p>
            <a:r>
              <a:rPr lang="ru-RU" sz="2800" b="1" dirty="0" smtClean="0">
                <a:latin typeface="Gerbera Light" pitchFamily="50" charset="-52"/>
                <a:cs typeface="Times New Roman" pitchFamily="18" charset="0"/>
              </a:rPr>
              <a:t>Цель</a:t>
            </a:r>
            <a:r>
              <a:rPr lang="ru-RU" sz="2800" dirty="0" smtClean="0">
                <a:latin typeface="Gerbera Light" pitchFamily="50" charset="-52"/>
                <a:cs typeface="Times New Roman" pitchFamily="18" charset="0"/>
              </a:rPr>
              <a:t> такого подхода — создать интригу, заставить читателя переосмыслить детали и увидеть скрытые смыслы, которые могли остаться незамеченными при традиционном чтении.</a:t>
            </a:r>
          </a:p>
          <a:p>
            <a:endParaRPr lang="ru-RU" dirty="0">
              <a:latin typeface="Gerbera Light" pitchFamily="50" charset="-52"/>
            </a:endParaRPr>
          </a:p>
        </p:txBody>
      </p:sp>
      <p:pic>
        <p:nvPicPr>
          <p:cNvPr id="6" name="Рисунок 5">
            <a:extLst>
              <a:ext uri="{FF2B5EF4-FFF2-40B4-BE49-F238E27FC236}">
                <a16:creationId xmlns="" xmlns:a16="http://schemas.microsoft.com/office/drawing/2014/main" id="{13DCB9E7-9E4C-4DA5-A1AA-0C1F78523A8E}"/>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23782" y="1378178"/>
            <a:ext cx="766586" cy="881696"/>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D:\000\август про\1820-1024 (1).jpg"/>
          <p:cNvPicPr>
            <a:picLocks noChangeAspect="1" noChangeArrowheads="1"/>
          </p:cNvPicPr>
          <p:nvPr/>
        </p:nvPicPr>
        <p:blipFill>
          <a:blip r:embed="rId2" cstate="print"/>
          <a:srcRect/>
          <a:stretch>
            <a:fillRect/>
          </a:stretch>
        </p:blipFill>
        <p:spPr bwMode="auto">
          <a:xfrm>
            <a:off x="1488" y="0"/>
            <a:ext cx="12189023" cy="6858000"/>
          </a:xfrm>
          <a:prstGeom prst="rect">
            <a:avLst/>
          </a:prstGeom>
          <a:noFill/>
        </p:spPr>
      </p:pic>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466217" y="382096"/>
            <a:ext cx="2410097" cy="645810"/>
          </a:xfrm>
          <a:prstGeom prst="rect">
            <a:avLst/>
          </a:prstGeom>
        </p:spPr>
      </p:pic>
      <p:sp>
        <p:nvSpPr>
          <p:cNvPr id="5" name="TextBox 4"/>
          <p:cNvSpPr txBox="1"/>
          <p:nvPr/>
        </p:nvSpPr>
        <p:spPr>
          <a:xfrm>
            <a:off x="1515291" y="1188719"/>
            <a:ext cx="9810206" cy="4247317"/>
          </a:xfrm>
          <a:prstGeom prst="rect">
            <a:avLst/>
          </a:prstGeom>
          <a:noFill/>
        </p:spPr>
        <p:txBody>
          <a:bodyPr wrap="square" rtlCol="0">
            <a:spAutoFit/>
          </a:bodyPr>
          <a:lstStyle/>
          <a:p>
            <a:r>
              <a:rPr lang="ru-RU" sz="2800" b="1" dirty="0" smtClean="0">
                <a:latin typeface="Gerbera Light" pitchFamily="50" charset="-52"/>
                <a:cs typeface="Times New Roman" pitchFamily="18" charset="0"/>
              </a:rPr>
              <a:t>Цель мастер-класса:</a:t>
            </a:r>
            <a:r>
              <a:rPr lang="ru-RU" sz="2800" dirty="0" smtClean="0">
                <a:latin typeface="Gerbera Light" pitchFamily="50" charset="-52"/>
                <a:cs typeface="Times New Roman" pitchFamily="18" charset="0"/>
              </a:rPr>
              <a:t> познакомить участников с технологией «чтения наоборот» — анализом произведения от финальной сцены к началу, как это предложено в рабочем листе по рассказу Л.Н. Толстого «Бедные люди». На практике разобрать, как этот прием помогает превратить сухие вопросы учебника в живой диалог с автором, развить </a:t>
            </a:r>
            <a:r>
              <a:rPr lang="ru-RU" sz="2800" dirty="0" err="1" smtClean="0">
                <a:latin typeface="Gerbera Light" pitchFamily="50" charset="-52"/>
                <a:cs typeface="Times New Roman" pitchFamily="18" charset="0"/>
              </a:rPr>
              <a:t>эмпатию</a:t>
            </a:r>
            <a:r>
              <a:rPr lang="ru-RU" sz="2800" dirty="0" smtClean="0">
                <a:latin typeface="Gerbera Light" pitchFamily="50" charset="-52"/>
                <a:cs typeface="Times New Roman" pitchFamily="18" charset="0"/>
              </a:rPr>
              <a:t> и научить видеть за простыми словами глубокую нравственную философию писателя.</a:t>
            </a:r>
          </a:p>
          <a:p>
            <a:endParaRPr lang="ru-RU" dirty="0"/>
          </a:p>
        </p:txBody>
      </p:sp>
      <p:pic>
        <p:nvPicPr>
          <p:cNvPr id="6" name="Рисунок 5">
            <a:extLst>
              <a:ext uri="{FF2B5EF4-FFF2-40B4-BE49-F238E27FC236}">
                <a16:creationId xmlns="" xmlns:a16="http://schemas.microsoft.com/office/drawing/2014/main" id="{13DCB9E7-9E4C-4DA5-A1AA-0C1F78523A8E}"/>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23782" y="1116921"/>
            <a:ext cx="766586" cy="881696"/>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D:\000\август про\1820-1024 (1).jpg"/>
          <p:cNvPicPr>
            <a:picLocks noChangeAspect="1" noChangeArrowheads="1"/>
          </p:cNvPicPr>
          <p:nvPr/>
        </p:nvPicPr>
        <p:blipFill>
          <a:blip r:embed="rId2" cstate="print"/>
          <a:srcRect/>
          <a:stretch>
            <a:fillRect/>
          </a:stretch>
        </p:blipFill>
        <p:spPr bwMode="auto">
          <a:xfrm>
            <a:off x="0" y="0"/>
            <a:ext cx="12189023" cy="6858000"/>
          </a:xfrm>
          <a:prstGeom prst="rect">
            <a:avLst/>
          </a:prstGeom>
          <a:noFill/>
        </p:spPr>
      </p:pic>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466217" y="382096"/>
            <a:ext cx="2410097" cy="645810"/>
          </a:xfrm>
          <a:prstGeom prst="rect">
            <a:avLst/>
          </a:prstGeom>
        </p:spPr>
      </p:pic>
      <p:sp>
        <p:nvSpPr>
          <p:cNvPr id="5" name="TextBox 4"/>
          <p:cNvSpPr txBox="1"/>
          <p:nvPr/>
        </p:nvSpPr>
        <p:spPr>
          <a:xfrm>
            <a:off x="1397725" y="2821576"/>
            <a:ext cx="9810206" cy="2246769"/>
          </a:xfrm>
          <a:prstGeom prst="rect">
            <a:avLst/>
          </a:prstGeom>
          <a:noFill/>
        </p:spPr>
        <p:txBody>
          <a:bodyPr wrap="square" rtlCol="0">
            <a:spAutoFit/>
          </a:bodyPr>
          <a:lstStyle/>
          <a:p>
            <a:pPr lvl="1"/>
            <a:r>
              <a:rPr lang="ru-RU" sz="2800" b="1" dirty="0" smtClean="0">
                <a:solidFill>
                  <a:srgbClr val="FF0000"/>
                </a:solidFill>
                <a:latin typeface="Gerbera Light" pitchFamily="50" charset="-52"/>
                <a:cs typeface="Times New Roman" pitchFamily="18" charset="0"/>
              </a:rPr>
              <a:t>красный — страх, тревога;</a:t>
            </a:r>
          </a:p>
          <a:p>
            <a:pPr lvl="1"/>
            <a:r>
              <a:rPr lang="ru-RU" sz="2800" b="1" dirty="0" smtClean="0">
                <a:solidFill>
                  <a:schemeClr val="tx2"/>
                </a:solidFill>
                <a:latin typeface="Gerbera Light" pitchFamily="50" charset="-52"/>
                <a:cs typeface="Times New Roman" pitchFamily="18" charset="0"/>
              </a:rPr>
              <a:t>     синий — грусть, тоска;</a:t>
            </a:r>
          </a:p>
          <a:p>
            <a:pPr lvl="1"/>
            <a:r>
              <a:rPr lang="ru-RU" sz="2800" b="1" dirty="0" smtClean="0">
                <a:solidFill>
                  <a:srgbClr val="33CC33"/>
                </a:solidFill>
                <a:latin typeface="Gerbera Light" pitchFamily="50" charset="-52"/>
                <a:cs typeface="Times New Roman" pitchFamily="18" charset="0"/>
              </a:rPr>
              <a:t>         </a:t>
            </a:r>
            <a:r>
              <a:rPr lang="ru-RU" sz="2800" b="1" dirty="0" smtClean="0">
                <a:solidFill>
                  <a:srgbClr val="00B050"/>
                </a:solidFill>
                <a:latin typeface="Gerbera Light" pitchFamily="50" charset="-52"/>
                <a:cs typeface="Times New Roman" pitchFamily="18" charset="0"/>
              </a:rPr>
              <a:t>зелёный — спокойствие, умиротворение;</a:t>
            </a:r>
          </a:p>
          <a:p>
            <a:pPr lvl="1"/>
            <a:r>
              <a:rPr lang="ru-RU" sz="2800" b="1" dirty="0" smtClean="0">
                <a:solidFill>
                  <a:srgbClr val="C0BC00"/>
                </a:solidFill>
                <a:latin typeface="Gerbera Light" pitchFamily="50" charset="-52"/>
                <a:cs typeface="Times New Roman" pitchFamily="18" charset="0"/>
              </a:rPr>
              <a:t>             жёлтый — радость, восторг;</a:t>
            </a:r>
          </a:p>
          <a:p>
            <a:r>
              <a:rPr lang="ru-RU" sz="2800" b="1" dirty="0" smtClean="0">
                <a:latin typeface="Gerbera Light" pitchFamily="50" charset="-52"/>
                <a:cs typeface="Times New Roman" pitchFamily="18" charset="0"/>
              </a:rPr>
              <a:t>                         </a:t>
            </a:r>
            <a:r>
              <a:rPr lang="ru-RU" sz="2800" b="1" dirty="0" smtClean="0">
                <a:solidFill>
                  <a:srgbClr val="FF6600"/>
                </a:solidFill>
                <a:latin typeface="Gerbera Light" pitchFamily="50" charset="-52"/>
                <a:cs typeface="Times New Roman" pitchFamily="18" charset="0"/>
              </a:rPr>
              <a:t>оранжевый — удивление, волнение</a:t>
            </a:r>
            <a:endParaRPr lang="ru-RU" dirty="0"/>
          </a:p>
        </p:txBody>
      </p:sp>
      <p:pic>
        <p:nvPicPr>
          <p:cNvPr id="6" name="Рисунок 5">
            <a:extLst>
              <a:ext uri="{FF2B5EF4-FFF2-40B4-BE49-F238E27FC236}">
                <a16:creationId xmlns="" xmlns:a16="http://schemas.microsoft.com/office/drawing/2014/main" id="{13DCB9E7-9E4C-4DA5-A1AA-0C1F78523A8E}"/>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58914" y="1116921"/>
            <a:ext cx="766586" cy="881696"/>
          </a:xfrm>
          <a:prstGeom prst="rect">
            <a:avLst/>
          </a:prstGeom>
        </p:spPr>
      </p:pic>
      <p:sp>
        <p:nvSpPr>
          <p:cNvPr id="7" name="Прямоугольник 6"/>
          <p:cNvSpPr/>
          <p:nvPr/>
        </p:nvSpPr>
        <p:spPr>
          <a:xfrm>
            <a:off x="1894243" y="1297968"/>
            <a:ext cx="6374546" cy="584775"/>
          </a:xfrm>
          <a:prstGeom prst="rect">
            <a:avLst/>
          </a:prstGeom>
          <a:solidFill>
            <a:schemeClr val="accent6"/>
          </a:solidFill>
        </p:spPr>
        <p:txBody>
          <a:bodyPr wrap="square">
            <a:spAutoFit/>
          </a:bodyPr>
          <a:lstStyle/>
          <a:p>
            <a:pPr algn="ctr"/>
            <a:r>
              <a:rPr lang="ru-RU" sz="3200" b="1" dirty="0" smtClean="0">
                <a:latin typeface="Gerbera Light" pitchFamily="50" charset="-52"/>
              </a:rPr>
              <a:t>Рефлексия</a:t>
            </a:r>
            <a:endParaRPr lang="ru-RU" sz="3200" b="1" dirty="0">
              <a:latin typeface="Gerbera Light" pitchFamily="50" charset="-52"/>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D:\000\август про\1820-1024 (1).jpg"/>
          <p:cNvPicPr>
            <a:picLocks noChangeAspect="1" noChangeArrowheads="1"/>
          </p:cNvPicPr>
          <p:nvPr/>
        </p:nvPicPr>
        <p:blipFill>
          <a:blip r:embed="rId2" cstate="print"/>
          <a:srcRect/>
          <a:stretch>
            <a:fillRect/>
          </a:stretch>
        </p:blipFill>
        <p:spPr bwMode="auto">
          <a:xfrm>
            <a:off x="1488" y="0"/>
            <a:ext cx="12189023" cy="6858000"/>
          </a:xfrm>
          <a:prstGeom prst="rect">
            <a:avLst/>
          </a:prstGeom>
          <a:noFill/>
        </p:spPr>
      </p:pic>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466217" y="382096"/>
            <a:ext cx="2410097" cy="645810"/>
          </a:xfrm>
          <a:prstGeom prst="rect">
            <a:avLst/>
          </a:prstGeom>
        </p:spPr>
      </p:pic>
      <p:sp>
        <p:nvSpPr>
          <p:cNvPr id="5" name="TextBox 4"/>
          <p:cNvSpPr txBox="1"/>
          <p:nvPr/>
        </p:nvSpPr>
        <p:spPr>
          <a:xfrm>
            <a:off x="744583" y="2037807"/>
            <a:ext cx="10946674" cy="3139321"/>
          </a:xfrm>
          <a:prstGeom prst="rect">
            <a:avLst/>
          </a:prstGeom>
          <a:noFill/>
        </p:spPr>
        <p:txBody>
          <a:bodyPr wrap="square" rtlCol="0">
            <a:spAutoFit/>
          </a:bodyPr>
          <a:lstStyle/>
          <a:p>
            <a:r>
              <a:rPr lang="ru-RU" sz="2000" b="1" dirty="0" err="1" smtClean="0">
                <a:solidFill>
                  <a:schemeClr val="accent1">
                    <a:lumMod val="75000"/>
                  </a:schemeClr>
                </a:solidFill>
                <a:latin typeface="Gerbera Light" pitchFamily="50" charset="-52"/>
                <a:cs typeface="Times New Roman" pitchFamily="18" charset="0"/>
              </a:rPr>
              <a:t>Y</a:t>
            </a:r>
            <a:r>
              <a:rPr lang="ru-RU" sz="2000" b="1" dirty="0" err="1" smtClean="0">
                <a:solidFill>
                  <a:schemeClr val="accent1">
                    <a:lumMod val="75000"/>
                  </a:schemeClr>
                </a:solidFill>
                <a:latin typeface="Gerbera Light" pitchFamily="50" charset="-52"/>
                <a:cs typeface="Times New Roman" pitchFamily="18" charset="0"/>
                <a:hlinkClick r:id="rId4"/>
              </a:rPr>
              <a:t>andexART</a:t>
            </a:r>
            <a:r>
              <a:rPr lang="ru-RU" sz="2000" dirty="0" smtClean="0">
                <a:latin typeface="Gerbera Light" pitchFamily="50" charset="-52"/>
                <a:cs typeface="Times New Roman" pitchFamily="18" charset="0"/>
              </a:rPr>
              <a:t> — для генерации изображений и видео </a:t>
            </a:r>
          </a:p>
          <a:p>
            <a:endParaRPr lang="ru-RU" sz="2000" dirty="0" smtClean="0">
              <a:latin typeface="Gerbera Light" pitchFamily="50" charset="-52"/>
              <a:cs typeface="Times New Roman" pitchFamily="18" charset="0"/>
            </a:endParaRPr>
          </a:p>
          <a:p>
            <a:r>
              <a:rPr lang="ru-RU" sz="2000" b="1" dirty="0" smtClean="0">
                <a:solidFill>
                  <a:schemeClr val="accent1">
                    <a:lumMod val="75000"/>
                  </a:schemeClr>
                </a:solidFill>
                <a:latin typeface="Gerbera Light" pitchFamily="50" charset="-52"/>
                <a:cs typeface="Times New Roman" pitchFamily="18" charset="0"/>
                <a:hlinkClick r:id="rId4"/>
              </a:rPr>
              <a:t>Фундаментальная электронная библиотека (ФЭБ)</a:t>
            </a:r>
            <a:r>
              <a:rPr lang="ru-RU" sz="2000" dirty="0" smtClean="0">
                <a:latin typeface="Gerbera Light" pitchFamily="50" charset="-52"/>
                <a:cs typeface="Times New Roman" pitchFamily="18" charset="0"/>
              </a:rPr>
              <a:t> — полнотекстовая система по русской литературе и фольклору: тексты, библиографии, историко-биографические работы</a:t>
            </a:r>
          </a:p>
          <a:p>
            <a:endParaRPr lang="ru-RU" sz="2000" dirty="0" smtClean="0">
              <a:latin typeface="Gerbera Light" pitchFamily="50" charset="-52"/>
              <a:cs typeface="Times New Roman" pitchFamily="18" charset="0"/>
            </a:endParaRPr>
          </a:p>
          <a:p>
            <a:r>
              <a:rPr lang="ru-RU" sz="2000" b="1" dirty="0" smtClean="0">
                <a:latin typeface="Gerbera Light" pitchFamily="50" charset="-52"/>
                <a:cs typeface="Times New Roman" pitchFamily="18" charset="0"/>
                <a:hlinkClick r:id="rId5"/>
              </a:rPr>
              <a:t>Указ</a:t>
            </a:r>
            <a:r>
              <a:rPr lang="ru-RU" sz="2000" dirty="0" smtClean="0">
                <a:latin typeface="Gerbera Light" pitchFamily="50" charset="-52"/>
                <a:cs typeface="Times New Roman" pitchFamily="18" charset="0"/>
                <a:hlinkClick r:id="rId5"/>
              </a:rPr>
              <a:t>  </a:t>
            </a:r>
            <a:r>
              <a:rPr lang="ru-RU" sz="2000" dirty="0" smtClean="0">
                <a:latin typeface="Gerbera Light" pitchFamily="50" charset="-52"/>
                <a:cs typeface="Times New Roman" pitchFamily="18" charset="0"/>
              </a:rPr>
              <a:t>Президента РФ от 09.11.2022 № 809 «Об утверждении Основ государственной политики по сохранению и укреплению традиционных российских духовно-нравственных ценностей»</a:t>
            </a:r>
          </a:p>
          <a:p>
            <a:endParaRPr lang="ru-RU" dirty="0"/>
          </a:p>
        </p:txBody>
      </p:sp>
      <p:pic>
        <p:nvPicPr>
          <p:cNvPr id="6" name="Рисунок 5">
            <a:extLst>
              <a:ext uri="{FF2B5EF4-FFF2-40B4-BE49-F238E27FC236}">
                <a16:creationId xmlns="" xmlns:a16="http://schemas.microsoft.com/office/drawing/2014/main" id="{13DCB9E7-9E4C-4DA5-A1AA-0C1F78523A8E}"/>
              </a:ext>
            </a:extLst>
          </p:cNvPr>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445405" y="594407"/>
            <a:ext cx="766586" cy="881696"/>
          </a:xfrm>
          <a:prstGeom prst="rect">
            <a:avLst/>
          </a:prstGeom>
        </p:spPr>
      </p:pic>
      <p:sp>
        <p:nvSpPr>
          <p:cNvPr id="7" name="TextBox 6"/>
          <p:cNvSpPr txBox="1"/>
          <p:nvPr/>
        </p:nvSpPr>
        <p:spPr>
          <a:xfrm>
            <a:off x="1724297" y="640080"/>
            <a:ext cx="6570617" cy="738664"/>
          </a:xfrm>
          <a:prstGeom prst="rect">
            <a:avLst/>
          </a:prstGeom>
          <a:noFill/>
        </p:spPr>
        <p:txBody>
          <a:bodyPr wrap="square" rtlCol="0">
            <a:spAutoFit/>
          </a:bodyPr>
          <a:lstStyle/>
          <a:p>
            <a:r>
              <a:rPr lang="ru-RU" sz="2400" b="1" dirty="0" smtClean="0">
                <a:latin typeface="Gerbera Light" pitchFamily="50" charset="-52"/>
                <a:cs typeface="Times New Roman" pitchFamily="18" charset="0"/>
              </a:rPr>
              <a:t>Использованные интернет-ресурсы</a:t>
            </a:r>
          </a:p>
          <a:p>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3075" name="Picture 3" descr="D:\000\август про\1820-1024 (1).jpg"/>
          <p:cNvPicPr>
            <a:picLocks noChangeAspect="1" noChangeArrowheads="1"/>
          </p:cNvPicPr>
          <p:nvPr/>
        </p:nvPicPr>
        <p:blipFill>
          <a:blip r:embed="rId3" cstate="print"/>
          <a:srcRect/>
          <a:stretch>
            <a:fillRect/>
          </a:stretch>
        </p:blipFill>
        <p:spPr bwMode="auto">
          <a:xfrm>
            <a:off x="0" y="0"/>
            <a:ext cx="12189023" cy="6858000"/>
          </a:xfrm>
          <a:prstGeom prst="rect">
            <a:avLst/>
          </a:prstGeom>
          <a:noFill/>
        </p:spPr>
      </p:pic>
      <p:pic>
        <p:nvPicPr>
          <p:cNvPr id="9" name="Рисунок 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466217" y="382096"/>
            <a:ext cx="2410097" cy="645810"/>
          </a:xfrm>
          <a:prstGeom prst="rect">
            <a:avLst/>
          </a:prstGeom>
        </p:spPr>
      </p:pic>
      <p:sp>
        <p:nvSpPr>
          <p:cNvPr id="10" name="Прямоугольник 9"/>
          <p:cNvSpPr/>
          <p:nvPr/>
        </p:nvSpPr>
        <p:spPr>
          <a:xfrm>
            <a:off x="493631" y="514197"/>
            <a:ext cx="8114792" cy="584775"/>
          </a:xfrm>
          <a:prstGeom prst="rect">
            <a:avLst/>
          </a:prstGeom>
          <a:solidFill>
            <a:schemeClr val="accent6"/>
          </a:solidFill>
        </p:spPr>
        <p:txBody>
          <a:bodyPr wrap="square">
            <a:spAutoFit/>
          </a:bodyPr>
          <a:lstStyle/>
          <a:p>
            <a:r>
              <a:rPr lang="ru-RU" sz="3200" b="1" dirty="0" smtClean="0">
                <a:latin typeface="Gerbera Light"/>
                <a:cs typeface="Times New Roman" pitchFamily="18" charset="0"/>
              </a:rPr>
              <a:t>    Учебный прогноз </a:t>
            </a:r>
            <a:r>
              <a:rPr lang="ru-RU" sz="3200" dirty="0" smtClean="0">
                <a:latin typeface="Gerbera Light"/>
                <a:cs typeface="Times New Roman" pitchFamily="18" charset="0"/>
              </a:rPr>
              <a:t>(предложение 78) </a:t>
            </a:r>
            <a:endParaRPr lang="ru-RU" sz="3200" dirty="0">
              <a:latin typeface="Gerbera Light"/>
            </a:endParaRPr>
          </a:p>
        </p:txBody>
      </p:sp>
      <p:sp>
        <p:nvSpPr>
          <p:cNvPr id="11" name="Прямоугольник 10"/>
          <p:cNvSpPr/>
          <p:nvPr/>
        </p:nvSpPr>
        <p:spPr>
          <a:xfrm>
            <a:off x="522514" y="2197893"/>
            <a:ext cx="10816046" cy="3170099"/>
          </a:xfrm>
          <a:prstGeom prst="rect">
            <a:avLst/>
          </a:prstGeom>
        </p:spPr>
        <p:txBody>
          <a:bodyPr wrap="square">
            <a:spAutoFit/>
          </a:bodyPr>
          <a:lstStyle/>
          <a:p>
            <a:pPr>
              <a:buNone/>
            </a:pPr>
            <a:r>
              <a:rPr lang="ru-RU" sz="3200" b="1" i="1" dirty="0" smtClean="0">
                <a:latin typeface="Gerbera Light"/>
                <a:cs typeface="Times New Roman" pitchFamily="18" charset="0"/>
              </a:rPr>
              <a:t>-</a:t>
            </a:r>
            <a:r>
              <a:rPr lang="ru-RU" sz="3200" i="1" dirty="0" smtClean="0">
                <a:latin typeface="Gerbera Light"/>
                <a:cs typeface="Times New Roman" pitchFamily="18" charset="0"/>
              </a:rPr>
              <a:t>Вот они, — сказала Жанна и отдернула полог.</a:t>
            </a:r>
            <a:endParaRPr lang="ru-RU" sz="3200" b="1" i="1" dirty="0" smtClean="0">
              <a:latin typeface="Gerbera Light"/>
              <a:cs typeface="Times New Roman" pitchFamily="18" charset="0"/>
            </a:endParaRPr>
          </a:p>
          <a:p>
            <a:pPr>
              <a:buNone/>
            </a:pPr>
            <a:endParaRPr lang="ru-RU" b="1" dirty="0" smtClean="0">
              <a:latin typeface="Gerbera Light"/>
              <a:cs typeface="Times New Roman" pitchFamily="18" charset="0"/>
            </a:endParaRPr>
          </a:p>
          <a:p>
            <a:pPr>
              <a:buNone/>
            </a:pPr>
            <a:endParaRPr lang="ru-RU" b="1" dirty="0" smtClean="0">
              <a:latin typeface="Gerbera Light"/>
              <a:cs typeface="Times New Roman" pitchFamily="18" charset="0"/>
            </a:endParaRPr>
          </a:p>
          <a:p>
            <a:pPr>
              <a:buNone/>
            </a:pPr>
            <a:endParaRPr lang="ru-RU" b="1" dirty="0" smtClean="0">
              <a:latin typeface="Gerbera Light"/>
              <a:cs typeface="Times New Roman" pitchFamily="18" charset="0"/>
            </a:endParaRPr>
          </a:p>
          <a:p>
            <a:pPr>
              <a:buNone/>
            </a:pPr>
            <a:endParaRPr lang="ru-RU" b="1" dirty="0" smtClean="0">
              <a:latin typeface="Gerbera Light"/>
              <a:cs typeface="Times New Roman" pitchFamily="18" charset="0"/>
            </a:endParaRPr>
          </a:p>
          <a:p>
            <a:pPr>
              <a:buFontTx/>
              <a:buChar char="-"/>
            </a:pPr>
            <a:r>
              <a:rPr lang="ru-RU" sz="2400" i="1" dirty="0" smtClean="0">
                <a:latin typeface="Gerbera Light"/>
                <a:cs typeface="Times New Roman" pitchFamily="18" charset="0"/>
              </a:rPr>
              <a:t>Что такое </a:t>
            </a:r>
            <a:r>
              <a:rPr lang="ru-RU" sz="2400" b="1" i="1" dirty="0" smtClean="0">
                <a:latin typeface="Gerbera Light"/>
                <a:cs typeface="Times New Roman" pitchFamily="18" charset="0"/>
              </a:rPr>
              <a:t>полог</a:t>
            </a:r>
            <a:r>
              <a:rPr lang="ru-RU" sz="2400" i="1" dirty="0" smtClean="0">
                <a:latin typeface="Gerbera Light"/>
                <a:cs typeface="Times New Roman" pitchFamily="18" charset="0"/>
              </a:rPr>
              <a:t>?</a:t>
            </a:r>
          </a:p>
          <a:p>
            <a:r>
              <a:rPr lang="ru-RU" sz="2400" b="1" i="1" dirty="0" smtClean="0">
                <a:latin typeface="Gerbera Light"/>
                <a:cs typeface="Times New Roman" pitchFamily="18" charset="0"/>
              </a:rPr>
              <a:t>- </a:t>
            </a:r>
            <a:r>
              <a:rPr lang="ru-RU" sz="2400" i="1" dirty="0" smtClean="0">
                <a:latin typeface="Gerbera Light"/>
                <a:cs typeface="Times New Roman" pitchFamily="18" charset="0"/>
              </a:rPr>
              <a:t>Кто</a:t>
            </a:r>
            <a:r>
              <a:rPr lang="ru-RU" sz="2400" b="1" i="1" dirty="0" smtClean="0">
                <a:latin typeface="Gerbera Light"/>
                <a:cs typeface="Times New Roman" pitchFamily="18" charset="0"/>
              </a:rPr>
              <a:t> скрывался </a:t>
            </a:r>
            <a:r>
              <a:rPr lang="ru-RU" sz="2400" i="1" dirty="0" smtClean="0">
                <a:latin typeface="Gerbera Light"/>
                <a:cs typeface="Times New Roman" pitchFamily="18" charset="0"/>
              </a:rPr>
              <a:t>за пологом?</a:t>
            </a:r>
            <a:endParaRPr lang="ru-RU" sz="2400" i="1" dirty="0" smtClean="0">
              <a:latin typeface="Gerbera Light"/>
            </a:endParaRPr>
          </a:p>
          <a:p>
            <a:r>
              <a:rPr lang="ru-RU" sz="2400" i="1" dirty="0" smtClean="0">
                <a:latin typeface="Gerbera Light"/>
                <a:cs typeface="Times New Roman" pitchFamily="18" charset="0"/>
              </a:rPr>
              <a:t>- Почему полог </a:t>
            </a:r>
            <a:r>
              <a:rPr lang="ru-RU" sz="2400" b="1" i="1" dirty="0" smtClean="0">
                <a:latin typeface="Gerbera Light"/>
                <a:cs typeface="Times New Roman" pitchFamily="18" charset="0"/>
              </a:rPr>
              <a:t>отдернули?</a:t>
            </a:r>
            <a:endParaRPr lang="ru-RU" sz="2400" i="1" dirty="0" smtClean="0">
              <a:latin typeface="Gerbera Light"/>
            </a:endParaRPr>
          </a:p>
          <a:p>
            <a:r>
              <a:rPr lang="ru-RU" sz="2400" i="1" dirty="0" smtClean="0">
                <a:latin typeface="Gerbera Light"/>
                <a:cs typeface="Times New Roman" pitchFamily="18" charset="0"/>
              </a:rPr>
              <a:t>- Какая сцена </a:t>
            </a:r>
            <a:r>
              <a:rPr lang="ru-RU" sz="2400" b="1" i="1" dirty="0" smtClean="0">
                <a:latin typeface="Gerbera Light"/>
                <a:cs typeface="Times New Roman" pitchFamily="18" charset="0"/>
              </a:rPr>
              <a:t>предшествовала</a:t>
            </a:r>
            <a:r>
              <a:rPr lang="ru-RU" sz="2400" i="1" dirty="0" smtClean="0">
                <a:latin typeface="Gerbera Light"/>
                <a:cs typeface="Times New Roman" pitchFamily="18" charset="0"/>
              </a:rPr>
              <a:t> финалу?</a:t>
            </a:r>
          </a:p>
        </p:txBody>
      </p:sp>
      <p:pic>
        <p:nvPicPr>
          <p:cNvPr id="6" name="Рисунок 5">
            <a:extLst>
              <a:ext uri="{FF2B5EF4-FFF2-40B4-BE49-F238E27FC236}">
                <a16:creationId xmlns="" xmlns:a16="http://schemas.microsoft.com/office/drawing/2014/main" id="{13DCB9E7-9E4C-4DA5-A1AA-0C1F78523A8E}"/>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84594" y="476841"/>
            <a:ext cx="528080" cy="607376"/>
          </a:xfrm>
          <a:prstGeom prst="rect">
            <a:avLst/>
          </a:prstGeom>
        </p:spPr>
      </p:pic>
    </p:spTree>
    <p:extLst>
      <p:ext uri="{BB962C8B-B14F-4D97-AF65-F5344CB8AC3E}">
        <p14:creationId xmlns:p14="http://schemas.microsoft.com/office/powerpoint/2010/main" xmlns="" val="6573829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000\август про\1820-1024 (1).jpg"/>
          <p:cNvPicPr>
            <a:picLocks noChangeAspect="1" noChangeArrowheads="1"/>
          </p:cNvPicPr>
          <p:nvPr/>
        </p:nvPicPr>
        <p:blipFill>
          <a:blip r:embed="rId2" cstate="print"/>
          <a:srcRect/>
          <a:stretch>
            <a:fillRect/>
          </a:stretch>
        </p:blipFill>
        <p:spPr bwMode="auto">
          <a:xfrm>
            <a:off x="1488" y="0"/>
            <a:ext cx="12189023" cy="6858000"/>
          </a:xfrm>
          <a:prstGeom prst="rect">
            <a:avLst/>
          </a:prstGeom>
          <a:noFill/>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544594" y="199216"/>
            <a:ext cx="2410097" cy="645810"/>
          </a:xfrm>
          <a:prstGeom prst="rect">
            <a:avLst/>
          </a:prstGeom>
        </p:spPr>
      </p:pic>
      <p:sp>
        <p:nvSpPr>
          <p:cNvPr id="4" name="TextBox 3"/>
          <p:cNvSpPr txBox="1"/>
          <p:nvPr/>
        </p:nvSpPr>
        <p:spPr>
          <a:xfrm>
            <a:off x="352697" y="600891"/>
            <a:ext cx="11430000" cy="5909310"/>
          </a:xfrm>
          <a:prstGeom prst="rect">
            <a:avLst/>
          </a:prstGeom>
          <a:noFill/>
        </p:spPr>
        <p:txBody>
          <a:bodyPr wrap="square" rtlCol="0">
            <a:spAutoFit/>
          </a:bodyPr>
          <a:lstStyle/>
          <a:p>
            <a:r>
              <a:rPr lang="ru-RU" i="1" dirty="0" smtClean="0">
                <a:latin typeface="Gerbera Light" pitchFamily="50" charset="-52"/>
                <a:cs typeface="Times New Roman" pitchFamily="18" charset="0"/>
              </a:rPr>
              <a:t>43)Вдруг дверь распахнулась, в комнату ворвалась струя свежего морского воздуха, и высокий смуглый рыбак, волоча за собой мокрые разорванные сети, входит в горницу со словами:</a:t>
            </a:r>
            <a:br>
              <a:rPr lang="ru-RU" i="1" dirty="0" smtClean="0">
                <a:latin typeface="Gerbera Light" pitchFamily="50" charset="-52"/>
                <a:cs typeface="Times New Roman" pitchFamily="18" charset="0"/>
              </a:rPr>
            </a:br>
            <a:r>
              <a:rPr lang="ru-RU" i="1" dirty="0" smtClean="0">
                <a:latin typeface="Gerbera Light" pitchFamily="50" charset="-52"/>
                <a:cs typeface="Times New Roman" pitchFamily="18" charset="0"/>
              </a:rPr>
              <a:t>— Вот и я, Жанна!</a:t>
            </a:r>
            <a:br>
              <a:rPr lang="ru-RU" i="1" dirty="0" smtClean="0">
                <a:latin typeface="Gerbera Light" pitchFamily="50" charset="-52"/>
                <a:cs typeface="Times New Roman" pitchFamily="18" charset="0"/>
              </a:rPr>
            </a:br>
            <a:r>
              <a:rPr lang="ru-RU" i="1" dirty="0" smtClean="0">
                <a:latin typeface="Gerbera Light" pitchFamily="50" charset="-52"/>
                <a:cs typeface="Times New Roman" pitchFamily="18" charset="0"/>
              </a:rPr>
              <a:t>— (44)Ах, это ты! — говорит Жанна и останавливается, не смея поднять на него глаза.</a:t>
            </a:r>
            <a:br>
              <a:rPr lang="ru-RU" i="1" dirty="0" smtClean="0">
                <a:latin typeface="Gerbera Light" pitchFamily="50" charset="-52"/>
                <a:cs typeface="Times New Roman" pitchFamily="18" charset="0"/>
              </a:rPr>
            </a:br>
            <a:r>
              <a:rPr lang="ru-RU" i="1" dirty="0" smtClean="0">
                <a:latin typeface="Gerbera Light" pitchFamily="50" charset="-52"/>
                <a:cs typeface="Times New Roman" pitchFamily="18" charset="0"/>
              </a:rPr>
              <a:t>— (45)Ну уж ночка! (46)Страх!</a:t>
            </a:r>
            <a:br>
              <a:rPr lang="ru-RU" i="1" dirty="0" smtClean="0">
                <a:latin typeface="Gerbera Light" pitchFamily="50" charset="-52"/>
                <a:cs typeface="Times New Roman" pitchFamily="18" charset="0"/>
              </a:rPr>
            </a:br>
            <a:r>
              <a:rPr lang="ru-RU" i="1" dirty="0" smtClean="0">
                <a:latin typeface="Gerbera Light" pitchFamily="50" charset="-52"/>
                <a:cs typeface="Times New Roman" pitchFamily="18" charset="0"/>
              </a:rPr>
              <a:t>— (47)Да, да, погода была ужасная! (48)Ну, а как ловля?</a:t>
            </a:r>
            <a:br>
              <a:rPr lang="ru-RU" i="1" dirty="0" smtClean="0">
                <a:latin typeface="Gerbera Light" pitchFamily="50" charset="-52"/>
                <a:cs typeface="Times New Roman" pitchFamily="18" charset="0"/>
              </a:rPr>
            </a:br>
            <a:r>
              <a:rPr lang="ru-RU" i="1" dirty="0" smtClean="0">
                <a:latin typeface="Gerbera Light" pitchFamily="50" charset="-52"/>
                <a:cs typeface="Times New Roman" pitchFamily="18" charset="0"/>
              </a:rPr>
              <a:t>— (49)Ничего не поймал. (50)Только сети разорвал. (51)Да, я тебе скажу, и погодка ж была! (52)Кажется, такой ночи и не запомню. (53)Какая там ловля! (54)Слава Богу, что жив домой добрался... (55)Ну а ты что тут без меня делала?</a:t>
            </a:r>
            <a:br>
              <a:rPr lang="ru-RU" i="1" dirty="0" smtClean="0">
                <a:latin typeface="Gerbera Light" pitchFamily="50" charset="-52"/>
                <a:cs typeface="Times New Roman" pitchFamily="18" charset="0"/>
              </a:rPr>
            </a:br>
            <a:r>
              <a:rPr lang="ru-RU" i="1" dirty="0" smtClean="0">
                <a:latin typeface="Gerbera Light" pitchFamily="50" charset="-52"/>
                <a:cs typeface="Times New Roman" pitchFamily="18" charset="0"/>
              </a:rPr>
              <a:t>(56)Рыбак втащил сети в комнату и сел у печки.</a:t>
            </a:r>
            <a:br>
              <a:rPr lang="ru-RU" i="1" dirty="0" smtClean="0">
                <a:latin typeface="Gerbera Light" pitchFamily="50" charset="-52"/>
                <a:cs typeface="Times New Roman" pitchFamily="18" charset="0"/>
              </a:rPr>
            </a:br>
            <a:r>
              <a:rPr lang="ru-RU" i="1" dirty="0" smtClean="0">
                <a:latin typeface="Gerbera Light" pitchFamily="50" charset="-52"/>
                <a:cs typeface="Times New Roman" pitchFamily="18" charset="0"/>
              </a:rPr>
              <a:t>— (57)Я? — сказала Жанна, бледнея. — (58)Да что ж я... (59)Сидела шила... (60)Ветер так завывал, что страшно становилось. (61)Боялась за тебя.</a:t>
            </a:r>
            <a:br>
              <a:rPr lang="ru-RU" i="1" dirty="0" smtClean="0">
                <a:latin typeface="Gerbera Light" pitchFamily="50" charset="-52"/>
                <a:cs typeface="Times New Roman" pitchFamily="18" charset="0"/>
              </a:rPr>
            </a:br>
            <a:r>
              <a:rPr lang="ru-RU" i="1" dirty="0" smtClean="0">
                <a:latin typeface="Gerbera Light" pitchFamily="50" charset="-52"/>
                <a:cs typeface="Times New Roman" pitchFamily="18" charset="0"/>
              </a:rPr>
              <a:t>— (62)Да, да, — пробормотал муж, — погода скверная!</a:t>
            </a:r>
            <a:br>
              <a:rPr lang="ru-RU" i="1" dirty="0" smtClean="0">
                <a:latin typeface="Gerbera Light" pitchFamily="50" charset="-52"/>
                <a:cs typeface="Times New Roman" pitchFamily="18" charset="0"/>
              </a:rPr>
            </a:br>
            <a:r>
              <a:rPr lang="ru-RU" i="1" dirty="0" smtClean="0">
                <a:latin typeface="Gerbera Light" pitchFamily="50" charset="-52"/>
                <a:cs typeface="Times New Roman" pitchFamily="18" charset="0"/>
              </a:rPr>
              <a:t>(63)Оба помолчали.</a:t>
            </a:r>
            <a:br>
              <a:rPr lang="ru-RU" i="1" dirty="0" smtClean="0">
                <a:latin typeface="Gerbera Light" pitchFamily="50" charset="-52"/>
                <a:cs typeface="Times New Roman" pitchFamily="18" charset="0"/>
              </a:rPr>
            </a:br>
            <a:r>
              <a:rPr lang="ru-RU" i="1" dirty="0" smtClean="0">
                <a:latin typeface="Gerbera Light" pitchFamily="50" charset="-52"/>
                <a:cs typeface="Times New Roman" pitchFamily="18" charset="0"/>
              </a:rPr>
              <a:t>— (64)А знаешь, — сказала Жанна, — соседка-то наша умерла. (65)Двое детей осталось... (66)Один ещё не говорит, а другой чуть начинает ползать...</a:t>
            </a:r>
            <a:br>
              <a:rPr lang="ru-RU" i="1" dirty="0" smtClean="0">
                <a:latin typeface="Gerbera Light" pitchFamily="50" charset="-52"/>
                <a:cs typeface="Times New Roman" pitchFamily="18" charset="0"/>
              </a:rPr>
            </a:br>
            <a:r>
              <a:rPr lang="ru-RU" i="1" dirty="0" smtClean="0">
                <a:latin typeface="Gerbera Light" pitchFamily="50" charset="-52"/>
                <a:cs typeface="Times New Roman" pitchFamily="18" charset="0"/>
              </a:rPr>
              <a:t>(б7)Жанна замолчала. (68)Рыбак нахмурился; лицо его сделалось серьёзно.</a:t>
            </a:r>
            <a:br>
              <a:rPr lang="ru-RU" i="1" dirty="0" smtClean="0">
                <a:latin typeface="Gerbera Light" pitchFamily="50" charset="-52"/>
                <a:cs typeface="Times New Roman" pitchFamily="18" charset="0"/>
              </a:rPr>
            </a:br>
            <a:r>
              <a:rPr lang="ru-RU" i="1" dirty="0" smtClean="0">
                <a:latin typeface="Gerbera Light" pitchFamily="50" charset="-52"/>
                <a:cs typeface="Times New Roman" pitchFamily="18" charset="0"/>
              </a:rPr>
              <a:t>— (69)Ну дела! — проговорил он, почёсывая в затылке. — (70)Ну да что станешь делать! (71)Придётся взять! (72)Уж как-нибудь перебьёмся! (73)Ступай же скорей!</a:t>
            </a:r>
            <a:br>
              <a:rPr lang="ru-RU" i="1" dirty="0" smtClean="0">
                <a:latin typeface="Gerbera Light" pitchFamily="50" charset="-52"/>
                <a:cs typeface="Times New Roman" pitchFamily="18" charset="0"/>
              </a:rPr>
            </a:br>
            <a:r>
              <a:rPr lang="ru-RU" i="1" dirty="0" smtClean="0">
                <a:latin typeface="Gerbera Light" pitchFamily="50" charset="-52"/>
                <a:cs typeface="Times New Roman" pitchFamily="18" charset="0"/>
              </a:rPr>
              <a:t>(74)Но Жанна не двигалась с места.</a:t>
            </a:r>
            <a:br>
              <a:rPr lang="ru-RU" i="1" dirty="0" smtClean="0">
                <a:latin typeface="Gerbera Light" pitchFamily="50" charset="-52"/>
                <a:cs typeface="Times New Roman" pitchFamily="18" charset="0"/>
              </a:rPr>
            </a:br>
            <a:r>
              <a:rPr lang="ru-RU" i="1" dirty="0" smtClean="0">
                <a:latin typeface="Gerbera Light" pitchFamily="50" charset="-52"/>
                <a:cs typeface="Times New Roman" pitchFamily="18" charset="0"/>
              </a:rPr>
              <a:t>— (75)Что ж ты? (76)Не хочешь? (77)Что с тобой, Жанна?</a:t>
            </a:r>
            <a:endParaRPr lang="ru-RU" dirty="0">
              <a:latin typeface="Gerbera Light" pitchFamily="50" charset="-5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D:\000\август про\1820-1024 (1).jpg"/>
          <p:cNvPicPr>
            <a:picLocks noChangeAspect="1" noChangeArrowheads="1"/>
          </p:cNvPicPr>
          <p:nvPr/>
        </p:nvPicPr>
        <p:blipFill>
          <a:blip r:embed="rId2" cstate="print"/>
          <a:srcRect/>
          <a:stretch>
            <a:fillRect/>
          </a:stretch>
        </p:blipFill>
        <p:spPr bwMode="auto">
          <a:xfrm>
            <a:off x="1488" y="0"/>
            <a:ext cx="12189023" cy="6858000"/>
          </a:xfrm>
          <a:prstGeom prst="rect">
            <a:avLst/>
          </a:prstGeom>
          <a:noFill/>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466217" y="382096"/>
            <a:ext cx="2410097" cy="645810"/>
          </a:xfrm>
          <a:prstGeom prst="rect">
            <a:avLst/>
          </a:prstGeom>
        </p:spPr>
      </p:pic>
      <p:sp>
        <p:nvSpPr>
          <p:cNvPr id="4" name="Прямоугольник 3"/>
          <p:cNvSpPr/>
          <p:nvPr/>
        </p:nvSpPr>
        <p:spPr>
          <a:xfrm>
            <a:off x="613954" y="553386"/>
            <a:ext cx="8543109" cy="1384995"/>
          </a:xfrm>
          <a:prstGeom prst="rect">
            <a:avLst/>
          </a:prstGeom>
          <a:solidFill>
            <a:schemeClr val="accent6"/>
          </a:solidFill>
        </p:spPr>
        <p:txBody>
          <a:bodyPr wrap="square">
            <a:spAutoFit/>
          </a:bodyPr>
          <a:lstStyle/>
          <a:p>
            <a:pPr algn="ctr"/>
            <a:r>
              <a:rPr lang="ru-RU" sz="2800" dirty="0" smtClean="0">
                <a:latin typeface="Gerbera Light" pitchFamily="50" charset="-52"/>
                <a:cs typeface="Times New Roman" pitchFamily="18" charset="0"/>
              </a:rPr>
              <a:t>Концептуальная таблица </a:t>
            </a:r>
          </a:p>
          <a:p>
            <a:pPr algn="ctr"/>
            <a:r>
              <a:rPr lang="ru-RU" sz="2800" dirty="0" smtClean="0">
                <a:latin typeface="Gerbera Light" pitchFamily="50" charset="-52"/>
                <a:cs typeface="Times New Roman" pitchFamily="18" charset="0"/>
              </a:rPr>
              <a:t> </a:t>
            </a:r>
            <a:r>
              <a:rPr lang="ru-RU" sz="2800" b="1" dirty="0" smtClean="0">
                <a:latin typeface="Gerbera Light" pitchFamily="50" charset="-52"/>
                <a:cs typeface="Times New Roman" pitchFamily="18" charset="0"/>
              </a:rPr>
              <a:t>«Внутренний мир героев»  </a:t>
            </a:r>
            <a:r>
              <a:rPr lang="ru-RU" sz="2800" dirty="0" smtClean="0">
                <a:latin typeface="Gerbera Light" pitchFamily="50" charset="-52"/>
                <a:cs typeface="Times New Roman" pitchFamily="18" charset="0"/>
              </a:rPr>
              <a:t> </a:t>
            </a:r>
          </a:p>
          <a:p>
            <a:pPr algn="ctr"/>
            <a:r>
              <a:rPr lang="ru-RU" sz="2800" dirty="0" smtClean="0">
                <a:latin typeface="Gerbera Light" pitchFamily="50" charset="-52"/>
                <a:cs typeface="Times New Roman" pitchFamily="18" charset="0"/>
              </a:rPr>
              <a:t> (предложения 77 - 43)</a:t>
            </a:r>
            <a:endParaRPr lang="ru-RU" sz="2800" dirty="0">
              <a:latin typeface="Gerbera Light" pitchFamily="50" charset="-52"/>
            </a:endParaRPr>
          </a:p>
        </p:txBody>
      </p:sp>
      <p:graphicFrame>
        <p:nvGraphicFramePr>
          <p:cNvPr id="5" name="Содержимое 3"/>
          <p:cNvGraphicFramePr>
            <a:graphicFrameLocks/>
          </p:cNvGraphicFramePr>
          <p:nvPr/>
        </p:nvGraphicFramePr>
        <p:xfrm>
          <a:off x="561703" y="2834640"/>
          <a:ext cx="10763961" cy="2324637"/>
        </p:xfrm>
        <a:graphic>
          <a:graphicData uri="http://schemas.openxmlformats.org/drawingml/2006/table">
            <a:tbl>
              <a:tblPr firstRow="1" bandRow="1">
                <a:tableStyleId>{08FB837D-C827-4EFA-A057-4D05807E0F7C}</a:tableStyleId>
              </a:tblPr>
              <a:tblGrid>
                <a:gridCol w="2877261"/>
                <a:gridCol w="2628900"/>
                <a:gridCol w="2628900"/>
                <a:gridCol w="2628900"/>
              </a:tblGrid>
              <a:tr h="470437">
                <a:tc>
                  <a:txBody>
                    <a:bodyPr/>
                    <a:lstStyle/>
                    <a:p>
                      <a:r>
                        <a:rPr lang="ru-RU" sz="2000" dirty="0" smtClean="0">
                          <a:latin typeface="+mj-lt"/>
                        </a:rPr>
                        <a:t>Герой</a:t>
                      </a:r>
                      <a:endParaRPr lang="ru-RU" sz="2000" dirty="0">
                        <a:latin typeface="+mj-lt"/>
                        <a:cs typeface="Times New Roman" pitchFamily="18" charset="0"/>
                      </a:endParaRPr>
                    </a:p>
                  </a:txBody>
                  <a:tcPr/>
                </a:tc>
                <a:tc>
                  <a:txBody>
                    <a:bodyPr/>
                    <a:lstStyle/>
                    <a:p>
                      <a:r>
                        <a:rPr lang="ru-RU" sz="2000" dirty="0" smtClean="0">
                          <a:latin typeface="+mj-lt"/>
                        </a:rPr>
                        <a:t>Что он делает?</a:t>
                      </a:r>
                      <a:endParaRPr lang="ru-RU" sz="2000" dirty="0">
                        <a:latin typeface="+mj-lt"/>
                        <a:cs typeface="Times New Roman" pitchFamily="18" charset="0"/>
                      </a:endParaRPr>
                    </a:p>
                  </a:txBody>
                  <a:tcPr/>
                </a:tc>
                <a:tc>
                  <a:txBody>
                    <a:bodyPr/>
                    <a:lstStyle/>
                    <a:p>
                      <a:r>
                        <a:rPr lang="ru-RU" sz="2000" dirty="0" smtClean="0">
                          <a:latin typeface="+mj-lt"/>
                        </a:rPr>
                        <a:t>Что он чувствует?</a:t>
                      </a:r>
                      <a:endParaRPr lang="ru-RU" sz="2000" dirty="0">
                        <a:latin typeface="+mj-lt"/>
                        <a:cs typeface="Times New Roman" pitchFamily="18" charset="0"/>
                      </a:endParaRPr>
                    </a:p>
                  </a:txBody>
                  <a:tcPr/>
                </a:tc>
                <a:tc>
                  <a:txBody>
                    <a:bodyPr/>
                    <a:lstStyle/>
                    <a:p>
                      <a:r>
                        <a:rPr lang="ru-RU" sz="2000" dirty="0" smtClean="0">
                          <a:latin typeface="+mj-lt"/>
                        </a:rPr>
                        <a:t>Что чувствую я?</a:t>
                      </a:r>
                      <a:endParaRPr lang="ru-RU" sz="2000" dirty="0">
                        <a:latin typeface="+mj-lt"/>
                        <a:cs typeface="Times New Roman" pitchFamily="18" charset="0"/>
                      </a:endParaRPr>
                    </a:p>
                  </a:txBody>
                  <a:tcPr/>
                </a:tc>
              </a:tr>
              <a:tr h="370840">
                <a:tc>
                  <a:txBody>
                    <a:bodyPr/>
                    <a:lstStyle/>
                    <a:p>
                      <a:endParaRPr lang="ru-RU" dirty="0"/>
                    </a:p>
                  </a:txBody>
                  <a:tcPr/>
                </a:tc>
                <a:tc>
                  <a:txBody>
                    <a:bodyPr/>
                    <a:lstStyle/>
                    <a:p>
                      <a:endParaRPr lang="ru-RU" dirty="0"/>
                    </a:p>
                  </a:txBody>
                  <a:tcPr/>
                </a:tc>
                <a:tc>
                  <a:txBody>
                    <a:bodyPr/>
                    <a:lstStyle/>
                    <a:p>
                      <a:endParaRPr lang="ru-RU"/>
                    </a:p>
                  </a:txBody>
                  <a:tcPr/>
                </a:tc>
                <a:tc>
                  <a:txBody>
                    <a:bodyPr/>
                    <a:lstStyle/>
                    <a:p>
                      <a:endParaRPr lang="ru-RU" dirty="0"/>
                    </a:p>
                  </a:txBody>
                  <a:tcPr/>
                </a:tc>
              </a:tr>
              <a:tr h="370840">
                <a:tc>
                  <a:txBody>
                    <a:bodyPr/>
                    <a:lstStyle/>
                    <a:p>
                      <a:endParaRPr lang="ru-RU" dirty="0"/>
                    </a:p>
                  </a:txBody>
                  <a:tcPr/>
                </a:tc>
                <a:tc>
                  <a:txBody>
                    <a:bodyPr/>
                    <a:lstStyle/>
                    <a:p>
                      <a:endParaRPr lang="ru-RU"/>
                    </a:p>
                  </a:txBody>
                  <a:tcPr/>
                </a:tc>
                <a:tc>
                  <a:txBody>
                    <a:bodyPr/>
                    <a:lstStyle/>
                    <a:p>
                      <a:endParaRPr lang="ru-RU"/>
                    </a:p>
                  </a:txBody>
                  <a:tcPr/>
                </a:tc>
                <a:tc>
                  <a:txBody>
                    <a:bodyPr/>
                    <a:lstStyle/>
                    <a:p>
                      <a:endParaRPr lang="ru-RU" dirty="0"/>
                    </a:p>
                  </a:txBody>
                  <a:tcPr/>
                </a:tc>
              </a:tr>
              <a:tr h="370840">
                <a:tc>
                  <a:txBody>
                    <a:bodyPr/>
                    <a:lstStyle/>
                    <a:p>
                      <a:endParaRPr lang="ru-RU" dirty="0"/>
                    </a:p>
                  </a:txBody>
                  <a:tcPr/>
                </a:tc>
                <a:tc>
                  <a:txBody>
                    <a:bodyPr/>
                    <a:lstStyle/>
                    <a:p>
                      <a:endParaRPr lang="ru-RU"/>
                    </a:p>
                  </a:txBody>
                  <a:tcPr/>
                </a:tc>
                <a:tc>
                  <a:txBody>
                    <a:bodyPr/>
                    <a:lstStyle/>
                    <a:p>
                      <a:endParaRPr lang="ru-RU"/>
                    </a:p>
                  </a:txBody>
                  <a:tcPr/>
                </a:tc>
                <a:tc>
                  <a:txBody>
                    <a:bodyPr/>
                    <a:lstStyle/>
                    <a:p>
                      <a:endParaRPr lang="ru-RU" dirty="0"/>
                    </a:p>
                  </a:txBody>
                  <a:tcPr/>
                </a:tc>
              </a:tr>
              <a:tr h="370840">
                <a:tc>
                  <a:txBody>
                    <a:bodyPr/>
                    <a:lstStyle/>
                    <a:p>
                      <a:endParaRPr lang="ru-RU" dirty="0"/>
                    </a:p>
                  </a:txBody>
                  <a:tcPr/>
                </a:tc>
                <a:tc>
                  <a:txBody>
                    <a:bodyPr/>
                    <a:lstStyle/>
                    <a:p>
                      <a:endParaRPr lang="ru-RU"/>
                    </a:p>
                  </a:txBody>
                  <a:tcPr/>
                </a:tc>
                <a:tc>
                  <a:txBody>
                    <a:bodyPr/>
                    <a:lstStyle/>
                    <a:p>
                      <a:endParaRPr lang="ru-RU"/>
                    </a:p>
                  </a:txBody>
                  <a:tcPr/>
                </a:tc>
                <a:tc>
                  <a:txBody>
                    <a:bodyPr/>
                    <a:lstStyle/>
                    <a:p>
                      <a:endParaRPr lang="ru-RU" dirty="0"/>
                    </a:p>
                  </a:txBody>
                  <a:tcPr/>
                </a:tc>
              </a:tr>
              <a:tr h="370840">
                <a:tc>
                  <a:txBody>
                    <a:bodyPr/>
                    <a:lstStyle/>
                    <a:p>
                      <a:endParaRPr lang="ru-RU" dirty="0"/>
                    </a:p>
                  </a:txBody>
                  <a:tcPr/>
                </a:tc>
                <a:tc>
                  <a:txBody>
                    <a:bodyPr/>
                    <a:lstStyle/>
                    <a:p>
                      <a:endParaRPr lang="ru-RU" dirty="0"/>
                    </a:p>
                  </a:txBody>
                  <a:tcPr/>
                </a:tc>
                <a:tc>
                  <a:txBody>
                    <a:bodyPr/>
                    <a:lstStyle/>
                    <a:p>
                      <a:endParaRPr lang="ru-RU" dirty="0"/>
                    </a:p>
                  </a:txBody>
                  <a:tcPr/>
                </a:tc>
                <a:tc>
                  <a:txBody>
                    <a:bodyPr/>
                    <a:lstStyle/>
                    <a:p>
                      <a:endParaRPr lang="ru-RU" dirty="0"/>
                    </a:p>
                  </a:txBody>
                  <a:tcPr/>
                </a:tc>
              </a:tr>
            </a:tbl>
          </a:graphicData>
        </a:graphic>
      </p:graphicFrame>
      <p:pic>
        <p:nvPicPr>
          <p:cNvPr id="6" name="Рисунок 5">
            <a:extLst>
              <a:ext uri="{FF2B5EF4-FFF2-40B4-BE49-F238E27FC236}">
                <a16:creationId xmlns="" xmlns:a16="http://schemas.microsoft.com/office/drawing/2014/main" id="{13DCB9E7-9E4C-4DA5-A1AA-0C1F78523A8E}"/>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89542" y="738098"/>
            <a:ext cx="868803" cy="999262"/>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000\август про\1820-1024 (1).jpg"/>
          <p:cNvPicPr>
            <a:picLocks noChangeAspect="1" noChangeArrowheads="1"/>
          </p:cNvPicPr>
          <p:nvPr/>
        </p:nvPicPr>
        <p:blipFill>
          <a:blip r:embed="rId2" cstate="print"/>
          <a:srcRect/>
          <a:stretch>
            <a:fillRect/>
          </a:stretch>
        </p:blipFill>
        <p:spPr bwMode="auto">
          <a:xfrm>
            <a:off x="1488" y="0"/>
            <a:ext cx="12189023" cy="6858000"/>
          </a:xfrm>
          <a:prstGeom prst="rect">
            <a:avLst/>
          </a:prstGeom>
          <a:noFill/>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466217" y="382096"/>
            <a:ext cx="2410097" cy="645810"/>
          </a:xfrm>
          <a:prstGeom prst="rect">
            <a:avLst/>
          </a:prstGeom>
        </p:spPr>
      </p:pic>
      <p:graphicFrame>
        <p:nvGraphicFramePr>
          <p:cNvPr id="4" name="Содержимое 3"/>
          <p:cNvGraphicFramePr>
            <a:graphicFrameLocks/>
          </p:cNvGraphicFramePr>
          <p:nvPr/>
        </p:nvGraphicFramePr>
        <p:xfrm>
          <a:off x="326737" y="1426748"/>
          <a:ext cx="11312267" cy="5435607"/>
        </p:xfrm>
        <a:graphic>
          <a:graphicData uri="http://schemas.openxmlformats.org/drawingml/2006/table">
            <a:tbl>
              <a:tblPr firstRow="1" bandRow="1">
                <a:tableStyleId>{08FB837D-C827-4EFA-A057-4D05807E0F7C}</a:tableStyleId>
              </a:tblPr>
              <a:tblGrid>
                <a:gridCol w="1362913"/>
                <a:gridCol w="3052167"/>
                <a:gridCol w="3579222"/>
                <a:gridCol w="3317965"/>
              </a:tblGrid>
              <a:tr h="631197">
                <a:tc>
                  <a:txBody>
                    <a:bodyPr/>
                    <a:lstStyle/>
                    <a:p>
                      <a:r>
                        <a:rPr lang="ru-RU" sz="2000" dirty="0" smtClean="0"/>
                        <a:t>Герой</a:t>
                      </a:r>
                      <a:endParaRPr lang="ru-RU" sz="2000" dirty="0">
                        <a:latin typeface="Gerbera Light"/>
                        <a:cs typeface="Times New Roman" pitchFamily="18" charset="0"/>
                      </a:endParaRPr>
                    </a:p>
                  </a:txBody>
                  <a:tcPr/>
                </a:tc>
                <a:tc>
                  <a:txBody>
                    <a:bodyPr/>
                    <a:lstStyle/>
                    <a:p>
                      <a:r>
                        <a:rPr lang="ru-RU" sz="2000" dirty="0" smtClean="0"/>
                        <a:t>Что он делает?</a:t>
                      </a:r>
                      <a:endParaRPr lang="ru-RU" sz="2000" dirty="0">
                        <a:latin typeface="Gerbera Light"/>
                        <a:cs typeface="Times New Roman" pitchFamily="18" charset="0"/>
                      </a:endParaRPr>
                    </a:p>
                  </a:txBody>
                  <a:tcPr/>
                </a:tc>
                <a:tc>
                  <a:txBody>
                    <a:bodyPr/>
                    <a:lstStyle/>
                    <a:p>
                      <a:r>
                        <a:rPr lang="ru-RU" sz="2000" dirty="0" smtClean="0"/>
                        <a:t>Что он чувствует?</a:t>
                      </a:r>
                      <a:endParaRPr lang="ru-RU" sz="2000" dirty="0">
                        <a:latin typeface="Gerbera Light"/>
                        <a:cs typeface="Times New Roman" pitchFamily="18" charset="0"/>
                      </a:endParaRPr>
                    </a:p>
                  </a:txBody>
                  <a:tcPr/>
                </a:tc>
                <a:tc>
                  <a:txBody>
                    <a:bodyPr/>
                    <a:lstStyle/>
                    <a:p>
                      <a:r>
                        <a:rPr lang="ru-RU" sz="2000" dirty="0" smtClean="0"/>
                        <a:t>Что чувствую я?</a:t>
                      </a:r>
                      <a:endParaRPr lang="ru-RU" sz="2000" dirty="0">
                        <a:latin typeface="Gerbera Light"/>
                        <a:cs typeface="Times New Roman" pitchFamily="18" charset="0"/>
                      </a:endParaRPr>
                    </a:p>
                  </a:txBody>
                  <a:tcPr/>
                </a:tc>
              </a:tr>
              <a:tr h="370840">
                <a:tc>
                  <a:txBody>
                    <a:bodyPr/>
                    <a:lstStyle/>
                    <a:p>
                      <a:r>
                        <a:rPr lang="ru-RU" dirty="0" smtClean="0">
                          <a:latin typeface="Gerbera Light"/>
                        </a:rPr>
                        <a:t>Жанна</a:t>
                      </a:r>
                      <a:endParaRPr lang="ru-RU" dirty="0">
                        <a:latin typeface="Gerbera Light"/>
                      </a:endParaRPr>
                    </a:p>
                  </a:txBody>
                  <a:tcPr/>
                </a:tc>
                <a:tc>
                  <a:txBody>
                    <a:bodyPr/>
                    <a:lstStyle/>
                    <a:p>
                      <a:r>
                        <a:rPr lang="ru-RU" sz="1400" b="1" kern="1200" dirty="0" smtClean="0">
                          <a:solidFill>
                            <a:schemeClr val="dk1"/>
                          </a:solidFill>
                          <a:latin typeface="Gerbera Light"/>
                          <a:ea typeface="+mn-ea"/>
                          <a:cs typeface="Times New Roman" pitchFamily="18" charset="0"/>
                        </a:rPr>
                        <a:t>Не смеет поднять глаза </a:t>
                      </a:r>
                      <a:r>
                        <a:rPr lang="ru-RU" sz="1400" kern="1200" dirty="0" smtClean="0">
                          <a:solidFill>
                            <a:schemeClr val="dk1"/>
                          </a:solidFill>
                          <a:latin typeface="Gerbera Light"/>
                          <a:ea typeface="+mn-ea"/>
                          <a:cs typeface="Times New Roman" pitchFamily="18" charset="0"/>
                        </a:rPr>
                        <a:t>на мужа. </a:t>
                      </a:r>
                      <a:r>
                        <a:rPr lang="ru-RU" sz="1400" b="1" kern="1200" dirty="0" smtClean="0">
                          <a:solidFill>
                            <a:schemeClr val="dk1"/>
                          </a:solidFill>
                          <a:latin typeface="Gerbera Light"/>
                          <a:ea typeface="+mn-ea"/>
                          <a:cs typeface="Times New Roman" pitchFamily="18" charset="0"/>
                        </a:rPr>
                        <a:t>Путается</a:t>
                      </a:r>
                      <a:r>
                        <a:rPr lang="ru-RU" sz="1400" kern="1200" dirty="0" smtClean="0">
                          <a:solidFill>
                            <a:schemeClr val="dk1"/>
                          </a:solidFill>
                          <a:latin typeface="Gerbera Light"/>
                          <a:ea typeface="+mn-ea"/>
                          <a:cs typeface="Times New Roman" pitchFamily="18" charset="0"/>
                        </a:rPr>
                        <a:t> в словах («Да что ж я...»), </a:t>
                      </a:r>
                      <a:r>
                        <a:rPr lang="ru-RU" sz="1400" b="1" kern="1200" dirty="0" smtClean="0">
                          <a:solidFill>
                            <a:schemeClr val="dk1"/>
                          </a:solidFill>
                          <a:latin typeface="Gerbera Light"/>
                          <a:ea typeface="+mn-ea"/>
                          <a:cs typeface="Times New Roman" pitchFamily="18" charset="0"/>
                        </a:rPr>
                        <a:t>переводит</a:t>
                      </a:r>
                      <a:r>
                        <a:rPr lang="ru-RU" sz="1400" kern="1200" dirty="0" smtClean="0">
                          <a:solidFill>
                            <a:schemeClr val="dk1"/>
                          </a:solidFill>
                          <a:latin typeface="Gerbera Light"/>
                          <a:ea typeface="+mn-ea"/>
                          <a:cs typeface="Times New Roman" pitchFamily="18" charset="0"/>
                        </a:rPr>
                        <a:t> разговор на смерть соседки и её сирот</a:t>
                      </a:r>
                      <a:endParaRPr lang="ru-RU" sz="1400" dirty="0">
                        <a:latin typeface="Gerbera Light"/>
                        <a:cs typeface="Times New Roman" pitchFamily="18" charset="0"/>
                      </a:endParaRPr>
                    </a:p>
                  </a:txBody>
                  <a:tcPr/>
                </a:tc>
                <a:tc>
                  <a:txBody>
                    <a:bodyPr/>
                    <a:lstStyle/>
                    <a:p>
                      <a:pPr algn="ctr">
                        <a:lnSpc>
                          <a:spcPct val="100000"/>
                        </a:lnSpc>
                        <a:spcAft>
                          <a:spcPts val="0"/>
                        </a:spcAft>
                      </a:pPr>
                      <a:r>
                        <a:rPr lang="ru-RU" sz="1400" b="1" dirty="0" smtClean="0">
                          <a:latin typeface="Gerbera Light"/>
                          <a:ea typeface="Times New Roman"/>
                          <a:cs typeface="Times New Roman"/>
                        </a:rPr>
                        <a:t>  Страх </a:t>
                      </a:r>
                      <a:r>
                        <a:rPr lang="ru-RU" sz="1400" b="1" dirty="0">
                          <a:latin typeface="Gerbera Light"/>
                          <a:ea typeface="Times New Roman"/>
                          <a:cs typeface="Times New Roman"/>
                        </a:rPr>
                        <a:t>и паника.</a:t>
                      </a:r>
                      <a:r>
                        <a:rPr lang="ru-RU" sz="1400" dirty="0">
                          <a:latin typeface="Gerbera Light"/>
                          <a:ea typeface="Times New Roman"/>
                          <a:cs typeface="Times New Roman"/>
                        </a:rPr>
                        <a:t> </a:t>
                      </a:r>
                      <a:r>
                        <a:rPr lang="ru-RU" sz="1400" dirty="0" smtClean="0">
                          <a:latin typeface="Gerbera Light"/>
                          <a:ea typeface="Times New Roman"/>
                          <a:cs typeface="Times New Roman"/>
                        </a:rPr>
                        <a:t>     </a:t>
                      </a:r>
                      <a:r>
                        <a:rPr lang="ru-RU" sz="1400" b="1" dirty="0" smtClean="0">
                          <a:latin typeface="Gerbera Light"/>
                          <a:ea typeface="Times New Roman"/>
                          <a:cs typeface="Times New Roman"/>
                        </a:rPr>
                        <a:t>Напряженное ожидание.</a:t>
                      </a:r>
                      <a:r>
                        <a:rPr lang="ru-RU" sz="1400" dirty="0" smtClean="0">
                          <a:latin typeface="Gerbera Light"/>
                          <a:ea typeface="Times New Roman"/>
                          <a:cs typeface="Times New Roman"/>
                        </a:rPr>
                        <a:t>     </a:t>
                      </a:r>
                      <a:r>
                        <a:rPr lang="ru-RU" sz="1400" b="1" dirty="0" smtClean="0">
                          <a:latin typeface="Gerbera Light"/>
                          <a:ea typeface="Times New Roman"/>
                          <a:cs typeface="Times New Roman"/>
                        </a:rPr>
                        <a:t>Чувство </a:t>
                      </a:r>
                      <a:r>
                        <a:rPr lang="ru-RU" sz="1400" b="1" dirty="0">
                          <a:latin typeface="Gerbera Light"/>
                          <a:ea typeface="Times New Roman"/>
                          <a:cs typeface="Times New Roman"/>
                        </a:rPr>
                        <a:t>вины.</a:t>
                      </a:r>
                      <a:r>
                        <a:rPr lang="ru-RU" sz="1400" dirty="0">
                          <a:latin typeface="Gerbera Light"/>
                          <a:ea typeface="Times New Roman"/>
                          <a:cs typeface="Times New Roman"/>
                        </a:rPr>
                        <a:t> </a:t>
                      </a:r>
                    </a:p>
                  </a:txBody>
                  <a:tcPr marL="9525" marR="9525" marT="9525" marB="9525" anchor="ctr"/>
                </a:tc>
                <a:tc>
                  <a:txBody>
                    <a:bodyPr/>
                    <a:lstStyle/>
                    <a:p>
                      <a:pPr algn="ctr">
                        <a:lnSpc>
                          <a:spcPct val="100000"/>
                        </a:lnSpc>
                        <a:spcAft>
                          <a:spcPts val="0"/>
                        </a:spcAft>
                      </a:pPr>
                      <a:r>
                        <a:rPr lang="ru-RU" sz="1400" b="1" dirty="0" smtClean="0">
                          <a:latin typeface="Gerbera Light"/>
                          <a:ea typeface="Times New Roman"/>
                          <a:cs typeface="Times New Roman"/>
                        </a:rPr>
                        <a:t>  Сочувствие </a:t>
                      </a:r>
                      <a:r>
                        <a:rPr lang="ru-RU" sz="1400" b="1" dirty="0">
                          <a:latin typeface="Gerbera Light"/>
                          <a:ea typeface="Times New Roman"/>
                          <a:cs typeface="Times New Roman"/>
                        </a:rPr>
                        <a:t>к её страху.</a:t>
                      </a:r>
                      <a:r>
                        <a:rPr lang="ru-RU" sz="1400" dirty="0">
                          <a:latin typeface="Gerbera Light"/>
                          <a:ea typeface="Times New Roman"/>
                          <a:cs typeface="Times New Roman"/>
                        </a:rPr>
                        <a:t> </a:t>
                      </a:r>
                      <a:r>
                        <a:rPr lang="ru-RU" sz="1400" dirty="0" smtClean="0">
                          <a:latin typeface="Gerbera Light"/>
                          <a:ea typeface="Times New Roman"/>
                          <a:cs typeface="Times New Roman"/>
                        </a:rPr>
                        <a:t>  Неспособность </a:t>
                      </a:r>
                      <a:r>
                        <a:rPr lang="ru-RU" sz="1400" dirty="0">
                          <a:latin typeface="Gerbera Light"/>
                          <a:ea typeface="Times New Roman"/>
                          <a:cs typeface="Times New Roman"/>
                        </a:rPr>
                        <a:t>посмотреть в глаза выдают внутренний конфликт </a:t>
                      </a:r>
                      <a:r>
                        <a:rPr lang="ru-RU" sz="1400" dirty="0">
                          <a:solidFill>
                            <a:schemeClr val="tx1"/>
                          </a:solidFill>
                          <a:latin typeface="Gerbera Light"/>
                          <a:ea typeface="Times New Roman"/>
                          <a:cs typeface="Times New Roman"/>
                        </a:rPr>
                        <a:t>между чувством и поступком. </a:t>
                      </a:r>
                      <a:r>
                        <a:rPr lang="ru-RU" sz="1400" b="1" dirty="0" smtClean="0">
                          <a:latin typeface="Gerbera Light"/>
                          <a:ea typeface="Times New Roman"/>
                          <a:cs typeface="Times New Roman"/>
                        </a:rPr>
                        <a:t>Восхищение</a:t>
                      </a:r>
                      <a:r>
                        <a:rPr lang="ru-RU" sz="1400" dirty="0" smtClean="0">
                          <a:latin typeface="Gerbera Light"/>
                          <a:ea typeface="Times New Roman"/>
                          <a:cs typeface="Times New Roman"/>
                        </a:rPr>
                        <a:t> </a:t>
                      </a:r>
                      <a:r>
                        <a:rPr lang="ru-RU" sz="1400" dirty="0">
                          <a:latin typeface="Gerbera Light"/>
                          <a:ea typeface="Times New Roman"/>
                          <a:cs typeface="Times New Roman"/>
                        </a:rPr>
                        <a:t>ее силой духа, </a:t>
                      </a:r>
                      <a:r>
                        <a:rPr lang="ru-RU" sz="1400" b="1" dirty="0">
                          <a:latin typeface="Gerbera Light"/>
                          <a:ea typeface="Times New Roman"/>
                          <a:cs typeface="Times New Roman"/>
                        </a:rPr>
                        <a:t>грусть</a:t>
                      </a:r>
                      <a:r>
                        <a:rPr lang="ru-RU" sz="1400" dirty="0">
                          <a:latin typeface="Gerbera Light"/>
                          <a:ea typeface="Times New Roman"/>
                          <a:cs typeface="Times New Roman"/>
                        </a:rPr>
                        <a:t> от этой обстановки, </a:t>
                      </a:r>
                      <a:r>
                        <a:rPr lang="ru-RU" sz="1400" b="1" dirty="0">
                          <a:latin typeface="Gerbera Light"/>
                          <a:ea typeface="Times New Roman"/>
                          <a:cs typeface="Times New Roman"/>
                        </a:rPr>
                        <a:t>уважение</a:t>
                      </a:r>
                      <a:r>
                        <a:rPr lang="ru-RU" sz="1400" dirty="0">
                          <a:latin typeface="Gerbera Light"/>
                          <a:ea typeface="Times New Roman"/>
                          <a:cs typeface="Times New Roman"/>
                        </a:rPr>
                        <a:t>.</a:t>
                      </a:r>
                    </a:p>
                  </a:txBody>
                  <a:tcPr marL="9525" marR="9525" marT="9525" marB="9525" anchor="ctr"/>
                </a:tc>
              </a:tr>
              <a:tr h="370840">
                <a:tc>
                  <a:txBody>
                    <a:bodyPr/>
                    <a:lstStyle/>
                    <a:p>
                      <a:pPr>
                        <a:lnSpc>
                          <a:spcPct val="115000"/>
                        </a:lnSpc>
                        <a:spcAft>
                          <a:spcPts val="0"/>
                        </a:spcAft>
                      </a:pPr>
                      <a:r>
                        <a:rPr lang="ru-RU" sz="1400" b="1" dirty="0">
                          <a:latin typeface="Gerbera Light"/>
                          <a:ea typeface="Times New Roman"/>
                          <a:cs typeface="Times New Roman"/>
                        </a:rPr>
                        <a:t>Муж Жанны</a:t>
                      </a:r>
                      <a:endParaRPr lang="ru-RU" sz="1400" dirty="0">
                        <a:latin typeface="Gerbera Light"/>
                        <a:ea typeface="Times New Roman"/>
                        <a:cs typeface="Times New Roman"/>
                      </a:endParaRPr>
                    </a:p>
                  </a:txBody>
                  <a:tcPr marL="9525" marR="9525" marT="9525" marB="9525" anchor="ctr"/>
                </a:tc>
                <a:tc>
                  <a:txBody>
                    <a:bodyPr/>
                    <a:lstStyle/>
                    <a:p>
                      <a:r>
                        <a:rPr lang="ru-RU" sz="1600" b="1" kern="1200" dirty="0" smtClean="0">
                          <a:solidFill>
                            <a:schemeClr val="dk1"/>
                          </a:solidFill>
                          <a:latin typeface="Gerbera Light"/>
                          <a:ea typeface="+mn-ea"/>
                          <a:cs typeface="Times New Roman" pitchFamily="18" charset="0"/>
                        </a:rPr>
                        <a:t>Входит</a:t>
                      </a:r>
                      <a:r>
                        <a:rPr lang="ru-RU" sz="1600" kern="1200" dirty="0" smtClean="0">
                          <a:solidFill>
                            <a:schemeClr val="dk1"/>
                          </a:solidFill>
                          <a:latin typeface="Gerbera Light"/>
                          <a:ea typeface="+mn-ea"/>
                          <a:cs typeface="Times New Roman" pitchFamily="18" charset="0"/>
                        </a:rPr>
                        <a:t> тяжело, волоча разорванные сети. </a:t>
                      </a:r>
                      <a:r>
                        <a:rPr lang="ru-RU" sz="1600" b="1" kern="1200" dirty="0" smtClean="0">
                          <a:solidFill>
                            <a:schemeClr val="dk1"/>
                          </a:solidFill>
                          <a:latin typeface="Gerbera Light"/>
                          <a:ea typeface="+mn-ea"/>
                          <a:cs typeface="Times New Roman" pitchFamily="18" charset="0"/>
                        </a:rPr>
                        <a:t>Садится</a:t>
                      </a:r>
                      <a:r>
                        <a:rPr lang="ru-RU" sz="1600" kern="1200" dirty="0" smtClean="0">
                          <a:solidFill>
                            <a:schemeClr val="dk1"/>
                          </a:solidFill>
                          <a:latin typeface="Gerbera Light"/>
                          <a:ea typeface="+mn-ea"/>
                          <a:cs typeface="Times New Roman" pitchFamily="18" charset="0"/>
                        </a:rPr>
                        <a:t> у печки, </a:t>
                      </a:r>
                      <a:r>
                        <a:rPr lang="ru-RU" sz="1600" b="1" kern="1200" dirty="0" smtClean="0">
                          <a:solidFill>
                            <a:schemeClr val="dk1"/>
                          </a:solidFill>
                          <a:latin typeface="Gerbera Light"/>
                          <a:ea typeface="+mn-ea"/>
                          <a:cs typeface="Times New Roman" pitchFamily="18" charset="0"/>
                        </a:rPr>
                        <a:t>греется</a:t>
                      </a:r>
                      <a:r>
                        <a:rPr lang="ru-RU" sz="1600" kern="1200" dirty="0" smtClean="0">
                          <a:solidFill>
                            <a:schemeClr val="dk1"/>
                          </a:solidFill>
                          <a:latin typeface="Gerbera Light"/>
                          <a:ea typeface="+mn-ea"/>
                          <a:cs typeface="Times New Roman" pitchFamily="18" charset="0"/>
                        </a:rPr>
                        <a:t>. </a:t>
                      </a:r>
                      <a:r>
                        <a:rPr lang="ru-RU" sz="1600" b="1" kern="1200" dirty="0" smtClean="0">
                          <a:solidFill>
                            <a:schemeClr val="dk1"/>
                          </a:solidFill>
                          <a:latin typeface="Gerbera Light"/>
                          <a:ea typeface="+mn-ea"/>
                          <a:cs typeface="Times New Roman" pitchFamily="18" charset="0"/>
                        </a:rPr>
                        <a:t>Отвечает</a:t>
                      </a:r>
                      <a:r>
                        <a:rPr lang="ru-RU" sz="1600" kern="1200" dirty="0" smtClean="0">
                          <a:solidFill>
                            <a:schemeClr val="dk1"/>
                          </a:solidFill>
                          <a:latin typeface="Gerbera Light"/>
                          <a:ea typeface="+mn-ea"/>
                          <a:cs typeface="Times New Roman" pitchFamily="18" charset="0"/>
                        </a:rPr>
                        <a:t> односложно, почти не слушая жену («Да, да», «погода скверная!»). </a:t>
                      </a:r>
                      <a:r>
                        <a:rPr lang="ru-RU" sz="1600" b="1" kern="1200" dirty="0" smtClean="0">
                          <a:solidFill>
                            <a:schemeClr val="dk1"/>
                          </a:solidFill>
                          <a:latin typeface="Gerbera Light"/>
                          <a:ea typeface="+mn-ea"/>
                          <a:cs typeface="Times New Roman" pitchFamily="18" charset="0"/>
                        </a:rPr>
                        <a:t>Серьезнеет</a:t>
                      </a:r>
                      <a:r>
                        <a:rPr lang="ru-RU" sz="1600" kern="1200" dirty="0" smtClean="0">
                          <a:solidFill>
                            <a:schemeClr val="dk1"/>
                          </a:solidFill>
                          <a:latin typeface="Gerbera Light"/>
                          <a:ea typeface="+mn-ea"/>
                          <a:cs typeface="Times New Roman" pitchFamily="18" charset="0"/>
                        </a:rPr>
                        <a:t> только после новости о смерти соседки. </a:t>
                      </a:r>
                      <a:r>
                        <a:rPr lang="ru-RU" sz="1600" b="1" kern="1200" dirty="0" smtClean="0">
                          <a:solidFill>
                            <a:schemeClr val="dk1"/>
                          </a:solidFill>
                          <a:latin typeface="Gerbera Light"/>
                          <a:ea typeface="+mn-ea"/>
                          <a:cs typeface="Times New Roman" pitchFamily="18" charset="0"/>
                        </a:rPr>
                        <a:t>Принимает</a:t>
                      </a:r>
                      <a:r>
                        <a:rPr lang="ru-RU" sz="1600" kern="1200" dirty="0" smtClean="0">
                          <a:solidFill>
                            <a:schemeClr val="dk1"/>
                          </a:solidFill>
                          <a:latin typeface="Gerbera Light"/>
                          <a:ea typeface="+mn-ea"/>
                          <a:cs typeface="Times New Roman" pitchFamily="18" charset="0"/>
                        </a:rPr>
                        <a:t> мгновенное решение забрать сирот,</a:t>
                      </a:r>
                      <a:r>
                        <a:rPr lang="ru-RU" sz="1600" kern="1200" baseline="0" dirty="0" smtClean="0">
                          <a:solidFill>
                            <a:schemeClr val="dk1"/>
                          </a:solidFill>
                          <a:latin typeface="Gerbera Light"/>
                          <a:ea typeface="+mn-ea"/>
                          <a:cs typeface="Times New Roman" pitchFamily="18" charset="0"/>
                        </a:rPr>
                        <a:t> </a:t>
                      </a:r>
                      <a:r>
                        <a:rPr lang="ru-RU" sz="1600" b="1" kern="1200" dirty="0" smtClean="0">
                          <a:solidFill>
                            <a:schemeClr val="dk1"/>
                          </a:solidFill>
                          <a:latin typeface="Gerbera Light"/>
                          <a:ea typeface="+mn-ea"/>
                          <a:cs typeface="Times New Roman" pitchFamily="18" charset="0"/>
                        </a:rPr>
                        <a:t>отправляет</a:t>
                      </a:r>
                      <a:r>
                        <a:rPr lang="ru-RU" sz="1600" kern="1200" dirty="0" smtClean="0">
                          <a:solidFill>
                            <a:schemeClr val="dk1"/>
                          </a:solidFill>
                          <a:latin typeface="Gerbera Light"/>
                          <a:ea typeface="+mn-ea"/>
                          <a:cs typeface="Times New Roman" pitchFamily="18" charset="0"/>
                        </a:rPr>
                        <a:t> жену за ними. </a:t>
                      </a:r>
                      <a:r>
                        <a:rPr lang="ru-RU" sz="1600" b="1" kern="1200" dirty="0" smtClean="0">
                          <a:solidFill>
                            <a:schemeClr val="dk1"/>
                          </a:solidFill>
                          <a:latin typeface="Gerbera Light"/>
                          <a:ea typeface="+mn-ea"/>
                          <a:cs typeface="Times New Roman" pitchFamily="18" charset="0"/>
                        </a:rPr>
                        <a:t>Раздражается</a:t>
                      </a:r>
                      <a:r>
                        <a:rPr lang="ru-RU" sz="1600" kern="1200" dirty="0" smtClean="0">
                          <a:solidFill>
                            <a:schemeClr val="dk1"/>
                          </a:solidFill>
                          <a:latin typeface="Gerbera Light"/>
                          <a:ea typeface="+mn-ea"/>
                          <a:cs typeface="Times New Roman" pitchFamily="18" charset="0"/>
                        </a:rPr>
                        <a:t>  от её неподвижности («Что ж ты?»).</a:t>
                      </a:r>
                      <a:endParaRPr lang="ru-RU" sz="1600" dirty="0">
                        <a:latin typeface="Gerbera Light"/>
                        <a:cs typeface="Times New Roman" pitchFamily="18" charset="0"/>
                      </a:endParaRPr>
                    </a:p>
                  </a:txBody>
                  <a:tcPr/>
                </a:tc>
                <a:tc>
                  <a:txBody>
                    <a:bodyPr/>
                    <a:lstStyle/>
                    <a:p>
                      <a:pPr algn="ctr">
                        <a:lnSpc>
                          <a:spcPct val="100000"/>
                        </a:lnSpc>
                        <a:spcAft>
                          <a:spcPts val="0"/>
                        </a:spcAft>
                      </a:pPr>
                      <a:r>
                        <a:rPr lang="ru-RU" sz="1600" b="1" dirty="0" smtClean="0">
                          <a:latin typeface="Gerbera Light"/>
                          <a:ea typeface="Times New Roman"/>
                          <a:cs typeface="Times New Roman"/>
                        </a:rPr>
                        <a:t>  Физическая </a:t>
                      </a:r>
                      <a:r>
                        <a:rPr lang="ru-RU" sz="1600" b="1" dirty="0">
                          <a:latin typeface="Gerbera Light"/>
                          <a:ea typeface="Times New Roman"/>
                          <a:cs typeface="Times New Roman"/>
                        </a:rPr>
                        <a:t>усталость и облегчение.</a:t>
                      </a:r>
                      <a:r>
                        <a:rPr lang="ru-RU" sz="1600" dirty="0">
                          <a:latin typeface="Gerbera Light"/>
                          <a:ea typeface="Times New Roman"/>
                          <a:cs typeface="Times New Roman"/>
                        </a:rPr>
                        <a:t> </a:t>
                      </a:r>
                      <a:r>
                        <a:rPr lang="ru-RU" sz="1600" dirty="0" smtClean="0">
                          <a:latin typeface="Gerbera Light"/>
                          <a:ea typeface="Times New Roman"/>
                          <a:cs typeface="Times New Roman"/>
                        </a:rPr>
                        <a:t>  </a:t>
                      </a:r>
                      <a:r>
                        <a:rPr lang="ru-RU" sz="1600" b="1" dirty="0" smtClean="0">
                          <a:latin typeface="Gerbera Light"/>
                          <a:ea typeface="Times New Roman"/>
                          <a:cs typeface="Times New Roman"/>
                        </a:rPr>
                        <a:t>Отстраненность</a:t>
                      </a:r>
                      <a:r>
                        <a:rPr lang="ru-RU" sz="1600" b="1" dirty="0">
                          <a:latin typeface="Gerbera Light"/>
                          <a:ea typeface="Times New Roman"/>
                          <a:cs typeface="Times New Roman"/>
                        </a:rPr>
                        <a:t>.</a:t>
                      </a:r>
                      <a:r>
                        <a:rPr lang="ru-RU" sz="1600" dirty="0">
                          <a:latin typeface="Gerbera Light"/>
                          <a:ea typeface="Times New Roman"/>
                          <a:cs typeface="Times New Roman"/>
                        </a:rPr>
                        <a:t> </a:t>
                      </a:r>
                      <a:r>
                        <a:rPr lang="ru-RU" sz="1600" dirty="0" smtClean="0">
                          <a:latin typeface="Gerbera Light"/>
                          <a:ea typeface="Times New Roman"/>
                          <a:cs typeface="Times New Roman"/>
                        </a:rPr>
                        <a:t>  </a:t>
                      </a:r>
                      <a:r>
                        <a:rPr lang="ru-RU" sz="1600" b="1" dirty="0" smtClean="0">
                          <a:latin typeface="Gerbera Light"/>
                          <a:ea typeface="Times New Roman"/>
                          <a:cs typeface="Times New Roman"/>
                        </a:rPr>
                        <a:t>Сострадание </a:t>
                      </a:r>
                      <a:r>
                        <a:rPr lang="ru-RU" sz="1600" b="1" dirty="0">
                          <a:latin typeface="Gerbera Light"/>
                          <a:ea typeface="Times New Roman"/>
                          <a:cs typeface="Times New Roman"/>
                        </a:rPr>
                        <a:t>и чувство долга.</a:t>
                      </a:r>
                      <a:r>
                        <a:rPr lang="ru-RU" sz="1600" dirty="0">
                          <a:latin typeface="Gerbera Light"/>
                          <a:ea typeface="Times New Roman"/>
                          <a:cs typeface="Times New Roman"/>
                        </a:rPr>
                        <a:t> </a:t>
                      </a:r>
                      <a:r>
                        <a:rPr lang="ru-RU" sz="1600" b="1" dirty="0" smtClean="0">
                          <a:latin typeface="Gerbera Light"/>
                          <a:ea typeface="Times New Roman"/>
                          <a:cs typeface="Times New Roman"/>
                        </a:rPr>
                        <a:t>Раздражение </a:t>
                      </a:r>
                      <a:r>
                        <a:rPr lang="ru-RU" sz="1600" b="1" dirty="0">
                          <a:latin typeface="Gerbera Light"/>
                          <a:ea typeface="Times New Roman"/>
                          <a:cs typeface="Times New Roman"/>
                        </a:rPr>
                        <a:t>и недоумение.</a:t>
                      </a:r>
                      <a:r>
                        <a:rPr lang="ru-RU" sz="1600" dirty="0">
                          <a:latin typeface="Gerbera Light"/>
                          <a:ea typeface="Times New Roman"/>
                          <a:cs typeface="Times New Roman"/>
                        </a:rPr>
                        <a:t> </a:t>
                      </a:r>
                    </a:p>
                  </a:txBody>
                  <a:tcPr marL="9525" marR="9525" marT="9525" marB="9525" anchor="ctr"/>
                </a:tc>
                <a:tc>
                  <a:txBody>
                    <a:bodyPr/>
                    <a:lstStyle/>
                    <a:p>
                      <a:pPr algn="ctr"/>
                      <a:endParaRPr lang="ru-RU" sz="1600" b="1" kern="1200" dirty="0" smtClean="0">
                        <a:solidFill>
                          <a:schemeClr val="dk1"/>
                        </a:solidFill>
                        <a:latin typeface="Gerbera Light"/>
                        <a:ea typeface="+mn-ea"/>
                        <a:cs typeface="Times New Roman" pitchFamily="18" charset="0"/>
                      </a:endParaRPr>
                    </a:p>
                    <a:p>
                      <a:pPr algn="ctr"/>
                      <a:endParaRPr lang="ru-RU" sz="1600" b="1" kern="1200" dirty="0" smtClean="0">
                        <a:solidFill>
                          <a:schemeClr val="dk1"/>
                        </a:solidFill>
                        <a:latin typeface="Gerbera Light"/>
                        <a:ea typeface="+mn-ea"/>
                        <a:cs typeface="Times New Roman" pitchFamily="18" charset="0"/>
                      </a:endParaRPr>
                    </a:p>
                    <a:p>
                      <a:pPr algn="ctr"/>
                      <a:r>
                        <a:rPr lang="ru-RU" sz="1600" b="1" kern="1200" dirty="0" smtClean="0">
                          <a:solidFill>
                            <a:schemeClr val="dk1"/>
                          </a:solidFill>
                          <a:latin typeface="Gerbera Light"/>
                          <a:ea typeface="+mn-ea"/>
                          <a:cs typeface="Times New Roman" pitchFamily="18" charset="0"/>
                        </a:rPr>
                        <a:t>Уважение к его простоте.</a:t>
                      </a:r>
                      <a:r>
                        <a:rPr lang="ru-RU" sz="1600" kern="1200" dirty="0" smtClean="0">
                          <a:solidFill>
                            <a:schemeClr val="dk1"/>
                          </a:solidFill>
                          <a:latin typeface="Gerbera Light"/>
                          <a:ea typeface="+mn-ea"/>
                          <a:cs typeface="Times New Roman" pitchFamily="18" charset="0"/>
                        </a:rPr>
                        <a:t> </a:t>
                      </a:r>
                      <a:r>
                        <a:rPr lang="ru-RU" sz="1600" b="1" kern="1200" dirty="0" smtClean="0">
                          <a:solidFill>
                            <a:schemeClr val="dk1"/>
                          </a:solidFill>
                          <a:latin typeface="Gerbera Light"/>
                          <a:ea typeface="+mn-ea"/>
                          <a:cs typeface="Times New Roman" pitchFamily="18" charset="0"/>
                        </a:rPr>
                        <a:t>Лёгкое раздражение на его невнимательность.</a:t>
                      </a:r>
                      <a:r>
                        <a:rPr lang="ru-RU" sz="1600" kern="1200" dirty="0" smtClean="0">
                          <a:solidFill>
                            <a:schemeClr val="dk1"/>
                          </a:solidFill>
                          <a:latin typeface="Gerbera Light"/>
                          <a:ea typeface="+mn-ea"/>
                          <a:cs typeface="Times New Roman" pitchFamily="18" charset="0"/>
                        </a:rPr>
                        <a:t> </a:t>
                      </a:r>
                      <a:r>
                        <a:rPr lang="ru-RU" sz="1600" b="1" kern="1200" dirty="0" smtClean="0">
                          <a:solidFill>
                            <a:schemeClr val="dk1"/>
                          </a:solidFill>
                          <a:latin typeface="Gerbera Light"/>
                          <a:ea typeface="+mn-ea"/>
                          <a:cs typeface="Times New Roman" pitchFamily="18" charset="0"/>
                        </a:rPr>
                        <a:t>Нарастающая тревога.</a:t>
                      </a:r>
                      <a:r>
                        <a:rPr lang="ru-RU" sz="1600" kern="1200" dirty="0" smtClean="0">
                          <a:solidFill>
                            <a:schemeClr val="dk1"/>
                          </a:solidFill>
                          <a:latin typeface="Gerbera Light"/>
                          <a:ea typeface="+mn-ea"/>
                          <a:cs typeface="Times New Roman" pitchFamily="18" charset="0"/>
                        </a:rPr>
                        <a:t> </a:t>
                      </a:r>
                      <a:endParaRPr lang="ru-RU" sz="1600" dirty="0">
                        <a:latin typeface="Gerbera Light"/>
                        <a:cs typeface="Times New Roman" pitchFamily="18" charset="0"/>
                      </a:endParaRPr>
                    </a:p>
                  </a:txBody>
                  <a:tcPr/>
                </a:tc>
              </a:tr>
            </a:tbl>
          </a:graphicData>
        </a:graphic>
      </p:graphicFrame>
      <p:sp>
        <p:nvSpPr>
          <p:cNvPr id="5" name="Прямоугольник 4"/>
          <p:cNvSpPr/>
          <p:nvPr/>
        </p:nvSpPr>
        <p:spPr>
          <a:xfrm>
            <a:off x="365759" y="289448"/>
            <a:ext cx="9313818" cy="954107"/>
          </a:xfrm>
          <a:prstGeom prst="rect">
            <a:avLst/>
          </a:prstGeom>
          <a:solidFill>
            <a:schemeClr val="accent6"/>
          </a:solidFill>
        </p:spPr>
        <p:txBody>
          <a:bodyPr wrap="square">
            <a:spAutoFit/>
          </a:bodyPr>
          <a:lstStyle/>
          <a:p>
            <a:pPr algn="ctr"/>
            <a:r>
              <a:rPr lang="ru-RU" sz="2800" b="1" dirty="0" smtClean="0">
                <a:latin typeface="Gerbera Light" pitchFamily="50" charset="-52"/>
                <a:cs typeface="Times New Roman" pitchFamily="18" charset="0"/>
              </a:rPr>
              <a:t>Концептуальная таблица «Внутренний мир героев»   </a:t>
            </a:r>
            <a:r>
              <a:rPr lang="ru-RU" sz="2800" dirty="0" smtClean="0">
                <a:latin typeface="Gerbera Light" pitchFamily="50" charset="-52"/>
                <a:cs typeface="Times New Roman" pitchFamily="18" charset="0"/>
              </a:rPr>
              <a:t>(предложения 77 - 43)</a:t>
            </a:r>
            <a:endParaRPr lang="ru-RU" sz="2800" dirty="0">
              <a:latin typeface="Gerbera Light" pitchFamily="50" charset="-52"/>
            </a:endParaRPr>
          </a:p>
        </p:txBody>
      </p:sp>
      <p:pic>
        <p:nvPicPr>
          <p:cNvPr id="6" name="Рисунок 5">
            <a:extLst>
              <a:ext uri="{FF2B5EF4-FFF2-40B4-BE49-F238E27FC236}">
                <a16:creationId xmlns="" xmlns:a16="http://schemas.microsoft.com/office/drawing/2014/main" id="{13DCB9E7-9E4C-4DA5-A1AA-0C1F78523A8E}"/>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36845" y="411526"/>
            <a:ext cx="414425" cy="476655"/>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000\август про\1820-1024 (1).jpg"/>
          <p:cNvPicPr>
            <a:picLocks noChangeAspect="1" noChangeArrowheads="1"/>
          </p:cNvPicPr>
          <p:nvPr/>
        </p:nvPicPr>
        <p:blipFill>
          <a:blip r:embed="rId2" cstate="print"/>
          <a:srcRect/>
          <a:stretch>
            <a:fillRect/>
          </a:stretch>
        </p:blipFill>
        <p:spPr bwMode="auto">
          <a:xfrm>
            <a:off x="2977" y="0"/>
            <a:ext cx="12189023" cy="6858000"/>
          </a:xfrm>
          <a:prstGeom prst="rect">
            <a:avLst/>
          </a:prstGeom>
          <a:noFill/>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466217" y="382096"/>
            <a:ext cx="2410097" cy="645810"/>
          </a:xfrm>
          <a:prstGeom prst="rect">
            <a:avLst/>
          </a:prstGeom>
        </p:spPr>
      </p:pic>
      <p:sp>
        <p:nvSpPr>
          <p:cNvPr id="4" name="Прямоугольник 3"/>
          <p:cNvSpPr/>
          <p:nvPr/>
        </p:nvSpPr>
        <p:spPr>
          <a:xfrm>
            <a:off x="313509" y="1138038"/>
            <a:ext cx="11443062" cy="5262979"/>
          </a:xfrm>
          <a:prstGeom prst="rect">
            <a:avLst/>
          </a:prstGeom>
        </p:spPr>
        <p:txBody>
          <a:bodyPr wrap="square">
            <a:spAutoFit/>
          </a:bodyPr>
          <a:lstStyle/>
          <a:p>
            <a:r>
              <a:rPr lang="ru-RU" sz="2400" dirty="0" smtClean="0">
                <a:latin typeface="Gerbera Light"/>
                <a:cs typeface="Times New Roman" pitchFamily="18" charset="0"/>
              </a:rPr>
              <a:t>(29)Жанна постучала ещё и ещё. (З0)Никто не отвечал. (31)«Уж не случилось ли что?» — подумала она и толкнула дверь.</a:t>
            </a:r>
            <a:br>
              <a:rPr lang="ru-RU" sz="2400" dirty="0" smtClean="0">
                <a:latin typeface="Gerbera Light"/>
                <a:cs typeface="Times New Roman" pitchFamily="18" charset="0"/>
              </a:rPr>
            </a:br>
            <a:r>
              <a:rPr lang="ru-RU" sz="2400" dirty="0" smtClean="0">
                <a:latin typeface="Gerbera Light"/>
                <a:cs typeface="Times New Roman" pitchFamily="18" charset="0"/>
              </a:rPr>
              <a:t>(32)В избушке было сыро и холодно. (ЗЗ)Жанна поднесла фонарь к кровати, где лежала больная, и увидела, что та умерла. (34)А рядом двое маленьких детей, кудрявых и толстощёких, спят, прижавшись друг к другу белокурыми головками.</a:t>
            </a:r>
            <a:br>
              <a:rPr lang="ru-RU" sz="2400" dirty="0" smtClean="0">
                <a:latin typeface="Gerbera Light"/>
                <a:cs typeface="Times New Roman" pitchFamily="18" charset="0"/>
              </a:rPr>
            </a:br>
            <a:r>
              <a:rPr lang="ru-RU" sz="2400" dirty="0" smtClean="0">
                <a:latin typeface="Gerbera Light"/>
                <a:cs typeface="Times New Roman" pitchFamily="18" charset="0"/>
              </a:rPr>
              <a:t>(35)Жанна снимает колыбельку с детьми и, закутав их платком, несёт домой. (З6)Сердце её сильно бьётся; но она знает, что не могла не сделать то, что сделала.</a:t>
            </a:r>
            <a:br>
              <a:rPr lang="ru-RU" sz="2400" dirty="0" smtClean="0">
                <a:latin typeface="Gerbera Light"/>
                <a:cs typeface="Times New Roman" pitchFamily="18" charset="0"/>
              </a:rPr>
            </a:br>
            <a:r>
              <a:rPr lang="ru-RU" sz="2400" dirty="0" smtClean="0">
                <a:latin typeface="Gerbera Light"/>
                <a:cs typeface="Times New Roman" pitchFamily="18" charset="0"/>
              </a:rPr>
              <a:t>(37)Дома она кладёт </a:t>
            </a:r>
            <a:r>
              <a:rPr lang="ru-RU" sz="2400" dirty="0" err="1" smtClean="0">
                <a:latin typeface="Gerbera Light"/>
                <a:cs typeface="Times New Roman" pitchFamily="18" charset="0"/>
              </a:rPr>
              <a:t>непроснувшихся</a:t>
            </a:r>
            <a:r>
              <a:rPr lang="ru-RU" sz="2400" dirty="0" smtClean="0">
                <a:latin typeface="Gerbera Light"/>
                <a:cs typeface="Times New Roman" pitchFamily="18" charset="0"/>
              </a:rPr>
              <a:t> детей на кровать со своими детьми и торопливо задёргивает полог. (38)Она бледна и взволнованна. (39)Точно мучит её совесть. «(40)Что-то скажет муж? — сама с собой говорит она. — (41)Шутка ли, пятеро своих ребятишек...»</a:t>
            </a:r>
            <a:br>
              <a:rPr lang="ru-RU" sz="2400" dirty="0" smtClean="0">
                <a:latin typeface="Gerbera Light"/>
                <a:cs typeface="Times New Roman" pitchFamily="18" charset="0"/>
              </a:rPr>
            </a:br>
            <a:r>
              <a:rPr lang="ru-RU" sz="2400" dirty="0" smtClean="0">
                <a:latin typeface="Gerbera Light"/>
                <a:cs typeface="Times New Roman" pitchFamily="18" charset="0"/>
              </a:rPr>
              <a:t>(42)Дождь перестал; рассвело, но ветер гудит, и море ревёт по-прежнему.</a:t>
            </a:r>
            <a:endParaRPr lang="ru-RU" sz="2400" dirty="0">
              <a:latin typeface="Gerbera Ligh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000\август про\1820-1024 (1).jpg"/>
          <p:cNvPicPr>
            <a:picLocks noChangeAspect="1" noChangeArrowheads="1"/>
          </p:cNvPicPr>
          <p:nvPr/>
        </p:nvPicPr>
        <p:blipFill>
          <a:blip r:embed="rId2" cstate="print"/>
          <a:srcRect/>
          <a:stretch>
            <a:fillRect/>
          </a:stretch>
        </p:blipFill>
        <p:spPr bwMode="auto">
          <a:xfrm>
            <a:off x="2977" y="0"/>
            <a:ext cx="12189023" cy="6858000"/>
          </a:xfrm>
          <a:prstGeom prst="rect">
            <a:avLst/>
          </a:prstGeom>
          <a:noFill/>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466217" y="382096"/>
            <a:ext cx="2410097" cy="645810"/>
          </a:xfrm>
          <a:prstGeom prst="rect">
            <a:avLst/>
          </a:prstGeom>
        </p:spPr>
      </p:pic>
      <p:sp>
        <p:nvSpPr>
          <p:cNvPr id="4" name="Прямоугольник 3"/>
          <p:cNvSpPr/>
          <p:nvPr/>
        </p:nvSpPr>
        <p:spPr>
          <a:xfrm>
            <a:off x="535576" y="568962"/>
            <a:ext cx="8882743" cy="1569660"/>
          </a:xfrm>
          <a:prstGeom prst="rect">
            <a:avLst/>
          </a:prstGeom>
          <a:solidFill>
            <a:schemeClr val="accent6"/>
          </a:solidFill>
        </p:spPr>
        <p:txBody>
          <a:bodyPr wrap="square">
            <a:spAutoFit/>
          </a:bodyPr>
          <a:lstStyle/>
          <a:p>
            <a:pPr algn="ctr"/>
            <a:r>
              <a:rPr lang="ru-RU" sz="2400" b="1" dirty="0" smtClean="0">
                <a:latin typeface="Gerbera Light" pitchFamily="50" charset="-52"/>
                <a:cs typeface="Times New Roman" pitchFamily="18" charset="0"/>
              </a:rPr>
              <a:t>Эмоциональная дуга </a:t>
            </a:r>
            <a:br>
              <a:rPr lang="ru-RU" sz="2400" b="1" dirty="0" smtClean="0">
                <a:latin typeface="Gerbera Light" pitchFamily="50" charset="-52"/>
                <a:cs typeface="Times New Roman" pitchFamily="18" charset="0"/>
              </a:rPr>
            </a:br>
            <a:r>
              <a:rPr lang="ru-RU" sz="2400" dirty="0" smtClean="0">
                <a:latin typeface="Gerbera Light" pitchFamily="50" charset="-52"/>
                <a:cs typeface="Times New Roman" pitchFamily="18" charset="0"/>
              </a:rPr>
              <a:t>(раскрашивание строчек текста предложений 43-29)</a:t>
            </a:r>
            <a:r>
              <a:rPr lang="ru-RU" sz="2400" dirty="0" smtClean="0">
                <a:latin typeface="Gerbera Light" pitchFamily="50" charset="-52"/>
              </a:rPr>
              <a:t> </a:t>
            </a:r>
            <a:r>
              <a:rPr lang="ru-RU" sz="2400" b="1" i="1" dirty="0" smtClean="0">
                <a:latin typeface="Gerbera Light" pitchFamily="50" charset="-52"/>
                <a:cs typeface="Times New Roman" pitchFamily="18" charset="0"/>
              </a:rPr>
              <a:t>проследить «путешествие» эмоций от начальной точки до финальной</a:t>
            </a:r>
            <a:endParaRPr lang="ru-RU" sz="2400" b="1" dirty="0">
              <a:latin typeface="Gerbera Light" pitchFamily="50" charset="-52"/>
            </a:endParaRPr>
          </a:p>
        </p:txBody>
      </p:sp>
      <p:sp>
        <p:nvSpPr>
          <p:cNvPr id="5" name="Прямоугольник 4"/>
          <p:cNvSpPr/>
          <p:nvPr/>
        </p:nvSpPr>
        <p:spPr>
          <a:xfrm>
            <a:off x="748937" y="2521247"/>
            <a:ext cx="8212183" cy="1938992"/>
          </a:xfrm>
          <a:prstGeom prst="rect">
            <a:avLst/>
          </a:prstGeom>
        </p:spPr>
        <p:txBody>
          <a:bodyPr wrap="square">
            <a:spAutoFit/>
          </a:bodyPr>
          <a:lstStyle/>
          <a:p>
            <a:pPr lvl="1"/>
            <a:r>
              <a:rPr lang="ru-RU" sz="2400" b="1" dirty="0" smtClean="0">
                <a:solidFill>
                  <a:srgbClr val="FF0000"/>
                </a:solidFill>
                <a:latin typeface="Gerbera Light"/>
                <a:cs typeface="Times New Roman" pitchFamily="18" charset="0"/>
              </a:rPr>
              <a:t>красный — страх, тревога</a:t>
            </a:r>
          </a:p>
          <a:p>
            <a:pPr lvl="1"/>
            <a:r>
              <a:rPr lang="ru-RU" sz="2400" b="1" dirty="0" smtClean="0">
                <a:solidFill>
                  <a:schemeClr val="accent6">
                    <a:lumMod val="75000"/>
                  </a:schemeClr>
                </a:solidFill>
                <a:latin typeface="Gerbera Light"/>
                <a:cs typeface="Times New Roman" pitchFamily="18" charset="0"/>
              </a:rPr>
              <a:t>     </a:t>
            </a:r>
            <a:r>
              <a:rPr lang="ru-RU" sz="2400" b="1" dirty="0" smtClean="0">
                <a:solidFill>
                  <a:schemeClr val="accent1">
                    <a:lumMod val="75000"/>
                  </a:schemeClr>
                </a:solidFill>
                <a:latin typeface="Gerbera Light"/>
                <a:cs typeface="Times New Roman" pitchFamily="18" charset="0"/>
              </a:rPr>
              <a:t>синий — грусть, тоска</a:t>
            </a:r>
          </a:p>
          <a:p>
            <a:pPr lvl="1"/>
            <a:r>
              <a:rPr lang="ru-RU" sz="2400" b="1" dirty="0" smtClean="0">
                <a:solidFill>
                  <a:srgbClr val="00881B"/>
                </a:solidFill>
                <a:latin typeface="Gerbera Light"/>
                <a:cs typeface="Times New Roman" pitchFamily="18" charset="0"/>
              </a:rPr>
              <a:t>         зелёный — спокойствие, умиротворение</a:t>
            </a:r>
          </a:p>
          <a:p>
            <a:pPr lvl="1"/>
            <a:r>
              <a:rPr lang="ru-RU" sz="2400" b="1" dirty="0" smtClean="0">
                <a:solidFill>
                  <a:srgbClr val="C0BC00"/>
                </a:solidFill>
                <a:latin typeface="Gerbera Light"/>
                <a:cs typeface="Times New Roman" pitchFamily="18" charset="0"/>
              </a:rPr>
              <a:t>             </a:t>
            </a:r>
            <a:r>
              <a:rPr lang="ru-RU" sz="2400" b="1" dirty="0" smtClean="0">
                <a:solidFill>
                  <a:srgbClr val="FFFF00"/>
                </a:solidFill>
                <a:latin typeface="Gerbera Light"/>
                <a:cs typeface="Times New Roman" pitchFamily="18" charset="0"/>
              </a:rPr>
              <a:t>жёлтый — радость, восторг</a:t>
            </a:r>
          </a:p>
          <a:p>
            <a:r>
              <a:rPr lang="ru-RU" sz="2400" b="1" dirty="0" smtClean="0">
                <a:latin typeface="Gerbera Light"/>
                <a:cs typeface="Times New Roman" pitchFamily="18" charset="0"/>
              </a:rPr>
              <a:t>                         </a:t>
            </a:r>
            <a:r>
              <a:rPr lang="ru-RU" sz="2400" b="1" dirty="0" smtClean="0">
                <a:solidFill>
                  <a:srgbClr val="FF6600"/>
                </a:solidFill>
                <a:latin typeface="Gerbera Light"/>
                <a:cs typeface="Times New Roman" pitchFamily="18" charset="0"/>
              </a:rPr>
              <a:t>оранжевый — удивление, волнение</a:t>
            </a:r>
            <a:endParaRPr lang="ru-RU" sz="1600" b="1" dirty="0">
              <a:solidFill>
                <a:srgbClr val="FF6600"/>
              </a:solidFill>
              <a:latin typeface="Gerbera Light"/>
              <a:cs typeface="Times New Roman" pitchFamily="18" charset="0"/>
            </a:endParaRPr>
          </a:p>
        </p:txBody>
      </p:sp>
      <p:sp>
        <p:nvSpPr>
          <p:cNvPr id="6" name="Прямоугольник 5"/>
          <p:cNvSpPr/>
          <p:nvPr/>
        </p:nvSpPr>
        <p:spPr>
          <a:xfrm>
            <a:off x="657495" y="5208955"/>
            <a:ext cx="7376161" cy="1015663"/>
          </a:xfrm>
          <a:prstGeom prst="rect">
            <a:avLst/>
          </a:prstGeom>
        </p:spPr>
        <p:txBody>
          <a:bodyPr wrap="square">
            <a:spAutoFit/>
          </a:bodyPr>
          <a:lstStyle/>
          <a:p>
            <a:pPr lvl="0" eaLnBrk="0" fontAlgn="base" hangingPunct="0">
              <a:spcBef>
                <a:spcPct val="0"/>
              </a:spcBef>
              <a:spcAft>
                <a:spcPct val="0"/>
              </a:spcAft>
              <a:buFontTx/>
              <a:buChar char="-"/>
            </a:pPr>
            <a:r>
              <a:rPr lang="ru-RU" altLang="ru-RU" sz="2000" b="1" dirty="0" smtClean="0">
                <a:latin typeface="Gerbera Light"/>
                <a:cs typeface="Times New Roman" pitchFamily="18" charset="0"/>
              </a:rPr>
              <a:t>Какие эмоции преобладают в тексте?</a:t>
            </a:r>
          </a:p>
          <a:p>
            <a:pPr lvl="0" eaLnBrk="0" fontAlgn="base" hangingPunct="0">
              <a:spcBef>
                <a:spcPct val="0"/>
              </a:spcBef>
              <a:spcAft>
                <a:spcPct val="0"/>
              </a:spcAft>
            </a:pPr>
            <a:endParaRPr lang="ru-RU" altLang="ru-RU" sz="2000" b="1" dirty="0" smtClean="0">
              <a:latin typeface="Gerbera Light"/>
              <a:cs typeface="Times New Roman" pitchFamily="18" charset="0"/>
            </a:endParaRPr>
          </a:p>
          <a:p>
            <a:pPr lvl="0" eaLnBrk="0" fontAlgn="base" hangingPunct="0">
              <a:spcBef>
                <a:spcPct val="0"/>
              </a:spcBef>
              <a:spcAft>
                <a:spcPct val="0"/>
              </a:spcAft>
            </a:pPr>
            <a:r>
              <a:rPr lang="ru-RU" altLang="ru-RU" sz="2000" b="1" dirty="0" smtClean="0">
                <a:latin typeface="Gerbera Light"/>
                <a:cs typeface="Times New Roman" pitchFamily="18" charset="0"/>
              </a:rPr>
              <a:t>- Как меняется эмоциональный фон по ходу сюжета?</a:t>
            </a:r>
            <a:endParaRPr lang="ru-RU" altLang="ru-RU" sz="2000" b="1" dirty="0">
              <a:latin typeface="Gerbera Light"/>
              <a:cs typeface="Times New Roman" pitchFamily="18" charset="0"/>
            </a:endParaRPr>
          </a:p>
        </p:txBody>
      </p:sp>
      <p:pic>
        <p:nvPicPr>
          <p:cNvPr id="7" name="Рисунок 6">
            <a:extLst>
              <a:ext uri="{FF2B5EF4-FFF2-40B4-BE49-F238E27FC236}">
                <a16:creationId xmlns="" xmlns:a16="http://schemas.microsoft.com/office/drawing/2014/main" id="{13DCB9E7-9E4C-4DA5-A1AA-0C1F78523A8E}"/>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36845" y="633595"/>
            <a:ext cx="618939" cy="711879"/>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D:\000\август про\1820-1024 (1).jpg"/>
          <p:cNvPicPr>
            <a:picLocks noChangeAspect="1" noChangeArrowheads="1"/>
          </p:cNvPicPr>
          <p:nvPr/>
        </p:nvPicPr>
        <p:blipFill>
          <a:blip r:embed="rId2" cstate="print"/>
          <a:srcRect/>
          <a:stretch>
            <a:fillRect/>
          </a:stretch>
        </p:blipFill>
        <p:spPr bwMode="auto">
          <a:xfrm>
            <a:off x="1488" y="0"/>
            <a:ext cx="12189023" cy="6858000"/>
          </a:xfrm>
          <a:prstGeom prst="rect">
            <a:avLst/>
          </a:prstGeom>
          <a:noFill/>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466217" y="382096"/>
            <a:ext cx="2410097" cy="645810"/>
          </a:xfrm>
          <a:prstGeom prst="rect">
            <a:avLst/>
          </a:prstGeom>
        </p:spPr>
      </p:pic>
      <p:sp>
        <p:nvSpPr>
          <p:cNvPr id="4" name="Прямоугольник 3"/>
          <p:cNvSpPr/>
          <p:nvPr/>
        </p:nvSpPr>
        <p:spPr>
          <a:xfrm>
            <a:off x="300444" y="194098"/>
            <a:ext cx="10332721" cy="6494085"/>
          </a:xfrm>
          <a:prstGeom prst="rect">
            <a:avLst/>
          </a:prstGeom>
        </p:spPr>
        <p:txBody>
          <a:bodyPr wrap="square">
            <a:spAutoFit/>
          </a:bodyPr>
          <a:lstStyle/>
          <a:p>
            <a:r>
              <a:rPr lang="ru-RU" sz="2200" dirty="0" smtClean="0">
                <a:solidFill>
                  <a:srgbClr val="FF6600"/>
                </a:solidFill>
                <a:latin typeface="Gerbera Light" pitchFamily="50" charset="-52"/>
                <a:cs typeface="Times New Roman" pitchFamily="18" charset="0"/>
              </a:rPr>
              <a:t>(29)Жанна постучала ещё и ещё. (З0)Никто не отвечал. (31)«Уж не случилось ли что?» — подумала она и толкнула дверь.</a:t>
            </a:r>
            <a:r>
              <a:rPr lang="ru-RU" sz="2200" dirty="0" smtClean="0">
                <a:latin typeface="Gerbera Light" pitchFamily="50" charset="-52"/>
                <a:cs typeface="Times New Roman" pitchFamily="18" charset="0"/>
              </a:rPr>
              <a:t/>
            </a:r>
            <a:br>
              <a:rPr lang="ru-RU" sz="2200" dirty="0" smtClean="0">
                <a:latin typeface="Gerbera Light" pitchFamily="50" charset="-52"/>
                <a:cs typeface="Times New Roman" pitchFamily="18" charset="0"/>
              </a:rPr>
            </a:br>
            <a:r>
              <a:rPr lang="ru-RU" sz="2200" dirty="0" smtClean="0">
                <a:solidFill>
                  <a:srgbClr val="002060"/>
                </a:solidFill>
                <a:latin typeface="Gerbera Light" pitchFamily="50" charset="-52"/>
                <a:cs typeface="Times New Roman" pitchFamily="18" charset="0"/>
              </a:rPr>
              <a:t>(32)В избушке было сыро и холодно. </a:t>
            </a:r>
            <a:r>
              <a:rPr lang="ru-RU" sz="2200" dirty="0" smtClean="0">
                <a:solidFill>
                  <a:srgbClr val="FF0000"/>
                </a:solidFill>
                <a:latin typeface="Gerbera Light" pitchFamily="50" charset="-52"/>
                <a:cs typeface="Times New Roman" pitchFamily="18" charset="0"/>
              </a:rPr>
              <a:t>(ЗЗ)Жанна поднесла фонарь к кровати, где лежала больная, и увидела, что та умерла. (34)А рядом двое маленьких детей, кудрявых и толстощёких, спят, прижавшись друг к другу белокурыми головками.</a:t>
            </a:r>
            <a:r>
              <a:rPr lang="ru-RU" sz="2200" dirty="0" smtClean="0">
                <a:latin typeface="Gerbera Light" pitchFamily="50" charset="-52"/>
                <a:cs typeface="Times New Roman" pitchFamily="18" charset="0"/>
              </a:rPr>
              <a:t/>
            </a:r>
            <a:br>
              <a:rPr lang="ru-RU" sz="2200" dirty="0" smtClean="0">
                <a:latin typeface="Gerbera Light" pitchFamily="50" charset="-52"/>
                <a:cs typeface="Times New Roman" pitchFamily="18" charset="0"/>
              </a:rPr>
            </a:br>
            <a:r>
              <a:rPr lang="ru-RU" sz="2200" dirty="0" smtClean="0">
                <a:solidFill>
                  <a:srgbClr val="FF0000"/>
                </a:solidFill>
                <a:latin typeface="Gerbera Light" pitchFamily="50" charset="-52"/>
                <a:cs typeface="Times New Roman" pitchFamily="18" charset="0"/>
              </a:rPr>
              <a:t>(35)Жанна снимает колыбельку с детьми и, закутав их платком, несёт домой. (З6)Сердце её сильно бьётся; но она знает, что не могла не сделать то, что сделала.</a:t>
            </a:r>
            <a:br>
              <a:rPr lang="ru-RU" sz="2200" dirty="0" smtClean="0">
                <a:solidFill>
                  <a:srgbClr val="FF0000"/>
                </a:solidFill>
                <a:latin typeface="Gerbera Light" pitchFamily="50" charset="-52"/>
                <a:cs typeface="Times New Roman" pitchFamily="18" charset="0"/>
              </a:rPr>
            </a:br>
            <a:r>
              <a:rPr lang="ru-RU" sz="2200" dirty="0" smtClean="0">
                <a:solidFill>
                  <a:srgbClr val="FF0000"/>
                </a:solidFill>
                <a:latin typeface="Gerbera Light" pitchFamily="50" charset="-52"/>
                <a:cs typeface="Times New Roman" pitchFamily="18" charset="0"/>
              </a:rPr>
              <a:t>(37)Дома она кладёт </a:t>
            </a:r>
            <a:r>
              <a:rPr lang="ru-RU" sz="2200" dirty="0" err="1" smtClean="0">
                <a:solidFill>
                  <a:srgbClr val="FF0000"/>
                </a:solidFill>
                <a:latin typeface="Gerbera Light" pitchFamily="50" charset="-52"/>
                <a:cs typeface="Times New Roman" pitchFamily="18" charset="0"/>
              </a:rPr>
              <a:t>непроснувшихся</a:t>
            </a:r>
            <a:r>
              <a:rPr lang="ru-RU" sz="2200" dirty="0" smtClean="0">
                <a:solidFill>
                  <a:srgbClr val="FF0000"/>
                </a:solidFill>
                <a:latin typeface="Gerbera Light" pitchFamily="50" charset="-52"/>
                <a:cs typeface="Times New Roman" pitchFamily="18" charset="0"/>
              </a:rPr>
              <a:t> детей на кровать со своими детьми и торопливо задёргивает полог. (38)Она бледна и взволнованна. (39)Точно мучит её совесть. «(40)Что-то скажет муж? — сама с собой говорит она. — (41)Шутка ли, пятеро своих ребятишек...»</a:t>
            </a:r>
            <a:r>
              <a:rPr lang="ru-RU" sz="2200" dirty="0" smtClean="0">
                <a:latin typeface="Gerbera Light" pitchFamily="50" charset="-52"/>
                <a:cs typeface="Times New Roman" pitchFamily="18" charset="0"/>
              </a:rPr>
              <a:t/>
            </a:r>
            <a:br>
              <a:rPr lang="ru-RU" sz="2200" dirty="0" smtClean="0">
                <a:latin typeface="Gerbera Light" pitchFamily="50" charset="-52"/>
                <a:cs typeface="Times New Roman" pitchFamily="18" charset="0"/>
              </a:rPr>
            </a:br>
            <a:r>
              <a:rPr lang="ru-RU" sz="2200" dirty="0" smtClean="0">
                <a:solidFill>
                  <a:srgbClr val="FF6600"/>
                </a:solidFill>
                <a:latin typeface="Gerbera Light" pitchFamily="50" charset="-52"/>
                <a:cs typeface="Times New Roman" pitchFamily="18" charset="0"/>
              </a:rPr>
              <a:t>(42)Дождь перестал; рассвело, но ветер гудит, и море ревёт по-прежнему.</a:t>
            </a:r>
            <a:br>
              <a:rPr lang="ru-RU" sz="2200" dirty="0" smtClean="0">
                <a:solidFill>
                  <a:srgbClr val="FF6600"/>
                </a:solidFill>
                <a:latin typeface="Gerbera Light" pitchFamily="50" charset="-52"/>
                <a:cs typeface="Times New Roman" pitchFamily="18" charset="0"/>
              </a:rPr>
            </a:br>
            <a:r>
              <a:rPr lang="ru-RU" sz="2200" dirty="0" smtClean="0">
                <a:solidFill>
                  <a:srgbClr val="FF6600"/>
                </a:solidFill>
                <a:latin typeface="Gerbera Light" pitchFamily="50" charset="-52"/>
                <a:cs typeface="Times New Roman" pitchFamily="18" charset="0"/>
              </a:rPr>
              <a:t>(43)Вдруг дверь распахнулась, в комнату ворвалась струя свежего морского воздуха, и высокий смуглый рыбак, волоча за собой мокрые разорванные сети, входит в горницу со словами</a:t>
            </a:r>
            <a:r>
              <a:rPr lang="ru-RU" sz="2000" dirty="0" smtClean="0">
                <a:solidFill>
                  <a:srgbClr val="FF6600"/>
                </a:solidFill>
                <a:latin typeface="Gerbera Light"/>
                <a:cs typeface="Times New Roman" pitchFamily="18" charset="0"/>
              </a:rPr>
              <a:t>:</a:t>
            </a:r>
            <a:br>
              <a:rPr lang="ru-RU" sz="2000" dirty="0" smtClean="0">
                <a:solidFill>
                  <a:srgbClr val="FF6600"/>
                </a:solidFill>
                <a:latin typeface="Gerbera Light"/>
                <a:cs typeface="Times New Roman" pitchFamily="18" charset="0"/>
              </a:rPr>
            </a:br>
            <a:r>
              <a:rPr lang="ru-RU" sz="2000" dirty="0" smtClean="0">
                <a:latin typeface="Gerbera Light"/>
                <a:cs typeface="Times New Roman" pitchFamily="18" charset="0"/>
              </a:rPr>
              <a:t>— Вот и я, Жанна!</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890</TotalTime>
  <Words>1186</Words>
  <Application>Microsoft Office PowerPoint</Application>
  <PresentationFormat>Произвольный</PresentationFormat>
  <Paragraphs>127</Paragraphs>
  <Slides>25</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25</vt:i4>
      </vt:variant>
    </vt:vector>
  </HeadingPairs>
  <TitlesOfParts>
    <vt:vector size="32" baseType="lpstr">
      <vt:lpstr>Arial</vt:lpstr>
      <vt:lpstr>Calibri Light</vt:lpstr>
      <vt:lpstr>Times New Roman</vt:lpstr>
      <vt:lpstr>Gerbera Black</vt:lpstr>
      <vt:lpstr>Gerbera Light</vt:lpstr>
      <vt:lpstr>Calibri</vt:lpstr>
      <vt:lpstr>Тема Office</vt:lpstr>
      <vt:lpstr>Слайд 1</vt:lpstr>
      <vt:lpstr>Читаем   наоборот </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Максим Алексеевич Зырянов</dc:creator>
  <cp:lastModifiedBy>Наталья</cp:lastModifiedBy>
  <cp:revision>153</cp:revision>
  <dcterms:created xsi:type="dcterms:W3CDTF">2025-07-14T10:33:41Z</dcterms:created>
  <dcterms:modified xsi:type="dcterms:W3CDTF">2026-08-25T16:37:38Z</dcterms:modified>
</cp:coreProperties>
</file>