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2" r:id="rId4"/>
    <p:sldId id="261" r:id="rId5"/>
    <p:sldId id="272" r:id="rId6"/>
    <p:sldId id="263" r:id="rId7"/>
    <p:sldId id="270" r:id="rId8"/>
  </p:sldIdLst>
  <p:sldSz cx="12192000" cy="6858000"/>
  <p:notesSz cx="6858000" cy="9144000"/>
  <p:embeddedFontLst>
    <p:embeddedFont>
      <p:font typeface="Calibri Light" panose="020F0302020204030204" pitchFamily="34" charset="0"/>
      <p:regular r:id="rId9"/>
      <p:italic r:id="rId10"/>
    </p:embeddedFont>
    <p:embeddedFont>
      <p:font typeface="TomskObl2104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00881B"/>
    <a:srgbClr val="FFB700"/>
    <a:srgbClr val="121316"/>
    <a:srgbClr val="F54A02"/>
    <a:srgbClr val="BA4318"/>
    <a:srgbClr val="FE8455"/>
    <a:srgbClr val="378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18" y="7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2606" y="1990774"/>
            <a:ext cx="5223018" cy="1954499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rgbClr val="005AA3"/>
                </a:solidFill>
                <a:latin typeface="TomskObl2104" pitchFamily="50" charset="0"/>
              </a:rPr>
              <a:t>К</a:t>
            </a:r>
            <a:r>
              <a:rPr lang="ru-RU" sz="4000" dirty="0" smtClean="0">
                <a:solidFill>
                  <a:srgbClr val="005AA3"/>
                </a:solidFill>
                <a:latin typeface="TomskObl2104" pitchFamily="50" charset="0"/>
              </a:rPr>
              <a:t>арта родительских ожиданий : точка, а не многоточие.</a:t>
            </a:r>
            <a:endParaRPr lang="ru-RU" sz="4000" dirty="0">
              <a:solidFill>
                <a:srgbClr val="005AA3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Дорогина Екатерина Петровна,</a:t>
            </a:r>
          </a:p>
          <a:p>
            <a:pPr algn="r"/>
            <a:r>
              <a:rPr lang="ru-RU" b="1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заведующий Детского сада № 96 г.Томска</a:t>
            </a:r>
            <a:endParaRPr lang="ru-RU" b="1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439" y="1570591"/>
            <a:ext cx="401167" cy="23746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811" y="126255"/>
            <a:ext cx="3829334" cy="94506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проблема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626" y="126255"/>
            <a:ext cx="2093437" cy="560958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492528"/>
              </p:ext>
            </p:extLst>
          </p:nvPr>
        </p:nvGraphicFramePr>
        <p:xfrm>
          <a:off x="1076065" y="1351708"/>
          <a:ext cx="10299495" cy="4485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186">
                  <a:extLst>
                    <a:ext uri="{9D8B030D-6E8A-4147-A177-3AD203B41FA5}">
                      <a16:colId xmlns:a16="http://schemas.microsoft.com/office/drawing/2014/main" xmlns="" val="2300532648"/>
                    </a:ext>
                  </a:extLst>
                </a:gridCol>
                <a:gridCol w="3607534">
                  <a:extLst>
                    <a:ext uri="{9D8B030D-6E8A-4147-A177-3AD203B41FA5}">
                      <a16:colId xmlns:a16="http://schemas.microsoft.com/office/drawing/2014/main" xmlns="" val="57962804"/>
                    </a:ext>
                  </a:extLst>
                </a:gridCol>
                <a:gridCol w="2895775"/>
              </a:tblGrid>
              <a:tr h="963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Gerbera Light" panose="02000300000000000000" pitchFamily="50" charset="-52"/>
                        </a:rPr>
                        <a:t>Что говорят нам родители?</a:t>
                      </a:r>
                    </a:p>
                    <a:p>
                      <a:pPr algn="ctr"/>
                      <a:endParaRPr lang="ru-RU" sz="2400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Gerbera Light" panose="02000300000000000000" pitchFamily="50" charset="-52"/>
                        </a:rPr>
                        <a:t>А на самом деле</a:t>
                      </a:r>
                      <a:r>
                        <a:rPr lang="ru-RU" sz="2400" dirty="0" smtClean="0">
                          <a:latin typeface="Gerbera Light" panose="02000300000000000000" pitchFamily="50" charset="-52"/>
                        </a:rPr>
                        <a:t>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Gerbera Light" panose="02000300000000000000" pitchFamily="50" charset="-52"/>
                        </a:rPr>
                        <a:t>Что ожидают?</a:t>
                      </a:r>
                      <a:endParaRPr lang="ru-RU" sz="2400" dirty="0" smtClean="0">
                        <a:latin typeface="Gerbera Light" panose="02000300000000000000" pitchFamily="50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Gerbera Black" panose="02000A00000000000000" pitchFamily="50" charset="-52"/>
                        </a:rPr>
                        <a:t>В итоге</a:t>
                      </a: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09631157"/>
                  </a:ext>
                </a:extLst>
              </a:tr>
              <a:tr h="9158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«Мы просто хотим, чтобы ребенку было комфортно»</a:t>
                      </a:r>
                    </a:p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Индивидуального </a:t>
                      </a: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учебного плана, подхода</a:t>
                      </a:r>
                    </a:p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Обращения повторяются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13286447"/>
                  </a:ext>
                </a:extLst>
              </a:tr>
              <a:tr h="11905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«Нам все равно кто учитель, главное чтобы он был!» 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latin typeface="Gerbera Light" panose="02000300000000000000" pitchFamily="50" charset="-52"/>
                      </a:endParaRPr>
                    </a:p>
                    <a:p>
                      <a:pPr algn="ctr"/>
                      <a:r>
                        <a:rPr lang="ru-RU" b="1" baseline="0" dirty="0" smtClean="0">
                          <a:latin typeface="Gerbera Light" panose="02000300000000000000" pitchFamily="50" charset="-52"/>
                        </a:rPr>
                        <a:t>Одного постоянного учителя!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Пишут жалобы на каждого нового педагога</a:t>
                      </a:r>
                    </a:p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94124143"/>
                  </a:ext>
                </a:extLst>
              </a:tr>
              <a:tr h="11905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«Ребенка не берут в театральный кружок!»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2246194" y="3714925"/>
            <a:ext cx="6681716" cy="9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6996" y="5641602"/>
            <a:ext cx="80476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C00000"/>
              </a:solidFill>
              <a:latin typeface="Gerbera Light" panose="02000300000000000000" pitchFamily="50" charset="-52"/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C00000"/>
                </a:solidFill>
                <a:latin typeface="Gerbera Light" panose="02000300000000000000" pitchFamily="50" charset="-52"/>
              </a:rPr>
              <a:t>Мы реагируем на сказанное, а не на реальный запрос!</a:t>
            </a:r>
          </a:p>
          <a:p>
            <a:pPr algn="ctr"/>
            <a:endParaRPr lang="ru-RU" b="1" dirty="0">
              <a:latin typeface="Gerbera Light" panose="02000300000000000000" pitchFamily="50" charset="-52"/>
            </a:endParaRPr>
          </a:p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08884" y="-192060"/>
            <a:ext cx="43422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C00000"/>
              </a:solidFill>
              <a:latin typeface="Gerbera Light" panose="02000300000000000000" pitchFamily="50" charset="-52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Любое ваше решение –это или  актив или …….</a:t>
            </a:r>
            <a:endParaRPr lang="ru-RU" sz="2800" b="1" dirty="0">
              <a:solidFill>
                <a:srgbClr val="C00000"/>
              </a:solidFill>
              <a:latin typeface="Gerbera Light" panose="02000300000000000000" pitchFamily="50" charset="-52"/>
            </a:endParaRPr>
          </a:p>
          <a:p>
            <a:pPr algn="ctr"/>
            <a:endParaRPr lang="ru-RU" b="1" dirty="0">
              <a:latin typeface="Gerbera Light" panose="02000300000000000000" pitchFamily="50" charset="-52"/>
            </a:endParaRPr>
          </a:p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13" y="534683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221060" y="242819"/>
            <a:ext cx="9912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5  признаков, что родитель недоговаривает!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D8525F-DF94-4768-A811-5209689E6BBD}"/>
              </a:ext>
            </a:extLst>
          </p:cNvPr>
          <p:cNvSpPr txBox="1"/>
          <p:nvPr/>
        </p:nvSpPr>
        <p:spPr>
          <a:xfrm>
            <a:off x="513482" y="1648196"/>
            <a:ext cx="5593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</a:t>
            </a:r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ОБОБЩЕНИЯ И ССЫЛКИ НА «ВСЕХ»</a:t>
            </a:r>
          </a:p>
          <a:p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«</a:t>
            </a:r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Все родители возмущены», «У нас в классе так не принято», «Все говорят, что</a:t>
            </a:r>
            <a:r>
              <a:rPr lang="ru-RU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…»</a:t>
            </a:r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51" y="148262"/>
            <a:ext cx="2410097" cy="6458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BD8525F-DF94-4768-A811-5209689E6BBD}"/>
              </a:ext>
            </a:extLst>
          </p:cNvPr>
          <p:cNvSpPr txBox="1"/>
          <p:nvPr/>
        </p:nvSpPr>
        <p:spPr>
          <a:xfrm>
            <a:off x="513482" y="2956245"/>
            <a:ext cx="5663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ГИПЕРБОЛА И КАТЕГОРИЧНОСТЬ</a:t>
            </a:r>
          </a:p>
          <a:p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Что говорит: «Ребёнка унижают», «Учитель просто издевается», «Это кошмар, мы не можем так жить</a:t>
            </a:r>
            <a:r>
              <a:rPr lang="ru-RU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»</a:t>
            </a:r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D8525F-DF94-4768-A811-5209689E6BBD}"/>
              </a:ext>
            </a:extLst>
          </p:cNvPr>
          <p:cNvSpPr txBox="1"/>
          <p:nvPr/>
        </p:nvSpPr>
        <p:spPr>
          <a:xfrm>
            <a:off x="6443992" y="1471359"/>
            <a:ext cx="59811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ТРЕБОВАНИЕ ГАРАНТИЙ ИЛИ «ВОЛШЕБНОЙ ТАБЛЕТКИ»</a:t>
            </a:r>
          </a:p>
          <a:p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Что говорит: «Сделайте что-нибудь», «Вы же руководитель, вы обязаны», «Обещайте, что такого больше не повторится»</a:t>
            </a:r>
            <a:endParaRPr lang="ru-RU" sz="14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D8525F-DF94-4768-A811-5209689E6BBD}"/>
              </a:ext>
            </a:extLst>
          </p:cNvPr>
          <p:cNvSpPr txBox="1"/>
          <p:nvPr/>
        </p:nvSpPr>
        <p:spPr>
          <a:xfrm>
            <a:off x="6443992" y="3511433"/>
            <a:ext cx="598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10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УХОД В ДРУГУЮ ТЕМУ ИЛИ ОБВИНЕНИЯ</a:t>
            </a:r>
          </a:p>
          <a:p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Что говорит: «Вот вы всё про оценки, а лучше бы питание наладили»,</a:t>
            </a:r>
            <a:endParaRPr lang="ru-RU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3482" y="4707261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ЗАВЕДОМО НЕВЫПОЛНИМЫЕ ПРОСЬБЫ</a:t>
            </a:r>
          </a:p>
          <a:p>
            <a:endParaRPr lang="ru-RU" b="1" dirty="0">
              <a:latin typeface="+mj-lt"/>
            </a:endParaRPr>
          </a:p>
          <a:p>
            <a:r>
              <a:rPr lang="ru-RU" b="1" dirty="0">
                <a:latin typeface="+mj-lt"/>
              </a:rPr>
              <a:t>Что говорит: «Пусть учитель занимается только с моим ребёнком», «Переведите нас в другой класс завтра», «Уберите домашние задания полностью»</a:t>
            </a: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7557472" y="1266741"/>
            <a:ext cx="1919683" cy="4770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34" y="39106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900478" y="9026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Три круга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035" y="238686"/>
            <a:ext cx="2410097" cy="64581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341194" y="1904961"/>
            <a:ext cx="3635496" cy="323509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163638" y="2961839"/>
            <a:ext cx="27417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Что говорит </a:t>
            </a:r>
            <a:r>
              <a:rPr lang="ru-RU" sz="2400" b="1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родитель?</a:t>
            </a:r>
            <a:endParaRPr lang="ru-RU" sz="2400" b="1" spc="-10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675906" y="1878655"/>
            <a:ext cx="3430138" cy="341190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787828" y="1801616"/>
            <a:ext cx="3458972" cy="354517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156874" y="2961839"/>
            <a:ext cx="2581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Какая с</a:t>
            </a:r>
            <a:r>
              <a:rPr lang="ru-RU" sz="28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крытая потребность? </a:t>
            </a:r>
            <a:endParaRPr lang="ru-RU" sz="28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7368350" y="2828835"/>
            <a:ext cx="2698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Как можем </a:t>
            </a:r>
            <a:r>
              <a:rPr lang="ru-RU" sz="2400" b="1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решить?</a:t>
            </a:r>
            <a:endParaRPr lang="ru-RU" sz="2400" b="1" spc="-10" dirty="0" smtClean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r>
              <a:rPr lang="ru-RU" sz="2400" b="1" spc="-1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(закон/ресурсы)</a:t>
            </a:r>
            <a:endParaRPr lang="ru-RU" sz="2400" b="1" spc="-10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7783331" y="1258106"/>
            <a:ext cx="16828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Круг №3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3" name="Выгнутая вправо стрелка 2"/>
          <p:cNvSpPr/>
          <p:nvPr/>
        </p:nvSpPr>
        <p:spPr>
          <a:xfrm rot="5400000">
            <a:off x="4680974" y="2492980"/>
            <a:ext cx="731520" cy="632668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63892" y="1293490"/>
            <a:ext cx="1919683" cy="4770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570348" y="1323865"/>
            <a:ext cx="16828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Круг №2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10" name="Умножение 9"/>
          <p:cNvSpPr/>
          <p:nvPr/>
        </p:nvSpPr>
        <p:spPr>
          <a:xfrm>
            <a:off x="4869363" y="5678607"/>
            <a:ext cx="710201" cy="76693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51785" y="1296002"/>
            <a:ext cx="1919683" cy="4770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495038" y="1298890"/>
            <a:ext cx="16828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Круг №1</a:t>
            </a:r>
            <a:endParaRPr lang="ru-RU" sz="2500" b="1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93801" y="5356404"/>
            <a:ext cx="4430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Зона Вашего анализа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83" y="162646"/>
            <a:ext cx="4732195" cy="9450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881B"/>
                </a:solidFill>
                <a:latin typeface="TomskObl2104" pitchFamily="50" charset="0"/>
              </a:rPr>
              <a:t>Матрица 2х2</a:t>
            </a:r>
            <a:endParaRPr lang="ru-RU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035" y="259869"/>
            <a:ext cx="2410097" cy="645810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xmlns="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35746"/>
              </p:ext>
            </p:extLst>
          </p:nvPr>
        </p:nvGraphicFramePr>
        <p:xfrm>
          <a:off x="591419" y="1146291"/>
          <a:ext cx="11284895" cy="4371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8351">
                  <a:extLst>
                    <a:ext uri="{9D8B030D-6E8A-4147-A177-3AD203B41FA5}">
                      <a16:colId xmlns:a16="http://schemas.microsoft.com/office/drawing/2014/main" xmlns="" val="2300532648"/>
                    </a:ext>
                  </a:extLst>
                </a:gridCol>
                <a:gridCol w="4619092">
                  <a:extLst>
                    <a:ext uri="{9D8B030D-6E8A-4147-A177-3AD203B41FA5}">
                      <a16:colId xmlns:a16="http://schemas.microsoft.com/office/drawing/2014/main" xmlns="" val="57962804"/>
                    </a:ext>
                  </a:extLst>
                </a:gridCol>
                <a:gridCol w="4507452"/>
              </a:tblGrid>
              <a:tr h="1152132">
                <a:tc>
                  <a:txBody>
                    <a:bodyPr/>
                    <a:lstStyle/>
                    <a:p>
                      <a:pPr algn="ctr"/>
                      <a:endParaRPr lang="ru-RU" sz="2400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latin typeface="Gerbera Light" panose="02000300000000000000" pitchFamily="50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Gerbera Light" panose="02000300000000000000" pitchFamily="50" charset="-52"/>
                        </a:rPr>
                        <a:t>Высокая зона контроля ОУ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Gerbera Light" panose="02000300000000000000"/>
                        </a:rPr>
                        <a:t>Низкая зона контроля ОУ</a:t>
                      </a:r>
                      <a:endParaRPr lang="ru-RU" sz="2400" b="1" dirty="0">
                        <a:latin typeface="Gerbera Light" panose="0200030000000000000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09631157"/>
                  </a:ext>
                </a:extLst>
              </a:tr>
              <a:tr h="1583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Высокий</a:t>
                      </a:r>
                      <a:r>
                        <a:rPr lang="ru-RU" b="1" baseline="0" dirty="0" smtClean="0">
                          <a:latin typeface="Gerbera Light" panose="02000300000000000000" pitchFamily="50" charset="-52"/>
                        </a:rPr>
                        <a:t> интерес родителей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Зеленый (партнерство)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Превращаем родительскую энергию в ресурс</a:t>
                      </a:r>
                    </a:p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>
                    <a:solidFill>
                      <a:srgbClr val="0088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Красный (провокация)</a:t>
                      </a:r>
                    </a:p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Главный инструмент –</a:t>
                      </a:r>
                    </a:p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информационная работа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3286447"/>
                  </a:ext>
                </a:extLst>
              </a:tr>
              <a:tr h="163559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Низкий</a:t>
                      </a:r>
                      <a:r>
                        <a:rPr lang="ru-RU" b="1" baseline="0" dirty="0" smtClean="0">
                          <a:latin typeface="Gerbera Light" panose="02000300000000000000" pitchFamily="50" charset="-52"/>
                        </a:rPr>
                        <a:t> интерес родителей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latin typeface="Gerbera Light" panose="02000300000000000000" pitchFamily="50" charset="-5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Желтый (рутина).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Решаем</a:t>
                      </a:r>
                      <a:r>
                        <a:rPr lang="ru-RU" b="1" baseline="0" dirty="0" smtClean="0">
                          <a:latin typeface="Gerbera Light" panose="02000300000000000000" pitchFamily="50" charset="-52"/>
                        </a:rPr>
                        <a:t> в рабочем порядке внутренними ресурсами </a:t>
                      </a:r>
                      <a:endParaRPr lang="ru-RU" b="1" dirty="0" smtClean="0">
                        <a:latin typeface="Gerbera Light" panose="02000300000000000000" pitchFamily="50" charset="-52"/>
                      </a:endParaRPr>
                    </a:p>
                    <a:p>
                      <a:pPr algn="ctr"/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>
                    <a:solidFill>
                      <a:srgbClr val="FFB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Серый (шум) </a:t>
                      </a:r>
                    </a:p>
                    <a:p>
                      <a:pPr algn="ctr"/>
                      <a:r>
                        <a:rPr lang="ru-RU" b="1" dirty="0" smtClean="0">
                          <a:latin typeface="Gerbera Light" panose="02000300000000000000" pitchFamily="50" charset="-52"/>
                        </a:rPr>
                        <a:t>Стандартизированный ответ</a:t>
                      </a:r>
                      <a:endParaRPr lang="ru-RU" b="1" dirty="0">
                        <a:latin typeface="Gerbera Light" panose="020003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94124143"/>
                  </a:ext>
                </a:extLst>
              </a:tr>
            </a:tbl>
          </a:graphicData>
        </a:graphic>
      </p:graphicFrame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2246194" y="3714925"/>
            <a:ext cx="6681716" cy="9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24166" y="5295262"/>
            <a:ext cx="80476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C00000"/>
              </a:solidFill>
              <a:latin typeface="Gerbera Light" panose="02000300000000000000" pitchFamily="50" charset="-52"/>
            </a:endParaRPr>
          </a:p>
          <a:p>
            <a:pPr algn="ctr"/>
            <a:endParaRPr lang="ru-RU" b="1" dirty="0">
              <a:latin typeface="Gerbera Light" panose="02000300000000000000" pitchFamily="50" charset="-52"/>
            </a:endParaRPr>
          </a:p>
          <a:p>
            <a:pPr algn="ctr"/>
            <a:endParaRPr lang="ru-RU" dirty="0">
              <a:latin typeface="Gerbera Light" panose="02000300000000000000" pitchFamily="50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6783" y="5524687"/>
            <a:ext cx="110238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Если </a:t>
            </a:r>
            <a:r>
              <a:rPr lang="ru-RU" sz="2400" b="1" dirty="0">
                <a:solidFill>
                  <a:srgbClr val="00B050"/>
                </a:solidFill>
              </a:rPr>
              <a:t>вы </a:t>
            </a:r>
            <a:r>
              <a:rPr lang="ru-RU" sz="2400" b="1" dirty="0" smtClean="0">
                <a:solidFill>
                  <a:srgbClr val="00B050"/>
                </a:solidFill>
              </a:rPr>
              <a:t>например</a:t>
            </a:r>
            <a:r>
              <a:rPr lang="ru-RU" sz="2400" b="1" dirty="0">
                <a:solidFill>
                  <a:srgbClr val="00B050"/>
                </a:solidFill>
              </a:rPr>
              <a:t>, в красной зоне начали </a:t>
            </a:r>
            <a:r>
              <a:rPr lang="ru-RU" sz="2400" b="1" dirty="0" smtClean="0">
                <a:solidFill>
                  <a:srgbClr val="00B050"/>
                </a:solidFill>
              </a:rPr>
              <a:t>советоваться с родителями по решению, </a:t>
            </a:r>
            <a:r>
              <a:rPr lang="ru-RU" sz="2400" b="1" dirty="0">
                <a:solidFill>
                  <a:srgbClr val="00B050"/>
                </a:solidFill>
              </a:rPr>
              <a:t>а в зелёной – </a:t>
            </a:r>
            <a:r>
              <a:rPr lang="ru-RU" sz="2400" b="1" dirty="0" smtClean="0">
                <a:solidFill>
                  <a:srgbClr val="00B050"/>
                </a:solidFill>
              </a:rPr>
              <a:t>тянуть решение на себя, </a:t>
            </a:r>
            <a:r>
              <a:rPr lang="ru-RU" sz="2400" b="1" dirty="0">
                <a:solidFill>
                  <a:srgbClr val="00B050"/>
                </a:solidFill>
              </a:rPr>
              <a:t>вы гарантированно получаете новые вопросы и потерю </a:t>
            </a:r>
            <a:r>
              <a:rPr lang="ru-RU" sz="2400" b="1" dirty="0" smtClean="0">
                <a:solidFill>
                  <a:srgbClr val="00B050"/>
                </a:solidFill>
              </a:rPr>
              <a:t>контроля!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6676" y="121109"/>
            <a:ext cx="44309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Матрица – это не теория, это ежедневный фильтр для каждого родительского </a:t>
            </a:r>
            <a:r>
              <a:rPr lang="ru-RU" b="1" dirty="0" smtClean="0">
                <a:solidFill>
                  <a:srgbClr val="C00000"/>
                </a:solidFill>
              </a:rPr>
              <a:t>обращения!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2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8725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ЧЕК-ЛИСТ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ДЛЯ РУКОВОДИТЕЛЯ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077" y="1178281"/>
            <a:ext cx="83453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/>
              <a:t>☐ </a:t>
            </a:r>
            <a:r>
              <a:rPr lang="ru-RU" sz="3200" b="1" dirty="0">
                <a:latin typeface="+mj-lt"/>
              </a:rPr>
              <a:t>Я слышу один из признаков → </a:t>
            </a:r>
            <a:r>
              <a:rPr lang="ru-RU" sz="3200" b="1" dirty="0" smtClean="0">
                <a:latin typeface="+mj-lt"/>
              </a:rPr>
              <a:t>стоп</a:t>
            </a:r>
            <a:endParaRPr lang="ru-RU" sz="3200" b="1" dirty="0">
              <a:latin typeface="+mj-lt"/>
            </a:endParaRPr>
          </a:p>
          <a:p>
            <a:r>
              <a:rPr lang="ru-RU" sz="3200" b="1" dirty="0">
                <a:latin typeface="+mj-lt"/>
              </a:rPr>
              <a:t>☐ Задаю уточняющий вопрос по </a:t>
            </a:r>
            <a:r>
              <a:rPr lang="ru-RU" sz="3200" b="1" dirty="0" smtClean="0">
                <a:latin typeface="+mj-lt"/>
              </a:rPr>
              <a:t>фактам</a:t>
            </a:r>
            <a:endParaRPr lang="ru-RU" sz="3200" b="1" dirty="0">
              <a:latin typeface="+mj-lt"/>
            </a:endParaRPr>
          </a:p>
          <a:p>
            <a:r>
              <a:rPr lang="ru-RU" sz="3200" b="1" dirty="0">
                <a:latin typeface="+mj-lt"/>
              </a:rPr>
              <a:t>☐ Перевожу от эмоций к </a:t>
            </a:r>
            <a:r>
              <a:rPr lang="ru-RU" sz="3200" b="1" dirty="0" smtClean="0">
                <a:latin typeface="+mj-lt"/>
              </a:rPr>
              <a:t>конкретике</a:t>
            </a:r>
            <a:endParaRPr lang="ru-RU" sz="3200" b="1" dirty="0">
              <a:latin typeface="+mj-lt"/>
            </a:endParaRPr>
          </a:p>
          <a:p>
            <a:r>
              <a:rPr lang="ru-RU" sz="3200" b="1" dirty="0">
                <a:latin typeface="+mj-lt"/>
              </a:rPr>
              <a:t>☐ Предлагаю не «что хочет родитель», а «что мы можем» (Круг 3</a:t>
            </a:r>
            <a:r>
              <a:rPr lang="ru-RU" sz="3200" b="1" dirty="0" smtClean="0">
                <a:latin typeface="+mj-lt"/>
              </a:rPr>
              <a:t>)</a:t>
            </a:r>
            <a:endParaRPr lang="ru-RU" sz="3200" b="1" dirty="0">
              <a:latin typeface="+mj-lt"/>
            </a:endParaRPr>
          </a:p>
          <a:p>
            <a:r>
              <a:rPr lang="ru-RU" sz="3200" b="1" dirty="0">
                <a:latin typeface="+mj-lt"/>
              </a:rPr>
              <a:t>☐ Фиксирую разрыв в бланке «Три круга</a:t>
            </a:r>
            <a:r>
              <a:rPr lang="ru-RU" sz="3200" b="1" dirty="0" smtClean="0">
                <a:latin typeface="+mj-lt"/>
              </a:rPr>
              <a:t>».</a:t>
            </a:r>
          </a:p>
          <a:p>
            <a:r>
              <a:rPr lang="ru-RU" sz="3200" b="1" dirty="0">
                <a:latin typeface="+mj-lt"/>
              </a:rPr>
              <a:t>☐ </a:t>
            </a:r>
            <a:r>
              <a:rPr lang="ru-RU" sz="3200" b="1" dirty="0" smtClean="0">
                <a:latin typeface="+mj-lt"/>
              </a:rPr>
              <a:t>Использую матрицу 2Х2</a:t>
            </a:r>
            <a:endParaRPr lang="ru-RU" sz="3200" b="1" dirty="0">
              <a:latin typeface="+mj-lt"/>
            </a:endParaRPr>
          </a:p>
          <a:p>
            <a:endParaRPr lang="ru-RU" dirty="0"/>
          </a:p>
        </p:txBody>
      </p:sp>
      <p:sp>
        <p:nvSpPr>
          <p:cNvPr id="9" name="Умножение 8"/>
          <p:cNvSpPr/>
          <p:nvPr/>
        </p:nvSpPr>
        <p:spPr>
          <a:xfrm>
            <a:off x="7216778" y="1488744"/>
            <a:ext cx="710201" cy="76693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429" y="1396602"/>
            <a:ext cx="3356036" cy="3356036"/>
          </a:xfrm>
          <a:prstGeom prst="ellipse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46" y="4464145"/>
            <a:ext cx="2236054" cy="223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Дорогина  Екатерина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Заведующий 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074" y="1916666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22" y="2273321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949" y="425337"/>
            <a:ext cx="6026286" cy="60262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6269" y="2273321"/>
            <a:ext cx="1555797" cy="1555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428</Words>
  <Application>Microsoft Office PowerPoint</Application>
  <PresentationFormat>Широкоэкранный</PresentationFormat>
  <Paragraphs>74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 Light</vt:lpstr>
      <vt:lpstr>Gerbera</vt:lpstr>
      <vt:lpstr>TomskObl2104</vt:lpstr>
      <vt:lpstr>Gerbera Light</vt:lpstr>
      <vt:lpstr>Calibri</vt:lpstr>
      <vt:lpstr>Gerbera Black</vt:lpstr>
      <vt:lpstr>Тема Office</vt:lpstr>
      <vt:lpstr>Карта родительских ожиданий : точка, а не многоточие.</vt:lpstr>
      <vt:lpstr>проблема</vt:lpstr>
      <vt:lpstr>Презентация PowerPoint</vt:lpstr>
      <vt:lpstr>Презентация PowerPoint</vt:lpstr>
      <vt:lpstr>Матрица 2х2</vt:lpstr>
      <vt:lpstr>Презентация PowerPoint</vt:lpstr>
      <vt:lpstr>Дорогина  Екатерина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1</cp:lastModifiedBy>
  <cp:revision>147</cp:revision>
  <dcterms:created xsi:type="dcterms:W3CDTF">2025-07-14T10:33:41Z</dcterms:created>
  <dcterms:modified xsi:type="dcterms:W3CDTF">2026-08-21T05:03:01Z</dcterms:modified>
</cp:coreProperties>
</file>