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3" r:id="rId4"/>
    <p:sldId id="274" r:id="rId5"/>
    <p:sldId id="277" r:id="rId6"/>
    <p:sldId id="276" r:id="rId7"/>
    <p:sldId id="275" r:id="rId8"/>
    <p:sldId id="278" r:id="rId9"/>
    <p:sldId id="280" r:id="rId10"/>
    <p:sldId id="261" r:id="rId11"/>
    <p:sldId id="281" r:id="rId12"/>
    <p:sldId id="270" r:id="rId13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TomskObl2104" panose="020B0604020202020204" charset="0"/>
      <p:regular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70" d="100"/>
          <a:sy n="70" d="100"/>
        </p:scale>
        <p:origin x="-392" y="-4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1.png"/><Relationship Id="rId7" Type="http://schemas.openxmlformats.org/officeDocument/2006/relationships/image" Target="../media/image6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.png"/><Relationship Id="rId7" Type="http://schemas.openxmlformats.org/officeDocument/2006/relationships/image" Target="../media/image6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.png"/><Relationship Id="rId4" Type="http://schemas.openxmlformats.org/officeDocument/2006/relationships/image" Target="../media/image6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20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6.png"/><Relationship Id="rId12" Type="http://schemas.openxmlformats.org/officeDocument/2006/relationships/image" Target="../media/image2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11.png"/><Relationship Id="rId7" Type="http://schemas.openxmlformats.org/officeDocument/2006/relationships/image" Target="../media/image4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34.png"/><Relationship Id="rId4" Type="http://schemas.openxmlformats.org/officeDocument/2006/relationships/image" Target="../media/image39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46.png"/><Relationship Id="rId5" Type="http://schemas.openxmlformats.org/officeDocument/2006/relationships/image" Target="../media/image32.png"/><Relationship Id="rId10" Type="http://schemas.openxmlformats.org/officeDocument/2006/relationships/image" Target="../media/image45.jpeg"/><Relationship Id="rId4" Type="http://schemas.openxmlformats.org/officeDocument/2006/relationships/image" Target="../media/image31.pn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1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1.png"/><Relationship Id="rId7" Type="http://schemas.openxmlformats.org/officeDocument/2006/relationships/image" Target="../media/image5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5" y="1937442"/>
            <a:ext cx="5560431" cy="2310708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  <a:t>Обратная связь – </a:t>
            </a:r>
            <a:b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  <a:t>не отчётность, </a:t>
            </a:r>
            <a:b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  <a:t>а топливо</a:t>
            </a:r>
            <a:b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omskObl2104" pitchFamily="50" charset="0"/>
              </a:rPr>
              <a:t>для развития</a:t>
            </a:r>
            <a:endParaRPr lang="ru-RU" sz="48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1479609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Елена Черемных, директор МАОУ гимназии №55 </a:t>
            </a:r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им.Е.Г.Вёрсткиной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города Томска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04" y="30869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729836" y="139538"/>
            <a:ext cx="86948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Не  бояться  цифрового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пространства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1262180" y="1955400"/>
            <a:ext cx="7039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Формула «Три Д</a:t>
            </a:r>
            <a:r>
              <a:rPr lang="ru-RU" sz="3600" b="1" spc="-1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»</a:t>
            </a:r>
          </a:p>
          <a:p>
            <a:endParaRPr lang="ru-RU" sz="3600" b="1" spc="-10" dirty="0">
              <a:solidFill>
                <a:schemeClr val="accent1">
                  <a:lumMod val="7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3600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Д</a:t>
            </a:r>
            <a:r>
              <a:rPr lang="ru-RU" sz="3600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ень (не откладывать ответ</a:t>
            </a:r>
            <a:r>
              <a:rPr lang="ru-RU" sz="3600" spc="-1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)</a:t>
            </a:r>
          </a:p>
          <a:p>
            <a:endParaRPr lang="ru-RU" sz="3600" spc="-10" dirty="0">
              <a:solidFill>
                <a:schemeClr val="accent1">
                  <a:lumMod val="7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3600" b="1" spc="-1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Д</a:t>
            </a:r>
            <a:r>
              <a:rPr lang="ru-RU" sz="3600" spc="-1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оброжелательность</a:t>
            </a:r>
          </a:p>
          <a:p>
            <a:endParaRPr lang="ru-RU" sz="3600" spc="-10" dirty="0">
              <a:solidFill>
                <a:schemeClr val="accent1">
                  <a:lumMod val="7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3600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Д</a:t>
            </a:r>
            <a:r>
              <a:rPr lang="ru-RU" sz="3600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ело </a:t>
            </a:r>
            <a:r>
              <a:rPr lang="ru-RU" sz="3600" spc="-1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(перевод </a:t>
            </a:r>
            <a:r>
              <a:rPr lang="ru-RU" sz="3600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в конкретное </a:t>
            </a:r>
            <a:r>
              <a:rPr lang="ru-RU" sz="3600" spc="-1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действие)</a:t>
            </a:r>
            <a:endParaRPr lang="ru-RU" sz="3600" spc="-10" dirty="0">
              <a:solidFill>
                <a:schemeClr val="accent1">
                  <a:lumMod val="7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126" y="139538"/>
            <a:ext cx="2410097" cy="64581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830" y="785348"/>
            <a:ext cx="3212148" cy="592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7" y="2974791"/>
            <a:ext cx="671365" cy="67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7" y="4217557"/>
            <a:ext cx="693904" cy="61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Google Shape;11001;p87"/>
          <p:cNvSpPr/>
          <p:nvPr/>
        </p:nvSpPr>
        <p:spPr>
          <a:xfrm>
            <a:off x="274647" y="5296698"/>
            <a:ext cx="812591" cy="797441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29" y="212157"/>
            <a:ext cx="8928315" cy="176149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Начните 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слушать.</a:t>
            </a:r>
            <a:br>
              <a:rPr lang="ru-RU" sz="4000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И 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вы 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 услышите  гораздо  больше, чем  можете 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представить</a:t>
            </a: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644" y="157687"/>
            <a:ext cx="2410097" cy="64581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04" y="242264"/>
            <a:ext cx="414425" cy="476655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877" y="1924042"/>
            <a:ext cx="6991864" cy="4861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737" y="5445455"/>
            <a:ext cx="1451488" cy="123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737" y="3915382"/>
            <a:ext cx="1410453" cy="1410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91" y="2145671"/>
            <a:ext cx="1125548" cy="157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3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ЕЛЕНА ЧЕРЕМНЫХ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ДиректорМАОУ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гимназии №55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им.Е.Г.Вёрсткиной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г.Томска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467"/>
          </a:xfrm>
        </p:spPr>
        <p:txBody>
          <a:bodyPr>
            <a:normAutofit/>
          </a:bodyPr>
          <a:lstStyle/>
          <a:p>
            <a:r>
              <a:rPr lang="ru-RU" sz="5400" smtClean="0">
                <a:solidFill>
                  <a:srgbClr val="00881B"/>
                </a:solidFill>
                <a:latin typeface="TomskObl2104" pitchFamily="50" charset="0"/>
              </a:rPr>
              <a:t>Начнём  с  чашки  чая  !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Picture 3" descr="C:\Users\Direktor\Desktop\Ez2hsaUlmC3xaATqy_MjTCriYUR0IdsKG1cZjube95-EOaHBYWMfO9RbnLM3DaLysBNhUe-pMItBRL1wOpYrnnhP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51" y="1527985"/>
            <a:ext cx="5644568" cy="5127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30" y="2096000"/>
            <a:ext cx="4295897" cy="4925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673" y="4558864"/>
            <a:ext cx="1118744" cy="9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045" y="2226578"/>
            <a:ext cx="1049338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2" y="278217"/>
            <a:ext cx="651813" cy="74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93" y="164813"/>
            <a:ext cx="9401373" cy="1582505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Дети – наши главные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эксперты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374" y="5551063"/>
            <a:ext cx="1113050" cy="109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667" y="5766431"/>
            <a:ext cx="1078181" cy="875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96" y="5766431"/>
            <a:ext cx="836213" cy="88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 descr="https://sun9-70.userapi.com/s/v1/ig2/Tc7s0Oz4rL4TmlM4Ji7I3u0EtgnDEh19w32tLTZYhFYlwDWopXaSOhlogc6_fUklxGi3WURaWqfh7O2XXtrqpSwT.jpg?quality=95&amp;as=32x21,48x32,72x48,108x72,160x107,240x160,360x240,480x320,540x360,640x426,720x480,1080x720,1280x853,1440x960,2560x1706&amp;from=bu&amp;u=L5O4tfape8By5NC4M0G5SD-lGbL55B4CXd0G7P8GPFw&amp;cs=1280x853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56" y="2008459"/>
            <a:ext cx="6446785" cy="4295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4" y="164813"/>
            <a:ext cx="539429" cy="62042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373" y="1218711"/>
            <a:ext cx="4501629" cy="463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90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063" y="99589"/>
            <a:ext cx="9320003" cy="1383248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Дети – наши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главные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эксперты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71" y="1537218"/>
            <a:ext cx="4957474" cy="4382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Users\Direktor\Desktop\fSkjWA3gaQRdktnzG0iR3Yee4tZpt7OAUiTQmcELPX81eE7rlJYk-w-hVXLNLfAKePVoh2aIuYRT7HyEsKYRPHi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153" y="2334141"/>
            <a:ext cx="5129715" cy="436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856" y="6033076"/>
            <a:ext cx="546211" cy="71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96" y="6008508"/>
            <a:ext cx="624200" cy="76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896" y="6065987"/>
            <a:ext cx="632988" cy="60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797" y="1537218"/>
            <a:ext cx="923356" cy="734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499" y="1537218"/>
            <a:ext cx="793149" cy="70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652" y="1482837"/>
            <a:ext cx="789061" cy="78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4" y="255348"/>
            <a:ext cx="539429" cy="6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0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77" y="212157"/>
            <a:ext cx="9580809" cy="985687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Что 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вы 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 рассказываете  своим  друзьям</a:t>
            </a:r>
            <a:b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и  знакомым  о 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нашей 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 гимназии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80" y="5770255"/>
            <a:ext cx="933634" cy="945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199" y="5739281"/>
            <a:ext cx="1070931" cy="101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50" y="5806768"/>
            <a:ext cx="9572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198" y="5742052"/>
            <a:ext cx="77470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165" y="5770255"/>
            <a:ext cx="9271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16" y="1238499"/>
            <a:ext cx="5316583" cy="4503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Users\Direktor\Desktop\G2m6MXd7kB0Jq7cxZh9Qnl1VEBm-ZxaPGiPWk4bYeSsRPK6MoVobkfYgDpd9j3Xid4ZLpRoML9GBGpwM7v0zOH1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534" y="1376758"/>
            <a:ext cx="5791780" cy="4193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8" y="62169"/>
            <a:ext cx="422966" cy="4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19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4" y="11220"/>
            <a:ext cx="9388444" cy="1757482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  открытым          навстречу друг  другу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51" y="169985"/>
            <a:ext cx="2410097" cy="64581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713" y="290072"/>
            <a:ext cx="760777" cy="67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7" descr="C:\Users\Direktor\Desktop\WZ2LRiZYZlqMthV6I3mmU1XO5TDbcLOWUaJs5dQFeS4zmftsTiWuK3T2M0M0aPFiduSONpBmhtHNzov-nVhxMdoY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79" y="1654172"/>
            <a:ext cx="3628789" cy="2410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Direktor\Desktop\QQKj5uORutvjwymp1xOp5fJnDTq1wzAybO0dRCnp67wgFJ3XY5exq8fxEiioiBRbVUmRqOWYxmzEvM4vcKrrv8t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987" y="969144"/>
            <a:ext cx="3735692" cy="2769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Direktor\Desktop\mkJCgPhQj4AqiM68agz6VTp7miWmEJ_VDB_odEKGYBKkQZUave01PRkTw2CTs2LjMdjuAKUcbC3qUifbLgOZKtm_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89" y="4223964"/>
            <a:ext cx="3412768" cy="2516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Direktor\Desktop\YfJmLmnQ2c0i8YsPJHe7ZSDp1t01_3avdBUwIJueABZwcTZb5uaEZEZUZ2gOLI-d_Y5iLMfYKa1bQ_klOGmrw3Vq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940" y="3940823"/>
            <a:ext cx="3737208" cy="2738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859" y="4590714"/>
            <a:ext cx="1513880" cy="143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136" y="1768701"/>
            <a:ext cx="1293519" cy="16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619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02" y="212157"/>
            <a:ext cx="9779985" cy="985687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кейс-чемпионат «Мосты  понимания_55»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80" y="5770255"/>
            <a:ext cx="933634" cy="945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199" y="5739281"/>
            <a:ext cx="1070931" cy="101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50" y="5806768"/>
            <a:ext cx="9572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198" y="5742052"/>
            <a:ext cx="77470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165" y="5770255"/>
            <a:ext cx="9271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 descr="https://sun9-28.userapi.com/s/v1/ig2/kl0Ay2usyeQIfPLrnsZ6SlL2JZtGDcEzy-Z9kMi7NSFH6LV8vuglqlT_hfZ2aplHcDSZEk-Bo8SOn-93iBRGRDQA.jpg?quality=95&amp;as=32x24,48x35,72x53,108x79,160x118,240x177,360x265,480x353,540x397,640x471,720x530,1080x795,1280x942,1440x1060,2560x1884&amp;from=bu&amp;u=lh1NQT4poBo9XcamyR4QjKRF0Z0MiiTcpXYJUaOThBQ&amp;cs=1280x942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56" y="1495635"/>
            <a:ext cx="5498485" cy="4044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:\Users\Direktor\Desktop\n1HWeSsgaCW-TcFuvodgjTw4fUQtcHKyQ1aUwEnMBQgLFtboepy7u0fHiZAng3sf-bW3Ea5XjSggZxdaMck7_lU_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23" y="1338777"/>
            <a:ext cx="5313996" cy="4231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4" y="212213"/>
            <a:ext cx="295407" cy="33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21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835" y="212157"/>
            <a:ext cx="9519178" cy="801831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Ценить 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 слышать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каждого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сотрудника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39538"/>
            <a:ext cx="2410097" cy="645810"/>
          </a:xfrm>
          <a:prstGeom prst="rect">
            <a:avLst/>
          </a:prstGeom>
        </p:spPr>
      </p:pic>
      <p:pic>
        <p:nvPicPr>
          <p:cNvPr id="15" name="Picture 6" descr="https://sun9-14.userapi.com/s/v1/ig2/4w7Q7PNpna9fJBiAZYb9_0Z5wtGPjVN8tW8qxtLKCQYtVcwAM23h-gEyMkWv37R3tazm4pxfOdXHrkHwAPNaa0xt.jpg?quality=95&amp;as=32x59,48x89,72x133,108x200,160x296,240x444,360x666,480x888,540x1000,640x1185,720x1333,1080x1999,1280x2369,1383x2560&amp;from=bu&amp;u=zyl58MYLcC0Me45dYBOem4XsnBCBw3zotUSLhZ07-Zs&amp;cs=1167x2160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71" y="1411926"/>
            <a:ext cx="2893577" cy="5351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Direktor\Desktop\4iPc4LkWEc21XNdhcSfpwKSmZmSYdCtLemDIZsatpSqXN1I2rWrOEGfLD1KtWkanLyq1WyTBxzH3OF3zTE5QMZ-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180" y="3174506"/>
            <a:ext cx="3825901" cy="3515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182" y="2820335"/>
            <a:ext cx="3803889" cy="3869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011" y="1554254"/>
            <a:ext cx="808326" cy="90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951" y="1411926"/>
            <a:ext cx="1071853" cy="107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173" y="1468902"/>
            <a:ext cx="997816" cy="957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969" y="1570556"/>
            <a:ext cx="856248" cy="85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458" y="1625044"/>
            <a:ext cx="901613" cy="80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0" y="110390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6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29" y="212157"/>
            <a:ext cx="7857757" cy="1408413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ЭФФЕКТИВНОСТЬ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=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ПОТЕНЦИАЛ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 -  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СТРАХ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644" y="157687"/>
            <a:ext cx="2410097" cy="645810"/>
          </a:xfrm>
          <a:prstGeom prst="rect">
            <a:avLst/>
          </a:prstGeom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930" y="3042534"/>
            <a:ext cx="5295827" cy="3676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C:\Users\Direktor\Desktop\AiIjjOtX0TPszwOdEn4JFSxy3wbM2ZbEG7T6RtSLJ_kPfyV328LrxvvrV_CdkFC2fHeXqR_emopVkViufi661Ge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5" y="2046084"/>
            <a:ext cx="4891233" cy="4546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798" y="2584739"/>
            <a:ext cx="972204" cy="119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930" y="1817804"/>
            <a:ext cx="1012625" cy="99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540" y="870650"/>
            <a:ext cx="1127125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04" y="242264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86</Words>
  <Application>Microsoft Office PowerPoint</Application>
  <PresentationFormat>Произвольный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TomskObl2104</vt:lpstr>
      <vt:lpstr>Calibri Light</vt:lpstr>
      <vt:lpstr>Gerbera Light</vt:lpstr>
      <vt:lpstr>Gerbera</vt:lpstr>
      <vt:lpstr>Тема Office</vt:lpstr>
      <vt:lpstr>Обратная связь –  не отчётность,  а топливо для развития</vt:lpstr>
      <vt:lpstr>Начнём  с  чашки  чая  !</vt:lpstr>
      <vt:lpstr>Дети – наши главные  эксперты</vt:lpstr>
      <vt:lpstr>Дети – наши главные эксперты</vt:lpstr>
      <vt:lpstr>Что  вы  рассказываете  своим  друзьям и  знакомым  о  нашей  гимназии?</vt:lpstr>
      <vt:lpstr>С  открытым          навстречу друг  другу</vt:lpstr>
      <vt:lpstr>кейс-чемпионат «Мосты  понимания_55»</vt:lpstr>
      <vt:lpstr>Ценить  и слышать  каждого сотрудника</vt:lpstr>
      <vt:lpstr>ЭФФЕКТИВНОСТЬ  = ПОТЕНЦИАЛ   -   СТРАХ</vt:lpstr>
      <vt:lpstr>Презентация PowerPoint</vt:lpstr>
      <vt:lpstr>Начните  слушать. И  вы  услышите  гораздо  больше, чем  можете  представить</vt:lpstr>
      <vt:lpstr>ЕЛЕНА ЧЕРЕМНЫХ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Черемных Елена Юрьевна</cp:lastModifiedBy>
  <cp:revision>132</cp:revision>
  <dcterms:created xsi:type="dcterms:W3CDTF">2025-07-14T10:33:41Z</dcterms:created>
  <dcterms:modified xsi:type="dcterms:W3CDTF">2026-08-21T07:46:37Z</dcterms:modified>
</cp:coreProperties>
</file>