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8" r:id="rId2"/>
    <p:sldId id="269" r:id="rId3"/>
    <p:sldId id="261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0" r:id="rId12"/>
  </p:sldIdLst>
  <p:sldSz cx="12192000" cy="6858000"/>
  <p:notesSz cx="6858000" cy="9144000"/>
  <p:embeddedFontLst>
    <p:embeddedFont>
      <p:font typeface="TomskObl2104" panose="020B0604020202020204" charset="0"/>
      <p:regular r:id="rId13"/>
    </p:embeddedFont>
    <p:embeddedFont>
      <p:font typeface="Bahnschrift SemiBold Condensed" panose="020B0502040204020203" pitchFamily="34" charset="0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Bahnschrift Light Condensed" panose="020B0502040204020203" pitchFamily="34" charset="0"/>
      <p:regular r:id="rId19"/>
    </p:embeddedFont>
    <p:embeddedFont>
      <p:font typeface="Calibri Light" panose="020F0302020204030204" pitchFamily="34" charset="0"/>
      <p:regular r:id="rId20"/>
      <p:italic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733" userDrawn="1">
          <p15:clr>
            <a:srgbClr val="A4A3A4"/>
          </p15:clr>
        </p15:guide>
        <p15:guide id="3" pos="39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ич Зырянов" initials="МАЗ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1316"/>
    <a:srgbClr val="005AA3"/>
    <a:srgbClr val="00881B"/>
    <a:srgbClr val="F54A02"/>
    <a:srgbClr val="BA4318"/>
    <a:srgbClr val="FE8455"/>
    <a:srgbClr val="378BCB"/>
    <a:srgbClr val="FFB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108" y="-246"/>
      </p:cViewPr>
      <p:guideLst>
        <p:guide orient="horz" pos="2160"/>
        <p:guide pos="733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34AB06-D174-49B0-AB65-15B8C330E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0A95761-06F3-440C-B786-E5AAB206B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E36C5E9-FFC6-4608-A511-54A617D08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BEEC0E1-AA91-44F6-A179-28332209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754C8DB-430E-4259-8869-AFC42030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10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5AD075-6A09-4B4C-B613-67516D11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21DDCAD-A2EC-4830-89C5-942AB88F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A937BF2-7090-4F6B-8A2A-8E247932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AE8A327-7105-4362-A2E0-BD59AB72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89FDABC-DB81-4B34-8559-348A4607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5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B2C5C84-BC66-4AB7-9426-EEB2A95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8A36339-EA79-48F1-858C-BB9B416F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C90F44E-937F-43BB-BBFD-07ADCC8E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0082781-C6A7-49A2-9D98-DCEA0663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69DE991-6103-4019-AB8F-44BE73D0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97C899-4A89-4166-B64E-013A5C35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74285E9-1A64-45B4-83EC-3FC604782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B588A24-FD5F-4258-912F-182B0E97B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04CD8F8-3773-4929-BDC2-63216801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38B0FD2-7F2C-4391-8080-9DF6BA30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195C7A8-F249-4F4D-B78D-98B6B765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04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3DB603-2D29-4920-AF93-66608574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FB5CD15-F659-4A9D-B107-A0C77D5EA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AD1CBA7-976B-4D05-8413-D79648A8E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3C97A01-7AAF-44F6-8723-DF97B47E6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D7A716A-DC33-4B99-B9AB-C3D872899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87663316-8EDF-431F-B581-DF788A8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8BDF7411-E7D6-4E97-9B2E-4F9A06D1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BE90F25A-2851-4B94-A123-313DCA5D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0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B428F16-6414-4EF0-B4AF-0E72C5FE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566B2CCB-1E01-4BAB-AFAE-8B8BB1D9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C005C497-3993-410B-A160-73E52D88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CB89205-0DBA-493A-A7B1-83BD3E45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5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F0BBA79D-00CE-4CA1-B7A8-8523DEDB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933C0EF7-CCA7-4A96-991A-B8916A26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EFFA032-DB56-40D0-82D9-C41B46D6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0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BD708F-59EA-4622-B095-D42C8EC6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03C3DC3-E6E5-40FE-9D49-78FCE34E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8C6788D-38D9-444B-BCD8-E460E838B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BF3CEFE-D719-48B3-8574-1B7276C09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E5BDE3F-4381-4BB1-85E5-AAC3FEA7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704D298-A465-4045-8240-12E2AF6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7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06B3ED8-7698-41EB-911C-E81116E7A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410C959-1E3B-4A59-804F-7E6D95769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F821C90-27D5-4A60-BA4B-89F94CE84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CD57BB6-70C9-48F8-ABE0-B74B70C4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BFB68D9-960D-4335-8F7D-B790A781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DA6F80C-3062-4518-BEE9-AC61BB81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2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8F8BA6-C2B8-41EA-AE0F-0B9BAC40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85BAD02-EF60-4238-8A6F-EC694E055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541FE8E-11E7-4648-9B2A-C011D145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B56AD7C-EAC0-4F58-A9F0-40FF57B4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1D89FCE-5ED1-4739-95E1-CFA398E1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8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3F507DF-CF1A-416E-8CD5-6D2F6A9D4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CBF72CB-21D2-4329-8F27-AE14CCF50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8E79BC0-EE99-4429-9AEF-345845C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49672E1-9D69-4F28-B1EE-76DB37F5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1DC7BC2-E889-437C-8E7D-19A26469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2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639AAF-8EEC-4492-8640-6F2D65E1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F202B56-D4C5-47C1-AE1E-E74BC2FA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38FBE05-09A7-41AC-BF36-70CD37B9D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B580061-0E6C-43D4-B738-AEF7E3596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545050C-C63E-4AB0-A118-2FFBFA2C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03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1.png"/><Relationship Id="rId7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4.png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775" y="3048000"/>
            <a:ext cx="5374697" cy="1200150"/>
          </a:xfrm>
          <a:noFill/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«</a:t>
            </a:r>
            <a:r>
              <a:rPr lang="ru-RU" sz="4000" dirty="0" err="1">
                <a:solidFill>
                  <a:schemeClr val="bg1"/>
                </a:solidFill>
                <a:latin typeface="Bahnschrift Light Condensed" panose="020B0502040204020203" pitchFamily="34" charset="0"/>
              </a:rPr>
              <a:t>Медиатворчество</a:t>
            </a:r>
            <a:r>
              <a:rPr lang="ru-RU" sz="40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 как инструмент личностного роста ребенка: </a:t>
            </a:r>
            <a:r>
              <a:rPr lang="ru-RU" sz="4000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опыт  </a:t>
            </a:r>
            <a:r>
              <a:rPr lang="ru-RU" sz="40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МАОУ СОШ  №36»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1143C60-EB70-40F8-9BF3-DD31D77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458" y="4686299"/>
            <a:ext cx="4812668" cy="733425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dirty="0" err="1" smtClean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Чалкина</a:t>
            </a:r>
            <a:r>
              <a:rPr lang="ru-RU" dirty="0" smtClean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Лариса Вениаминовна</a:t>
            </a:r>
          </a:p>
          <a:p>
            <a:pPr algn="l"/>
            <a:r>
              <a:rPr lang="ru-RU" dirty="0" smtClean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Педагог дополнительного образование МАОУСОШ №36</a:t>
            </a:r>
            <a:endParaRPr lang="ru-RU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8" y="2975338"/>
            <a:ext cx="785180" cy="13454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2D3A4C8-6BF1-431D-9B37-CCDB76EB96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480" y="4643647"/>
            <a:ext cx="358778" cy="409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612" y="1418439"/>
            <a:ext cx="5053668" cy="50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9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  <a:t>Медиацентр МАОУ СОШ №36:</a:t>
            </a:r>
            <a:endParaRPr lang="ru-RU" sz="4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>
                <a:latin typeface="Bahnschrift Light Condensed" panose="020B0502040204020203" pitchFamily="34" charset="0"/>
              </a:rPr>
              <a:t>Радио</a:t>
            </a:r>
            <a:r>
              <a:rPr lang="ru-RU" dirty="0" smtClean="0">
                <a:latin typeface="Gerbera Light" panose="02000300000000000000" pitchFamily="50" charset="-52"/>
              </a:rPr>
              <a:t> - </a:t>
            </a:r>
            <a:r>
              <a:rPr lang="ru-RU" dirty="0"/>
              <a:t>познавательные и развлекательные передачи периодичностью 2 раза в неделю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400" dirty="0" smtClean="0">
                <a:latin typeface="Bahnschrift Light Condensed" panose="020B0502040204020203" pitchFamily="34" charset="0"/>
              </a:rPr>
              <a:t>    «Здравствуйте! В эфире школьное радио. Сегодня </a:t>
            </a:r>
          </a:p>
          <a:p>
            <a:pPr marL="0" indent="0">
              <a:buNone/>
            </a:pPr>
            <a:r>
              <a:rPr lang="ru-RU" sz="2400" dirty="0" smtClean="0">
                <a:latin typeface="Bahnschrift Light Condensed" panose="020B0502040204020203" pitchFamily="34" charset="0"/>
              </a:rPr>
              <a:t>     26 </a:t>
            </a:r>
            <a:r>
              <a:rPr lang="ru-RU" sz="2400" dirty="0" smtClean="0">
                <a:latin typeface="Bahnschrift Light Condensed" panose="020B0502040204020203" pitchFamily="34" charset="0"/>
              </a:rPr>
              <a:t>августа </a:t>
            </a:r>
            <a:r>
              <a:rPr lang="ru-RU" sz="2400" dirty="0" smtClean="0">
                <a:latin typeface="Bahnschrift Light Condensed" panose="020B0502040204020203" pitchFamily="34" charset="0"/>
              </a:rPr>
              <a:t>и именно в этот день началось </a:t>
            </a:r>
            <a:r>
              <a:rPr lang="ru-RU" sz="2400" dirty="0">
                <a:latin typeface="Bahnschrift Light Condensed" panose="020B0502040204020203" pitchFamily="34" charset="0"/>
              </a:rPr>
              <a:t>первое </a:t>
            </a:r>
            <a:endParaRPr lang="ru-RU" sz="2400" dirty="0" smtClean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Bahnschrift Light Condensed" panose="020B0502040204020203" pitchFamily="34" charset="0"/>
              </a:rPr>
              <a:t>     кругосветное </a:t>
            </a:r>
            <a:r>
              <a:rPr lang="ru-RU" sz="2400" dirty="0">
                <a:latin typeface="Bahnschrift Light Condensed" panose="020B0502040204020203" pitchFamily="34" charset="0"/>
              </a:rPr>
              <a:t>путешествие </a:t>
            </a:r>
            <a:r>
              <a:rPr lang="ru-RU" sz="2400" dirty="0" smtClean="0">
                <a:latin typeface="Bahnschrift Light Condensed" panose="020B0502040204020203" pitchFamily="34" charset="0"/>
              </a:rPr>
              <a:t>капитана </a:t>
            </a:r>
            <a:r>
              <a:rPr lang="ru-RU" sz="2400" dirty="0">
                <a:latin typeface="Bahnschrift Light Condensed" panose="020B0502040204020203" pitchFamily="34" charset="0"/>
              </a:rPr>
              <a:t>Джеймса </a:t>
            </a:r>
            <a:r>
              <a:rPr lang="ru-RU" sz="2400" dirty="0" smtClean="0">
                <a:latin typeface="Bahnschrift Light Condensed" panose="020B0502040204020203" pitchFamily="34" charset="0"/>
              </a:rPr>
              <a:t>Кука».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753" y="2773217"/>
            <a:ext cx="3308927" cy="330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8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6637"/>
            <a:ext cx="7937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Медиацентр МАОУ СОШ №36: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61E920D-6209-45C2-A799-71BA14683FDD}"/>
              </a:ext>
            </a:extLst>
          </p:cNvPr>
          <p:cNvSpPr txBox="1"/>
          <p:nvPr/>
        </p:nvSpPr>
        <p:spPr>
          <a:xfrm>
            <a:off x="1060313" y="1801492"/>
            <a:ext cx="9210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2.  </a:t>
            </a:r>
            <a:r>
              <a:rPr lang="ru-RU" sz="28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ahnschrift Light Condensed" panose="020B0502040204020203" pitchFamily="34" charset="0"/>
              </a:rPr>
              <a:t>Публицистическое направление </a:t>
            </a:r>
            <a:r>
              <a:rPr lang="ru-RU" sz="28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– </a:t>
            </a:r>
            <a:r>
              <a:rPr lang="ru-RU" sz="2800" spc="-1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газета и календарь.</a:t>
            </a:r>
            <a:endParaRPr lang="ru-RU" sz="2800" spc="-1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57" y="2715491"/>
            <a:ext cx="2567942" cy="36339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049" y="2715491"/>
            <a:ext cx="2567942" cy="36339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909" y="2794722"/>
            <a:ext cx="2414436" cy="34167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034" y="2929626"/>
            <a:ext cx="2402051" cy="339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8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6637"/>
            <a:ext cx="7937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Медиацентр МАОУ СОШ №36: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61E920D-6209-45C2-A799-71BA14683FDD}"/>
              </a:ext>
            </a:extLst>
          </p:cNvPr>
          <p:cNvSpPr txBox="1"/>
          <p:nvPr/>
        </p:nvSpPr>
        <p:spPr>
          <a:xfrm>
            <a:off x="1060313" y="1801492"/>
            <a:ext cx="9210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3</a:t>
            </a:r>
            <a:r>
              <a:rPr lang="ru-RU" sz="28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.  </a:t>
            </a:r>
            <a:r>
              <a:rPr lang="ru-RU" sz="28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ahnschrift Light Condensed" panose="020B0502040204020203" pitchFamily="34" charset="0"/>
              </a:rPr>
              <a:t>Телевидение</a:t>
            </a:r>
            <a:endParaRPr lang="ru-RU" sz="2800" spc="-10" dirty="0">
              <a:solidFill>
                <a:schemeClr val="tx1">
                  <a:lumMod val="85000"/>
                  <a:lumOff val="15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5" y="2466451"/>
            <a:ext cx="3241963" cy="18236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905" y="1705883"/>
            <a:ext cx="3408218" cy="195892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905" y="3988112"/>
            <a:ext cx="3481700" cy="202717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034" y="1668119"/>
            <a:ext cx="3323946" cy="186815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56" y="4498109"/>
            <a:ext cx="3400214" cy="189384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034" y="3988112"/>
            <a:ext cx="3166715" cy="17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3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6637"/>
            <a:ext cx="7937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Медиацентр МАОУ СОШ №36: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61E920D-6209-45C2-A799-71BA14683FDD}"/>
              </a:ext>
            </a:extLst>
          </p:cNvPr>
          <p:cNvSpPr txBox="1"/>
          <p:nvPr/>
        </p:nvSpPr>
        <p:spPr>
          <a:xfrm>
            <a:off x="1060313" y="1801492"/>
            <a:ext cx="92105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000" spc="-1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Челленджи</a:t>
            </a:r>
            <a:r>
              <a:rPr lang="ru-RU" sz="2000" spc="-1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вместе с советником по воспитанию.</a:t>
            </a:r>
          </a:p>
          <a:p>
            <a:pPr marL="514350" indent="-514350">
              <a:buAutoNum type="arabicPeriod"/>
            </a:pPr>
            <a:r>
              <a:rPr lang="ru-RU" sz="2000" spc="-1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Помощь </a:t>
            </a:r>
            <a:r>
              <a:rPr lang="ru-RU" sz="20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нашим ученикам и </a:t>
            </a:r>
            <a:r>
              <a:rPr lang="ru-RU" sz="2000" spc="-1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учителям </a:t>
            </a:r>
            <a:r>
              <a:rPr lang="ru-RU" sz="20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 создании </a:t>
            </a:r>
            <a:r>
              <a:rPr lang="ru-RU" sz="2000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видероликов</a:t>
            </a:r>
            <a:r>
              <a:rPr lang="ru-RU" sz="20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ru-RU" sz="2000" spc="-1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2000" spc="-1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на </a:t>
            </a:r>
            <a:r>
              <a:rPr lang="ru-RU" sz="20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различные </a:t>
            </a:r>
            <a:r>
              <a:rPr lang="ru-RU" sz="2000" spc="-1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конкурсы.</a:t>
            </a:r>
          </a:p>
          <a:p>
            <a:pPr marL="514350" indent="-514350">
              <a:buAutoNum type="arabicPeriod"/>
            </a:pPr>
            <a:r>
              <a:rPr lang="ru-RU" sz="2000" spc="-1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Видео в подарок выпускникам 11 класса.</a:t>
            </a:r>
          </a:p>
          <a:p>
            <a:pPr marL="514350" indent="-514350">
              <a:buAutoNum type="arabicPeriod"/>
            </a:pPr>
            <a:r>
              <a:rPr lang="ru-RU" sz="2000" spc="-1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Отчетное видео о деятельности в ежегодном летнем лагере.</a:t>
            </a:r>
          </a:p>
          <a:p>
            <a:pPr marL="514350" indent="-514350">
              <a:buAutoNum type="arabicPeriod"/>
            </a:pPr>
            <a:r>
              <a:rPr lang="ru-RU" sz="2000" spc="-1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Ученики </a:t>
            </a:r>
            <a:r>
              <a:rPr lang="ru-RU" sz="20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нашей школы каждый год участвуют  во Всероссийской открытой сетевой конференции </a:t>
            </a:r>
            <a:r>
              <a:rPr lang="ru-RU" sz="2000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медиапроектов</a:t>
            </a:r>
            <a:r>
              <a:rPr lang="ru-RU" sz="20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школьников и студентов «</a:t>
            </a:r>
            <a:r>
              <a:rPr lang="ru-RU" sz="2000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Медиасреда</a:t>
            </a:r>
            <a:r>
              <a:rPr lang="ru-RU" sz="20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Личность. Творчество» на базе ТГПУ.</a:t>
            </a:r>
            <a:endParaRPr lang="ru-RU" sz="2000" spc="-1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514350" indent="-514350">
              <a:buAutoNum type="arabicPeriod"/>
            </a:pPr>
            <a:endParaRPr lang="ru-RU" sz="2000" spc="-1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57" y="4499915"/>
            <a:ext cx="4424294" cy="17854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015" y="4303596"/>
            <a:ext cx="4610891" cy="19817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085" y="1699490"/>
            <a:ext cx="2804567" cy="174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31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6637"/>
            <a:ext cx="7937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Медиацентр МАОУ СОШ №36: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58982" y="2318327"/>
            <a:ext cx="10751127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latin typeface="Bahnschrift SemiBold Condensed" panose="020B0502040204020203" pitchFamily="34" charset="0"/>
              </a:rPr>
              <a:t>Личностный рост ребенка </a:t>
            </a:r>
            <a:r>
              <a:rPr lang="ru-RU" sz="4000" dirty="0"/>
              <a:t>— это процесс внутреннего развития и качественного изменения его характера, чувств и мышления.</a:t>
            </a:r>
          </a:p>
        </p:txBody>
      </p:sp>
    </p:spTree>
    <p:extLst>
      <p:ext uri="{BB962C8B-B14F-4D97-AF65-F5344CB8AC3E}">
        <p14:creationId xmlns:p14="http://schemas.microsoft.com/office/powerpoint/2010/main" val="383838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6637"/>
            <a:ext cx="7937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Медиацентр МАОУ СОШ №36: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44057" y="1847271"/>
            <a:ext cx="1075112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Bahnschrift Light Condensed" panose="020B0502040204020203" pitchFamily="34" charset="0"/>
              </a:rPr>
              <a:t>Страх перед камерой.</a:t>
            </a:r>
          </a:p>
          <a:p>
            <a:endParaRPr lang="ru-RU" sz="3200" dirty="0" smtClean="0"/>
          </a:p>
          <a:p>
            <a:r>
              <a:rPr lang="ru-RU" sz="3200" dirty="0" smtClean="0"/>
              <a:t>Способы преодоления:</a:t>
            </a:r>
          </a:p>
          <a:p>
            <a:pPr marL="457200" indent="-457200">
              <a:buFontTx/>
              <a:buChar char="-"/>
            </a:pPr>
            <a:r>
              <a:rPr lang="ru-RU" sz="2400" i="1" dirty="0" smtClean="0"/>
              <a:t>Необходимо стимулировать ребенка чтобы он чаще </a:t>
            </a:r>
          </a:p>
          <a:p>
            <a:r>
              <a:rPr lang="ru-RU" sz="2400" i="1" dirty="0"/>
              <a:t> </a:t>
            </a:r>
            <a:r>
              <a:rPr lang="ru-RU" sz="2400" i="1" dirty="0" smtClean="0"/>
              <a:t>      снимался и участвовал в различных конкурсах.</a:t>
            </a:r>
          </a:p>
          <a:p>
            <a:pPr marL="457200" indent="-457200">
              <a:buFontTx/>
              <a:buChar char="-"/>
            </a:pPr>
            <a:r>
              <a:rPr lang="ru-RU" sz="2400" i="1" dirty="0" smtClean="0"/>
              <a:t>Оказывать психологическую поддержку, </a:t>
            </a:r>
          </a:p>
          <a:p>
            <a:r>
              <a:rPr lang="ru-RU" sz="2400" i="1" dirty="0"/>
              <a:t> </a:t>
            </a:r>
            <a:r>
              <a:rPr lang="ru-RU" sz="2400" i="1" dirty="0" smtClean="0"/>
              <a:t>      мотивировать похвалой.</a:t>
            </a:r>
          </a:p>
          <a:p>
            <a:pPr marL="457200" indent="-457200">
              <a:buFontTx/>
              <a:buChar char="-"/>
            </a:pPr>
            <a:r>
              <a:rPr lang="ru-RU" sz="2400" i="1" dirty="0" smtClean="0"/>
              <a:t>Использовать методики для преодоления страха </a:t>
            </a:r>
          </a:p>
          <a:p>
            <a:r>
              <a:rPr lang="ru-RU" sz="2400" i="1" dirty="0"/>
              <a:t> </a:t>
            </a:r>
            <a:r>
              <a:rPr lang="ru-RU" sz="2400" i="1" dirty="0" smtClean="0"/>
              <a:t>      публичных выступлений. </a:t>
            </a:r>
          </a:p>
          <a:p>
            <a:pPr marL="457200" indent="-457200">
              <a:buFontTx/>
              <a:buChar char="-"/>
            </a:pPr>
            <a:endParaRPr lang="ru-RU" sz="3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360" y="2555719"/>
            <a:ext cx="3253954" cy="325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78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6637"/>
            <a:ext cx="7937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Медиацентр МАОУ СОШ №36: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44057" y="1847271"/>
            <a:ext cx="10751127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Bahnschrift Light Condensed" panose="020B0502040204020203" pitchFamily="34" charset="0"/>
              </a:rPr>
              <a:t>Проблемы с </a:t>
            </a:r>
            <a:r>
              <a:rPr lang="ru-RU" sz="4000" dirty="0" smtClean="0">
                <a:latin typeface="Bahnschrift Light Condensed" panose="020B0502040204020203" pitchFamily="34" charset="0"/>
              </a:rPr>
              <a:t>дикцией, речью и чтением вслух. </a:t>
            </a:r>
            <a:endParaRPr lang="ru-RU" sz="4000" dirty="0">
              <a:latin typeface="Bahnschrift Light Condensed" panose="020B0502040204020203" pitchFamily="34" charset="0"/>
            </a:endParaRPr>
          </a:p>
          <a:p>
            <a:endParaRPr lang="ru-RU" sz="3200" dirty="0" smtClean="0"/>
          </a:p>
          <a:p>
            <a:r>
              <a:rPr lang="ru-RU" sz="2000" i="1" dirty="0" smtClean="0"/>
              <a:t>«</a:t>
            </a:r>
            <a:r>
              <a:rPr lang="ru-RU" sz="2000" i="1" dirty="0"/>
              <a:t>Вот дом,</a:t>
            </a:r>
            <a:br>
              <a:rPr lang="ru-RU" sz="2000" i="1" dirty="0"/>
            </a:br>
            <a:r>
              <a:rPr lang="ru-RU" sz="2000" i="1" dirty="0"/>
              <a:t>Который построил Джек.</a:t>
            </a:r>
          </a:p>
          <a:p>
            <a:r>
              <a:rPr lang="ru-RU" sz="2000" i="1" dirty="0"/>
              <a:t>А это пшеница,</a:t>
            </a:r>
            <a:br>
              <a:rPr lang="ru-RU" sz="2000" i="1" dirty="0"/>
            </a:br>
            <a:r>
              <a:rPr lang="ru-RU" sz="2000" i="1" dirty="0"/>
              <a:t>Которая в тёмном чулане хранится</a:t>
            </a:r>
            <a:br>
              <a:rPr lang="ru-RU" sz="2000" i="1" dirty="0"/>
            </a:br>
            <a:r>
              <a:rPr lang="ru-RU" sz="2000" i="1" dirty="0"/>
              <a:t>В доме,</a:t>
            </a:r>
            <a:br>
              <a:rPr lang="ru-RU" sz="2000" i="1" dirty="0"/>
            </a:br>
            <a:r>
              <a:rPr lang="ru-RU" sz="2000" i="1" dirty="0"/>
              <a:t>Который построил Джек.</a:t>
            </a:r>
          </a:p>
          <a:p>
            <a:r>
              <a:rPr lang="ru-RU" sz="2000" i="1" dirty="0"/>
              <a:t>А это весёлая птица-синица,</a:t>
            </a:r>
            <a:br>
              <a:rPr lang="ru-RU" sz="2000" i="1" dirty="0"/>
            </a:br>
            <a:r>
              <a:rPr lang="ru-RU" sz="2000" i="1" dirty="0"/>
              <a:t>Которая часто ворует пшеницу,</a:t>
            </a:r>
            <a:br>
              <a:rPr lang="ru-RU" sz="2000" i="1" dirty="0"/>
            </a:br>
            <a:r>
              <a:rPr lang="ru-RU" sz="2000" i="1" dirty="0"/>
              <a:t>Которая в тёмном чулане хранится</a:t>
            </a:r>
            <a:br>
              <a:rPr lang="ru-RU" sz="2000" i="1" dirty="0"/>
            </a:br>
            <a:r>
              <a:rPr lang="ru-RU" sz="2000" i="1" dirty="0"/>
              <a:t>В доме,</a:t>
            </a:r>
            <a:br>
              <a:rPr lang="ru-RU" sz="2000" i="1" dirty="0"/>
            </a:br>
            <a:r>
              <a:rPr lang="ru-RU" sz="2000" i="1" dirty="0"/>
              <a:t>Который построил </a:t>
            </a:r>
            <a:r>
              <a:rPr lang="ru-RU" sz="2000" i="1" dirty="0" smtClean="0"/>
              <a:t>Джек…»</a:t>
            </a:r>
            <a:endParaRPr lang="ru-RU" sz="2000" i="1" dirty="0"/>
          </a:p>
          <a:p>
            <a:endParaRPr lang="ru-RU" sz="2400" i="1" dirty="0" smtClean="0"/>
          </a:p>
          <a:p>
            <a:pPr marL="457200" indent="-457200">
              <a:buFontTx/>
              <a:buChar char="-"/>
            </a:pP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109" y="2948709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75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6637"/>
            <a:ext cx="7937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Медиацентр МАОУ СОШ №36: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44057" y="1847271"/>
            <a:ext cx="1075112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Bahnschrift Light Condensed" panose="020B0502040204020203" pitchFamily="34" charset="0"/>
              </a:rPr>
              <a:t>Проблема с выражением своих мыслей и скудная эрудиция.</a:t>
            </a:r>
            <a:endParaRPr lang="ru-RU" sz="4000" dirty="0">
              <a:latin typeface="Bahnschrift Light Condensed" panose="020B0502040204020203" pitchFamily="34" charset="0"/>
            </a:endParaRPr>
          </a:p>
          <a:p>
            <a:endParaRPr lang="ru-RU" sz="3200" dirty="0" smtClean="0"/>
          </a:p>
          <a:p>
            <a:endParaRPr lang="ru-RU" sz="2400" i="1" dirty="0" smtClean="0"/>
          </a:p>
          <a:p>
            <a:pPr marL="457200" indent="-457200">
              <a:buFontTx/>
              <a:buChar char="-"/>
            </a:pPr>
            <a:endParaRPr lang="ru-RU" sz="3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720" y="2878322"/>
            <a:ext cx="3567545" cy="356754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6845" y="3187320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smtClean="0"/>
              <a:t>1. На </a:t>
            </a:r>
            <a:r>
              <a:rPr lang="ru-RU" sz="1400" dirty="0"/>
              <a:t>каком континенте расположено государство Перу? </a:t>
            </a:r>
          </a:p>
          <a:p>
            <a:r>
              <a:rPr lang="ru-RU" sz="1400" dirty="0" smtClean="0"/>
              <a:t>2. Какое </a:t>
            </a:r>
            <a:r>
              <a:rPr lang="ru-RU" sz="1400" dirty="0"/>
              <a:t>единственное наземное животное не умеет прыгать? </a:t>
            </a:r>
          </a:p>
          <a:p>
            <a:r>
              <a:rPr lang="ru-RU" sz="1400" dirty="0" smtClean="0"/>
              <a:t>3. В </a:t>
            </a:r>
            <a:r>
              <a:rPr lang="ru-RU" sz="1400" dirty="0"/>
              <a:t>какой стране зародились Олимпийские игры? </a:t>
            </a:r>
          </a:p>
          <a:p>
            <a:r>
              <a:rPr lang="ru-RU" sz="1400" dirty="0" smtClean="0"/>
              <a:t>4. Как </a:t>
            </a:r>
            <a:r>
              <a:rPr lang="ru-RU" sz="1400" dirty="0"/>
              <a:t>называются семена, из которых делают шоколад? </a:t>
            </a:r>
            <a:endParaRPr lang="ru-RU" sz="1400" dirty="0" smtClean="0"/>
          </a:p>
          <a:p>
            <a:r>
              <a:rPr lang="ru-RU" sz="1400" dirty="0" smtClean="0"/>
              <a:t>5. </a:t>
            </a:r>
            <a:r>
              <a:rPr lang="ru-RU" sz="1400" dirty="0"/>
              <a:t>Как зовут Спящую красавицу?  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13650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6637"/>
            <a:ext cx="7937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Медиацентр МАОУ СОШ №36: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89018" y="3187320"/>
            <a:ext cx="84822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 smtClean="0"/>
              <a:t>БЛАГОДАРЮ ЗА ВНИМАНИЕ!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08182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87D2633E-EB7C-46B0-87DF-D59481E3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98" y="4886325"/>
            <a:ext cx="6687029" cy="771525"/>
          </a:xfrm>
        </p:spPr>
        <p:txBody>
          <a:bodyPr>
            <a:normAutofit/>
          </a:bodyPr>
          <a:lstStyle/>
          <a:p>
            <a:pPr algn="ctr"/>
            <a:r>
              <a:rPr lang="ru-RU" sz="4800" dirty="0" err="1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Чалкина</a:t>
            </a:r>
            <a:r>
              <a:rPr lang="ru-RU" sz="4800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 Лариса</a:t>
            </a:r>
            <a:endParaRPr lang="ru-RU" sz="4800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TomskObl2104" pitchFamily="50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D8E30B65-3BA0-49C0-BEA4-DD621F1B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748" y="5505451"/>
            <a:ext cx="6126454" cy="771526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1800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Педагог дополнительного образования МАОУСОШ №36</a:t>
            </a:r>
            <a:endParaRPr lang="ru-RU" sz="1800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Gerbera" panose="02000500000000000000" pitchFamily="50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A728608-F2E5-497E-9F3E-E15C3DFE21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5002543"/>
            <a:ext cx="358778" cy="4093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720E23C-7C1F-4CDB-8F20-ED2A6DA45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563" y="1798847"/>
            <a:ext cx="3356036" cy="3356036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37" y="425337"/>
            <a:ext cx="2307771" cy="618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50" y="2423446"/>
            <a:ext cx="1814447" cy="18144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411" y="2423446"/>
            <a:ext cx="1843752" cy="18437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463722"/>
            <a:ext cx="6026286" cy="602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6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977</TotalTime>
  <Words>326</Words>
  <Application>Microsoft Office PowerPoint</Application>
  <PresentationFormat>Произвольный</PresentationFormat>
  <Paragraphs>50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Gerbera</vt:lpstr>
      <vt:lpstr>TomskObl2104</vt:lpstr>
      <vt:lpstr>Bahnschrift SemiBold Condensed</vt:lpstr>
      <vt:lpstr>Calibri</vt:lpstr>
      <vt:lpstr>Bahnschrift Light Condensed</vt:lpstr>
      <vt:lpstr>Gerbera Light</vt:lpstr>
      <vt:lpstr>Calibri Light</vt:lpstr>
      <vt:lpstr>Тема Office</vt:lpstr>
      <vt:lpstr>«Медиатворчество как инструмент личностного роста ребенка: опыт  МАОУ СОШ  №36»</vt:lpstr>
      <vt:lpstr>Медиацентр МАОУ СОШ №36: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Чалкина Лариса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Алексеевич Зырянов</dc:creator>
  <cp:lastModifiedBy>User</cp:lastModifiedBy>
  <cp:revision>151</cp:revision>
  <dcterms:created xsi:type="dcterms:W3CDTF">2025-07-14T10:33:41Z</dcterms:created>
  <dcterms:modified xsi:type="dcterms:W3CDTF">2026-08-26T00:28:13Z</dcterms:modified>
</cp:coreProperties>
</file>