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2"/>
  </p:notesMasterIdLst>
  <p:sldIdLst>
    <p:sldId id="284" r:id="rId2"/>
    <p:sldId id="285" r:id="rId3"/>
    <p:sldId id="281" r:id="rId4"/>
    <p:sldId id="286" r:id="rId5"/>
    <p:sldId id="287" r:id="rId6"/>
    <p:sldId id="288" r:id="rId7"/>
    <p:sldId id="289" r:id="rId8"/>
    <p:sldId id="290" r:id="rId9"/>
    <p:sldId id="291" r:id="rId10"/>
    <p:sldId id="270" r:id="rId11"/>
  </p:sldIdLst>
  <p:sldSz cx="12192000" cy="6858000"/>
  <p:notesSz cx="9926638" cy="6797675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Gerbera" panose="02000500000000000000" pitchFamily="2" charset="-52"/>
      <p:regular r:id="rId19"/>
      <p:bold r:id="rId20"/>
    </p:embeddedFont>
    <p:embeddedFont>
      <p:font typeface="Gerbera Light" panose="020B0604020202020204" charset="0"/>
      <p:regular r:id="rId21"/>
    </p:embeddedFont>
    <p:embeddedFont>
      <p:font typeface="TomskObl2104" panose="020B0604020202020204" charset="0"/>
      <p:regular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A9F"/>
    <a:srgbClr val="FD5E15"/>
    <a:srgbClr val="005AA3"/>
    <a:srgbClr val="00881B"/>
    <a:srgbClr val="CF4480"/>
    <a:srgbClr val="FFFFFF"/>
    <a:srgbClr val="378DCE"/>
    <a:srgbClr val="F790BA"/>
    <a:srgbClr val="914062"/>
    <a:srgbClr val="BA4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8" y="96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56C944-9929-455E-8F10-288975EF3ABA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19395-6E10-414A-85A5-2FA689578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02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9C303-3F2C-401E-B3BE-9CA4E1F7A9CF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4DE57-9745-4211-BF83-BD8DF0008C0B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E836-0D26-42D7-9CE0-6AEE97135C25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94E7-945E-421B-8F8B-709F09D0AC90}" type="datetime1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00427-B342-49DE-BF71-F4974516AE1B}" type="datetime1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B17FB-7806-43C8-8825-25C02C3D3936}" type="datetime1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D864-7CC2-4EF3-A2D8-E487B2B2D214}" type="datetime1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4C9E-FEF0-49AA-8E99-FC4FC869D9AE}" type="datetime1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F40AC-1219-4B3C-B96E-CC5CF5056B67}" type="datetime1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02853-7EBF-4DB1-95B5-DB0A47E6ADF0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5480-002D-49A9-B56E-5A268F0D3748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AEEAF-25AC-4A3B-A91C-4F7EC14AABF9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g"/><Relationship Id="rId7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9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32D390-B2F9-41C5-A746-A828EF712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013" y="2383781"/>
            <a:ext cx="6231326" cy="3516468"/>
          </a:xfrm>
          <a:noFill/>
        </p:spPr>
        <p:txBody>
          <a:bodyPr>
            <a:noAutofit/>
          </a:bodyPr>
          <a:lstStyle/>
          <a:p>
            <a:pPr algn="l"/>
            <a:r>
              <a:rPr lang="ru-RU" sz="5400" dirty="0">
                <a:solidFill>
                  <a:schemeClr val="bg1"/>
                </a:solidFill>
                <a:latin typeface="TomskObl2104" pitchFamily="50" charset="0"/>
              </a:rPr>
              <a:t>круглый стол </a:t>
            </a:r>
            <a:br>
              <a:rPr lang="ru-RU" sz="3600" dirty="0">
                <a:solidFill>
                  <a:schemeClr val="bg1"/>
                </a:solidFill>
                <a:latin typeface="TomskObl2104" pitchFamily="50" charset="0"/>
              </a:rPr>
            </a:br>
            <a:r>
              <a:rPr lang="ru-RU" sz="2800" dirty="0">
                <a:solidFill>
                  <a:schemeClr val="bg1"/>
                </a:solidFill>
                <a:latin typeface="TomskObl2104" pitchFamily="50" charset="0"/>
              </a:rPr>
              <a:t>«Профилактика суицидального поведения подростков. Оказание психиатрической помощи обучающимся с целью профилактики суицидальных рисков»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23" y="1574075"/>
            <a:ext cx="5135880" cy="51358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02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32D390-B2F9-41C5-A746-A828EF712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1611576"/>
            <a:ext cx="5774126" cy="3516468"/>
          </a:xfrm>
          <a:noFill/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TomskObl2104" pitchFamily="50" charset="0"/>
              </a:rPr>
              <a:t>Выявление суицидальных рисков у несовершеннолетних и их отработка в рамках межведомственного взаимодействия: результаты исследования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5622631"/>
            <a:ext cx="4812668" cy="733425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rbera Light" panose="02000300000000000000" pitchFamily="50" charset="-52"/>
              </a:rPr>
              <a:t>Батий Валентина Михайловна  начальник отдела РЦППМСП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1751162"/>
            <a:ext cx="785180" cy="33018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26" y="5579979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23" y="1574075"/>
            <a:ext cx="5135880" cy="51358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015"/>
            <a:ext cx="10515600" cy="132556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sz="4000" b="1" dirty="0">
                <a:solidFill>
                  <a:srgbClr val="1B6ED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ОПРОС СРЕДИ СПЕЦИАЛИСТОВ ОБРАЗОВАТЕЛЬНЫХ ОРГАНИЗАЦИЙ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7A695-D11C-41DC-A088-EEF51823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3</a:t>
            </a:fld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41F8199-BB12-451B-A718-1D2B21E87601}"/>
              </a:ext>
            </a:extLst>
          </p:cNvPr>
          <p:cNvSpPr/>
          <p:nvPr/>
        </p:nvSpPr>
        <p:spPr>
          <a:xfrm>
            <a:off x="1107056" y="3513373"/>
            <a:ext cx="2319068" cy="11041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55 респондентов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39A4B213-B3EC-4138-97E7-1C025E75A863}"/>
              </a:ext>
            </a:extLst>
          </p:cNvPr>
          <p:cNvSpPr/>
          <p:nvPr/>
        </p:nvSpPr>
        <p:spPr>
          <a:xfrm>
            <a:off x="3426124" y="3513373"/>
            <a:ext cx="3528204" cy="110418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rgbClr val="005AA3"/>
                </a:solidFill>
                <a:ea typeface="Times New Roman" panose="02020603050405020304" pitchFamily="18" charset="0"/>
              </a:rPr>
              <a:t>анонимный онлайн-опрос</a:t>
            </a:r>
            <a:endParaRPr lang="ru-RU">
              <a:solidFill>
                <a:srgbClr val="005AA3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069ED5E-6F7E-4423-87F3-360DA14A3707}"/>
              </a:ext>
            </a:extLst>
          </p:cNvPr>
          <p:cNvSpPr/>
          <p:nvPr/>
        </p:nvSpPr>
        <p:spPr>
          <a:xfrm>
            <a:off x="6973018" y="2865160"/>
            <a:ext cx="4261449" cy="2400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700"/>
              </a:spcAft>
            </a:pPr>
            <a:r>
              <a:rPr lang="ru-RU" sz="2400">
                <a:ea typeface="Times New Roman" panose="02020603050405020304" pitchFamily="18" charset="0"/>
              </a:rPr>
              <a:t>Педагоги рассказали, как часто они сталкиваются с суицидальным поведением, что мешает и чего не хватает системе</a:t>
            </a:r>
            <a:endParaRPr lang="ru-RU" sz="24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803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015"/>
            <a:ext cx="10515600" cy="132556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sz="4000" b="1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Опрос среди специалистов </a:t>
            </a:r>
            <a:br>
              <a:rPr lang="ru-RU" sz="4000" b="1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4000" b="1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образовательных организаций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7A695-D11C-41DC-A088-EEF51823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4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521C7-A706-49A1-8BB3-6D07B9D96D4B}"/>
              </a:ext>
            </a:extLst>
          </p:cNvPr>
          <p:cNvSpPr txBox="1"/>
          <p:nvPr/>
        </p:nvSpPr>
        <p:spPr>
          <a:xfrm>
            <a:off x="2754887" y="2024714"/>
            <a:ext cx="7010030" cy="830997"/>
          </a:xfrm>
          <a:prstGeom prst="rect">
            <a:avLst/>
          </a:prstGeom>
          <a:solidFill>
            <a:srgbClr val="EAF3FC"/>
          </a:solidFill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1D6FD1"/>
                </a:solidFill>
                <a:effectLst/>
                <a:ea typeface="Times New Roman" panose="02020603050405020304" pitchFamily="18" charset="0"/>
              </a:rPr>
              <a:t>51% </a:t>
            </a:r>
            <a:r>
              <a:rPr lang="ru-RU" sz="2400" b="1" dirty="0">
                <a:effectLst/>
                <a:ea typeface="Times New Roman" panose="02020603050405020304" pitchFamily="18" charset="0"/>
              </a:rPr>
              <a:t>специалистов сталкивались лично</a:t>
            </a:r>
            <a:endParaRPr lang="ru-RU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7FCDDD-E276-4158-9DE4-EE90D6C0AF4A}"/>
              </a:ext>
            </a:extLst>
          </p:cNvPr>
          <p:cNvSpPr txBox="1"/>
          <p:nvPr/>
        </p:nvSpPr>
        <p:spPr>
          <a:xfrm>
            <a:off x="1815148" y="3100808"/>
            <a:ext cx="888950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800" dirty="0">
                <a:ea typeface="Times New Roman" panose="02020603050405020304" pitchFamily="18" charset="0"/>
              </a:rPr>
              <a:t>Каждый второй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 опрошенный лично </a:t>
            </a:r>
            <a:r>
              <a:rPr lang="ru-RU" sz="2800" dirty="0">
                <a:ea typeface="Times New Roman" panose="02020603050405020304" pitchFamily="18" charset="0"/>
              </a:rPr>
              <a:t>сталкивался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 со случаями суицидального поведения у подростков. Чаще всего это были единичные случаи (13 ответов) или несколько случаев в год (15 ответов)</a:t>
            </a:r>
          </a:p>
        </p:txBody>
      </p:sp>
    </p:spTree>
    <p:extLst>
      <p:ext uri="{BB962C8B-B14F-4D97-AF65-F5344CB8AC3E}">
        <p14:creationId xmlns:p14="http://schemas.microsoft.com/office/powerpoint/2010/main" val="3137863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015"/>
            <a:ext cx="8469702" cy="1325563"/>
          </a:xfrm>
        </p:spPr>
        <p:txBody>
          <a:bodyPr>
            <a:normAutofit/>
          </a:bodyPr>
          <a:lstStyle/>
          <a:p>
            <a:pPr algn="ctr">
              <a:spcBef>
                <a:spcPts val="1300"/>
              </a:spcBef>
              <a:spcAft>
                <a:spcPts val="400"/>
              </a:spcAft>
            </a:pPr>
            <a:r>
              <a:rPr lang="ru-RU" sz="4000" b="1" dirty="0">
                <a:solidFill>
                  <a:srgbClr val="005AA3"/>
                </a:solidFill>
                <a:latin typeface="+mn-lt"/>
                <a:ea typeface="Times New Roman" panose="02020603050405020304" pitchFamily="18" charset="0"/>
              </a:rPr>
              <a:t>Где система пока не справляется</a:t>
            </a:r>
            <a:endParaRPr lang="ru-RU" sz="4000" dirty="0">
              <a:solidFill>
                <a:srgbClr val="005AA3"/>
              </a:solidFill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7A695-D11C-41DC-A088-EEF51823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0721717-3F86-4931-8A5F-5E12904F2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181523"/>
              </p:ext>
            </p:extLst>
          </p:nvPr>
        </p:nvGraphicFramePr>
        <p:xfrm>
          <a:off x="1343487" y="1580225"/>
          <a:ext cx="9505026" cy="3417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2513">
                  <a:extLst>
                    <a:ext uri="{9D8B030D-6E8A-4147-A177-3AD203B41FA5}">
                      <a16:colId xmlns:a16="http://schemas.microsoft.com/office/drawing/2014/main" val="2278181659"/>
                    </a:ext>
                  </a:extLst>
                </a:gridCol>
                <a:gridCol w="4752513">
                  <a:extLst>
                    <a:ext uri="{9D8B030D-6E8A-4147-A177-3AD203B41FA5}">
                      <a16:colId xmlns:a16="http://schemas.microsoft.com/office/drawing/2014/main" val="3965508489"/>
                    </a:ext>
                  </a:extLst>
                </a:gridCol>
              </a:tblGrid>
              <a:tr h="3417903"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ru-RU" sz="4800" b="1" dirty="0">
                          <a:solidFill>
                            <a:srgbClr val="FD5E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60%</a:t>
                      </a:r>
                    </a:p>
                    <a:p>
                      <a:pPr>
                        <a:spcAft>
                          <a:spcPts val="20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организаций не проводят третичную профилактику</a:t>
                      </a:r>
                    </a:p>
                    <a:p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После суицидальной попытки нет выстроенного сопровождения ребёнка и окружения.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65100" marR="165100" marT="139700" marB="1397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B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ru-RU" sz="4800" b="1" dirty="0">
                          <a:solidFill>
                            <a:srgbClr val="FD5E15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71%</a:t>
                      </a:r>
                    </a:p>
                    <a:p>
                      <a:pPr>
                        <a:spcAft>
                          <a:spcPts val="20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родителей отрицают проблему</a:t>
                      </a:r>
                    </a:p>
                    <a:p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Главный барьер при направлении подростка к психиатру – «это просто переходный возраст».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65100" marR="165100" marT="139700" marB="1397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973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02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18" y="705001"/>
            <a:ext cx="8228162" cy="132556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 что специалисты смотрят в первую очередь</a:t>
            </a:r>
            <a:br>
              <a:rPr lang="ru-RU" sz="4000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800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(Маркеры риска, можно было выбрать несколько)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7A695-D11C-41DC-A088-EEF51823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6</a:t>
            </a:fld>
            <a:endParaRPr lang="ru-RU"/>
          </a:p>
        </p:txBody>
      </p:sp>
      <p:pic>
        <p:nvPicPr>
          <p:cNvPr id="5" name="image1.png">
            <a:extLst>
              <a:ext uri="{FF2B5EF4-FFF2-40B4-BE49-F238E27FC236}">
                <a16:creationId xmlns:a16="http://schemas.microsoft.com/office/drawing/2014/main" id="{10475E01-82A6-45CA-B7D8-C143729521B5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985884" y="2111186"/>
            <a:ext cx="7945514" cy="452252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496498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015"/>
            <a:ext cx="10515600" cy="1325563"/>
          </a:xfrm>
        </p:spPr>
        <p:txBody>
          <a:bodyPr>
            <a:normAutofit/>
          </a:bodyPr>
          <a:lstStyle/>
          <a:p>
            <a:pPr algn="ctr">
              <a:spcBef>
                <a:spcPts val="1300"/>
              </a:spcBef>
              <a:spcAft>
                <a:spcPts val="400"/>
              </a:spcAft>
            </a:pPr>
            <a:r>
              <a:rPr lang="ru-RU" sz="4000" b="1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Что мешает родителям</a:t>
            </a:r>
            <a:br>
              <a:rPr lang="ru-RU" sz="4000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4000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(Барьеры при направлении к психиатру)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7A695-D11C-41DC-A088-EEF51823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7</a:t>
            </a:fld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0659411-A955-4602-8D66-9C1F988A8620}"/>
              </a:ext>
            </a:extLst>
          </p:cNvPr>
          <p:cNvGrpSpPr/>
          <p:nvPr/>
        </p:nvGrpSpPr>
        <p:grpSpPr>
          <a:xfrm>
            <a:off x="1954567" y="2061030"/>
            <a:ext cx="8282866" cy="4185175"/>
            <a:chOff x="1954567" y="1320930"/>
            <a:chExt cx="8282866" cy="4185175"/>
          </a:xfrm>
        </p:grpSpPr>
        <p:pic>
          <p:nvPicPr>
            <p:cNvPr id="7" name="image2.png">
              <a:extLst>
                <a:ext uri="{FF2B5EF4-FFF2-40B4-BE49-F238E27FC236}">
                  <a16:creationId xmlns:a16="http://schemas.microsoft.com/office/drawing/2014/main" id="{824E218C-969B-42CB-A141-BEB65EACC583}"/>
                </a:ext>
              </a:extLst>
            </p:cNvPr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954567" y="1320930"/>
              <a:ext cx="8282866" cy="4185175"/>
            </a:xfrm>
            <a:prstGeom prst="rect">
              <a:avLst/>
            </a:prstGeom>
            <a:ln/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9DEEAEB-33A8-4EB7-9E6A-36C624FA27BD}"/>
                </a:ext>
              </a:extLst>
            </p:cNvPr>
            <p:cNvSpPr/>
            <p:nvPr/>
          </p:nvSpPr>
          <p:spPr>
            <a:xfrm>
              <a:off x="2272682" y="4938257"/>
              <a:ext cx="1819923" cy="201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5107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015"/>
            <a:ext cx="10515600" cy="1325563"/>
          </a:xfrm>
        </p:spPr>
        <p:txBody>
          <a:bodyPr>
            <a:normAutofit/>
          </a:bodyPr>
          <a:lstStyle/>
          <a:p>
            <a:pPr algn="ctr">
              <a:spcBef>
                <a:spcPts val="1300"/>
              </a:spcBef>
              <a:spcAft>
                <a:spcPts val="400"/>
              </a:spcAft>
            </a:pPr>
            <a:r>
              <a:rPr lang="ru-RU" sz="4000" b="1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Что стоит сделать</a:t>
            </a:r>
            <a:br>
              <a:rPr lang="ru-RU" sz="4000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4000" dirty="0">
                <a:solidFill>
                  <a:srgbClr val="245A9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Три шага по итогам опроса</a:t>
            </a:r>
            <a:endParaRPr lang="ru-RU" sz="4000" b="1" dirty="0">
              <a:solidFill>
                <a:srgbClr val="245A9F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7A695-D11C-41DC-A088-EEF51823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8EB12BE-C8D3-453F-A613-560BF84E2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920540"/>
              </p:ext>
            </p:extLst>
          </p:nvPr>
        </p:nvGraphicFramePr>
        <p:xfrm>
          <a:off x="2333556" y="2382938"/>
          <a:ext cx="7524888" cy="894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7924">
                  <a:extLst>
                    <a:ext uri="{9D8B030D-6E8A-4147-A177-3AD203B41FA5}">
                      <a16:colId xmlns:a16="http://schemas.microsoft.com/office/drawing/2014/main" val="202597912"/>
                    </a:ext>
                  </a:extLst>
                </a:gridCol>
                <a:gridCol w="6706964">
                  <a:extLst>
                    <a:ext uri="{9D8B030D-6E8A-4147-A177-3AD203B41FA5}">
                      <a16:colId xmlns:a16="http://schemas.microsoft.com/office/drawing/2014/main" val="1595184853"/>
                    </a:ext>
                  </a:extLst>
                </a:gridCol>
              </a:tblGrid>
              <a:tr h="89418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0" marT="88900" marB="88900" anchor="ctr">
                    <a:solidFill>
                      <a:srgbClr val="E033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Стандартизация третичной профилактики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8900" marB="88900" anchor="ctr">
                    <a:solidFill>
                      <a:srgbClr val="FD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06924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72E3790-052C-4CBA-A8DF-F0C55B012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945496"/>
              </p:ext>
            </p:extLst>
          </p:nvPr>
        </p:nvGraphicFramePr>
        <p:xfrm>
          <a:off x="2333556" y="3448257"/>
          <a:ext cx="7524888" cy="909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002">
                  <a:extLst>
                    <a:ext uri="{9D8B030D-6E8A-4147-A177-3AD203B41FA5}">
                      <a16:colId xmlns:a16="http://schemas.microsoft.com/office/drawing/2014/main" val="3751017442"/>
                    </a:ext>
                  </a:extLst>
                </a:gridCol>
                <a:gridCol w="6728886">
                  <a:extLst>
                    <a:ext uri="{9D8B030D-6E8A-4147-A177-3AD203B41FA5}">
                      <a16:colId xmlns:a16="http://schemas.microsoft.com/office/drawing/2014/main" val="2561277916"/>
                    </a:ext>
                  </a:extLst>
                </a:gridCol>
              </a:tblGrid>
              <a:tr h="90932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0" marT="88900" marB="88900" anchor="ctr">
                    <a:solidFill>
                      <a:srgbClr val="1D6F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родительскими барьерами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8900" marB="88900" anchor="ctr">
                    <a:solidFill>
                      <a:srgbClr val="EA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554375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64E08D9-6632-4218-94BC-C3DC551590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858655"/>
              </p:ext>
            </p:extLst>
          </p:nvPr>
        </p:nvGraphicFramePr>
        <p:xfrm>
          <a:off x="2333556" y="4528708"/>
          <a:ext cx="7524888" cy="909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6267">
                  <a:extLst>
                    <a:ext uri="{9D8B030D-6E8A-4147-A177-3AD203B41FA5}">
                      <a16:colId xmlns:a16="http://schemas.microsoft.com/office/drawing/2014/main" val="1220773596"/>
                    </a:ext>
                  </a:extLst>
                </a:gridCol>
                <a:gridCol w="6718621">
                  <a:extLst>
                    <a:ext uri="{9D8B030D-6E8A-4147-A177-3AD203B41FA5}">
                      <a16:colId xmlns:a16="http://schemas.microsoft.com/office/drawing/2014/main" val="333275779"/>
                    </a:ext>
                  </a:extLst>
                </a:gridCol>
              </a:tblGrid>
              <a:tr h="89418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0" marT="88900" marB="88900" anchor="ctr">
                    <a:solidFill>
                      <a:srgbClr val="1D6F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взаимодействия с психиатрами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8900" marB="88900" anchor="ctr">
                    <a:solidFill>
                      <a:srgbClr val="EA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02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90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9015"/>
            <a:ext cx="8628017" cy="1325563"/>
          </a:xfrm>
        </p:spPr>
        <p:txBody>
          <a:bodyPr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4000" b="1" dirty="0">
                <a:solidFill>
                  <a:srgbClr val="245A9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Аналитический отчёт по итогам опроса о работе с суицидальным риском среди обучающихся</a:t>
            </a:r>
            <a:endParaRPr lang="ru-RU" sz="4000" b="1" dirty="0">
              <a:solidFill>
                <a:srgbClr val="245A9F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7A695-D11C-41DC-A088-EEF51823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9</a:t>
            </a:fld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0231E65-9F13-4F7B-9D05-C8BBB6667AFB}"/>
              </a:ext>
            </a:extLst>
          </p:cNvPr>
          <p:cNvGrpSpPr/>
          <p:nvPr/>
        </p:nvGrpSpPr>
        <p:grpSpPr>
          <a:xfrm>
            <a:off x="3781355" y="2130907"/>
            <a:ext cx="3950563" cy="3862317"/>
            <a:chOff x="3781355" y="2130907"/>
            <a:chExt cx="3950563" cy="3862317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9AD7B6E5-0AAD-4948-842F-51E1BBD35334}"/>
                </a:ext>
              </a:extLst>
            </p:cNvPr>
            <p:cNvSpPr/>
            <p:nvPr/>
          </p:nvSpPr>
          <p:spPr>
            <a:xfrm>
              <a:off x="3781355" y="2130907"/>
              <a:ext cx="3950563" cy="3862317"/>
            </a:xfrm>
            <a:prstGeom prst="roundRect">
              <a:avLst/>
            </a:prstGeom>
            <a:solidFill>
              <a:srgbClr val="EAF3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E6AEFAF6-AFFD-4DD9-85D9-1262CA3C4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4909" y="2370338"/>
              <a:ext cx="3383456" cy="33834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525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304A1CC-A8B5-4950-9A63-4720B3277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Валентина </a:t>
            </a:r>
            <a:r>
              <a:rPr lang="ru-RU" sz="4800" dirty="0" err="1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батий</a:t>
            </a: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48" y="5505451"/>
            <a:ext cx="6126454" cy="771526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>
                <a:solidFill>
                  <a:schemeClr val="bg1"/>
                </a:solidFill>
                <a:latin typeface="Gerbera Light" panose="02000300000000000000" pitchFamily="50" charset="-52"/>
              </a:rPr>
              <a:t>начальник отдела РЦППМСП</a:t>
            </a:r>
            <a:endParaRPr lang="ru-RU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844" y="1043788"/>
            <a:ext cx="4492131" cy="4492131"/>
          </a:xfrm>
          <a:prstGeom prst="ellipse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845" y="56853"/>
            <a:ext cx="6274128" cy="62741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FDE644B-8929-42E4-A7D9-FDA2B095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2704</TotalTime>
  <Words>226</Words>
  <Application>Microsoft Office PowerPoint</Application>
  <PresentationFormat>Широкоэкранный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Times New Roman</vt:lpstr>
      <vt:lpstr>Calibri Light</vt:lpstr>
      <vt:lpstr>Gerbera</vt:lpstr>
      <vt:lpstr>Calibri</vt:lpstr>
      <vt:lpstr>Gerbera Light</vt:lpstr>
      <vt:lpstr>TomskObl2104</vt:lpstr>
      <vt:lpstr>Arial</vt:lpstr>
      <vt:lpstr>Тема Office</vt:lpstr>
      <vt:lpstr>круглый стол  «Профилактика суицидального поведения подростков. Оказание психиатрической помощи обучающимся с целью профилактики суицидальных рисков»</vt:lpstr>
      <vt:lpstr>Выявление суицидальных рисков у несовершеннолетних и их отработка в рамках межведомственного взаимодействия: результаты исследования</vt:lpstr>
      <vt:lpstr>ОПРОС СРЕДИ СПЕЦИАЛИСТОВ ОБРАЗОВАТЕЛЬНЫХ ОРГАНИЗАЦИЙ</vt:lpstr>
      <vt:lpstr>Опрос среди специалистов  образовательных организаций</vt:lpstr>
      <vt:lpstr>Где система пока не справляется</vt:lpstr>
      <vt:lpstr>На что специалисты смотрят в первую очередь (Маркеры риска, можно было выбрать несколько)</vt:lpstr>
      <vt:lpstr>Что мешает родителям (Барьеры при направлении к психиатру)</vt:lpstr>
      <vt:lpstr>Что стоит сделать Три шага по итогам опроса</vt:lpstr>
      <vt:lpstr>Аналитический отчёт по итогам опроса о работе с суицидальным риском среди обучающихся</vt:lpstr>
      <vt:lpstr>Валентина батий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Валентина Михайловна Батий</cp:lastModifiedBy>
  <cp:revision>138</cp:revision>
  <cp:lastPrinted>2026-08-24T08:22:53Z</cp:lastPrinted>
  <dcterms:created xsi:type="dcterms:W3CDTF">2025-07-14T10:33:41Z</dcterms:created>
  <dcterms:modified xsi:type="dcterms:W3CDTF">2026-08-24T09:38:25Z</dcterms:modified>
</cp:coreProperties>
</file>