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933" r:id="rId1"/>
  </p:sldMasterIdLst>
  <p:notesMasterIdLst>
    <p:notesMasterId r:id="rId78"/>
  </p:notesMasterIdLst>
  <p:sldIdLst>
    <p:sldId id="268" r:id="rId2"/>
    <p:sldId id="541" r:id="rId3"/>
    <p:sldId id="544" r:id="rId4"/>
    <p:sldId id="408" r:id="rId5"/>
    <p:sldId id="542" r:id="rId6"/>
    <p:sldId id="406" r:id="rId7"/>
    <p:sldId id="549" r:id="rId8"/>
    <p:sldId id="548" r:id="rId9"/>
    <p:sldId id="525" r:id="rId10"/>
    <p:sldId id="296" r:id="rId11"/>
    <p:sldId id="560" r:id="rId12"/>
    <p:sldId id="550" r:id="rId13"/>
    <p:sldId id="379" r:id="rId14"/>
    <p:sldId id="294" r:id="rId15"/>
    <p:sldId id="295" r:id="rId16"/>
    <p:sldId id="399" r:id="rId17"/>
    <p:sldId id="538" r:id="rId18"/>
    <p:sldId id="539" r:id="rId19"/>
    <p:sldId id="534" r:id="rId20"/>
    <p:sldId id="540" r:id="rId21"/>
    <p:sldId id="385" r:id="rId22"/>
    <p:sldId id="551" r:id="rId23"/>
    <p:sldId id="272" r:id="rId24"/>
    <p:sldId id="543" r:id="rId25"/>
    <p:sldId id="554" r:id="rId26"/>
    <p:sldId id="392" r:id="rId27"/>
    <p:sldId id="429" r:id="rId28"/>
    <p:sldId id="394" r:id="rId29"/>
    <p:sldId id="561" r:id="rId30"/>
    <p:sldId id="428" r:id="rId31"/>
    <p:sldId id="396" r:id="rId32"/>
    <p:sldId id="432" r:id="rId33"/>
    <p:sldId id="336" r:id="rId34"/>
    <p:sldId id="557" r:id="rId35"/>
    <p:sldId id="531" r:id="rId36"/>
    <p:sldId id="521" r:id="rId37"/>
    <p:sldId id="559" r:id="rId38"/>
    <p:sldId id="535" r:id="rId39"/>
    <p:sldId id="430" r:id="rId40"/>
    <p:sldId id="431" r:id="rId41"/>
    <p:sldId id="556" r:id="rId42"/>
    <p:sldId id="391" r:id="rId43"/>
    <p:sldId id="552" r:id="rId44"/>
    <p:sldId id="553" r:id="rId45"/>
    <p:sldId id="498" r:id="rId46"/>
    <p:sldId id="545" r:id="rId47"/>
    <p:sldId id="285" r:id="rId48"/>
    <p:sldId id="286" r:id="rId49"/>
    <p:sldId id="347" r:id="rId50"/>
    <p:sldId id="289" r:id="rId51"/>
    <p:sldId id="350" r:id="rId52"/>
    <p:sldId id="293" r:id="rId53"/>
    <p:sldId id="433" r:id="rId54"/>
    <p:sldId id="434" r:id="rId55"/>
    <p:sldId id="435" r:id="rId56"/>
    <p:sldId id="436" r:id="rId57"/>
    <p:sldId id="437" r:id="rId58"/>
    <p:sldId id="492" r:id="rId59"/>
    <p:sldId id="494" r:id="rId60"/>
    <p:sldId id="495" r:id="rId61"/>
    <p:sldId id="306" r:id="rId62"/>
    <p:sldId id="413" r:id="rId63"/>
    <p:sldId id="416" r:id="rId64"/>
    <p:sldId id="417" r:id="rId65"/>
    <p:sldId id="418" r:id="rId66"/>
    <p:sldId id="410" r:id="rId67"/>
    <p:sldId id="522" r:id="rId68"/>
    <p:sldId id="524" r:id="rId69"/>
    <p:sldId id="324" r:id="rId70"/>
    <p:sldId id="555" r:id="rId71"/>
    <p:sldId id="516" r:id="rId72"/>
    <p:sldId id="493" r:id="rId73"/>
    <p:sldId id="331" r:id="rId74"/>
    <p:sldId id="366" r:id="rId75"/>
    <p:sldId id="372" r:id="rId76"/>
    <p:sldId id="448" r:id="rId77"/>
  </p:sldIdLst>
  <p:sldSz cx="12192000" cy="6858000"/>
  <p:notesSz cx="6797675" cy="9926638"/>
  <p:embeddedFontLst>
    <p:embeddedFont>
      <p:font typeface="Roboto Medium" panose="02000000000000000000" pitchFamily="2" charset="0"/>
      <p:regular r:id="rId79"/>
    </p:embeddedFont>
    <p:embeddedFont>
      <p:font typeface="PT Sans" panose="020B0604020202020204" charset="0"/>
      <p:regular r:id="rId80"/>
      <p:bold r:id="rId81"/>
      <p:italic r:id="rId82"/>
      <p:boldItalic r:id="rId83"/>
    </p:embeddedFont>
    <p:embeddedFont>
      <p:font typeface="Roboto" panose="02000000000000000000" pitchFamily="2" charset="0"/>
      <p:regular r:id="rId84"/>
      <p:bold r:id="rId85"/>
    </p:embeddedFont>
    <p:embeddedFont>
      <p:font typeface="Gerbera" panose="02000500000000000000" pitchFamily="50" charset="-52"/>
      <p:regular r:id="rId86"/>
      <p:bold r:id="rId87"/>
    </p:embeddedFont>
    <p:embeddedFont>
      <p:font typeface="Stolzl Bold" panose="00000800000000000000" pitchFamily="50" charset="-52"/>
      <p:bold r:id="rId88"/>
    </p:embeddedFont>
    <p:embeddedFont>
      <p:font typeface="Roboto Black" panose="02000000000000000000" pitchFamily="2" charset="0"/>
      <p:bold r:id="rId89"/>
    </p:embeddedFont>
    <p:embeddedFont>
      <p:font typeface="Calibri Light" panose="020F0302020204030204" pitchFamily="34" charset="0"/>
      <p:regular r:id="rId90"/>
      <p:italic r:id="rId91"/>
    </p:embeddedFont>
    <p:embeddedFont>
      <p:font typeface="PT Astra Serif" panose="020A0603040505020204" pitchFamily="18" charset="-52"/>
      <p:regular r:id="rId92"/>
      <p:bold r:id="rId93"/>
      <p:italic r:id="rId94"/>
      <p:boldItalic r:id="rId95"/>
    </p:embeddedFont>
    <p:embeddedFont>
      <p:font typeface="Trebuchet MS" panose="020B0603020202020204" pitchFamily="34" charset="0"/>
      <p:regular r:id="rId96"/>
      <p:bold r:id="rId97"/>
      <p:italic r:id="rId98"/>
      <p:boldItalic r:id="rId99"/>
    </p:embeddedFont>
    <p:embeddedFont>
      <p:font typeface="Century Gothic" panose="020B0502020202020204" pitchFamily="34" charset="0"/>
      <p:regular r:id="rId100"/>
      <p:bold r:id="rId101"/>
      <p:italic r:id="rId102"/>
      <p:boldItalic r:id="rId103"/>
    </p:embeddedFont>
    <p:embeddedFont>
      <p:font typeface="TomskObl2104" panose="020B0604020202020204" charset="0"/>
      <p:regular r:id="rId104"/>
    </p:embeddedFont>
    <p:embeddedFont>
      <p:font typeface="Segoe UI Symbol" panose="020B0502040204020203" pitchFamily="34" charset="0"/>
      <p:regular r:id="rId105"/>
    </p:embeddedFont>
    <p:embeddedFont>
      <p:font typeface="TomskOblast" pitchFamily="50" charset="0"/>
      <p:regular r:id="rId106"/>
    </p:embeddedFont>
    <p:embeddedFont>
      <p:font typeface="Tahoma" panose="020B0604030504040204" pitchFamily="34" charset="0"/>
      <p:regular r:id="rId107"/>
      <p:bold r:id="rId108"/>
    </p:embeddedFont>
    <p:embeddedFont>
      <p:font typeface="Calibri" panose="020F0502020204030204" pitchFamily="34" charset="0"/>
      <p:regular r:id="rId109"/>
      <p:bold r:id="rId110"/>
      <p:italic r:id="rId111"/>
      <p:boldItalic r:id="rId11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33" userDrawn="1">
          <p15:clr>
            <a:srgbClr val="A4A3A4"/>
          </p15:clr>
        </p15:guide>
        <p15:guide id="3" pos="393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ксим Алексеевич Зырянов" initials="МАЗ" lastIdx="1" clrIdx="0">
    <p:extLst>
      <p:ext uri="{19B8F6BF-5375-455C-9EA6-DF929625EA0E}">
        <p15:presenceInfo xmlns:p15="http://schemas.microsoft.com/office/powerpoint/2012/main" userId="S-1-5-21-1844237615-1078145449-1708537768-106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892F"/>
    <a:srgbClr val="E1CCF0"/>
    <a:srgbClr val="C5E0B4"/>
    <a:srgbClr val="2F5597"/>
    <a:srgbClr val="8FAADC"/>
    <a:srgbClr val="265439"/>
    <a:srgbClr val="00881B"/>
    <a:srgbClr val="A9D18E"/>
    <a:srgbClr val="00B823"/>
    <a:srgbClr val="00AC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0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76" y="96"/>
      </p:cViewPr>
      <p:guideLst>
        <p:guide orient="horz" pos="2160"/>
        <p:guide pos="733"/>
        <p:guide pos="39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ableStyles" Target="tableStyle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6.fntdata"/><Relationship Id="rId89" Type="http://schemas.openxmlformats.org/officeDocument/2006/relationships/font" Target="fonts/font11.fntdata"/><Relationship Id="rId112" Type="http://schemas.openxmlformats.org/officeDocument/2006/relationships/font" Target="fonts/font34.fntdata"/><Relationship Id="rId16" Type="http://schemas.openxmlformats.org/officeDocument/2006/relationships/slide" Target="slides/slide15.xml"/><Relationship Id="rId107" Type="http://schemas.openxmlformats.org/officeDocument/2006/relationships/font" Target="fonts/font29.fntdata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font" Target="fonts/font1.fntdata"/><Relationship Id="rId102" Type="http://schemas.openxmlformats.org/officeDocument/2006/relationships/font" Target="fonts/font24.fntdata"/><Relationship Id="rId5" Type="http://schemas.openxmlformats.org/officeDocument/2006/relationships/slide" Target="slides/slide4.xml"/><Relationship Id="rId90" Type="http://schemas.openxmlformats.org/officeDocument/2006/relationships/font" Target="fonts/font12.fntdata"/><Relationship Id="rId95" Type="http://schemas.openxmlformats.org/officeDocument/2006/relationships/font" Target="fonts/font17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commentAuthors" Target="commentAuthors.xml"/><Relationship Id="rId80" Type="http://schemas.openxmlformats.org/officeDocument/2006/relationships/font" Target="fonts/font2.fntdata"/><Relationship Id="rId85" Type="http://schemas.openxmlformats.org/officeDocument/2006/relationships/font" Target="fonts/font7.fntdata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25.fntdata"/><Relationship Id="rId108" Type="http://schemas.openxmlformats.org/officeDocument/2006/relationships/font" Target="fonts/font30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font" Target="fonts/font13.fntdata"/><Relationship Id="rId96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3.fntdata"/><Relationship Id="rId86" Type="http://schemas.openxmlformats.org/officeDocument/2006/relationships/font" Target="fonts/font8.fntdata"/><Relationship Id="rId94" Type="http://schemas.openxmlformats.org/officeDocument/2006/relationships/font" Target="fonts/font16.fntdata"/><Relationship Id="rId99" Type="http://schemas.openxmlformats.org/officeDocument/2006/relationships/font" Target="fonts/font21.fntdata"/><Relationship Id="rId101" Type="http://schemas.openxmlformats.org/officeDocument/2006/relationships/font" Target="fonts/font2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31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19.fntdata"/><Relationship Id="rId104" Type="http://schemas.openxmlformats.org/officeDocument/2006/relationships/font" Target="fonts/font26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14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9.fntdata"/><Relationship Id="rId110" Type="http://schemas.openxmlformats.org/officeDocument/2006/relationships/font" Target="fonts/font32.fntdata"/><Relationship Id="rId115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font" Target="fonts/font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22.fntdata"/><Relationship Id="rId105" Type="http://schemas.openxmlformats.org/officeDocument/2006/relationships/font" Target="fonts/font2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15.fntdata"/><Relationship Id="rId98" Type="http://schemas.openxmlformats.org/officeDocument/2006/relationships/font" Target="fonts/font20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font" Target="fonts/font5.fntdata"/><Relationship Id="rId88" Type="http://schemas.openxmlformats.org/officeDocument/2006/relationships/font" Target="fonts/font10.fntdata"/><Relationship Id="rId111" Type="http://schemas.openxmlformats.org/officeDocument/2006/relationships/font" Target="fonts/font33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font" Target="fonts/font28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69568723549232E-2"/>
          <c:y val="0.15076746575797809"/>
          <c:w val="0.92060862552901535"/>
          <c:h val="0.560734953440835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3C5A9B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65439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71-4BAE-BFB0-3C2A93DEA189}"/>
              </c:ext>
            </c:extLst>
          </c:dPt>
          <c:dPt>
            <c:idx val="1"/>
            <c:invertIfNegative val="0"/>
            <c:bubble3D val="0"/>
            <c:spPr>
              <a:solidFill>
                <a:srgbClr val="265439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471-4BAE-BFB0-3C2A93DEA189}"/>
              </c:ext>
            </c:extLst>
          </c:dPt>
          <c:dPt>
            <c:idx val="2"/>
            <c:invertIfNegative val="0"/>
            <c:bubble3D val="0"/>
            <c:spPr>
              <a:solidFill>
                <a:srgbClr val="265439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471-4BAE-BFB0-3C2A93DEA189}"/>
              </c:ext>
            </c:extLst>
          </c:dPt>
          <c:dPt>
            <c:idx val="3"/>
            <c:invertIfNegative val="0"/>
            <c:bubble3D val="0"/>
            <c:spPr>
              <a:solidFill>
                <a:srgbClr val="265439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471-4BAE-BFB0-3C2A93DEA189}"/>
              </c:ext>
            </c:extLst>
          </c:dPt>
          <c:dPt>
            <c:idx val="4"/>
            <c:invertIfNegative val="0"/>
            <c:bubble3D val="0"/>
            <c:spPr>
              <a:solidFill>
                <a:srgbClr val="265439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471-4BAE-BFB0-3C2A93DEA189}"/>
              </c:ext>
            </c:extLst>
          </c:dPt>
          <c:dPt>
            <c:idx val="5"/>
            <c:invertIfNegative val="0"/>
            <c:bubble3D val="0"/>
            <c:spPr>
              <a:solidFill>
                <a:srgbClr val="265439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7471-4BAE-BFB0-3C2A93DEA189}"/>
              </c:ext>
            </c:extLst>
          </c:dPt>
          <c:dPt>
            <c:idx val="6"/>
            <c:invertIfNegative val="0"/>
            <c:bubble3D val="0"/>
            <c:spPr>
              <a:solidFill>
                <a:srgbClr val="BCD8A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7471-4BAE-BFB0-3C2A93DEA18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2020</c:v>
                </c:pt>
                <c:pt idx="1">
                  <c:v>2021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</c:numCache>
            </c:num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19</c:v>
                </c:pt>
                <c:pt idx="1">
                  <c:v>17</c:v>
                </c:pt>
                <c:pt idx="2">
                  <c:v>14</c:v>
                </c:pt>
                <c:pt idx="3">
                  <c:v>12</c:v>
                </c:pt>
                <c:pt idx="4">
                  <c:v>7</c:v>
                </c:pt>
                <c:pt idx="5">
                  <c:v>23</c:v>
                </c:pt>
                <c:pt idx="6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DE3-44B5-8B69-97761A072D0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-1385896784"/>
        <c:axId val="-1385903312"/>
      </c:barChart>
      <c:catAx>
        <c:axId val="-138589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385903312"/>
        <c:crosses val="autoZero"/>
        <c:auto val="1"/>
        <c:lblAlgn val="ctr"/>
        <c:lblOffset val="100"/>
        <c:noMultiLvlLbl val="0"/>
      </c:catAx>
      <c:valAx>
        <c:axId val="-13859033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385896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48E-3"/>
          <c:y val="4.2680000000000001E-3"/>
          <c:w val="0.95364000000000004"/>
          <c:h val="0.764406673208220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количество конкурсов </c:v>
                </c:pt>
                <c:pt idx="1">
                  <c:v>общее количество участников</c:v>
                </c:pt>
                <c:pt idx="2">
                  <c:v>победителей и призеров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24</c:v>
                </c:pt>
                <c:pt idx="1">
                  <c:v>559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prstGeom prst="rect">
              <a:avLst/>
            </a:prstGeom>
            <a:solidFill>
              <a:srgbClr val="00881B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количество конкурсов </c:v>
                </c:pt>
                <c:pt idx="1">
                  <c:v>общее количество участников</c:v>
                </c:pt>
                <c:pt idx="2">
                  <c:v>победителей и призеров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12</c:v>
                </c:pt>
                <c:pt idx="1">
                  <c:v>632</c:v>
                </c:pt>
                <c:pt idx="2">
                  <c:v>58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2026</c:v>
                </c:pt>
              </c:strCache>
            </c:strRef>
          </c:tx>
          <c:spPr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количество конкурсов </c:v>
                </c:pt>
                <c:pt idx="1">
                  <c:v>общее количество участников</c:v>
                </c:pt>
                <c:pt idx="2">
                  <c:v>победителей и призеров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8</c:v>
                </c:pt>
                <c:pt idx="1">
                  <c:v>513</c:v>
                </c:pt>
                <c:pt idx="2">
                  <c:v>38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385897872"/>
        <c:axId val="-1385908752"/>
      </c:barChart>
      <c:catAx>
        <c:axId val="-138589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-1385908752"/>
        <c:crosses val="autoZero"/>
        <c:auto val="1"/>
        <c:lblAlgn val="ctr"/>
        <c:lblOffset val="100"/>
        <c:noMultiLvlLbl val="0"/>
      </c:catAx>
      <c:valAx>
        <c:axId val="-138590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38589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330302291515973"/>
          <c:y val="0.93491850829768319"/>
          <c:w val="0.45339370231045578"/>
          <c:h val="6.1999602509094608E-2"/>
        </c:manualLayout>
      </c:layout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30166350298989E-2"/>
          <c:y val="0.15131693391381845"/>
          <c:w val="0.91339667299402016"/>
          <c:h val="0.514752567026252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Общий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83</c:v>
                </c:pt>
                <c:pt idx="1">
                  <c:v>85</c:v>
                </c:pt>
                <c:pt idx="2">
                  <c:v>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CDE-4B95-BEC4-866719D230F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Специальность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60</c:v>
                </c:pt>
                <c:pt idx="1">
                  <c:v>62</c:v>
                </c:pt>
                <c:pt idx="2">
                  <c:v>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CDE-4B95-BEC4-866719D230F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385906576"/>
        <c:axId val="-1385906032"/>
      </c:barChart>
      <c:catAx>
        <c:axId val="-1385906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-1385906032"/>
        <c:crosses val="autoZero"/>
        <c:auto val="1"/>
        <c:lblAlgn val="ctr"/>
        <c:lblOffset val="100"/>
        <c:noMultiLvlLbl val="0"/>
      </c:catAx>
      <c:valAx>
        <c:axId val="-13859060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385906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062015913955741E-2"/>
          <c:y val="0.48875422450097633"/>
          <c:w val="0.90987596817208849"/>
          <c:h val="0.318133323058567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школ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36</c:v>
                </c:pt>
                <c:pt idx="1">
                  <c:v>44</c:v>
                </c:pt>
                <c:pt idx="2">
                  <c:v>53</c:v>
                </c:pt>
                <c:pt idx="3">
                  <c:v>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FB8-47A3-BD09-ADF13699662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Кол-во классов/групп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58</c:v>
                </c:pt>
                <c:pt idx="1">
                  <c:v>76</c:v>
                </c:pt>
                <c:pt idx="2">
                  <c:v>84</c:v>
                </c:pt>
                <c:pt idx="3">
                  <c:v>109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FB8-47A3-BD09-ADF13699662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-1385902768"/>
        <c:axId val="-1385896240"/>
      </c:barChart>
      <c:catAx>
        <c:axId val="-138590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385896240"/>
        <c:crosses val="autoZero"/>
        <c:auto val="1"/>
        <c:lblAlgn val="ctr"/>
        <c:lblOffset val="100"/>
        <c:noMultiLvlLbl val="0"/>
      </c:catAx>
      <c:valAx>
        <c:axId val="-13858962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38590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2.1324300716218332E-2"/>
          <c:y val="0.92388362849111627"/>
          <c:w val="0.89999974194980148"/>
          <c:h val="6.30209879201609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flip="none" rotWithShape="1">
              <a:gsLst>
                <a:gs pos="0">
                  <a:srgbClr val="00881B">
                    <a:tint val="66000"/>
                    <a:satMod val="160000"/>
                  </a:srgbClr>
                </a:gs>
                <a:gs pos="50000">
                  <a:srgbClr val="00881B">
                    <a:tint val="44500"/>
                    <a:satMod val="160000"/>
                  </a:srgbClr>
                </a:gs>
                <a:gs pos="100000">
                  <a:srgbClr val="00881B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5989658571604151E-3"/>
                  <c:y val="1.257158119658111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5989658571604034E-3"/>
                  <c:y val="8.048789173789172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881B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биология</c:v>
                </c:pt>
                <c:pt idx="1">
                  <c:v>история</c:v>
                </c:pt>
                <c:pt idx="2">
                  <c:v>информатика</c:v>
                </c:pt>
                <c:pt idx="3">
                  <c:v>география</c:v>
                </c:pt>
                <c:pt idx="4">
                  <c:v>литература</c:v>
                </c:pt>
                <c:pt idx="5">
                  <c:v>физика</c:v>
                </c:pt>
                <c:pt idx="6">
                  <c:v>русский язык</c:v>
                </c:pt>
                <c:pt idx="7">
                  <c:v>математика</c:v>
                </c:pt>
                <c:pt idx="8">
                  <c:v>химия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7</c:v>
                </c:pt>
                <c:pt idx="6">
                  <c:v>8</c:v>
                </c:pt>
                <c:pt idx="7">
                  <c:v>8</c:v>
                </c:pt>
                <c:pt idx="8">
                  <c:v>11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6"/>
        <c:overlap val="26"/>
        <c:axId val="-1385895696"/>
        <c:axId val="-1385905488"/>
      </c:barChart>
      <c:catAx>
        <c:axId val="-1385895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-1385905488"/>
        <c:crosses val="autoZero"/>
        <c:auto val="1"/>
        <c:lblAlgn val="ctr"/>
        <c:lblOffset val="100"/>
        <c:noMultiLvlLbl val="0"/>
      </c:catAx>
      <c:valAx>
        <c:axId val="-13859054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1385895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558737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3C5A9B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rgbClr val="AB3117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3970995764972979"/>
                  <c:y val="-5.3865381364148878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Трудоустройство</c:v>
                </c:pt>
                <c:pt idx="1">
                  <c:v>ИП, самозанятые</c:v>
                </c:pt>
                <c:pt idx="2">
                  <c:v>Продолжили обучение</c:v>
                </c:pt>
                <c:pt idx="3">
                  <c:v>Продолжают службу в армии по призыву</c:v>
                </c:pt>
                <c:pt idx="4">
                  <c:v>Находятся в отпуске по уходу за ребенком</c:v>
                </c:pt>
                <c:pt idx="5">
                  <c:v>Нетрудоустроены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3767</c:v>
                </c:pt>
                <c:pt idx="1">
                  <c:v>105</c:v>
                </c:pt>
                <c:pt idx="2">
                  <c:v>689</c:v>
                </c:pt>
                <c:pt idx="3">
                  <c:v>953</c:v>
                </c:pt>
                <c:pt idx="4">
                  <c:v>78</c:v>
                </c:pt>
                <c:pt idx="5">
                  <c:v>738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626969712528795"/>
          <c:y val="0.17244898134263056"/>
          <c:w val="0.43715195254675654"/>
          <c:h val="0.814905153874905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F94EC6-206A-4CE2-BDB3-447A306082A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E66B0F-9637-446B-B717-8D700C32BB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115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xfrm>
            <a:off x="3850443" y="9428584"/>
            <a:ext cx="2945659" cy="49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0469" indent="-284796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9183" indent="-227836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4857" indent="-227836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0531" indent="-227836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6204" indent="-2278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1878" indent="-2278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17551" indent="-2278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3225" indent="-22783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4BE5A24-D51B-4E40-B8B1-83FA00016420}" type="slidenum">
              <a:rPr lang="ru-RU" altLang="ru-RU" smtClean="0"/>
              <a:pPr/>
              <a:t>18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27028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23993-427C-41E4-BAFD-49E11C169ED1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161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4ccdc12677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54063"/>
            <a:ext cx="6702425" cy="37703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4ccdc12677_0_18:notes"/>
          <p:cNvSpPr txBox="1">
            <a:spLocks noGrp="1"/>
          </p:cNvSpPr>
          <p:nvPr>
            <p:ph type="body" idx="1"/>
          </p:nvPr>
        </p:nvSpPr>
        <p:spPr>
          <a:xfrm>
            <a:off x="686016" y="4776260"/>
            <a:ext cx="5488125" cy="4524878"/>
          </a:xfrm>
          <a:prstGeom prst="rect">
            <a:avLst/>
          </a:prstGeom>
        </p:spPr>
        <p:txBody>
          <a:bodyPr spcFirstLastPara="1" wrap="square" lIns="92467" tIns="92467" rIns="92467" bIns="92467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2622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491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FD5DE-B559-4CB6-987B-45FDE3D25C60}" type="slidenum">
              <a:rPr lang="ru-RU" smtClean="0"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181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FD5DE-B559-4CB6-987B-45FDE3D25C60}" type="slidenum">
              <a:rPr lang="ru-RU" smtClean="0"/>
              <a:t>76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21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811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549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935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849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970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359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03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353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118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840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4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1_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10871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dt" idx="2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ftr" idx="3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54" name="PlaceHolder 3"/>
          <p:cNvSpPr>
            <a:spLocks noGrp="1"/>
          </p:cNvSpPr>
          <p:nvPr>
            <p:ph type="sldNum" idx="3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50E3F8A-7BA1-4448-8048-156938BCD076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5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Седьмой уровень структуры</a:t>
            </a:r>
          </a:p>
        </p:txBody>
      </p:sp>
    </p:spTree>
    <p:extLst>
      <p:ext uri="{BB962C8B-B14F-4D97-AF65-F5344CB8AC3E}">
        <p14:creationId xmlns:p14="http://schemas.microsoft.com/office/powerpoint/2010/main" val="1563681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6318000"/>
            <a:ext cx="12192000" cy="540000"/>
          </a:xfrm>
          <a:prstGeom prst="rect">
            <a:avLst/>
          </a:prstGeom>
          <a:solidFill>
            <a:srgbClr val="009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11414336" y="5932247"/>
            <a:ext cx="510964" cy="925753"/>
          </a:xfrm>
          <a:prstGeom prst="rect">
            <a:avLst/>
          </a:prstGeom>
          <a:solidFill>
            <a:srgbClr val="F38221"/>
          </a:solidFill>
        </p:spPr>
        <p:txBody>
          <a:bodyPr wrap="square" lIns="36000" tIns="72000" rIns="36000" bIns="540000" rtlCol="0">
            <a:spAutoFit/>
          </a:bodyPr>
          <a:lstStyle/>
          <a:p>
            <a:pPr algn="ctr"/>
            <a:fld id="{B69A2F11-600D-44D7-A0E2-CE2D3B9D58E9}" type="slidenum">
              <a:rPr lang="ru-RU" sz="1800" smtClean="0">
                <a:solidFill>
                  <a:schemeClr val="bg1"/>
                </a:solidFill>
                <a:latin typeface="Proxima Nova Rg" panose="02000506030000020004" pitchFamily="2" charset="0"/>
              </a:rPr>
              <a:pPr/>
              <a:t>‹#›</a:t>
            </a:fld>
            <a:endParaRPr lang="ru-RU" sz="1800" dirty="0" smtClean="0">
              <a:solidFill>
                <a:schemeClr val="bg1"/>
              </a:solidFill>
              <a:latin typeface="Proxima Nova Rg" panose="02000506030000020004" pitchFamily="2" charset="0"/>
            </a:endParaRPr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454636" y="348735"/>
            <a:ext cx="1993290" cy="670440"/>
            <a:chOff x="2636838" y="1795463"/>
            <a:chExt cx="6669087" cy="2243137"/>
          </a:xfrm>
        </p:grpSpPr>
        <p:grpSp>
          <p:nvGrpSpPr>
            <p:cNvPr id="10" name="Группа 47"/>
            <p:cNvGrpSpPr/>
            <p:nvPr/>
          </p:nvGrpSpPr>
          <p:grpSpPr>
            <a:xfrm>
              <a:off x="3203575" y="3209925"/>
              <a:ext cx="2147887" cy="776288"/>
              <a:chOff x="3203575" y="3209925"/>
              <a:chExt cx="2147887" cy="776288"/>
            </a:xfrm>
          </p:grpSpPr>
          <p:sp>
            <p:nvSpPr>
              <p:cNvPr id="24" name="Freeform 5"/>
              <p:cNvSpPr>
                <a:spLocks/>
              </p:cNvSpPr>
              <p:nvPr/>
            </p:nvSpPr>
            <p:spPr bwMode="auto">
              <a:xfrm>
                <a:off x="3203575" y="3209925"/>
                <a:ext cx="163512" cy="161925"/>
              </a:xfrm>
              <a:custGeom>
                <a:avLst/>
                <a:gdLst/>
                <a:ahLst/>
                <a:cxnLst>
                  <a:cxn ang="0">
                    <a:pos x="103" y="0"/>
                  </a:cxn>
                  <a:cxn ang="0">
                    <a:pos x="103" y="102"/>
                  </a:cxn>
                  <a:cxn ang="0">
                    <a:pos x="89" y="102"/>
                  </a:cxn>
                  <a:cxn ang="0">
                    <a:pos x="89" y="23"/>
                  </a:cxn>
                  <a:cxn ang="0">
                    <a:pos x="52" y="72"/>
                  </a:cxn>
                  <a:cxn ang="0">
                    <a:pos x="13" y="23"/>
                  </a:cxn>
                  <a:cxn ang="0">
                    <a:pos x="13" y="102"/>
                  </a:cxn>
                  <a:cxn ang="0">
                    <a:pos x="0" y="102"/>
                  </a:cxn>
                  <a:cxn ang="0">
                    <a:pos x="0" y="0"/>
                  </a:cxn>
                  <a:cxn ang="0">
                    <a:pos x="7" y="0"/>
                  </a:cxn>
                  <a:cxn ang="0">
                    <a:pos x="52" y="55"/>
                  </a:cxn>
                  <a:cxn ang="0">
                    <a:pos x="95" y="0"/>
                  </a:cxn>
                  <a:cxn ang="0">
                    <a:pos x="103" y="0"/>
                  </a:cxn>
                </a:cxnLst>
                <a:rect l="0" t="0" r="r" b="b"/>
                <a:pathLst>
                  <a:path w="103" h="102">
                    <a:moveTo>
                      <a:pt x="103" y="0"/>
                    </a:moveTo>
                    <a:lnTo>
                      <a:pt x="103" y="102"/>
                    </a:lnTo>
                    <a:lnTo>
                      <a:pt x="89" y="102"/>
                    </a:lnTo>
                    <a:lnTo>
                      <a:pt x="89" y="23"/>
                    </a:lnTo>
                    <a:lnTo>
                      <a:pt x="52" y="72"/>
                    </a:lnTo>
                    <a:lnTo>
                      <a:pt x="13" y="23"/>
                    </a:lnTo>
                    <a:lnTo>
                      <a:pt x="13" y="102"/>
                    </a:lnTo>
                    <a:lnTo>
                      <a:pt x="0" y="102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52" y="55"/>
                    </a:lnTo>
                    <a:lnTo>
                      <a:pt x="95" y="0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" name="Freeform 6"/>
              <p:cNvSpPr>
                <a:spLocks noEditPoints="1"/>
              </p:cNvSpPr>
              <p:nvPr/>
            </p:nvSpPr>
            <p:spPr bwMode="auto">
              <a:xfrm>
                <a:off x="3387725" y="3209925"/>
                <a:ext cx="149225" cy="161925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94" y="102"/>
                  </a:cxn>
                  <a:cxn ang="0">
                    <a:pos x="82" y="102"/>
                  </a:cxn>
                  <a:cxn ang="0">
                    <a:pos x="75" y="83"/>
                  </a:cxn>
                  <a:cxn ang="0">
                    <a:pos x="20" y="83"/>
                  </a:cxn>
                  <a:cxn ang="0">
                    <a:pos x="12" y="102"/>
                  </a:cxn>
                  <a:cxn ang="0">
                    <a:pos x="0" y="102"/>
                  </a:cxn>
                  <a:cxn ang="0">
                    <a:pos x="41" y="0"/>
                  </a:cxn>
                  <a:cxn ang="0">
                    <a:pos x="54" y="0"/>
                  </a:cxn>
                  <a:cxn ang="0">
                    <a:pos x="25" y="70"/>
                  </a:cxn>
                  <a:cxn ang="0">
                    <a:pos x="69" y="70"/>
                  </a:cxn>
                  <a:cxn ang="0">
                    <a:pos x="47" y="16"/>
                  </a:cxn>
                  <a:cxn ang="0">
                    <a:pos x="25" y="70"/>
                  </a:cxn>
                </a:cxnLst>
                <a:rect l="0" t="0" r="r" b="b"/>
                <a:pathLst>
                  <a:path w="94" h="102">
                    <a:moveTo>
                      <a:pt x="54" y="0"/>
                    </a:moveTo>
                    <a:lnTo>
                      <a:pt x="94" y="102"/>
                    </a:lnTo>
                    <a:lnTo>
                      <a:pt x="82" y="102"/>
                    </a:lnTo>
                    <a:lnTo>
                      <a:pt x="75" y="83"/>
                    </a:lnTo>
                    <a:lnTo>
                      <a:pt x="20" y="83"/>
                    </a:lnTo>
                    <a:lnTo>
                      <a:pt x="12" y="102"/>
                    </a:lnTo>
                    <a:lnTo>
                      <a:pt x="0" y="102"/>
                    </a:lnTo>
                    <a:lnTo>
                      <a:pt x="41" y="0"/>
                    </a:lnTo>
                    <a:lnTo>
                      <a:pt x="54" y="0"/>
                    </a:lnTo>
                    <a:close/>
                    <a:moveTo>
                      <a:pt x="25" y="70"/>
                    </a:moveTo>
                    <a:lnTo>
                      <a:pt x="69" y="70"/>
                    </a:lnTo>
                    <a:lnTo>
                      <a:pt x="47" y="16"/>
                    </a:lnTo>
                    <a:lnTo>
                      <a:pt x="25" y="7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" name="Freeform 7"/>
              <p:cNvSpPr>
                <a:spLocks/>
              </p:cNvSpPr>
              <p:nvPr/>
            </p:nvSpPr>
            <p:spPr bwMode="auto">
              <a:xfrm>
                <a:off x="3541713" y="3209925"/>
                <a:ext cx="141287" cy="161925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89" y="12"/>
                  </a:cxn>
                  <a:cxn ang="0">
                    <a:pos x="50" y="12"/>
                  </a:cxn>
                  <a:cxn ang="0">
                    <a:pos x="50" y="102"/>
                  </a:cxn>
                  <a:cxn ang="0">
                    <a:pos x="37" y="102"/>
                  </a:cxn>
                  <a:cxn ang="0">
                    <a:pos x="37" y="12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89" y="0"/>
                  </a:cxn>
                </a:cxnLst>
                <a:rect l="0" t="0" r="r" b="b"/>
                <a:pathLst>
                  <a:path w="89" h="102">
                    <a:moveTo>
                      <a:pt x="89" y="0"/>
                    </a:moveTo>
                    <a:lnTo>
                      <a:pt x="89" y="12"/>
                    </a:lnTo>
                    <a:lnTo>
                      <a:pt x="50" y="12"/>
                    </a:lnTo>
                    <a:lnTo>
                      <a:pt x="50" y="102"/>
                    </a:lnTo>
                    <a:lnTo>
                      <a:pt x="37" y="102"/>
                    </a:lnTo>
                    <a:lnTo>
                      <a:pt x="37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" name="Freeform 8"/>
              <p:cNvSpPr>
                <a:spLocks noEditPoints="1"/>
              </p:cNvSpPr>
              <p:nvPr/>
            </p:nvSpPr>
            <p:spPr bwMode="auto">
              <a:xfrm>
                <a:off x="3702050" y="3209925"/>
                <a:ext cx="120650" cy="161925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46" y="0"/>
                  </a:cxn>
                  <a:cxn ang="0">
                    <a:pos x="52" y="1"/>
                  </a:cxn>
                  <a:cxn ang="0">
                    <a:pos x="57" y="2"/>
                  </a:cxn>
                  <a:cxn ang="0">
                    <a:pos x="62" y="5"/>
                  </a:cxn>
                  <a:cxn ang="0">
                    <a:pos x="67" y="8"/>
                  </a:cxn>
                  <a:cxn ang="0">
                    <a:pos x="70" y="12"/>
                  </a:cxn>
                  <a:cxn ang="0">
                    <a:pos x="73" y="16"/>
                  </a:cxn>
                  <a:cxn ang="0">
                    <a:pos x="74" y="22"/>
                  </a:cxn>
                  <a:cxn ang="0">
                    <a:pos x="76" y="29"/>
                  </a:cxn>
                  <a:cxn ang="0">
                    <a:pos x="76" y="29"/>
                  </a:cxn>
                  <a:cxn ang="0">
                    <a:pos x="74" y="34"/>
                  </a:cxn>
                  <a:cxn ang="0">
                    <a:pos x="73" y="40"/>
                  </a:cxn>
                  <a:cxn ang="0">
                    <a:pos x="70" y="44"/>
                  </a:cxn>
                  <a:cxn ang="0">
                    <a:pos x="67" y="48"/>
                  </a:cxn>
                  <a:cxn ang="0">
                    <a:pos x="63" y="52"/>
                  </a:cxn>
                  <a:cxn ang="0">
                    <a:pos x="57" y="55"/>
                  </a:cxn>
                  <a:cxn ang="0">
                    <a:pos x="52" y="57"/>
                  </a:cxn>
                  <a:cxn ang="0">
                    <a:pos x="46" y="57"/>
                  </a:cxn>
                  <a:cxn ang="0">
                    <a:pos x="13" y="57"/>
                  </a:cxn>
                  <a:cxn ang="0">
                    <a:pos x="13" y="102"/>
                  </a:cxn>
                  <a:cxn ang="0">
                    <a:pos x="0" y="102"/>
                  </a:cxn>
                  <a:cxn ang="0">
                    <a:pos x="0" y="0"/>
                  </a:cxn>
                  <a:cxn ang="0">
                    <a:pos x="46" y="0"/>
                  </a:cxn>
                  <a:cxn ang="0">
                    <a:pos x="45" y="45"/>
                  </a:cxn>
                  <a:cxn ang="0">
                    <a:pos x="45" y="45"/>
                  </a:cxn>
                  <a:cxn ang="0">
                    <a:pos x="52" y="44"/>
                  </a:cxn>
                  <a:cxn ang="0">
                    <a:pos x="57" y="41"/>
                  </a:cxn>
                  <a:cxn ang="0">
                    <a:pos x="62" y="36"/>
                  </a:cxn>
                  <a:cxn ang="0">
                    <a:pos x="63" y="29"/>
                  </a:cxn>
                  <a:cxn ang="0">
                    <a:pos x="63" y="29"/>
                  </a:cxn>
                  <a:cxn ang="0">
                    <a:pos x="62" y="22"/>
                  </a:cxn>
                  <a:cxn ang="0">
                    <a:pos x="57" y="16"/>
                  </a:cxn>
                  <a:cxn ang="0">
                    <a:pos x="52" y="13"/>
                  </a:cxn>
                  <a:cxn ang="0">
                    <a:pos x="45" y="12"/>
                  </a:cxn>
                  <a:cxn ang="0">
                    <a:pos x="13" y="12"/>
                  </a:cxn>
                  <a:cxn ang="0">
                    <a:pos x="13" y="45"/>
                  </a:cxn>
                  <a:cxn ang="0">
                    <a:pos x="45" y="45"/>
                  </a:cxn>
                </a:cxnLst>
                <a:rect l="0" t="0" r="r" b="b"/>
                <a:pathLst>
                  <a:path w="76" h="102">
                    <a:moveTo>
                      <a:pt x="46" y="0"/>
                    </a:moveTo>
                    <a:lnTo>
                      <a:pt x="46" y="0"/>
                    </a:lnTo>
                    <a:lnTo>
                      <a:pt x="52" y="1"/>
                    </a:lnTo>
                    <a:lnTo>
                      <a:pt x="57" y="2"/>
                    </a:lnTo>
                    <a:lnTo>
                      <a:pt x="62" y="5"/>
                    </a:lnTo>
                    <a:lnTo>
                      <a:pt x="67" y="8"/>
                    </a:lnTo>
                    <a:lnTo>
                      <a:pt x="70" y="12"/>
                    </a:lnTo>
                    <a:lnTo>
                      <a:pt x="73" y="16"/>
                    </a:lnTo>
                    <a:lnTo>
                      <a:pt x="74" y="22"/>
                    </a:lnTo>
                    <a:lnTo>
                      <a:pt x="76" y="29"/>
                    </a:lnTo>
                    <a:lnTo>
                      <a:pt x="76" y="29"/>
                    </a:lnTo>
                    <a:lnTo>
                      <a:pt x="74" y="34"/>
                    </a:lnTo>
                    <a:lnTo>
                      <a:pt x="73" y="40"/>
                    </a:lnTo>
                    <a:lnTo>
                      <a:pt x="70" y="44"/>
                    </a:lnTo>
                    <a:lnTo>
                      <a:pt x="67" y="48"/>
                    </a:lnTo>
                    <a:lnTo>
                      <a:pt x="63" y="52"/>
                    </a:lnTo>
                    <a:lnTo>
                      <a:pt x="57" y="55"/>
                    </a:lnTo>
                    <a:lnTo>
                      <a:pt x="52" y="57"/>
                    </a:lnTo>
                    <a:lnTo>
                      <a:pt x="46" y="57"/>
                    </a:lnTo>
                    <a:lnTo>
                      <a:pt x="13" y="57"/>
                    </a:lnTo>
                    <a:lnTo>
                      <a:pt x="13" y="102"/>
                    </a:lnTo>
                    <a:lnTo>
                      <a:pt x="0" y="102"/>
                    </a:lnTo>
                    <a:lnTo>
                      <a:pt x="0" y="0"/>
                    </a:lnTo>
                    <a:lnTo>
                      <a:pt x="46" y="0"/>
                    </a:lnTo>
                    <a:close/>
                    <a:moveTo>
                      <a:pt x="45" y="45"/>
                    </a:moveTo>
                    <a:lnTo>
                      <a:pt x="45" y="45"/>
                    </a:lnTo>
                    <a:lnTo>
                      <a:pt x="52" y="44"/>
                    </a:lnTo>
                    <a:lnTo>
                      <a:pt x="57" y="41"/>
                    </a:lnTo>
                    <a:lnTo>
                      <a:pt x="62" y="36"/>
                    </a:lnTo>
                    <a:lnTo>
                      <a:pt x="63" y="29"/>
                    </a:lnTo>
                    <a:lnTo>
                      <a:pt x="63" y="29"/>
                    </a:lnTo>
                    <a:lnTo>
                      <a:pt x="62" y="22"/>
                    </a:lnTo>
                    <a:lnTo>
                      <a:pt x="57" y="16"/>
                    </a:lnTo>
                    <a:lnTo>
                      <a:pt x="52" y="13"/>
                    </a:lnTo>
                    <a:lnTo>
                      <a:pt x="45" y="12"/>
                    </a:lnTo>
                    <a:lnTo>
                      <a:pt x="13" y="12"/>
                    </a:lnTo>
                    <a:lnTo>
                      <a:pt x="13" y="45"/>
                    </a:lnTo>
                    <a:lnTo>
                      <a:pt x="45" y="45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8" name="Freeform 9"/>
              <p:cNvSpPr>
                <a:spLocks/>
              </p:cNvSpPr>
              <p:nvPr/>
            </p:nvSpPr>
            <p:spPr bwMode="auto">
              <a:xfrm>
                <a:off x="3840163" y="3209925"/>
                <a:ext cx="136525" cy="16192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80"/>
                  </a:cxn>
                  <a:cxn ang="0">
                    <a:pos x="77" y="0"/>
                  </a:cxn>
                  <a:cxn ang="0">
                    <a:pos x="86" y="0"/>
                  </a:cxn>
                  <a:cxn ang="0">
                    <a:pos x="86" y="102"/>
                  </a:cxn>
                  <a:cxn ang="0">
                    <a:pos x="72" y="102"/>
                  </a:cxn>
                  <a:cxn ang="0">
                    <a:pos x="72" y="22"/>
                  </a:cxn>
                  <a:cxn ang="0">
                    <a:pos x="8" y="102"/>
                  </a:cxn>
                  <a:cxn ang="0">
                    <a:pos x="0" y="102"/>
                  </a:cxn>
                  <a:cxn ang="0">
                    <a:pos x="0" y="0"/>
                  </a:cxn>
                  <a:cxn ang="0">
                    <a:pos x="12" y="0"/>
                  </a:cxn>
                </a:cxnLst>
                <a:rect l="0" t="0" r="r" b="b"/>
                <a:pathLst>
                  <a:path w="86" h="102">
                    <a:moveTo>
                      <a:pt x="12" y="0"/>
                    </a:moveTo>
                    <a:lnTo>
                      <a:pt x="12" y="80"/>
                    </a:lnTo>
                    <a:lnTo>
                      <a:pt x="77" y="0"/>
                    </a:lnTo>
                    <a:lnTo>
                      <a:pt x="86" y="0"/>
                    </a:lnTo>
                    <a:lnTo>
                      <a:pt x="86" y="102"/>
                    </a:lnTo>
                    <a:lnTo>
                      <a:pt x="72" y="102"/>
                    </a:lnTo>
                    <a:lnTo>
                      <a:pt x="72" y="22"/>
                    </a:lnTo>
                    <a:lnTo>
                      <a:pt x="8" y="102"/>
                    </a:lnTo>
                    <a:lnTo>
                      <a:pt x="0" y="102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9" name="Freeform 10"/>
              <p:cNvSpPr>
                <a:spLocks/>
              </p:cNvSpPr>
              <p:nvPr/>
            </p:nvSpPr>
            <p:spPr bwMode="auto">
              <a:xfrm>
                <a:off x="4000500" y="3209925"/>
                <a:ext cx="150812" cy="195262"/>
              </a:xfrm>
              <a:custGeom>
                <a:avLst/>
                <a:gdLst/>
                <a:ahLst/>
                <a:cxnLst>
                  <a:cxn ang="0">
                    <a:pos x="79" y="0"/>
                  </a:cxn>
                  <a:cxn ang="0">
                    <a:pos x="79" y="90"/>
                  </a:cxn>
                  <a:cxn ang="0">
                    <a:pos x="95" y="90"/>
                  </a:cxn>
                  <a:cxn ang="0">
                    <a:pos x="95" y="123"/>
                  </a:cxn>
                  <a:cxn ang="0">
                    <a:pos x="82" y="123"/>
                  </a:cxn>
                  <a:cxn ang="0">
                    <a:pos x="82" y="102"/>
                  </a:cxn>
                  <a:cxn ang="0">
                    <a:pos x="0" y="102"/>
                  </a:cxn>
                  <a:cxn ang="0">
                    <a:pos x="0" y="0"/>
                  </a:cxn>
                  <a:cxn ang="0">
                    <a:pos x="13" y="0"/>
                  </a:cxn>
                  <a:cxn ang="0">
                    <a:pos x="13" y="90"/>
                  </a:cxn>
                  <a:cxn ang="0">
                    <a:pos x="67" y="90"/>
                  </a:cxn>
                  <a:cxn ang="0">
                    <a:pos x="67" y="0"/>
                  </a:cxn>
                  <a:cxn ang="0">
                    <a:pos x="79" y="0"/>
                  </a:cxn>
                </a:cxnLst>
                <a:rect l="0" t="0" r="r" b="b"/>
                <a:pathLst>
                  <a:path w="95" h="123">
                    <a:moveTo>
                      <a:pt x="79" y="0"/>
                    </a:moveTo>
                    <a:lnTo>
                      <a:pt x="79" y="90"/>
                    </a:lnTo>
                    <a:lnTo>
                      <a:pt x="95" y="90"/>
                    </a:lnTo>
                    <a:lnTo>
                      <a:pt x="95" y="123"/>
                    </a:lnTo>
                    <a:lnTo>
                      <a:pt x="82" y="123"/>
                    </a:lnTo>
                    <a:lnTo>
                      <a:pt x="82" y="102"/>
                    </a:lnTo>
                    <a:lnTo>
                      <a:pt x="0" y="102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13" y="90"/>
                    </a:lnTo>
                    <a:lnTo>
                      <a:pt x="67" y="90"/>
                    </a:lnTo>
                    <a:lnTo>
                      <a:pt x="67" y="0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" name="Freeform 11"/>
              <p:cNvSpPr>
                <a:spLocks noEditPoints="1"/>
              </p:cNvSpPr>
              <p:nvPr/>
            </p:nvSpPr>
            <p:spPr bwMode="auto">
              <a:xfrm>
                <a:off x="4164013" y="3209925"/>
                <a:ext cx="150812" cy="161925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95" y="102"/>
                  </a:cxn>
                  <a:cxn ang="0">
                    <a:pos x="82" y="102"/>
                  </a:cxn>
                  <a:cxn ang="0">
                    <a:pos x="74" y="83"/>
                  </a:cxn>
                  <a:cxn ang="0">
                    <a:pos x="21" y="83"/>
                  </a:cxn>
                  <a:cxn ang="0">
                    <a:pos x="12" y="102"/>
                  </a:cxn>
                  <a:cxn ang="0">
                    <a:pos x="0" y="102"/>
                  </a:cxn>
                  <a:cxn ang="0">
                    <a:pos x="40" y="0"/>
                  </a:cxn>
                  <a:cxn ang="0">
                    <a:pos x="54" y="0"/>
                  </a:cxn>
                  <a:cxn ang="0">
                    <a:pos x="25" y="70"/>
                  </a:cxn>
                  <a:cxn ang="0">
                    <a:pos x="69" y="70"/>
                  </a:cxn>
                  <a:cxn ang="0">
                    <a:pos x="47" y="16"/>
                  </a:cxn>
                  <a:cxn ang="0">
                    <a:pos x="25" y="70"/>
                  </a:cxn>
                </a:cxnLst>
                <a:rect l="0" t="0" r="r" b="b"/>
                <a:pathLst>
                  <a:path w="95" h="102">
                    <a:moveTo>
                      <a:pt x="54" y="0"/>
                    </a:moveTo>
                    <a:lnTo>
                      <a:pt x="95" y="102"/>
                    </a:lnTo>
                    <a:lnTo>
                      <a:pt x="82" y="102"/>
                    </a:lnTo>
                    <a:lnTo>
                      <a:pt x="74" y="83"/>
                    </a:lnTo>
                    <a:lnTo>
                      <a:pt x="21" y="83"/>
                    </a:lnTo>
                    <a:lnTo>
                      <a:pt x="12" y="102"/>
                    </a:lnTo>
                    <a:lnTo>
                      <a:pt x="0" y="102"/>
                    </a:lnTo>
                    <a:lnTo>
                      <a:pt x="40" y="0"/>
                    </a:lnTo>
                    <a:lnTo>
                      <a:pt x="54" y="0"/>
                    </a:lnTo>
                    <a:close/>
                    <a:moveTo>
                      <a:pt x="25" y="70"/>
                    </a:moveTo>
                    <a:lnTo>
                      <a:pt x="69" y="70"/>
                    </a:lnTo>
                    <a:lnTo>
                      <a:pt x="47" y="16"/>
                    </a:lnTo>
                    <a:lnTo>
                      <a:pt x="25" y="7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" name="Freeform 12"/>
              <p:cNvSpPr>
                <a:spLocks/>
              </p:cNvSpPr>
              <p:nvPr/>
            </p:nvSpPr>
            <p:spPr bwMode="auto">
              <a:xfrm>
                <a:off x="3203575" y="3516313"/>
                <a:ext cx="128587" cy="163512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81" y="103"/>
                  </a:cxn>
                  <a:cxn ang="0">
                    <a:pos x="68" y="103"/>
                  </a:cxn>
                  <a:cxn ang="0">
                    <a:pos x="68" y="12"/>
                  </a:cxn>
                  <a:cxn ang="0">
                    <a:pos x="13" y="12"/>
                  </a:cxn>
                  <a:cxn ang="0">
                    <a:pos x="13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81" y="0"/>
                  </a:cxn>
                </a:cxnLst>
                <a:rect l="0" t="0" r="r" b="b"/>
                <a:pathLst>
                  <a:path w="81" h="103">
                    <a:moveTo>
                      <a:pt x="81" y="0"/>
                    </a:moveTo>
                    <a:lnTo>
                      <a:pt x="81" y="103"/>
                    </a:lnTo>
                    <a:lnTo>
                      <a:pt x="68" y="103"/>
                    </a:lnTo>
                    <a:lnTo>
                      <a:pt x="68" y="12"/>
                    </a:lnTo>
                    <a:lnTo>
                      <a:pt x="13" y="12"/>
                    </a:lnTo>
                    <a:lnTo>
                      <a:pt x="13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" name="Freeform 13"/>
              <p:cNvSpPr>
                <a:spLocks/>
              </p:cNvSpPr>
              <p:nvPr/>
            </p:nvSpPr>
            <p:spPr bwMode="auto">
              <a:xfrm>
                <a:off x="3370263" y="3516313"/>
                <a:ext cx="107950" cy="163512"/>
              </a:xfrm>
              <a:custGeom>
                <a:avLst/>
                <a:gdLst/>
                <a:ahLst/>
                <a:cxnLst>
                  <a:cxn ang="0">
                    <a:pos x="68" y="0"/>
                  </a:cxn>
                  <a:cxn ang="0">
                    <a:pos x="68" y="12"/>
                  </a:cxn>
                  <a:cxn ang="0">
                    <a:pos x="12" y="12"/>
                  </a:cxn>
                  <a:cxn ang="0">
                    <a:pos x="12" y="40"/>
                  </a:cxn>
                  <a:cxn ang="0">
                    <a:pos x="55" y="40"/>
                  </a:cxn>
                  <a:cxn ang="0">
                    <a:pos x="55" y="53"/>
                  </a:cxn>
                  <a:cxn ang="0">
                    <a:pos x="12" y="53"/>
                  </a:cxn>
                  <a:cxn ang="0">
                    <a:pos x="12" y="90"/>
                  </a:cxn>
                  <a:cxn ang="0">
                    <a:pos x="68" y="90"/>
                  </a:cxn>
                  <a:cxn ang="0">
                    <a:pos x="68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68" y="0"/>
                  </a:cxn>
                </a:cxnLst>
                <a:rect l="0" t="0" r="r" b="b"/>
                <a:pathLst>
                  <a:path w="68" h="103">
                    <a:moveTo>
                      <a:pt x="68" y="0"/>
                    </a:moveTo>
                    <a:lnTo>
                      <a:pt x="68" y="12"/>
                    </a:lnTo>
                    <a:lnTo>
                      <a:pt x="12" y="12"/>
                    </a:lnTo>
                    <a:lnTo>
                      <a:pt x="12" y="40"/>
                    </a:lnTo>
                    <a:lnTo>
                      <a:pt x="55" y="40"/>
                    </a:lnTo>
                    <a:lnTo>
                      <a:pt x="55" y="53"/>
                    </a:lnTo>
                    <a:lnTo>
                      <a:pt x="12" y="53"/>
                    </a:lnTo>
                    <a:lnTo>
                      <a:pt x="12" y="90"/>
                    </a:lnTo>
                    <a:lnTo>
                      <a:pt x="68" y="90"/>
                    </a:lnTo>
                    <a:lnTo>
                      <a:pt x="68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" name="Freeform 14"/>
              <p:cNvSpPr>
                <a:spLocks noEditPoints="1"/>
              </p:cNvSpPr>
              <p:nvPr/>
            </p:nvSpPr>
            <p:spPr bwMode="auto">
              <a:xfrm>
                <a:off x="3486150" y="3516313"/>
                <a:ext cx="163512" cy="195262"/>
              </a:xfrm>
              <a:custGeom>
                <a:avLst/>
                <a:gdLst/>
                <a:ahLst/>
                <a:cxnLst>
                  <a:cxn ang="0">
                    <a:pos x="89" y="90"/>
                  </a:cxn>
                  <a:cxn ang="0">
                    <a:pos x="103" y="90"/>
                  </a:cxn>
                  <a:cxn ang="0">
                    <a:pos x="103" y="123"/>
                  </a:cxn>
                  <a:cxn ang="0">
                    <a:pos x="91" y="123"/>
                  </a:cxn>
                  <a:cxn ang="0">
                    <a:pos x="91" y="103"/>
                  </a:cxn>
                  <a:cxn ang="0">
                    <a:pos x="13" y="103"/>
                  </a:cxn>
                  <a:cxn ang="0">
                    <a:pos x="13" y="123"/>
                  </a:cxn>
                  <a:cxn ang="0">
                    <a:pos x="0" y="123"/>
                  </a:cxn>
                  <a:cxn ang="0">
                    <a:pos x="0" y="90"/>
                  </a:cxn>
                  <a:cxn ang="0">
                    <a:pos x="11" y="90"/>
                  </a:cxn>
                  <a:cxn ang="0">
                    <a:pos x="11" y="90"/>
                  </a:cxn>
                  <a:cxn ang="0">
                    <a:pos x="15" y="80"/>
                  </a:cxn>
                  <a:cxn ang="0">
                    <a:pos x="20" y="71"/>
                  </a:cxn>
                  <a:cxn ang="0">
                    <a:pos x="22" y="59"/>
                  </a:cxn>
                  <a:cxn ang="0">
                    <a:pos x="24" y="47"/>
                  </a:cxn>
                  <a:cxn ang="0">
                    <a:pos x="25" y="23"/>
                  </a:cxn>
                  <a:cxn ang="0">
                    <a:pos x="25" y="0"/>
                  </a:cxn>
                  <a:cxn ang="0">
                    <a:pos x="89" y="0"/>
                  </a:cxn>
                  <a:cxn ang="0">
                    <a:pos x="89" y="90"/>
                  </a:cxn>
                  <a:cxn ang="0">
                    <a:pos x="38" y="12"/>
                  </a:cxn>
                  <a:cxn ang="0">
                    <a:pos x="38" y="12"/>
                  </a:cxn>
                  <a:cxn ang="0">
                    <a:pos x="38" y="30"/>
                  </a:cxn>
                  <a:cxn ang="0">
                    <a:pos x="36" y="51"/>
                  </a:cxn>
                  <a:cxn ang="0">
                    <a:pos x="32" y="71"/>
                  </a:cxn>
                  <a:cxn ang="0">
                    <a:pos x="29" y="80"/>
                  </a:cxn>
                  <a:cxn ang="0">
                    <a:pos x="25" y="90"/>
                  </a:cxn>
                  <a:cxn ang="0">
                    <a:pos x="75" y="90"/>
                  </a:cxn>
                  <a:cxn ang="0">
                    <a:pos x="75" y="12"/>
                  </a:cxn>
                  <a:cxn ang="0">
                    <a:pos x="38" y="12"/>
                  </a:cxn>
                </a:cxnLst>
                <a:rect l="0" t="0" r="r" b="b"/>
                <a:pathLst>
                  <a:path w="103" h="123">
                    <a:moveTo>
                      <a:pt x="89" y="90"/>
                    </a:moveTo>
                    <a:lnTo>
                      <a:pt x="103" y="90"/>
                    </a:lnTo>
                    <a:lnTo>
                      <a:pt x="103" y="123"/>
                    </a:lnTo>
                    <a:lnTo>
                      <a:pt x="91" y="123"/>
                    </a:lnTo>
                    <a:lnTo>
                      <a:pt x="91" y="103"/>
                    </a:lnTo>
                    <a:lnTo>
                      <a:pt x="13" y="103"/>
                    </a:lnTo>
                    <a:lnTo>
                      <a:pt x="13" y="123"/>
                    </a:lnTo>
                    <a:lnTo>
                      <a:pt x="0" y="123"/>
                    </a:lnTo>
                    <a:lnTo>
                      <a:pt x="0" y="90"/>
                    </a:lnTo>
                    <a:lnTo>
                      <a:pt x="11" y="90"/>
                    </a:lnTo>
                    <a:lnTo>
                      <a:pt x="11" y="90"/>
                    </a:lnTo>
                    <a:lnTo>
                      <a:pt x="15" y="80"/>
                    </a:lnTo>
                    <a:lnTo>
                      <a:pt x="20" y="71"/>
                    </a:lnTo>
                    <a:lnTo>
                      <a:pt x="22" y="59"/>
                    </a:lnTo>
                    <a:lnTo>
                      <a:pt x="24" y="47"/>
                    </a:lnTo>
                    <a:lnTo>
                      <a:pt x="25" y="23"/>
                    </a:lnTo>
                    <a:lnTo>
                      <a:pt x="25" y="0"/>
                    </a:lnTo>
                    <a:lnTo>
                      <a:pt x="89" y="0"/>
                    </a:lnTo>
                    <a:lnTo>
                      <a:pt x="89" y="90"/>
                    </a:lnTo>
                    <a:close/>
                    <a:moveTo>
                      <a:pt x="38" y="12"/>
                    </a:moveTo>
                    <a:lnTo>
                      <a:pt x="38" y="12"/>
                    </a:lnTo>
                    <a:lnTo>
                      <a:pt x="38" y="30"/>
                    </a:lnTo>
                    <a:lnTo>
                      <a:pt x="36" y="51"/>
                    </a:lnTo>
                    <a:lnTo>
                      <a:pt x="32" y="71"/>
                    </a:lnTo>
                    <a:lnTo>
                      <a:pt x="29" y="80"/>
                    </a:lnTo>
                    <a:lnTo>
                      <a:pt x="25" y="90"/>
                    </a:lnTo>
                    <a:lnTo>
                      <a:pt x="75" y="90"/>
                    </a:lnTo>
                    <a:lnTo>
                      <a:pt x="75" y="12"/>
                    </a:lnTo>
                    <a:lnTo>
                      <a:pt x="38" y="12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" name="Freeform 15"/>
              <p:cNvSpPr>
                <a:spLocks noEditPoints="1"/>
              </p:cNvSpPr>
              <p:nvPr/>
            </p:nvSpPr>
            <p:spPr bwMode="auto">
              <a:xfrm>
                <a:off x="3662363" y="3516313"/>
                <a:ext cx="150812" cy="163512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95" y="103"/>
                  </a:cxn>
                  <a:cxn ang="0">
                    <a:pos x="82" y="103"/>
                  </a:cxn>
                  <a:cxn ang="0">
                    <a:pos x="74" y="83"/>
                  </a:cxn>
                  <a:cxn ang="0">
                    <a:pos x="21" y="83"/>
                  </a:cxn>
                  <a:cxn ang="0">
                    <a:pos x="13" y="103"/>
                  </a:cxn>
                  <a:cxn ang="0">
                    <a:pos x="0" y="103"/>
                  </a:cxn>
                  <a:cxn ang="0">
                    <a:pos x="41" y="0"/>
                  </a:cxn>
                  <a:cxn ang="0">
                    <a:pos x="55" y="0"/>
                  </a:cxn>
                  <a:cxn ang="0">
                    <a:pos x="25" y="71"/>
                  </a:cxn>
                  <a:cxn ang="0">
                    <a:pos x="70" y="71"/>
                  </a:cxn>
                  <a:cxn ang="0">
                    <a:pos x="48" y="16"/>
                  </a:cxn>
                  <a:cxn ang="0">
                    <a:pos x="25" y="71"/>
                  </a:cxn>
                </a:cxnLst>
                <a:rect l="0" t="0" r="r" b="b"/>
                <a:pathLst>
                  <a:path w="95" h="103">
                    <a:moveTo>
                      <a:pt x="55" y="0"/>
                    </a:moveTo>
                    <a:lnTo>
                      <a:pt x="95" y="103"/>
                    </a:lnTo>
                    <a:lnTo>
                      <a:pt x="82" y="103"/>
                    </a:lnTo>
                    <a:lnTo>
                      <a:pt x="74" y="83"/>
                    </a:lnTo>
                    <a:lnTo>
                      <a:pt x="21" y="83"/>
                    </a:lnTo>
                    <a:lnTo>
                      <a:pt x="13" y="103"/>
                    </a:lnTo>
                    <a:lnTo>
                      <a:pt x="0" y="103"/>
                    </a:lnTo>
                    <a:lnTo>
                      <a:pt x="41" y="0"/>
                    </a:lnTo>
                    <a:lnTo>
                      <a:pt x="55" y="0"/>
                    </a:lnTo>
                    <a:close/>
                    <a:moveTo>
                      <a:pt x="25" y="71"/>
                    </a:moveTo>
                    <a:lnTo>
                      <a:pt x="70" y="71"/>
                    </a:lnTo>
                    <a:lnTo>
                      <a:pt x="48" y="16"/>
                    </a:lnTo>
                    <a:lnTo>
                      <a:pt x="25" y="71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" name="Freeform 16"/>
              <p:cNvSpPr>
                <a:spLocks/>
              </p:cNvSpPr>
              <p:nvPr/>
            </p:nvSpPr>
            <p:spPr bwMode="auto">
              <a:xfrm>
                <a:off x="3835400" y="3516313"/>
                <a:ext cx="106362" cy="163512"/>
              </a:xfrm>
              <a:custGeom>
                <a:avLst/>
                <a:gdLst/>
                <a:ahLst/>
                <a:cxnLst>
                  <a:cxn ang="0">
                    <a:pos x="0" y="103"/>
                  </a:cxn>
                  <a:cxn ang="0">
                    <a:pos x="0" y="0"/>
                  </a:cxn>
                  <a:cxn ang="0">
                    <a:pos x="67" y="0"/>
                  </a:cxn>
                  <a:cxn ang="0">
                    <a:pos x="67" y="12"/>
                  </a:cxn>
                  <a:cxn ang="0">
                    <a:pos x="12" y="12"/>
                  </a:cxn>
                  <a:cxn ang="0">
                    <a:pos x="12" y="103"/>
                  </a:cxn>
                  <a:cxn ang="0">
                    <a:pos x="0" y="103"/>
                  </a:cxn>
                </a:cxnLst>
                <a:rect l="0" t="0" r="r" b="b"/>
                <a:pathLst>
                  <a:path w="67" h="103">
                    <a:moveTo>
                      <a:pt x="0" y="103"/>
                    </a:moveTo>
                    <a:lnTo>
                      <a:pt x="0" y="0"/>
                    </a:lnTo>
                    <a:lnTo>
                      <a:pt x="67" y="0"/>
                    </a:lnTo>
                    <a:lnTo>
                      <a:pt x="67" y="12"/>
                    </a:lnTo>
                    <a:lnTo>
                      <a:pt x="12" y="12"/>
                    </a:lnTo>
                    <a:lnTo>
                      <a:pt x="12" y="103"/>
                    </a:lnTo>
                    <a:lnTo>
                      <a:pt x="0" y="103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" name="Freeform 17"/>
              <p:cNvSpPr>
                <a:spLocks noEditPoints="1"/>
              </p:cNvSpPr>
              <p:nvPr/>
            </p:nvSpPr>
            <p:spPr bwMode="auto">
              <a:xfrm>
                <a:off x="3949700" y="3516313"/>
                <a:ext cx="165100" cy="163512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74" y="4"/>
                  </a:cxn>
                  <a:cxn ang="0">
                    <a:pos x="90" y="15"/>
                  </a:cxn>
                  <a:cxn ang="0">
                    <a:pos x="100" y="32"/>
                  </a:cxn>
                  <a:cxn ang="0">
                    <a:pos x="104" y="51"/>
                  </a:cxn>
                  <a:cxn ang="0">
                    <a:pos x="103" y="62"/>
                  </a:cxn>
                  <a:cxn ang="0">
                    <a:pos x="95" y="80"/>
                  </a:cxn>
                  <a:cxn ang="0">
                    <a:pos x="81" y="94"/>
                  </a:cxn>
                  <a:cxn ang="0">
                    <a:pos x="63" y="101"/>
                  </a:cxn>
                  <a:cxn ang="0">
                    <a:pos x="53" y="103"/>
                  </a:cxn>
                  <a:cxn ang="0">
                    <a:pos x="32" y="98"/>
                  </a:cxn>
                  <a:cxn ang="0">
                    <a:pos x="15" y="87"/>
                  </a:cxn>
                  <a:cxn ang="0">
                    <a:pos x="4" y="71"/>
                  </a:cxn>
                  <a:cxn ang="0">
                    <a:pos x="0" y="51"/>
                  </a:cxn>
                  <a:cxn ang="0">
                    <a:pos x="2" y="40"/>
                  </a:cxn>
                  <a:cxn ang="0">
                    <a:pos x="10" y="22"/>
                  </a:cxn>
                  <a:cxn ang="0">
                    <a:pos x="24" y="8"/>
                  </a:cxn>
                  <a:cxn ang="0">
                    <a:pos x="42" y="1"/>
                  </a:cxn>
                  <a:cxn ang="0">
                    <a:pos x="53" y="0"/>
                  </a:cxn>
                  <a:cxn ang="0">
                    <a:pos x="53" y="90"/>
                  </a:cxn>
                  <a:cxn ang="0">
                    <a:pos x="68" y="87"/>
                  </a:cxn>
                  <a:cxn ang="0">
                    <a:pos x="81" y="79"/>
                  </a:cxn>
                  <a:cxn ang="0">
                    <a:pos x="88" y="66"/>
                  </a:cxn>
                  <a:cxn ang="0">
                    <a:pos x="92" y="51"/>
                  </a:cxn>
                  <a:cxn ang="0">
                    <a:pos x="90" y="43"/>
                  </a:cxn>
                  <a:cxn ang="0">
                    <a:pos x="85" y="29"/>
                  </a:cxn>
                  <a:cxn ang="0">
                    <a:pos x="74" y="18"/>
                  </a:cxn>
                  <a:cxn ang="0">
                    <a:pos x="60" y="12"/>
                  </a:cxn>
                  <a:cxn ang="0">
                    <a:pos x="53" y="12"/>
                  </a:cxn>
                  <a:cxn ang="0">
                    <a:pos x="38" y="15"/>
                  </a:cxn>
                  <a:cxn ang="0">
                    <a:pos x="25" y="23"/>
                  </a:cxn>
                  <a:cxn ang="0">
                    <a:pos x="17" y="36"/>
                  </a:cxn>
                  <a:cxn ang="0">
                    <a:pos x="14" y="51"/>
                  </a:cxn>
                  <a:cxn ang="0">
                    <a:pos x="14" y="59"/>
                  </a:cxn>
                  <a:cxn ang="0">
                    <a:pos x="20" y="73"/>
                  </a:cxn>
                  <a:cxn ang="0">
                    <a:pos x="31" y="83"/>
                  </a:cxn>
                  <a:cxn ang="0">
                    <a:pos x="45" y="90"/>
                  </a:cxn>
                  <a:cxn ang="0">
                    <a:pos x="53" y="90"/>
                  </a:cxn>
                </a:cxnLst>
                <a:rect l="0" t="0" r="r" b="b"/>
                <a:pathLst>
                  <a:path w="104" h="103">
                    <a:moveTo>
                      <a:pt x="53" y="0"/>
                    </a:moveTo>
                    <a:lnTo>
                      <a:pt x="53" y="0"/>
                    </a:lnTo>
                    <a:lnTo>
                      <a:pt x="64" y="1"/>
                    </a:lnTo>
                    <a:lnTo>
                      <a:pt x="74" y="4"/>
                    </a:lnTo>
                    <a:lnTo>
                      <a:pt x="82" y="9"/>
                    </a:lnTo>
                    <a:lnTo>
                      <a:pt x="90" y="15"/>
                    </a:lnTo>
                    <a:lnTo>
                      <a:pt x="96" y="23"/>
                    </a:lnTo>
                    <a:lnTo>
                      <a:pt x="100" y="32"/>
                    </a:lnTo>
                    <a:lnTo>
                      <a:pt x="103" y="41"/>
                    </a:lnTo>
                    <a:lnTo>
                      <a:pt x="104" y="51"/>
                    </a:lnTo>
                    <a:lnTo>
                      <a:pt x="104" y="51"/>
                    </a:lnTo>
                    <a:lnTo>
                      <a:pt x="103" y="62"/>
                    </a:lnTo>
                    <a:lnTo>
                      <a:pt x="100" y="72"/>
                    </a:lnTo>
                    <a:lnTo>
                      <a:pt x="95" y="80"/>
                    </a:lnTo>
                    <a:lnTo>
                      <a:pt x="89" y="89"/>
                    </a:lnTo>
                    <a:lnTo>
                      <a:pt x="81" y="94"/>
                    </a:lnTo>
                    <a:lnTo>
                      <a:pt x="72" y="98"/>
                    </a:lnTo>
                    <a:lnTo>
                      <a:pt x="63" y="101"/>
                    </a:lnTo>
                    <a:lnTo>
                      <a:pt x="53" y="103"/>
                    </a:lnTo>
                    <a:lnTo>
                      <a:pt x="53" y="103"/>
                    </a:lnTo>
                    <a:lnTo>
                      <a:pt x="42" y="101"/>
                    </a:lnTo>
                    <a:lnTo>
                      <a:pt x="32" y="98"/>
                    </a:lnTo>
                    <a:lnTo>
                      <a:pt x="24" y="93"/>
                    </a:lnTo>
                    <a:lnTo>
                      <a:pt x="15" y="87"/>
                    </a:lnTo>
                    <a:lnTo>
                      <a:pt x="10" y="79"/>
                    </a:lnTo>
                    <a:lnTo>
                      <a:pt x="4" y="71"/>
                    </a:lnTo>
                    <a:lnTo>
                      <a:pt x="2" y="61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2" y="40"/>
                    </a:lnTo>
                    <a:lnTo>
                      <a:pt x="4" y="30"/>
                    </a:lnTo>
                    <a:lnTo>
                      <a:pt x="10" y="22"/>
                    </a:lnTo>
                    <a:lnTo>
                      <a:pt x="17" y="14"/>
                    </a:lnTo>
                    <a:lnTo>
                      <a:pt x="24" y="8"/>
                    </a:lnTo>
                    <a:lnTo>
                      <a:pt x="33" y="4"/>
                    </a:lnTo>
                    <a:lnTo>
                      <a:pt x="42" y="1"/>
                    </a:lnTo>
                    <a:lnTo>
                      <a:pt x="53" y="0"/>
                    </a:lnTo>
                    <a:lnTo>
                      <a:pt x="53" y="0"/>
                    </a:lnTo>
                    <a:close/>
                    <a:moveTo>
                      <a:pt x="53" y="90"/>
                    </a:moveTo>
                    <a:lnTo>
                      <a:pt x="53" y="90"/>
                    </a:lnTo>
                    <a:lnTo>
                      <a:pt x="61" y="90"/>
                    </a:lnTo>
                    <a:lnTo>
                      <a:pt x="68" y="87"/>
                    </a:lnTo>
                    <a:lnTo>
                      <a:pt x="75" y="84"/>
                    </a:lnTo>
                    <a:lnTo>
                      <a:pt x="81" y="79"/>
                    </a:lnTo>
                    <a:lnTo>
                      <a:pt x="85" y="73"/>
                    </a:lnTo>
                    <a:lnTo>
                      <a:pt x="88" y="66"/>
                    </a:lnTo>
                    <a:lnTo>
                      <a:pt x="90" y="59"/>
                    </a:lnTo>
                    <a:lnTo>
                      <a:pt x="92" y="51"/>
                    </a:lnTo>
                    <a:lnTo>
                      <a:pt x="92" y="51"/>
                    </a:lnTo>
                    <a:lnTo>
                      <a:pt x="90" y="43"/>
                    </a:lnTo>
                    <a:lnTo>
                      <a:pt x="88" y="36"/>
                    </a:lnTo>
                    <a:lnTo>
                      <a:pt x="85" y="29"/>
                    </a:lnTo>
                    <a:lnTo>
                      <a:pt x="81" y="23"/>
                    </a:lnTo>
                    <a:lnTo>
                      <a:pt x="74" y="18"/>
                    </a:lnTo>
                    <a:lnTo>
                      <a:pt x="68" y="15"/>
                    </a:lnTo>
                    <a:lnTo>
                      <a:pt x="60" y="12"/>
                    </a:lnTo>
                    <a:lnTo>
                      <a:pt x="53" y="12"/>
                    </a:lnTo>
                    <a:lnTo>
                      <a:pt x="53" y="12"/>
                    </a:lnTo>
                    <a:lnTo>
                      <a:pt x="45" y="12"/>
                    </a:lnTo>
                    <a:lnTo>
                      <a:pt x="38" y="15"/>
                    </a:lnTo>
                    <a:lnTo>
                      <a:pt x="31" y="18"/>
                    </a:lnTo>
                    <a:lnTo>
                      <a:pt x="25" y="23"/>
                    </a:lnTo>
                    <a:lnTo>
                      <a:pt x="21" y="29"/>
                    </a:lnTo>
                    <a:lnTo>
                      <a:pt x="17" y="36"/>
                    </a:lnTo>
                    <a:lnTo>
                      <a:pt x="14" y="43"/>
                    </a:lnTo>
                    <a:lnTo>
                      <a:pt x="14" y="51"/>
                    </a:lnTo>
                    <a:lnTo>
                      <a:pt x="14" y="51"/>
                    </a:lnTo>
                    <a:lnTo>
                      <a:pt x="14" y="59"/>
                    </a:lnTo>
                    <a:lnTo>
                      <a:pt x="17" y="66"/>
                    </a:lnTo>
                    <a:lnTo>
                      <a:pt x="20" y="73"/>
                    </a:lnTo>
                    <a:lnTo>
                      <a:pt x="25" y="79"/>
                    </a:lnTo>
                    <a:lnTo>
                      <a:pt x="31" y="83"/>
                    </a:lnTo>
                    <a:lnTo>
                      <a:pt x="38" y="87"/>
                    </a:lnTo>
                    <a:lnTo>
                      <a:pt x="45" y="90"/>
                    </a:lnTo>
                    <a:lnTo>
                      <a:pt x="53" y="90"/>
                    </a:lnTo>
                    <a:lnTo>
                      <a:pt x="53" y="9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" name="Freeform 18"/>
              <p:cNvSpPr>
                <a:spLocks/>
              </p:cNvSpPr>
              <p:nvPr/>
            </p:nvSpPr>
            <p:spPr bwMode="auto">
              <a:xfrm>
                <a:off x="4143375" y="3516313"/>
                <a:ext cx="109537" cy="163512"/>
              </a:xfrm>
              <a:custGeom>
                <a:avLst/>
                <a:gdLst/>
                <a:ahLst/>
                <a:cxnLst>
                  <a:cxn ang="0">
                    <a:pos x="0" y="103"/>
                  </a:cxn>
                  <a:cxn ang="0">
                    <a:pos x="0" y="0"/>
                  </a:cxn>
                  <a:cxn ang="0">
                    <a:pos x="69" y="0"/>
                  </a:cxn>
                  <a:cxn ang="0">
                    <a:pos x="69" y="12"/>
                  </a:cxn>
                  <a:cxn ang="0">
                    <a:pos x="13" y="12"/>
                  </a:cxn>
                  <a:cxn ang="0">
                    <a:pos x="13" y="103"/>
                  </a:cxn>
                  <a:cxn ang="0">
                    <a:pos x="0" y="103"/>
                  </a:cxn>
                </a:cxnLst>
                <a:rect l="0" t="0" r="r" b="b"/>
                <a:pathLst>
                  <a:path w="69" h="103">
                    <a:moveTo>
                      <a:pt x="0" y="103"/>
                    </a:moveTo>
                    <a:lnTo>
                      <a:pt x="0" y="0"/>
                    </a:lnTo>
                    <a:lnTo>
                      <a:pt x="69" y="0"/>
                    </a:lnTo>
                    <a:lnTo>
                      <a:pt x="69" y="12"/>
                    </a:lnTo>
                    <a:lnTo>
                      <a:pt x="13" y="12"/>
                    </a:lnTo>
                    <a:lnTo>
                      <a:pt x="13" y="103"/>
                    </a:lnTo>
                    <a:lnTo>
                      <a:pt x="0" y="103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" name="Freeform 19"/>
              <p:cNvSpPr>
                <a:spLocks/>
              </p:cNvSpPr>
              <p:nvPr/>
            </p:nvSpPr>
            <p:spPr bwMode="auto">
              <a:xfrm>
                <a:off x="4270375" y="3516313"/>
                <a:ext cx="134937" cy="16351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80"/>
                  </a:cxn>
                  <a:cxn ang="0">
                    <a:pos x="78" y="0"/>
                  </a:cxn>
                  <a:cxn ang="0">
                    <a:pos x="85" y="0"/>
                  </a:cxn>
                  <a:cxn ang="0">
                    <a:pos x="85" y="103"/>
                  </a:cxn>
                  <a:cxn ang="0">
                    <a:pos x="72" y="103"/>
                  </a:cxn>
                  <a:cxn ang="0">
                    <a:pos x="72" y="22"/>
                  </a:cxn>
                  <a:cxn ang="0">
                    <a:pos x="7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12" y="0"/>
                  </a:cxn>
                </a:cxnLst>
                <a:rect l="0" t="0" r="r" b="b"/>
                <a:pathLst>
                  <a:path w="85" h="103">
                    <a:moveTo>
                      <a:pt x="12" y="0"/>
                    </a:moveTo>
                    <a:lnTo>
                      <a:pt x="12" y="80"/>
                    </a:lnTo>
                    <a:lnTo>
                      <a:pt x="78" y="0"/>
                    </a:lnTo>
                    <a:lnTo>
                      <a:pt x="85" y="0"/>
                    </a:lnTo>
                    <a:lnTo>
                      <a:pt x="85" y="103"/>
                    </a:lnTo>
                    <a:lnTo>
                      <a:pt x="72" y="103"/>
                    </a:lnTo>
                    <a:lnTo>
                      <a:pt x="72" y="22"/>
                    </a:lnTo>
                    <a:lnTo>
                      <a:pt x="7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" name="Freeform 20"/>
              <p:cNvSpPr>
                <a:spLocks/>
              </p:cNvSpPr>
              <p:nvPr/>
            </p:nvSpPr>
            <p:spPr bwMode="auto">
              <a:xfrm>
                <a:off x="4424363" y="3516313"/>
                <a:ext cx="120650" cy="163512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76" y="103"/>
                  </a:cxn>
                  <a:cxn ang="0">
                    <a:pos x="63" y="103"/>
                  </a:cxn>
                  <a:cxn ang="0">
                    <a:pos x="63" y="58"/>
                  </a:cxn>
                  <a:cxn ang="0">
                    <a:pos x="63" y="58"/>
                  </a:cxn>
                  <a:cxn ang="0">
                    <a:pos x="49" y="62"/>
                  </a:cxn>
                  <a:cxn ang="0">
                    <a:pos x="35" y="64"/>
                  </a:cxn>
                  <a:cxn ang="0">
                    <a:pos x="35" y="64"/>
                  </a:cxn>
                  <a:cxn ang="0">
                    <a:pos x="26" y="64"/>
                  </a:cxn>
                  <a:cxn ang="0">
                    <a:pos x="21" y="62"/>
                  </a:cxn>
                  <a:cxn ang="0">
                    <a:pos x="14" y="59"/>
                  </a:cxn>
                  <a:cxn ang="0">
                    <a:pos x="10" y="57"/>
                  </a:cxn>
                  <a:cxn ang="0">
                    <a:pos x="6" y="53"/>
                  </a:cxn>
                  <a:cxn ang="0">
                    <a:pos x="3" y="47"/>
                  </a:cxn>
                  <a:cxn ang="0">
                    <a:pos x="1" y="41"/>
                  </a:cxn>
                  <a:cxn ang="0">
                    <a:pos x="0" y="33"/>
                  </a:cxn>
                  <a:cxn ang="0">
                    <a:pos x="0" y="0"/>
                  </a:cxn>
                  <a:cxn ang="0">
                    <a:pos x="14" y="0"/>
                  </a:cxn>
                  <a:cxn ang="0">
                    <a:pos x="14" y="32"/>
                  </a:cxn>
                  <a:cxn ang="0">
                    <a:pos x="14" y="32"/>
                  </a:cxn>
                  <a:cxn ang="0">
                    <a:pos x="14" y="36"/>
                  </a:cxn>
                  <a:cxn ang="0">
                    <a:pos x="15" y="41"/>
                  </a:cxn>
                  <a:cxn ang="0">
                    <a:pos x="17" y="44"/>
                  </a:cxn>
                  <a:cxn ang="0">
                    <a:pos x="19" y="47"/>
                  </a:cxn>
                  <a:cxn ang="0">
                    <a:pos x="22" y="50"/>
                  </a:cxn>
                  <a:cxn ang="0">
                    <a:pos x="26" y="51"/>
                  </a:cxn>
                  <a:cxn ang="0">
                    <a:pos x="36" y="53"/>
                  </a:cxn>
                  <a:cxn ang="0">
                    <a:pos x="36" y="53"/>
                  </a:cxn>
                  <a:cxn ang="0">
                    <a:pos x="49" y="51"/>
                  </a:cxn>
                  <a:cxn ang="0">
                    <a:pos x="63" y="47"/>
                  </a:cxn>
                  <a:cxn ang="0">
                    <a:pos x="63" y="0"/>
                  </a:cxn>
                  <a:cxn ang="0">
                    <a:pos x="76" y="0"/>
                  </a:cxn>
                </a:cxnLst>
                <a:rect l="0" t="0" r="r" b="b"/>
                <a:pathLst>
                  <a:path w="76" h="103">
                    <a:moveTo>
                      <a:pt x="76" y="0"/>
                    </a:moveTo>
                    <a:lnTo>
                      <a:pt x="76" y="103"/>
                    </a:lnTo>
                    <a:lnTo>
                      <a:pt x="63" y="103"/>
                    </a:lnTo>
                    <a:lnTo>
                      <a:pt x="63" y="58"/>
                    </a:lnTo>
                    <a:lnTo>
                      <a:pt x="63" y="58"/>
                    </a:lnTo>
                    <a:lnTo>
                      <a:pt x="49" y="62"/>
                    </a:lnTo>
                    <a:lnTo>
                      <a:pt x="35" y="64"/>
                    </a:lnTo>
                    <a:lnTo>
                      <a:pt x="35" y="64"/>
                    </a:lnTo>
                    <a:lnTo>
                      <a:pt x="26" y="64"/>
                    </a:lnTo>
                    <a:lnTo>
                      <a:pt x="21" y="62"/>
                    </a:lnTo>
                    <a:lnTo>
                      <a:pt x="14" y="59"/>
                    </a:lnTo>
                    <a:lnTo>
                      <a:pt x="10" y="57"/>
                    </a:lnTo>
                    <a:lnTo>
                      <a:pt x="6" y="53"/>
                    </a:lnTo>
                    <a:lnTo>
                      <a:pt x="3" y="47"/>
                    </a:lnTo>
                    <a:lnTo>
                      <a:pt x="1" y="41"/>
                    </a:lnTo>
                    <a:lnTo>
                      <a:pt x="0" y="33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14" y="32"/>
                    </a:lnTo>
                    <a:lnTo>
                      <a:pt x="14" y="32"/>
                    </a:lnTo>
                    <a:lnTo>
                      <a:pt x="14" y="36"/>
                    </a:lnTo>
                    <a:lnTo>
                      <a:pt x="15" y="41"/>
                    </a:lnTo>
                    <a:lnTo>
                      <a:pt x="17" y="44"/>
                    </a:lnTo>
                    <a:lnTo>
                      <a:pt x="19" y="47"/>
                    </a:lnTo>
                    <a:lnTo>
                      <a:pt x="22" y="50"/>
                    </a:lnTo>
                    <a:lnTo>
                      <a:pt x="26" y="51"/>
                    </a:lnTo>
                    <a:lnTo>
                      <a:pt x="36" y="53"/>
                    </a:lnTo>
                    <a:lnTo>
                      <a:pt x="36" y="53"/>
                    </a:lnTo>
                    <a:lnTo>
                      <a:pt x="49" y="51"/>
                    </a:lnTo>
                    <a:lnTo>
                      <a:pt x="63" y="47"/>
                    </a:lnTo>
                    <a:lnTo>
                      <a:pt x="63" y="0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" name="Freeform 21"/>
              <p:cNvSpPr>
                <a:spLocks/>
              </p:cNvSpPr>
              <p:nvPr/>
            </p:nvSpPr>
            <p:spPr bwMode="auto">
              <a:xfrm>
                <a:off x="4583113" y="3516313"/>
                <a:ext cx="107950" cy="163512"/>
              </a:xfrm>
              <a:custGeom>
                <a:avLst/>
                <a:gdLst/>
                <a:ahLst/>
                <a:cxnLst>
                  <a:cxn ang="0">
                    <a:pos x="68" y="0"/>
                  </a:cxn>
                  <a:cxn ang="0">
                    <a:pos x="68" y="12"/>
                  </a:cxn>
                  <a:cxn ang="0">
                    <a:pos x="13" y="12"/>
                  </a:cxn>
                  <a:cxn ang="0">
                    <a:pos x="13" y="40"/>
                  </a:cxn>
                  <a:cxn ang="0">
                    <a:pos x="54" y="40"/>
                  </a:cxn>
                  <a:cxn ang="0">
                    <a:pos x="54" y="53"/>
                  </a:cxn>
                  <a:cxn ang="0">
                    <a:pos x="13" y="53"/>
                  </a:cxn>
                  <a:cxn ang="0">
                    <a:pos x="13" y="90"/>
                  </a:cxn>
                  <a:cxn ang="0">
                    <a:pos x="68" y="90"/>
                  </a:cxn>
                  <a:cxn ang="0">
                    <a:pos x="68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68" y="0"/>
                  </a:cxn>
                </a:cxnLst>
                <a:rect l="0" t="0" r="r" b="b"/>
                <a:pathLst>
                  <a:path w="68" h="103">
                    <a:moveTo>
                      <a:pt x="68" y="0"/>
                    </a:moveTo>
                    <a:lnTo>
                      <a:pt x="68" y="12"/>
                    </a:lnTo>
                    <a:lnTo>
                      <a:pt x="13" y="12"/>
                    </a:lnTo>
                    <a:lnTo>
                      <a:pt x="13" y="40"/>
                    </a:lnTo>
                    <a:lnTo>
                      <a:pt x="54" y="40"/>
                    </a:lnTo>
                    <a:lnTo>
                      <a:pt x="54" y="53"/>
                    </a:lnTo>
                    <a:lnTo>
                      <a:pt x="13" y="53"/>
                    </a:lnTo>
                    <a:lnTo>
                      <a:pt x="13" y="90"/>
                    </a:lnTo>
                    <a:lnTo>
                      <a:pt x="68" y="90"/>
                    </a:lnTo>
                    <a:lnTo>
                      <a:pt x="68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" name="Freeform 22"/>
              <p:cNvSpPr>
                <a:spLocks/>
              </p:cNvSpPr>
              <p:nvPr/>
            </p:nvSpPr>
            <p:spPr bwMode="auto">
              <a:xfrm>
                <a:off x="4700588" y="3516313"/>
                <a:ext cx="160337" cy="163512"/>
              </a:xfrm>
              <a:custGeom>
                <a:avLst/>
                <a:gdLst/>
                <a:ahLst/>
                <a:cxnLst>
                  <a:cxn ang="0">
                    <a:pos x="101" y="66"/>
                  </a:cxn>
                  <a:cxn ang="0">
                    <a:pos x="94" y="82"/>
                  </a:cxn>
                  <a:cxn ang="0">
                    <a:pos x="83" y="93"/>
                  </a:cxn>
                  <a:cxn ang="0">
                    <a:pos x="68" y="100"/>
                  </a:cxn>
                  <a:cxn ang="0">
                    <a:pos x="53" y="103"/>
                  </a:cxn>
                  <a:cxn ang="0">
                    <a:pos x="41" y="101"/>
                  </a:cxn>
                  <a:cxn ang="0">
                    <a:pos x="22" y="93"/>
                  </a:cxn>
                  <a:cxn ang="0">
                    <a:pos x="8" y="79"/>
                  </a:cxn>
                  <a:cxn ang="0">
                    <a:pos x="1" y="61"/>
                  </a:cxn>
                  <a:cxn ang="0">
                    <a:pos x="0" y="51"/>
                  </a:cxn>
                  <a:cxn ang="0">
                    <a:pos x="4" y="32"/>
                  </a:cxn>
                  <a:cxn ang="0">
                    <a:pos x="15" y="15"/>
                  </a:cxn>
                  <a:cxn ang="0">
                    <a:pos x="32" y="4"/>
                  </a:cxn>
                  <a:cxn ang="0">
                    <a:pos x="53" y="0"/>
                  </a:cxn>
                  <a:cxn ang="0">
                    <a:pos x="61" y="1"/>
                  </a:cxn>
                  <a:cxn ang="0">
                    <a:pos x="76" y="5"/>
                  </a:cxn>
                  <a:cxn ang="0">
                    <a:pos x="89" y="15"/>
                  </a:cxn>
                  <a:cxn ang="0">
                    <a:pos x="98" y="28"/>
                  </a:cxn>
                  <a:cxn ang="0">
                    <a:pos x="90" y="40"/>
                  </a:cxn>
                  <a:cxn ang="0">
                    <a:pos x="87" y="33"/>
                  </a:cxn>
                  <a:cxn ang="0">
                    <a:pos x="80" y="23"/>
                  </a:cxn>
                  <a:cxn ang="0">
                    <a:pos x="71" y="16"/>
                  </a:cxn>
                  <a:cxn ang="0">
                    <a:pos x="58" y="12"/>
                  </a:cxn>
                  <a:cxn ang="0">
                    <a:pos x="53" y="12"/>
                  </a:cxn>
                  <a:cxn ang="0">
                    <a:pos x="37" y="15"/>
                  </a:cxn>
                  <a:cxn ang="0">
                    <a:pos x="25" y="23"/>
                  </a:cxn>
                  <a:cxn ang="0">
                    <a:pos x="16" y="36"/>
                  </a:cxn>
                  <a:cxn ang="0">
                    <a:pos x="14" y="51"/>
                  </a:cxn>
                  <a:cxn ang="0">
                    <a:pos x="14" y="59"/>
                  </a:cxn>
                  <a:cxn ang="0">
                    <a:pos x="19" y="73"/>
                  </a:cxn>
                  <a:cxn ang="0">
                    <a:pos x="30" y="83"/>
                  </a:cxn>
                  <a:cxn ang="0">
                    <a:pos x="44" y="90"/>
                  </a:cxn>
                  <a:cxn ang="0">
                    <a:pos x="53" y="90"/>
                  </a:cxn>
                  <a:cxn ang="0">
                    <a:pos x="65" y="89"/>
                  </a:cxn>
                  <a:cxn ang="0">
                    <a:pos x="75" y="83"/>
                  </a:cxn>
                  <a:cxn ang="0">
                    <a:pos x="85" y="73"/>
                  </a:cxn>
                  <a:cxn ang="0">
                    <a:pos x="90" y="62"/>
                  </a:cxn>
                </a:cxnLst>
                <a:rect l="0" t="0" r="r" b="b"/>
                <a:pathLst>
                  <a:path w="101" h="103">
                    <a:moveTo>
                      <a:pt x="101" y="66"/>
                    </a:moveTo>
                    <a:lnTo>
                      <a:pt x="101" y="66"/>
                    </a:lnTo>
                    <a:lnTo>
                      <a:pt x="98" y="75"/>
                    </a:lnTo>
                    <a:lnTo>
                      <a:pt x="94" y="82"/>
                    </a:lnTo>
                    <a:lnTo>
                      <a:pt x="89" y="87"/>
                    </a:lnTo>
                    <a:lnTo>
                      <a:pt x="83" y="93"/>
                    </a:lnTo>
                    <a:lnTo>
                      <a:pt x="76" y="97"/>
                    </a:lnTo>
                    <a:lnTo>
                      <a:pt x="68" y="100"/>
                    </a:lnTo>
                    <a:lnTo>
                      <a:pt x="61" y="101"/>
                    </a:lnTo>
                    <a:lnTo>
                      <a:pt x="53" y="103"/>
                    </a:lnTo>
                    <a:lnTo>
                      <a:pt x="53" y="103"/>
                    </a:lnTo>
                    <a:lnTo>
                      <a:pt x="41" y="101"/>
                    </a:lnTo>
                    <a:lnTo>
                      <a:pt x="32" y="98"/>
                    </a:lnTo>
                    <a:lnTo>
                      <a:pt x="22" y="93"/>
                    </a:lnTo>
                    <a:lnTo>
                      <a:pt x="15" y="87"/>
                    </a:lnTo>
                    <a:lnTo>
                      <a:pt x="8" y="79"/>
                    </a:lnTo>
                    <a:lnTo>
                      <a:pt x="4" y="71"/>
                    </a:lnTo>
                    <a:lnTo>
                      <a:pt x="1" y="61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1" y="41"/>
                    </a:lnTo>
                    <a:lnTo>
                      <a:pt x="4" y="32"/>
                    </a:lnTo>
                    <a:lnTo>
                      <a:pt x="8" y="22"/>
                    </a:lnTo>
                    <a:lnTo>
                      <a:pt x="15" y="15"/>
                    </a:lnTo>
                    <a:lnTo>
                      <a:pt x="23" y="8"/>
                    </a:lnTo>
                    <a:lnTo>
                      <a:pt x="32" y="4"/>
                    </a:lnTo>
                    <a:lnTo>
                      <a:pt x="41" y="1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61" y="1"/>
                    </a:lnTo>
                    <a:lnTo>
                      <a:pt x="68" y="2"/>
                    </a:lnTo>
                    <a:lnTo>
                      <a:pt x="76" y="5"/>
                    </a:lnTo>
                    <a:lnTo>
                      <a:pt x="83" y="9"/>
                    </a:lnTo>
                    <a:lnTo>
                      <a:pt x="89" y="15"/>
                    </a:lnTo>
                    <a:lnTo>
                      <a:pt x="94" y="21"/>
                    </a:lnTo>
                    <a:lnTo>
                      <a:pt x="98" y="28"/>
                    </a:lnTo>
                    <a:lnTo>
                      <a:pt x="101" y="36"/>
                    </a:lnTo>
                    <a:lnTo>
                      <a:pt x="90" y="40"/>
                    </a:lnTo>
                    <a:lnTo>
                      <a:pt x="90" y="40"/>
                    </a:lnTo>
                    <a:lnTo>
                      <a:pt x="87" y="33"/>
                    </a:lnTo>
                    <a:lnTo>
                      <a:pt x="85" y="29"/>
                    </a:lnTo>
                    <a:lnTo>
                      <a:pt x="80" y="23"/>
                    </a:lnTo>
                    <a:lnTo>
                      <a:pt x="75" y="19"/>
                    </a:lnTo>
                    <a:lnTo>
                      <a:pt x="71" y="16"/>
                    </a:lnTo>
                    <a:lnTo>
                      <a:pt x="65" y="14"/>
                    </a:lnTo>
                    <a:lnTo>
                      <a:pt x="58" y="12"/>
                    </a:lnTo>
                    <a:lnTo>
                      <a:pt x="53" y="12"/>
                    </a:lnTo>
                    <a:lnTo>
                      <a:pt x="53" y="12"/>
                    </a:lnTo>
                    <a:lnTo>
                      <a:pt x="44" y="12"/>
                    </a:lnTo>
                    <a:lnTo>
                      <a:pt x="37" y="15"/>
                    </a:lnTo>
                    <a:lnTo>
                      <a:pt x="30" y="18"/>
                    </a:lnTo>
                    <a:lnTo>
                      <a:pt x="25" y="23"/>
                    </a:lnTo>
                    <a:lnTo>
                      <a:pt x="19" y="29"/>
                    </a:lnTo>
                    <a:lnTo>
                      <a:pt x="16" y="36"/>
                    </a:lnTo>
                    <a:lnTo>
                      <a:pt x="14" y="43"/>
                    </a:lnTo>
                    <a:lnTo>
                      <a:pt x="14" y="51"/>
                    </a:lnTo>
                    <a:lnTo>
                      <a:pt x="14" y="51"/>
                    </a:lnTo>
                    <a:lnTo>
                      <a:pt x="14" y="59"/>
                    </a:lnTo>
                    <a:lnTo>
                      <a:pt x="16" y="66"/>
                    </a:lnTo>
                    <a:lnTo>
                      <a:pt x="19" y="73"/>
                    </a:lnTo>
                    <a:lnTo>
                      <a:pt x="25" y="79"/>
                    </a:lnTo>
                    <a:lnTo>
                      <a:pt x="30" y="83"/>
                    </a:lnTo>
                    <a:lnTo>
                      <a:pt x="36" y="87"/>
                    </a:lnTo>
                    <a:lnTo>
                      <a:pt x="44" y="90"/>
                    </a:lnTo>
                    <a:lnTo>
                      <a:pt x="53" y="90"/>
                    </a:lnTo>
                    <a:lnTo>
                      <a:pt x="53" y="90"/>
                    </a:lnTo>
                    <a:lnTo>
                      <a:pt x="58" y="90"/>
                    </a:lnTo>
                    <a:lnTo>
                      <a:pt x="65" y="89"/>
                    </a:lnTo>
                    <a:lnTo>
                      <a:pt x="71" y="86"/>
                    </a:lnTo>
                    <a:lnTo>
                      <a:pt x="75" y="83"/>
                    </a:lnTo>
                    <a:lnTo>
                      <a:pt x="80" y="79"/>
                    </a:lnTo>
                    <a:lnTo>
                      <a:pt x="85" y="73"/>
                    </a:lnTo>
                    <a:lnTo>
                      <a:pt x="87" y="69"/>
                    </a:lnTo>
                    <a:lnTo>
                      <a:pt x="90" y="62"/>
                    </a:lnTo>
                    <a:lnTo>
                      <a:pt x="101" y="66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" name="Freeform 23"/>
              <p:cNvSpPr>
                <a:spLocks/>
              </p:cNvSpPr>
              <p:nvPr/>
            </p:nvSpPr>
            <p:spPr bwMode="auto">
              <a:xfrm>
                <a:off x="4887913" y="3516313"/>
                <a:ext cx="125412" cy="163512"/>
              </a:xfrm>
              <a:custGeom>
                <a:avLst/>
                <a:gdLst/>
                <a:ahLst/>
                <a:cxnLst>
                  <a:cxn ang="0">
                    <a:pos x="69" y="0"/>
                  </a:cxn>
                  <a:cxn ang="0">
                    <a:pos x="39" y="32"/>
                  </a:cxn>
                  <a:cxn ang="0">
                    <a:pos x="79" y="103"/>
                  </a:cxn>
                  <a:cxn ang="0">
                    <a:pos x="65" y="103"/>
                  </a:cxn>
                  <a:cxn ang="0">
                    <a:pos x="29" y="41"/>
                  </a:cxn>
                  <a:cxn ang="0">
                    <a:pos x="12" y="59"/>
                  </a:cxn>
                  <a:cxn ang="0">
                    <a:pos x="12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12" y="0"/>
                  </a:cxn>
                  <a:cxn ang="0">
                    <a:pos x="12" y="43"/>
                  </a:cxn>
                  <a:cxn ang="0">
                    <a:pos x="53" y="0"/>
                  </a:cxn>
                  <a:cxn ang="0">
                    <a:pos x="69" y="0"/>
                  </a:cxn>
                </a:cxnLst>
                <a:rect l="0" t="0" r="r" b="b"/>
                <a:pathLst>
                  <a:path w="79" h="103">
                    <a:moveTo>
                      <a:pt x="69" y="0"/>
                    </a:moveTo>
                    <a:lnTo>
                      <a:pt x="39" y="32"/>
                    </a:lnTo>
                    <a:lnTo>
                      <a:pt x="79" y="103"/>
                    </a:lnTo>
                    <a:lnTo>
                      <a:pt x="65" y="103"/>
                    </a:lnTo>
                    <a:lnTo>
                      <a:pt x="29" y="41"/>
                    </a:lnTo>
                    <a:lnTo>
                      <a:pt x="12" y="59"/>
                    </a:lnTo>
                    <a:lnTo>
                      <a:pt x="12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43"/>
                    </a:lnTo>
                    <a:lnTo>
                      <a:pt x="53" y="0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" name="Freeform 24"/>
              <p:cNvSpPr>
                <a:spLocks/>
              </p:cNvSpPr>
              <p:nvPr/>
            </p:nvSpPr>
            <p:spPr bwMode="auto">
              <a:xfrm>
                <a:off x="5037138" y="3516313"/>
                <a:ext cx="134937" cy="163512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80"/>
                  </a:cxn>
                  <a:cxn ang="0">
                    <a:pos x="78" y="0"/>
                  </a:cxn>
                  <a:cxn ang="0">
                    <a:pos x="85" y="0"/>
                  </a:cxn>
                  <a:cxn ang="0">
                    <a:pos x="85" y="103"/>
                  </a:cxn>
                  <a:cxn ang="0">
                    <a:pos x="73" y="103"/>
                  </a:cxn>
                  <a:cxn ang="0">
                    <a:pos x="73" y="22"/>
                  </a:cxn>
                  <a:cxn ang="0">
                    <a:pos x="7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13" y="0"/>
                  </a:cxn>
                </a:cxnLst>
                <a:rect l="0" t="0" r="r" b="b"/>
                <a:pathLst>
                  <a:path w="85" h="103">
                    <a:moveTo>
                      <a:pt x="13" y="0"/>
                    </a:moveTo>
                    <a:lnTo>
                      <a:pt x="13" y="80"/>
                    </a:lnTo>
                    <a:lnTo>
                      <a:pt x="78" y="0"/>
                    </a:lnTo>
                    <a:lnTo>
                      <a:pt x="85" y="0"/>
                    </a:lnTo>
                    <a:lnTo>
                      <a:pt x="85" y="103"/>
                    </a:lnTo>
                    <a:lnTo>
                      <a:pt x="73" y="103"/>
                    </a:lnTo>
                    <a:lnTo>
                      <a:pt x="73" y="22"/>
                    </a:lnTo>
                    <a:lnTo>
                      <a:pt x="7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" name="Freeform 25"/>
              <p:cNvSpPr>
                <a:spLocks/>
              </p:cNvSpPr>
              <p:nvPr/>
            </p:nvSpPr>
            <p:spPr bwMode="auto">
              <a:xfrm>
                <a:off x="5203825" y="3516313"/>
                <a:ext cx="147637" cy="163512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54" y="48"/>
                  </a:cxn>
                  <a:cxn ang="0">
                    <a:pos x="93" y="103"/>
                  </a:cxn>
                  <a:cxn ang="0">
                    <a:pos x="78" y="103"/>
                  </a:cxn>
                  <a:cxn ang="0">
                    <a:pos x="46" y="58"/>
                  </a:cxn>
                  <a:cxn ang="0">
                    <a:pos x="14" y="103"/>
                  </a:cxn>
                  <a:cxn ang="0">
                    <a:pos x="0" y="103"/>
                  </a:cxn>
                  <a:cxn ang="0">
                    <a:pos x="39" y="48"/>
                  </a:cxn>
                  <a:cxn ang="0">
                    <a:pos x="4" y="0"/>
                  </a:cxn>
                  <a:cxn ang="0">
                    <a:pos x="19" y="0"/>
                  </a:cxn>
                  <a:cxn ang="0">
                    <a:pos x="46" y="37"/>
                  </a:cxn>
                  <a:cxn ang="0">
                    <a:pos x="73" y="0"/>
                  </a:cxn>
                  <a:cxn ang="0">
                    <a:pos x="89" y="0"/>
                  </a:cxn>
                </a:cxnLst>
                <a:rect l="0" t="0" r="r" b="b"/>
                <a:pathLst>
                  <a:path w="93" h="103">
                    <a:moveTo>
                      <a:pt x="89" y="0"/>
                    </a:moveTo>
                    <a:lnTo>
                      <a:pt x="54" y="48"/>
                    </a:lnTo>
                    <a:lnTo>
                      <a:pt x="93" y="103"/>
                    </a:lnTo>
                    <a:lnTo>
                      <a:pt x="78" y="103"/>
                    </a:lnTo>
                    <a:lnTo>
                      <a:pt x="46" y="58"/>
                    </a:lnTo>
                    <a:lnTo>
                      <a:pt x="14" y="103"/>
                    </a:lnTo>
                    <a:lnTo>
                      <a:pt x="0" y="103"/>
                    </a:lnTo>
                    <a:lnTo>
                      <a:pt x="39" y="48"/>
                    </a:lnTo>
                    <a:lnTo>
                      <a:pt x="4" y="0"/>
                    </a:lnTo>
                    <a:lnTo>
                      <a:pt x="19" y="0"/>
                    </a:lnTo>
                    <a:lnTo>
                      <a:pt x="46" y="37"/>
                    </a:lnTo>
                    <a:lnTo>
                      <a:pt x="73" y="0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" name="Freeform 26"/>
              <p:cNvSpPr>
                <a:spLocks/>
              </p:cNvSpPr>
              <p:nvPr/>
            </p:nvSpPr>
            <p:spPr bwMode="auto">
              <a:xfrm>
                <a:off x="3203575" y="3822700"/>
                <a:ext cx="134937" cy="163512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80"/>
                  </a:cxn>
                  <a:cxn ang="0">
                    <a:pos x="78" y="0"/>
                  </a:cxn>
                  <a:cxn ang="0">
                    <a:pos x="85" y="0"/>
                  </a:cxn>
                  <a:cxn ang="0">
                    <a:pos x="85" y="103"/>
                  </a:cxn>
                  <a:cxn ang="0">
                    <a:pos x="73" y="103"/>
                  </a:cxn>
                  <a:cxn ang="0">
                    <a:pos x="73" y="22"/>
                  </a:cxn>
                  <a:cxn ang="0">
                    <a:pos x="7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13" y="0"/>
                  </a:cxn>
                </a:cxnLst>
                <a:rect l="0" t="0" r="r" b="b"/>
                <a:pathLst>
                  <a:path w="85" h="103">
                    <a:moveTo>
                      <a:pt x="13" y="0"/>
                    </a:moveTo>
                    <a:lnTo>
                      <a:pt x="13" y="80"/>
                    </a:lnTo>
                    <a:lnTo>
                      <a:pt x="78" y="0"/>
                    </a:lnTo>
                    <a:lnTo>
                      <a:pt x="85" y="0"/>
                    </a:lnTo>
                    <a:lnTo>
                      <a:pt x="85" y="103"/>
                    </a:lnTo>
                    <a:lnTo>
                      <a:pt x="73" y="103"/>
                    </a:lnTo>
                    <a:lnTo>
                      <a:pt x="73" y="22"/>
                    </a:lnTo>
                    <a:lnTo>
                      <a:pt x="7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Freeform 27"/>
              <p:cNvSpPr>
                <a:spLocks/>
              </p:cNvSpPr>
              <p:nvPr/>
            </p:nvSpPr>
            <p:spPr bwMode="auto">
              <a:xfrm>
                <a:off x="3362325" y="3822700"/>
                <a:ext cx="133350" cy="163512"/>
              </a:xfrm>
              <a:custGeom>
                <a:avLst/>
                <a:gdLst/>
                <a:ahLst/>
                <a:cxnLst>
                  <a:cxn ang="0">
                    <a:pos x="9" y="75"/>
                  </a:cxn>
                  <a:cxn ang="0">
                    <a:pos x="23" y="86"/>
                  </a:cxn>
                  <a:cxn ang="0">
                    <a:pos x="43" y="90"/>
                  </a:cxn>
                  <a:cxn ang="0">
                    <a:pos x="50" y="90"/>
                  </a:cxn>
                  <a:cxn ang="0">
                    <a:pos x="60" y="86"/>
                  </a:cxn>
                  <a:cxn ang="0">
                    <a:pos x="67" y="82"/>
                  </a:cxn>
                  <a:cxn ang="0">
                    <a:pos x="71" y="72"/>
                  </a:cxn>
                  <a:cxn ang="0">
                    <a:pos x="70" y="67"/>
                  </a:cxn>
                  <a:cxn ang="0">
                    <a:pos x="63" y="61"/>
                  </a:cxn>
                  <a:cxn ang="0">
                    <a:pos x="46" y="57"/>
                  </a:cxn>
                  <a:cxn ang="0">
                    <a:pos x="23" y="57"/>
                  </a:cxn>
                  <a:cxn ang="0">
                    <a:pos x="38" y="44"/>
                  </a:cxn>
                  <a:cxn ang="0">
                    <a:pos x="46" y="44"/>
                  </a:cxn>
                  <a:cxn ang="0">
                    <a:pos x="59" y="40"/>
                  </a:cxn>
                  <a:cxn ang="0">
                    <a:pos x="64" y="33"/>
                  </a:cxn>
                  <a:cxn ang="0">
                    <a:pos x="66" y="29"/>
                  </a:cxn>
                  <a:cxn ang="0">
                    <a:pos x="63" y="21"/>
                  </a:cxn>
                  <a:cxn ang="0">
                    <a:pos x="57" y="15"/>
                  </a:cxn>
                  <a:cxn ang="0">
                    <a:pos x="41" y="11"/>
                  </a:cxn>
                  <a:cxn ang="0">
                    <a:pos x="35" y="12"/>
                  </a:cxn>
                  <a:cxn ang="0">
                    <a:pos x="20" y="17"/>
                  </a:cxn>
                  <a:cxn ang="0">
                    <a:pos x="3" y="12"/>
                  </a:cxn>
                  <a:cxn ang="0">
                    <a:pos x="14" y="7"/>
                  </a:cxn>
                  <a:cxn ang="0">
                    <a:pos x="32" y="0"/>
                  </a:cxn>
                  <a:cxn ang="0">
                    <a:pos x="41" y="0"/>
                  </a:cxn>
                  <a:cxn ang="0">
                    <a:pos x="57" y="3"/>
                  </a:cxn>
                  <a:cxn ang="0">
                    <a:pos x="70" y="10"/>
                  </a:cxn>
                  <a:cxn ang="0">
                    <a:pos x="77" y="22"/>
                  </a:cxn>
                  <a:cxn ang="0">
                    <a:pos x="78" y="30"/>
                  </a:cxn>
                  <a:cxn ang="0">
                    <a:pos x="74" y="43"/>
                  </a:cxn>
                  <a:cxn ang="0">
                    <a:pos x="62" y="50"/>
                  </a:cxn>
                  <a:cxn ang="0">
                    <a:pos x="70" y="53"/>
                  </a:cxn>
                  <a:cxn ang="0">
                    <a:pos x="80" y="60"/>
                  </a:cxn>
                  <a:cxn ang="0">
                    <a:pos x="82" y="67"/>
                  </a:cxn>
                  <a:cxn ang="0">
                    <a:pos x="84" y="72"/>
                  </a:cxn>
                  <a:cxn ang="0">
                    <a:pos x="80" y="85"/>
                  </a:cxn>
                  <a:cxn ang="0">
                    <a:pos x="71" y="94"/>
                  </a:cxn>
                  <a:cxn ang="0">
                    <a:pos x="57" y="100"/>
                  </a:cxn>
                  <a:cxn ang="0">
                    <a:pos x="43" y="103"/>
                  </a:cxn>
                  <a:cxn ang="0">
                    <a:pos x="36" y="101"/>
                  </a:cxn>
                  <a:cxn ang="0">
                    <a:pos x="18" y="96"/>
                  </a:cxn>
                  <a:cxn ang="0">
                    <a:pos x="0" y="85"/>
                  </a:cxn>
                </a:cxnLst>
                <a:rect l="0" t="0" r="r" b="b"/>
                <a:pathLst>
                  <a:path w="84" h="103">
                    <a:moveTo>
                      <a:pt x="9" y="75"/>
                    </a:moveTo>
                    <a:lnTo>
                      <a:pt x="9" y="75"/>
                    </a:lnTo>
                    <a:lnTo>
                      <a:pt x="14" y="80"/>
                    </a:lnTo>
                    <a:lnTo>
                      <a:pt x="23" y="86"/>
                    </a:lnTo>
                    <a:lnTo>
                      <a:pt x="32" y="89"/>
                    </a:lnTo>
                    <a:lnTo>
                      <a:pt x="43" y="90"/>
                    </a:lnTo>
                    <a:lnTo>
                      <a:pt x="43" y="90"/>
                    </a:lnTo>
                    <a:lnTo>
                      <a:pt x="50" y="90"/>
                    </a:lnTo>
                    <a:lnTo>
                      <a:pt x="56" y="89"/>
                    </a:lnTo>
                    <a:lnTo>
                      <a:pt x="60" y="86"/>
                    </a:lnTo>
                    <a:lnTo>
                      <a:pt x="64" y="85"/>
                    </a:lnTo>
                    <a:lnTo>
                      <a:pt x="67" y="82"/>
                    </a:lnTo>
                    <a:lnTo>
                      <a:pt x="68" y="78"/>
                    </a:lnTo>
                    <a:lnTo>
                      <a:pt x="71" y="72"/>
                    </a:lnTo>
                    <a:lnTo>
                      <a:pt x="71" y="72"/>
                    </a:lnTo>
                    <a:lnTo>
                      <a:pt x="70" y="67"/>
                    </a:lnTo>
                    <a:lnTo>
                      <a:pt x="67" y="64"/>
                    </a:lnTo>
                    <a:lnTo>
                      <a:pt x="63" y="61"/>
                    </a:lnTo>
                    <a:lnTo>
                      <a:pt x="57" y="58"/>
                    </a:lnTo>
                    <a:lnTo>
                      <a:pt x="46" y="57"/>
                    </a:lnTo>
                    <a:lnTo>
                      <a:pt x="38" y="57"/>
                    </a:lnTo>
                    <a:lnTo>
                      <a:pt x="23" y="57"/>
                    </a:lnTo>
                    <a:lnTo>
                      <a:pt x="23" y="44"/>
                    </a:lnTo>
                    <a:lnTo>
                      <a:pt x="38" y="44"/>
                    </a:lnTo>
                    <a:lnTo>
                      <a:pt x="38" y="44"/>
                    </a:lnTo>
                    <a:lnTo>
                      <a:pt x="46" y="44"/>
                    </a:lnTo>
                    <a:lnTo>
                      <a:pt x="55" y="42"/>
                    </a:lnTo>
                    <a:lnTo>
                      <a:pt x="59" y="40"/>
                    </a:lnTo>
                    <a:lnTo>
                      <a:pt x="63" y="37"/>
                    </a:lnTo>
                    <a:lnTo>
                      <a:pt x="64" y="33"/>
                    </a:lnTo>
                    <a:lnTo>
                      <a:pt x="66" y="29"/>
                    </a:lnTo>
                    <a:lnTo>
                      <a:pt x="66" y="29"/>
                    </a:lnTo>
                    <a:lnTo>
                      <a:pt x="64" y="25"/>
                    </a:lnTo>
                    <a:lnTo>
                      <a:pt x="63" y="21"/>
                    </a:lnTo>
                    <a:lnTo>
                      <a:pt x="60" y="18"/>
                    </a:lnTo>
                    <a:lnTo>
                      <a:pt x="57" y="15"/>
                    </a:lnTo>
                    <a:lnTo>
                      <a:pt x="49" y="12"/>
                    </a:lnTo>
                    <a:lnTo>
                      <a:pt x="41" y="11"/>
                    </a:lnTo>
                    <a:lnTo>
                      <a:pt x="41" y="11"/>
                    </a:lnTo>
                    <a:lnTo>
                      <a:pt x="35" y="12"/>
                    </a:lnTo>
                    <a:lnTo>
                      <a:pt x="27" y="14"/>
                    </a:lnTo>
                    <a:lnTo>
                      <a:pt x="20" y="17"/>
                    </a:lnTo>
                    <a:lnTo>
                      <a:pt x="11" y="21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14" y="7"/>
                    </a:lnTo>
                    <a:lnTo>
                      <a:pt x="24" y="3"/>
                    </a:lnTo>
                    <a:lnTo>
                      <a:pt x="32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52" y="1"/>
                    </a:lnTo>
                    <a:lnTo>
                      <a:pt x="57" y="3"/>
                    </a:lnTo>
                    <a:lnTo>
                      <a:pt x="64" y="5"/>
                    </a:lnTo>
                    <a:lnTo>
                      <a:pt x="70" y="10"/>
                    </a:lnTo>
                    <a:lnTo>
                      <a:pt x="74" y="15"/>
                    </a:lnTo>
                    <a:lnTo>
                      <a:pt x="77" y="22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7" y="37"/>
                    </a:lnTo>
                    <a:lnTo>
                      <a:pt x="74" y="43"/>
                    </a:lnTo>
                    <a:lnTo>
                      <a:pt x="68" y="47"/>
                    </a:lnTo>
                    <a:lnTo>
                      <a:pt x="62" y="50"/>
                    </a:lnTo>
                    <a:lnTo>
                      <a:pt x="62" y="50"/>
                    </a:lnTo>
                    <a:lnTo>
                      <a:pt x="70" y="53"/>
                    </a:lnTo>
                    <a:lnTo>
                      <a:pt x="77" y="57"/>
                    </a:lnTo>
                    <a:lnTo>
                      <a:pt x="80" y="60"/>
                    </a:lnTo>
                    <a:lnTo>
                      <a:pt x="81" y="62"/>
                    </a:lnTo>
                    <a:lnTo>
                      <a:pt x="82" y="67"/>
                    </a:lnTo>
                    <a:lnTo>
                      <a:pt x="84" y="72"/>
                    </a:lnTo>
                    <a:lnTo>
                      <a:pt x="84" y="72"/>
                    </a:lnTo>
                    <a:lnTo>
                      <a:pt x="82" y="79"/>
                    </a:lnTo>
                    <a:lnTo>
                      <a:pt x="80" y="85"/>
                    </a:lnTo>
                    <a:lnTo>
                      <a:pt x="75" y="90"/>
                    </a:lnTo>
                    <a:lnTo>
                      <a:pt x="71" y="94"/>
                    </a:lnTo>
                    <a:lnTo>
                      <a:pt x="64" y="98"/>
                    </a:lnTo>
                    <a:lnTo>
                      <a:pt x="57" y="100"/>
                    </a:lnTo>
                    <a:lnTo>
                      <a:pt x="50" y="101"/>
                    </a:lnTo>
                    <a:lnTo>
                      <a:pt x="43" y="103"/>
                    </a:lnTo>
                    <a:lnTo>
                      <a:pt x="43" y="103"/>
                    </a:lnTo>
                    <a:lnTo>
                      <a:pt x="36" y="101"/>
                    </a:lnTo>
                    <a:lnTo>
                      <a:pt x="30" y="100"/>
                    </a:lnTo>
                    <a:lnTo>
                      <a:pt x="18" y="96"/>
                    </a:lnTo>
                    <a:lnTo>
                      <a:pt x="7" y="90"/>
                    </a:lnTo>
                    <a:lnTo>
                      <a:pt x="0" y="85"/>
                    </a:lnTo>
                    <a:lnTo>
                      <a:pt x="9" y="75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" name="Freeform 28"/>
              <p:cNvSpPr>
                <a:spLocks/>
              </p:cNvSpPr>
              <p:nvPr/>
            </p:nvSpPr>
            <p:spPr bwMode="auto">
              <a:xfrm>
                <a:off x="3521075" y="3822700"/>
                <a:ext cx="163512" cy="163512"/>
              </a:xfrm>
              <a:custGeom>
                <a:avLst/>
                <a:gdLst/>
                <a:ahLst/>
                <a:cxnLst>
                  <a:cxn ang="0">
                    <a:pos x="103" y="0"/>
                  </a:cxn>
                  <a:cxn ang="0">
                    <a:pos x="103" y="103"/>
                  </a:cxn>
                  <a:cxn ang="0">
                    <a:pos x="91" y="103"/>
                  </a:cxn>
                  <a:cxn ang="0">
                    <a:pos x="91" y="23"/>
                  </a:cxn>
                  <a:cxn ang="0">
                    <a:pos x="52" y="72"/>
                  </a:cxn>
                  <a:cxn ang="0">
                    <a:pos x="14" y="23"/>
                  </a:cxn>
                  <a:cxn ang="0">
                    <a:pos x="14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52" y="55"/>
                  </a:cxn>
                  <a:cxn ang="0">
                    <a:pos x="96" y="0"/>
                  </a:cxn>
                  <a:cxn ang="0">
                    <a:pos x="103" y="0"/>
                  </a:cxn>
                </a:cxnLst>
                <a:rect l="0" t="0" r="r" b="b"/>
                <a:pathLst>
                  <a:path w="103" h="103">
                    <a:moveTo>
                      <a:pt x="103" y="0"/>
                    </a:moveTo>
                    <a:lnTo>
                      <a:pt x="103" y="103"/>
                    </a:lnTo>
                    <a:lnTo>
                      <a:pt x="91" y="103"/>
                    </a:lnTo>
                    <a:lnTo>
                      <a:pt x="91" y="23"/>
                    </a:lnTo>
                    <a:lnTo>
                      <a:pt x="52" y="72"/>
                    </a:lnTo>
                    <a:lnTo>
                      <a:pt x="14" y="23"/>
                    </a:lnTo>
                    <a:lnTo>
                      <a:pt x="14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52" y="55"/>
                    </a:lnTo>
                    <a:lnTo>
                      <a:pt x="96" y="0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" name="Freeform 29"/>
              <p:cNvSpPr>
                <a:spLocks/>
              </p:cNvSpPr>
              <p:nvPr/>
            </p:nvSpPr>
            <p:spPr bwMode="auto">
              <a:xfrm>
                <a:off x="3722688" y="3822700"/>
                <a:ext cx="107950" cy="163512"/>
              </a:xfrm>
              <a:custGeom>
                <a:avLst/>
                <a:gdLst/>
                <a:ahLst/>
                <a:cxnLst>
                  <a:cxn ang="0">
                    <a:pos x="68" y="0"/>
                  </a:cxn>
                  <a:cxn ang="0">
                    <a:pos x="68" y="12"/>
                  </a:cxn>
                  <a:cxn ang="0">
                    <a:pos x="14" y="12"/>
                  </a:cxn>
                  <a:cxn ang="0">
                    <a:pos x="14" y="40"/>
                  </a:cxn>
                  <a:cxn ang="0">
                    <a:pos x="56" y="40"/>
                  </a:cxn>
                  <a:cxn ang="0">
                    <a:pos x="56" y="53"/>
                  </a:cxn>
                  <a:cxn ang="0">
                    <a:pos x="14" y="53"/>
                  </a:cxn>
                  <a:cxn ang="0">
                    <a:pos x="14" y="90"/>
                  </a:cxn>
                  <a:cxn ang="0">
                    <a:pos x="68" y="90"/>
                  </a:cxn>
                  <a:cxn ang="0">
                    <a:pos x="68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68" y="0"/>
                  </a:cxn>
                </a:cxnLst>
                <a:rect l="0" t="0" r="r" b="b"/>
                <a:pathLst>
                  <a:path w="68" h="103">
                    <a:moveTo>
                      <a:pt x="68" y="0"/>
                    </a:moveTo>
                    <a:lnTo>
                      <a:pt x="68" y="12"/>
                    </a:lnTo>
                    <a:lnTo>
                      <a:pt x="14" y="12"/>
                    </a:lnTo>
                    <a:lnTo>
                      <a:pt x="14" y="40"/>
                    </a:lnTo>
                    <a:lnTo>
                      <a:pt x="56" y="40"/>
                    </a:lnTo>
                    <a:lnTo>
                      <a:pt x="56" y="53"/>
                    </a:lnTo>
                    <a:lnTo>
                      <a:pt x="14" y="53"/>
                    </a:lnTo>
                    <a:lnTo>
                      <a:pt x="14" y="90"/>
                    </a:lnTo>
                    <a:lnTo>
                      <a:pt x="68" y="90"/>
                    </a:lnTo>
                    <a:lnTo>
                      <a:pt x="68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" name="Freeform 30"/>
              <p:cNvSpPr>
                <a:spLocks/>
              </p:cNvSpPr>
              <p:nvPr/>
            </p:nvSpPr>
            <p:spPr bwMode="auto">
              <a:xfrm>
                <a:off x="3851275" y="3822700"/>
                <a:ext cx="130175" cy="163512"/>
              </a:xfrm>
              <a:custGeom>
                <a:avLst/>
                <a:gdLst/>
                <a:ahLst/>
                <a:cxnLst>
                  <a:cxn ang="0">
                    <a:pos x="82" y="0"/>
                  </a:cxn>
                  <a:cxn ang="0">
                    <a:pos x="82" y="103"/>
                  </a:cxn>
                  <a:cxn ang="0">
                    <a:pos x="68" y="103"/>
                  </a:cxn>
                  <a:cxn ang="0">
                    <a:pos x="68" y="53"/>
                  </a:cxn>
                  <a:cxn ang="0">
                    <a:pos x="13" y="53"/>
                  </a:cxn>
                  <a:cxn ang="0">
                    <a:pos x="13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13" y="0"/>
                  </a:cxn>
                  <a:cxn ang="0">
                    <a:pos x="13" y="40"/>
                  </a:cxn>
                  <a:cxn ang="0">
                    <a:pos x="68" y="40"/>
                  </a:cxn>
                  <a:cxn ang="0">
                    <a:pos x="68" y="0"/>
                  </a:cxn>
                  <a:cxn ang="0">
                    <a:pos x="82" y="0"/>
                  </a:cxn>
                </a:cxnLst>
                <a:rect l="0" t="0" r="r" b="b"/>
                <a:pathLst>
                  <a:path w="82" h="103">
                    <a:moveTo>
                      <a:pt x="82" y="0"/>
                    </a:moveTo>
                    <a:lnTo>
                      <a:pt x="82" y="103"/>
                    </a:lnTo>
                    <a:lnTo>
                      <a:pt x="68" y="103"/>
                    </a:lnTo>
                    <a:lnTo>
                      <a:pt x="68" y="53"/>
                    </a:lnTo>
                    <a:lnTo>
                      <a:pt x="13" y="53"/>
                    </a:lnTo>
                    <a:lnTo>
                      <a:pt x="13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13" y="40"/>
                    </a:lnTo>
                    <a:lnTo>
                      <a:pt x="68" y="40"/>
                    </a:lnTo>
                    <a:lnTo>
                      <a:pt x="68" y="0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" name="Freeform 31"/>
              <p:cNvSpPr>
                <a:spLocks/>
              </p:cNvSpPr>
              <p:nvPr/>
            </p:nvSpPr>
            <p:spPr bwMode="auto">
              <a:xfrm>
                <a:off x="4017963" y="3822700"/>
                <a:ext cx="107950" cy="163512"/>
              </a:xfrm>
              <a:custGeom>
                <a:avLst/>
                <a:gdLst/>
                <a:ahLst/>
                <a:cxnLst>
                  <a:cxn ang="0">
                    <a:pos x="68" y="0"/>
                  </a:cxn>
                  <a:cxn ang="0">
                    <a:pos x="68" y="12"/>
                  </a:cxn>
                  <a:cxn ang="0">
                    <a:pos x="13" y="12"/>
                  </a:cxn>
                  <a:cxn ang="0">
                    <a:pos x="13" y="40"/>
                  </a:cxn>
                  <a:cxn ang="0">
                    <a:pos x="54" y="40"/>
                  </a:cxn>
                  <a:cxn ang="0">
                    <a:pos x="54" y="53"/>
                  </a:cxn>
                  <a:cxn ang="0">
                    <a:pos x="13" y="53"/>
                  </a:cxn>
                  <a:cxn ang="0">
                    <a:pos x="13" y="90"/>
                  </a:cxn>
                  <a:cxn ang="0">
                    <a:pos x="68" y="90"/>
                  </a:cxn>
                  <a:cxn ang="0">
                    <a:pos x="68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68" y="0"/>
                  </a:cxn>
                </a:cxnLst>
                <a:rect l="0" t="0" r="r" b="b"/>
                <a:pathLst>
                  <a:path w="68" h="103">
                    <a:moveTo>
                      <a:pt x="68" y="0"/>
                    </a:moveTo>
                    <a:lnTo>
                      <a:pt x="68" y="12"/>
                    </a:lnTo>
                    <a:lnTo>
                      <a:pt x="13" y="12"/>
                    </a:lnTo>
                    <a:lnTo>
                      <a:pt x="13" y="40"/>
                    </a:lnTo>
                    <a:lnTo>
                      <a:pt x="54" y="40"/>
                    </a:lnTo>
                    <a:lnTo>
                      <a:pt x="54" y="53"/>
                    </a:lnTo>
                    <a:lnTo>
                      <a:pt x="13" y="53"/>
                    </a:lnTo>
                    <a:lnTo>
                      <a:pt x="13" y="90"/>
                    </a:lnTo>
                    <a:lnTo>
                      <a:pt x="68" y="90"/>
                    </a:lnTo>
                    <a:lnTo>
                      <a:pt x="68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" name="Freeform 32"/>
              <p:cNvSpPr>
                <a:spLocks/>
              </p:cNvSpPr>
              <p:nvPr/>
            </p:nvSpPr>
            <p:spPr bwMode="auto">
              <a:xfrm>
                <a:off x="4146550" y="3822700"/>
                <a:ext cx="127000" cy="163512"/>
              </a:xfrm>
              <a:custGeom>
                <a:avLst/>
                <a:gdLst/>
                <a:ahLst/>
                <a:cxnLst>
                  <a:cxn ang="0">
                    <a:pos x="80" y="0"/>
                  </a:cxn>
                  <a:cxn ang="0">
                    <a:pos x="80" y="103"/>
                  </a:cxn>
                  <a:cxn ang="0">
                    <a:pos x="68" y="103"/>
                  </a:cxn>
                  <a:cxn ang="0">
                    <a:pos x="68" y="53"/>
                  </a:cxn>
                  <a:cxn ang="0">
                    <a:pos x="12" y="53"/>
                  </a:cxn>
                  <a:cxn ang="0">
                    <a:pos x="12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12" y="0"/>
                  </a:cxn>
                  <a:cxn ang="0">
                    <a:pos x="12" y="40"/>
                  </a:cxn>
                  <a:cxn ang="0">
                    <a:pos x="68" y="40"/>
                  </a:cxn>
                  <a:cxn ang="0">
                    <a:pos x="68" y="0"/>
                  </a:cxn>
                  <a:cxn ang="0">
                    <a:pos x="80" y="0"/>
                  </a:cxn>
                </a:cxnLst>
                <a:rect l="0" t="0" r="r" b="b"/>
                <a:pathLst>
                  <a:path w="80" h="103">
                    <a:moveTo>
                      <a:pt x="80" y="0"/>
                    </a:moveTo>
                    <a:lnTo>
                      <a:pt x="80" y="103"/>
                    </a:lnTo>
                    <a:lnTo>
                      <a:pt x="68" y="103"/>
                    </a:lnTo>
                    <a:lnTo>
                      <a:pt x="68" y="53"/>
                    </a:lnTo>
                    <a:lnTo>
                      <a:pt x="12" y="53"/>
                    </a:lnTo>
                    <a:lnTo>
                      <a:pt x="12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40"/>
                    </a:lnTo>
                    <a:lnTo>
                      <a:pt x="68" y="40"/>
                    </a:lnTo>
                    <a:lnTo>
                      <a:pt x="68" y="0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" name="Freeform 33"/>
              <p:cNvSpPr>
                <a:spLocks/>
              </p:cNvSpPr>
              <p:nvPr/>
            </p:nvSpPr>
            <p:spPr bwMode="auto">
              <a:xfrm>
                <a:off x="4311650" y="3822700"/>
                <a:ext cx="136525" cy="163512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80"/>
                  </a:cxn>
                  <a:cxn ang="0">
                    <a:pos x="78" y="0"/>
                  </a:cxn>
                  <a:cxn ang="0">
                    <a:pos x="86" y="0"/>
                  </a:cxn>
                  <a:cxn ang="0">
                    <a:pos x="86" y="103"/>
                  </a:cxn>
                  <a:cxn ang="0">
                    <a:pos x="72" y="103"/>
                  </a:cxn>
                  <a:cxn ang="0">
                    <a:pos x="72" y="22"/>
                  </a:cxn>
                  <a:cxn ang="0">
                    <a:pos x="8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13" y="0"/>
                  </a:cxn>
                </a:cxnLst>
                <a:rect l="0" t="0" r="r" b="b"/>
                <a:pathLst>
                  <a:path w="86" h="103">
                    <a:moveTo>
                      <a:pt x="13" y="0"/>
                    </a:moveTo>
                    <a:lnTo>
                      <a:pt x="13" y="80"/>
                    </a:lnTo>
                    <a:lnTo>
                      <a:pt x="78" y="0"/>
                    </a:lnTo>
                    <a:lnTo>
                      <a:pt x="86" y="0"/>
                    </a:lnTo>
                    <a:lnTo>
                      <a:pt x="86" y="103"/>
                    </a:lnTo>
                    <a:lnTo>
                      <a:pt x="72" y="103"/>
                    </a:lnTo>
                    <a:lnTo>
                      <a:pt x="72" y="22"/>
                    </a:lnTo>
                    <a:lnTo>
                      <a:pt x="8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" name="Freeform 34"/>
              <p:cNvSpPr>
                <a:spLocks noEditPoints="1"/>
              </p:cNvSpPr>
              <p:nvPr/>
            </p:nvSpPr>
            <p:spPr bwMode="auto">
              <a:xfrm>
                <a:off x="4475163" y="3776663"/>
                <a:ext cx="134937" cy="209550"/>
              </a:xfrm>
              <a:custGeom>
                <a:avLst/>
                <a:gdLst/>
                <a:ahLst/>
                <a:cxnLst>
                  <a:cxn ang="0">
                    <a:pos x="85" y="29"/>
                  </a:cxn>
                  <a:cxn ang="0">
                    <a:pos x="85" y="132"/>
                  </a:cxn>
                  <a:cxn ang="0">
                    <a:pos x="72" y="132"/>
                  </a:cxn>
                  <a:cxn ang="0">
                    <a:pos x="72" y="51"/>
                  </a:cxn>
                  <a:cxn ang="0">
                    <a:pos x="7" y="132"/>
                  </a:cxn>
                  <a:cxn ang="0">
                    <a:pos x="0" y="132"/>
                  </a:cxn>
                  <a:cxn ang="0">
                    <a:pos x="0" y="29"/>
                  </a:cxn>
                  <a:cxn ang="0">
                    <a:pos x="12" y="29"/>
                  </a:cxn>
                  <a:cxn ang="0">
                    <a:pos x="12" y="109"/>
                  </a:cxn>
                  <a:cxn ang="0">
                    <a:pos x="78" y="29"/>
                  </a:cxn>
                  <a:cxn ang="0">
                    <a:pos x="85" y="29"/>
                  </a:cxn>
                  <a:cxn ang="0">
                    <a:pos x="63" y="8"/>
                  </a:cxn>
                  <a:cxn ang="0">
                    <a:pos x="42" y="33"/>
                  </a:cxn>
                  <a:cxn ang="0">
                    <a:pos x="32" y="25"/>
                  </a:cxn>
                  <a:cxn ang="0">
                    <a:pos x="54" y="0"/>
                  </a:cxn>
                  <a:cxn ang="0">
                    <a:pos x="63" y="8"/>
                  </a:cxn>
                </a:cxnLst>
                <a:rect l="0" t="0" r="r" b="b"/>
                <a:pathLst>
                  <a:path w="85" h="132">
                    <a:moveTo>
                      <a:pt x="85" y="29"/>
                    </a:moveTo>
                    <a:lnTo>
                      <a:pt x="85" y="132"/>
                    </a:lnTo>
                    <a:lnTo>
                      <a:pt x="72" y="132"/>
                    </a:lnTo>
                    <a:lnTo>
                      <a:pt x="72" y="51"/>
                    </a:lnTo>
                    <a:lnTo>
                      <a:pt x="7" y="132"/>
                    </a:lnTo>
                    <a:lnTo>
                      <a:pt x="0" y="132"/>
                    </a:lnTo>
                    <a:lnTo>
                      <a:pt x="0" y="29"/>
                    </a:lnTo>
                    <a:lnTo>
                      <a:pt x="12" y="29"/>
                    </a:lnTo>
                    <a:lnTo>
                      <a:pt x="12" y="109"/>
                    </a:lnTo>
                    <a:lnTo>
                      <a:pt x="78" y="29"/>
                    </a:lnTo>
                    <a:lnTo>
                      <a:pt x="85" y="29"/>
                    </a:lnTo>
                    <a:close/>
                    <a:moveTo>
                      <a:pt x="63" y="8"/>
                    </a:moveTo>
                    <a:lnTo>
                      <a:pt x="42" y="33"/>
                    </a:lnTo>
                    <a:lnTo>
                      <a:pt x="32" y="25"/>
                    </a:lnTo>
                    <a:lnTo>
                      <a:pt x="54" y="0"/>
                    </a:lnTo>
                    <a:lnTo>
                      <a:pt x="63" y="8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1" name="Группа 48"/>
            <p:cNvGrpSpPr/>
            <p:nvPr/>
          </p:nvGrpSpPr>
          <p:grpSpPr>
            <a:xfrm>
              <a:off x="5580063" y="3001963"/>
              <a:ext cx="3187700" cy="1036637"/>
              <a:chOff x="5580063" y="3001963"/>
              <a:chExt cx="3187700" cy="1036637"/>
            </a:xfrm>
          </p:grpSpPr>
          <p:sp>
            <p:nvSpPr>
              <p:cNvPr id="21" name="Freeform 40"/>
              <p:cNvSpPr>
                <a:spLocks noEditPoints="1"/>
              </p:cNvSpPr>
              <p:nvPr/>
            </p:nvSpPr>
            <p:spPr bwMode="auto">
              <a:xfrm>
                <a:off x="5580063" y="3014663"/>
                <a:ext cx="909637" cy="1012825"/>
              </a:xfrm>
              <a:custGeom>
                <a:avLst/>
                <a:gdLst/>
                <a:ahLst/>
                <a:cxnLst>
                  <a:cxn ang="0">
                    <a:pos x="0" y="96"/>
                  </a:cxn>
                  <a:cxn ang="0">
                    <a:pos x="0" y="78"/>
                  </a:cxn>
                  <a:cxn ang="0">
                    <a:pos x="3" y="59"/>
                  </a:cxn>
                  <a:cxn ang="0">
                    <a:pos x="9" y="42"/>
                  </a:cxn>
                  <a:cxn ang="0">
                    <a:pos x="23" y="24"/>
                  </a:cxn>
                  <a:cxn ang="0">
                    <a:pos x="30" y="17"/>
                  </a:cxn>
                  <a:cxn ang="0">
                    <a:pos x="48" y="7"/>
                  </a:cxn>
                  <a:cxn ang="0">
                    <a:pos x="67" y="2"/>
                  </a:cxn>
                  <a:cxn ang="0">
                    <a:pos x="94" y="0"/>
                  </a:cxn>
                  <a:cxn ang="0">
                    <a:pos x="398" y="0"/>
                  </a:cxn>
                  <a:cxn ang="0">
                    <a:pos x="443" y="2"/>
                  </a:cxn>
                  <a:cxn ang="0">
                    <a:pos x="476" y="9"/>
                  </a:cxn>
                  <a:cxn ang="0">
                    <a:pos x="509" y="25"/>
                  </a:cxn>
                  <a:cxn ang="0">
                    <a:pos x="525" y="38"/>
                  </a:cxn>
                  <a:cxn ang="0">
                    <a:pos x="533" y="46"/>
                  </a:cxn>
                  <a:cxn ang="0">
                    <a:pos x="545" y="64"/>
                  </a:cxn>
                  <a:cxn ang="0">
                    <a:pos x="559" y="95"/>
                  </a:cxn>
                  <a:cxn ang="0">
                    <a:pos x="569" y="141"/>
                  </a:cxn>
                  <a:cxn ang="0">
                    <a:pos x="573" y="185"/>
                  </a:cxn>
                  <a:cxn ang="0">
                    <a:pos x="573" y="206"/>
                  </a:cxn>
                  <a:cxn ang="0">
                    <a:pos x="572" y="249"/>
                  </a:cxn>
                  <a:cxn ang="0">
                    <a:pos x="563" y="298"/>
                  </a:cxn>
                  <a:cxn ang="0">
                    <a:pos x="552" y="332"/>
                  </a:cxn>
                  <a:cxn ang="0">
                    <a:pos x="541" y="355"/>
                  </a:cxn>
                  <a:cxn ang="0">
                    <a:pos x="526" y="373"/>
                  </a:cxn>
                  <a:cxn ang="0">
                    <a:pos x="518" y="381"/>
                  </a:cxn>
                  <a:cxn ang="0">
                    <a:pos x="497" y="394"/>
                  </a:cxn>
                  <a:cxn ang="0">
                    <a:pos x="473" y="403"/>
                  </a:cxn>
                  <a:cxn ang="0">
                    <a:pos x="447" y="410"/>
                  </a:cxn>
                  <a:cxn ang="0">
                    <a:pos x="420" y="412"/>
                  </a:cxn>
                  <a:cxn ang="0">
                    <a:pos x="120" y="638"/>
                  </a:cxn>
                  <a:cxn ang="0">
                    <a:pos x="349" y="316"/>
                  </a:cxn>
                  <a:cxn ang="0">
                    <a:pos x="370" y="316"/>
                  </a:cxn>
                  <a:cxn ang="0">
                    <a:pos x="391" y="313"/>
                  </a:cxn>
                  <a:cxn ang="0">
                    <a:pos x="411" y="306"/>
                  </a:cxn>
                  <a:cxn ang="0">
                    <a:pos x="427" y="292"/>
                  </a:cxn>
                  <a:cxn ang="0">
                    <a:pos x="434" y="284"/>
                  </a:cxn>
                  <a:cxn ang="0">
                    <a:pos x="443" y="262"/>
                  </a:cxn>
                  <a:cxn ang="0">
                    <a:pos x="448" y="225"/>
                  </a:cxn>
                  <a:cxn ang="0">
                    <a:pos x="449" y="205"/>
                  </a:cxn>
                  <a:cxn ang="0">
                    <a:pos x="447" y="170"/>
                  </a:cxn>
                  <a:cxn ang="0">
                    <a:pos x="443" y="148"/>
                  </a:cxn>
                  <a:cxn ang="0">
                    <a:pos x="433" y="127"/>
                  </a:cxn>
                  <a:cxn ang="0">
                    <a:pos x="426" y="117"/>
                  </a:cxn>
                  <a:cxn ang="0">
                    <a:pos x="408" y="105"/>
                  </a:cxn>
                  <a:cxn ang="0">
                    <a:pos x="388" y="99"/>
                  </a:cxn>
                  <a:cxn ang="0">
                    <a:pos x="351" y="96"/>
                  </a:cxn>
                  <a:cxn ang="0">
                    <a:pos x="158" y="96"/>
                  </a:cxn>
                  <a:cxn ang="0">
                    <a:pos x="144" y="96"/>
                  </a:cxn>
                  <a:cxn ang="0">
                    <a:pos x="128" y="103"/>
                  </a:cxn>
                  <a:cxn ang="0">
                    <a:pos x="124" y="110"/>
                  </a:cxn>
                  <a:cxn ang="0">
                    <a:pos x="120" y="125"/>
                  </a:cxn>
                  <a:cxn ang="0">
                    <a:pos x="120" y="316"/>
                  </a:cxn>
                </a:cxnLst>
                <a:rect l="0" t="0" r="r" b="b"/>
                <a:pathLst>
                  <a:path w="573" h="638">
                    <a:moveTo>
                      <a:pt x="0" y="638"/>
                    </a:moveTo>
                    <a:lnTo>
                      <a:pt x="0" y="96"/>
                    </a:lnTo>
                    <a:lnTo>
                      <a:pt x="0" y="96"/>
                    </a:lnTo>
                    <a:lnTo>
                      <a:pt x="0" y="78"/>
                    </a:lnTo>
                    <a:lnTo>
                      <a:pt x="2" y="68"/>
                    </a:lnTo>
                    <a:lnTo>
                      <a:pt x="3" y="59"/>
                    </a:lnTo>
                    <a:lnTo>
                      <a:pt x="6" y="50"/>
                    </a:lnTo>
                    <a:lnTo>
                      <a:pt x="9" y="42"/>
                    </a:lnTo>
                    <a:lnTo>
                      <a:pt x="14" y="32"/>
                    </a:lnTo>
                    <a:lnTo>
                      <a:pt x="23" y="24"/>
                    </a:lnTo>
                    <a:lnTo>
                      <a:pt x="23" y="24"/>
                    </a:lnTo>
                    <a:lnTo>
                      <a:pt x="30" y="17"/>
                    </a:lnTo>
                    <a:lnTo>
                      <a:pt x="39" y="11"/>
                    </a:lnTo>
                    <a:lnTo>
                      <a:pt x="48" y="7"/>
                    </a:lnTo>
                    <a:lnTo>
                      <a:pt x="57" y="4"/>
                    </a:lnTo>
                    <a:lnTo>
                      <a:pt x="67" y="2"/>
                    </a:lnTo>
                    <a:lnTo>
                      <a:pt x="77" y="0"/>
                    </a:lnTo>
                    <a:lnTo>
                      <a:pt x="94" y="0"/>
                    </a:lnTo>
                    <a:lnTo>
                      <a:pt x="398" y="0"/>
                    </a:lnTo>
                    <a:lnTo>
                      <a:pt x="398" y="0"/>
                    </a:lnTo>
                    <a:lnTo>
                      <a:pt x="426" y="0"/>
                    </a:lnTo>
                    <a:lnTo>
                      <a:pt x="443" y="2"/>
                    </a:lnTo>
                    <a:lnTo>
                      <a:pt x="459" y="4"/>
                    </a:lnTo>
                    <a:lnTo>
                      <a:pt x="476" y="9"/>
                    </a:lnTo>
                    <a:lnTo>
                      <a:pt x="493" y="16"/>
                    </a:lnTo>
                    <a:lnTo>
                      <a:pt x="509" y="25"/>
                    </a:lnTo>
                    <a:lnTo>
                      <a:pt x="518" y="31"/>
                    </a:lnTo>
                    <a:lnTo>
                      <a:pt x="525" y="38"/>
                    </a:lnTo>
                    <a:lnTo>
                      <a:pt x="525" y="38"/>
                    </a:lnTo>
                    <a:lnTo>
                      <a:pt x="533" y="46"/>
                    </a:lnTo>
                    <a:lnTo>
                      <a:pt x="540" y="56"/>
                    </a:lnTo>
                    <a:lnTo>
                      <a:pt x="545" y="64"/>
                    </a:lnTo>
                    <a:lnTo>
                      <a:pt x="551" y="74"/>
                    </a:lnTo>
                    <a:lnTo>
                      <a:pt x="559" y="95"/>
                    </a:lnTo>
                    <a:lnTo>
                      <a:pt x="565" y="117"/>
                    </a:lnTo>
                    <a:lnTo>
                      <a:pt x="569" y="141"/>
                    </a:lnTo>
                    <a:lnTo>
                      <a:pt x="572" y="163"/>
                    </a:lnTo>
                    <a:lnTo>
                      <a:pt x="573" y="185"/>
                    </a:lnTo>
                    <a:lnTo>
                      <a:pt x="573" y="206"/>
                    </a:lnTo>
                    <a:lnTo>
                      <a:pt x="573" y="206"/>
                    </a:lnTo>
                    <a:lnTo>
                      <a:pt x="572" y="227"/>
                    </a:lnTo>
                    <a:lnTo>
                      <a:pt x="572" y="249"/>
                    </a:lnTo>
                    <a:lnTo>
                      <a:pt x="569" y="273"/>
                    </a:lnTo>
                    <a:lnTo>
                      <a:pt x="563" y="298"/>
                    </a:lnTo>
                    <a:lnTo>
                      <a:pt x="557" y="321"/>
                    </a:lnTo>
                    <a:lnTo>
                      <a:pt x="552" y="332"/>
                    </a:lnTo>
                    <a:lnTo>
                      <a:pt x="547" y="344"/>
                    </a:lnTo>
                    <a:lnTo>
                      <a:pt x="541" y="355"/>
                    </a:lnTo>
                    <a:lnTo>
                      <a:pt x="534" y="364"/>
                    </a:lnTo>
                    <a:lnTo>
                      <a:pt x="526" y="373"/>
                    </a:lnTo>
                    <a:lnTo>
                      <a:pt x="518" y="381"/>
                    </a:lnTo>
                    <a:lnTo>
                      <a:pt x="518" y="381"/>
                    </a:lnTo>
                    <a:lnTo>
                      <a:pt x="508" y="388"/>
                    </a:lnTo>
                    <a:lnTo>
                      <a:pt x="497" y="394"/>
                    </a:lnTo>
                    <a:lnTo>
                      <a:pt x="486" y="399"/>
                    </a:lnTo>
                    <a:lnTo>
                      <a:pt x="473" y="403"/>
                    </a:lnTo>
                    <a:lnTo>
                      <a:pt x="461" y="407"/>
                    </a:lnTo>
                    <a:lnTo>
                      <a:pt x="447" y="410"/>
                    </a:lnTo>
                    <a:lnTo>
                      <a:pt x="434" y="412"/>
                    </a:lnTo>
                    <a:lnTo>
                      <a:pt x="420" y="412"/>
                    </a:lnTo>
                    <a:lnTo>
                      <a:pt x="120" y="412"/>
                    </a:lnTo>
                    <a:lnTo>
                      <a:pt x="120" y="638"/>
                    </a:lnTo>
                    <a:lnTo>
                      <a:pt x="0" y="638"/>
                    </a:lnTo>
                    <a:close/>
                    <a:moveTo>
                      <a:pt x="349" y="316"/>
                    </a:moveTo>
                    <a:lnTo>
                      <a:pt x="349" y="316"/>
                    </a:lnTo>
                    <a:lnTo>
                      <a:pt x="370" y="316"/>
                    </a:lnTo>
                    <a:lnTo>
                      <a:pt x="380" y="314"/>
                    </a:lnTo>
                    <a:lnTo>
                      <a:pt x="391" y="313"/>
                    </a:lnTo>
                    <a:lnTo>
                      <a:pt x="401" y="310"/>
                    </a:lnTo>
                    <a:lnTo>
                      <a:pt x="411" y="306"/>
                    </a:lnTo>
                    <a:lnTo>
                      <a:pt x="419" y="300"/>
                    </a:lnTo>
                    <a:lnTo>
                      <a:pt x="427" y="292"/>
                    </a:lnTo>
                    <a:lnTo>
                      <a:pt x="427" y="292"/>
                    </a:lnTo>
                    <a:lnTo>
                      <a:pt x="434" y="284"/>
                    </a:lnTo>
                    <a:lnTo>
                      <a:pt x="440" y="273"/>
                    </a:lnTo>
                    <a:lnTo>
                      <a:pt x="443" y="262"/>
                    </a:lnTo>
                    <a:lnTo>
                      <a:pt x="445" y="250"/>
                    </a:lnTo>
                    <a:lnTo>
                      <a:pt x="448" y="225"/>
                    </a:lnTo>
                    <a:lnTo>
                      <a:pt x="449" y="205"/>
                    </a:lnTo>
                    <a:lnTo>
                      <a:pt x="449" y="205"/>
                    </a:lnTo>
                    <a:lnTo>
                      <a:pt x="448" y="182"/>
                    </a:lnTo>
                    <a:lnTo>
                      <a:pt x="447" y="170"/>
                    </a:lnTo>
                    <a:lnTo>
                      <a:pt x="445" y="159"/>
                    </a:lnTo>
                    <a:lnTo>
                      <a:pt x="443" y="148"/>
                    </a:lnTo>
                    <a:lnTo>
                      <a:pt x="438" y="136"/>
                    </a:lnTo>
                    <a:lnTo>
                      <a:pt x="433" y="127"/>
                    </a:lnTo>
                    <a:lnTo>
                      <a:pt x="426" y="117"/>
                    </a:lnTo>
                    <a:lnTo>
                      <a:pt x="426" y="117"/>
                    </a:lnTo>
                    <a:lnTo>
                      <a:pt x="417" y="110"/>
                    </a:lnTo>
                    <a:lnTo>
                      <a:pt x="408" y="105"/>
                    </a:lnTo>
                    <a:lnTo>
                      <a:pt x="398" y="102"/>
                    </a:lnTo>
                    <a:lnTo>
                      <a:pt x="388" y="99"/>
                    </a:lnTo>
                    <a:lnTo>
                      <a:pt x="369" y="96"/>
                    </a:lnTo>
                    <a:lnTo>
                      <a:pt x="351" y="96"/>
                    </a:lnTo>
                    <a:lnTo>
                      <a:pt x="158" y="96"/>
                    </a:lnTo>
                    <a:lnTo>
                      <a:pt x="158" y="96"/>
                    </a:lnTo>
                    <a:lnTo>
                      <a:pt x="151" y="96"/>
                    </a:lnTo>
                    <a:lnTo>
                      <a:pt x="144" y="96"/>
                    </a:lnTo>
                    <a:lnTo>
                      <a:pt x="135" y="99"/>
                    </a:lnTo>
                    <a:lnTo>
                      <a:pt x="128" y="103"/>
                    </a:lnTo>
                    <a:lnTo>
                      <a:pt x="128" y="103"/>
                    </a:lnTo>
                    <a:lnTo>
                      <a:pt x="124" y="110"/>
                    </a:lnTo>
                    <a:lnTo>
                      <a:pt x="121" y="118"/>
                    </a:lnTo>
                    <a:lnTo>
                      <a:pt x="120" y="125"/>
                    </a:lnTo>
                    <a:lnTo>
                      <a:pt x="120" y="134"/>
                    </a:lnTo>
                    <a:lnTo>
                      <a:pt x="120" y="316"/>
                    </a:lnTo>
                    <a:lnTo>
                      <a:pt x="349" y="316"/>
                    </a:lnTo>
                    <a:close/>
                  </a:path>
                </a:pathLst>
              </a:custGeom>
              <a:solidFill>
                <a:srgbClr val="F5821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" name="Freeform 41"/>
              <p:cNvSpPr>
                <a:spLocks/>
              </p:cNvSpPr>
              <p:nvPr/>
            </p:nvSpPr>
            <p:spPr bwMode="auto">
              <a:xfrm>
                <a:off x="6662738" y="3014663"/>
                <a:ext cx="933450" cy="1012825"/>
              </a:xfrm>
              <a:custGeom>
                <a:avLst/>
                <a:gdLst/>
                <a:ahLst/>
                <a:cxnLst>
                  <a:cxn ang="0">
                    <a:pos x="0" y="109"/>
                  </a:cxn>
                  <a:cxn ang="0">
                    <a:pos x="2" y="77"/>
                  </a:cxn>
                  <a:cxn ang="0">
                    <a:pos x="7" y="56"/>
                  </a:cxn>
                  <a:cxn ang="0">
                    <a:pos x="18" y="35"/>
                  </a:cxn>
                  <a:cxn ang="0">
                    <a:pos x="26" y="25"/>
                  </a:cxn>
                  <a:cxn ang="0">
                    <a:pos x="45" y="13"/>
                  </a:cxn>
                  <a:cxn ang="0">
                    <a:pos x="65" y="4"/>
                  </a:cxn>
                  <a:cxn ang="0">
                    <a:pos x="84" y="0"/>
                  </a:cxn>
                  <a:cxn ang="0">
                    <a:pos x="406" y="0"/>
                  </a:cxn>
                  <a:cxn ang="0">
                    <a:pos x="424" y="0"/>
                  </a:cxn>
                  <a:cxn ang="0">
                    <a:pos x="460" y="3"/>
                  </a:cxn>
                  <a:cxn ang="0">
                    <a:pos x="495" y="16"/>
                  </a:cxn>
                  <a:cxn ang="0">
                    <a:pos x="513" y="25"/>
                  </a:cxn>
                  <a:cxn ang="0">
                    <a:pos x="528" y="39"/>
                  </a:cxn>
                  <a:cxn ang="0">
                    <a:pos x="543" y="59"/>
                  </a:cxn>
                  <a:cxn ang="0">
                    <a:pos x="553" y="75"/>
                  </a:cxn>
                  <a:cxn ang="0">
                    <a:pos x="567" y="110"/>
                  </a:cxn>
                  <a:cxn ang="0">
                    <a:pos x="572" y="145"/>
                  </a:cxn>
                  <a:cxn ang="0">
                    <a:pos x="575" y="199"/>
                  </a:cxn>
                  <a:cxn ang="0">
                    <a:pos x="574" y="234"/>
                  </a:cxn>
                  <a:cxn ang="0">
                    <a:pos x="571" y="270"/>
                  </a:cxn>
                  <a:cxn ang="0">
                    <a:pos x="563" y="306"/>
                  </a:cxn>
                  <a:cxn ang="0">
                    <a:pos x="547" y="342"/>
                  </a:cxn>
                  <a:cxn ang="0">
                    <a:pos x="540" y="355"/>
                  </a:cxn>
                  <a:cxn ang="0">
                    <a:pos x="521" y="377"/>
                  </a:cxn>
                  <a:cxn ang="0">
                    <a:pos x="493" y="395"/>
                  </a:cxn>
                  <a:cxn ang="0">
                    <a:pos x="453" y="406"/>
                  </a:cxn>
                  <a:cxn ang="0">
                    <a:pos x="344" y="409"/>
                  </a:cxn>
                  <a:cxn ang="0">
                    <a:pos x="588" y="638"/>
                  </a:cxn>
                  <a:cxn ang="0">
                    <a:pos x="226" y="431"/>
                  </a:cxn>
                  <a:cxn ang="0">
                    <a:pos x="216" y="420"/>
                  </a:cxn>
                  <a:cxn ang="0">
                    <a:pos x="203" y="399"/>
                  </a:cxn>
                  <a:cxn ang="0">
                    <a:pos x="197" y="384"/>
                  </a:cxn>
                  <a:cxn ang="0">
                    <a:pos x="196" y="363"/>
                  </a:cxn>
                  <a:cxn ang="0">
                    <a:pos x="197" y="353"/>
                  </a:cxn>
                  <a:cxn ang="0">
                    <a:pos x="204" y="338"/>
                  </a:cxn>
                  <a:cxn ang="0">
                    <a:pos x="218" y="325"/>
                  </a:cxn>
                  <a:cxn ang="0">
                    <a:pos x="237" y="320"/>
                  </a:cxn>
                  <a:cxn ang="0">
                    <a:pos x="371" y="318"/>
                  </a:cxn>
                  <a:cxn ang="0">
                    <a:pos x="387" y="318"/>
                  </a:cxn>
                  <a:cxn ang="0">
                    <a:pos x="406" y="314"/>
                  </a:cxn>
                  <a:cxn ang="0">
                    <a:pos x="422" y="306"/>
                  </a:cxn>
                  <a:cxn ang="0">
                    <a:pos x="436" y="291"/>
                  </a:cxn>
                  <a:cxn ang="0">
                    <a:pos x="440" y="282"/>
                  </a:cxn>
                  <a:cxn ang="0">
                    <a:pos x="446" y="260"/>
                  </a:cxn>
                  <a:cxn ang="0">
                    <a:pos x="450" y="223"/>
                  </a:cxn>
                  <a:cxn ang="0">
                    <a:pos x="450" y="203"/>
                  </a:cxn>
                  <a:cxn ang="0">
                    <a:pos x="449" y="170"/>
                  </a:cxn>
                  <a:cxn ang="0">
                    <a:pos x="444" y="145"/>
                  </a:cxn>
                  <a:cxn ang="0">
                    <a:pos x="438" y="127"/>
                  </a:cxn>
                  <a:cxn ang="0">
                    <a:pos x="428" y="114"/>
                  </a:cxn>
                  <a:cxn ang="0">
                    <a:pos x="421" y="109"/>
                  </a:cxn>
                  <a:cxn ang="0">
                    <a:pos x="403" y="100"/>
                  </a:cxn>
                  <a:cxn ang="0">
                    <a:pos x="376" y="96"/>
                  </a:cxn>
                  <a:cxn ang="0">
                    <a:pos x="165" y="96"/>
                  </a:cxn>
                  <a:cxn ang="0">
                    <a:pos x="157" y="96"/>
                  </a:cxn>
                  <a:cxn ang="0">
                    <a:pos x="141" y="100"/>
                  </a:cxn>
                  <a:cxn ang="0">
                    <a:pos x="133" y="106"/>
                  </a:cxn>
                  <a:cxn ang="0">
                    <a:pos x="126" y="114"/>
                  </a:cxn>
                  <a:cxn ang="0">
                    <a:pos x="121" y="132"/>
                  </a:cxn>
                  <a:cxn ang="0">
                    <a:pos x="121" y="638"/>
                  </a:cxn>
                  <a:cxn ang="0">
                    <a:pos x="0" y="109"/>
                  </a:cxn>
                </a:cxnLst>
                <a:rect l="0" t="0" r="r" b="b"/>
                <a:pathLst>
                  <a:path w="588" h="638">
                    <a:moveTo>
                      <a:pt x="0" y="109"/>
                    </a:moveTo>
                    <a:lnTo>
                      <a:pt x="0" y="109"/>
                    </a:lnTo>
                    <a:lnTo>
                      <a:pt x="1" y="88"/>
                    </a:lnTo>
                    <a:lnTo>
                      <a:pt x="2" y="77"/>
                    </a:lnTo>
                    <a:lnTo>
                      <a:pt x="4" y="66"/>
                    </a:lnTo>
                    <a:lnTo>
                      <a:pt x="7" y="56"/>
                    </a:lnTo>
                    <a:lnTo>
                      <a:pt x="12" y="45"/>
                    </a:lnTo>
                    <a:lnTo>
                      <a:pt x="18" y="35"/>
                    </a:lnTo>
                    <a:lnTo>
                      <a:pt x="26" y="25"/>
                    </a:lnTo>
                    <a:lnTo>
                      <a:pt x="26" y="25"/>
                    </a:lnTo>
                    <a:lnTo>
                      <a:pt x="36" y="18"/>
                    </a:lnTo>
                    <a:lnTo>
                      <a:pt x="45" y="13"/>
                    </a:lnTo>
                    <a:lnTo>
                      <a:pt x="55" y="7"/>
                    </a:lnTo>
                    <a:lnTo>
                      <a:pt x="65" y="4"/>
                    </a:lnTo>
                    <a:lnTo>
                      <a:pt x="75" y="2"/>
                    </a:lnTo>
                    <a:lnTo>
                      <a:pt x="84" y="0"/>
                    </a:lnTo>
                    <a:lnTo>
                      <a:pt x="104" y="0"/>
                    </a:lnTo>
                    <a:lnTo>
                      <a:pt x="406" y="0"/>
                    </a:lnTo>
                    <a:lnTo>
                      <a:pt x="406" y="0"/>
                    </a:lnTo>
                    <a:lnTo>
                      <a:pt x="424" y="0"/>
                    </a:lnTo>
                    <a:lnTo>
                      <a:pt x="440" y="2"/>
                    </a:lnTo>
                    <a:lnTo>
                      <a:pt x="460" y="3"/>
                    </a:lnTo>
                    <a:lnTo>
                      <a:pt x="478" y="9"/>
                    </a:lnTo>
                    <a:lnTo>
                      <a:pt x="495" y="16"/>
                    </a:lnTo>
                    <a:lnTo>
                      <a:pt x="503" y="20"/>
                    </a:lnTo>
                    <a:lnTo>
                      <a:pt x="513" y="25"/>
                    </a:lnTo>
                    <a:lnTo>
                      <a:pt x="520" y="32"/>
                    </a:lnTo>
                    <a:lnTo>
                      <a:pt x="528" y="39"/>
                    </a:lnTo>
                    <a:lnTo>
                      <a:pt x="536" y="49"/>
                    </a:lnTo>
                    <a:lnTo>
                      <a:pt x="543" y="59"/>
                    </a:lnTo>
                    <a:lnTo>
                      <a:pt x="543" y="59"/>
                    </a:lnTo>
                    <a:lnTo>
                      <a:pt x="553" y="75"/>
                    </a:lnTo>
                    <a:lnTo>
                      <a:pt x="560" y="92"/>
                    </a:lnTo>
                    <a:lnTo>
                      <a:pt x="567" y="110"/>
                    </a:lnTo>
                    <a:lnTo>
                      <a:pt x="570" y="127"/>
                    </a:lnTo>
                    <a:lnTo>
                      <a:pt x="572" y="145"/>
                    </a:lnTo>
                    <a:lnTo>
                      <a:pt x="574" y="163"/>
                    </a:lnTo>
                    <a:lnTo>
                      <a:pt x="575" y="199"/>
                    </a:lnTo>
                    <a:lnTo>
                      <a:pt x="575" y="199"/>
                    </a:lnTo>
                    <a:lnTo>
                      <a:pt x="574" y="234"/>
                    </a:lnTo>
                    <a:lnTo>
                      <a:pt x="572" y="252"/>
                    </a:lnTo>
                    <a:lnTo>
                      <a:pt x="571" y="270"/>
                    </a:lnTo>
                    <a:lnTo>
                      <a:pt x="567" y="288"/>
                    </a:lnTo>
                    <a:lnTo>
                      <a:pt x="563" y="306"/>
                    </a:lnTo>
                    <a:lnTo>
                      <a:pt x="556" y="324"/>
                    </a:lnTo>
                    <a:lnTo>
                      <a:pt x="547" y="342"/>
                    </a:lnTo>
                    <a:lnTo>
                      <a:pt x="547" y="342"/>
                    </a:lnTo>
                    <a:lnTo>
                      <a:pt x="540" y="355"/>
                    </a:lnTo>
                    <a:lnTo>
                      <a:pt x="532" y="366"/>
                    </a:lnTo>
                    <a:lnTo>
                      <a:pt x="521" y="377"/>
                    </a:lnTo>
                    <a:lnTo>
                      <a:pt x="508" y="387"/>
                    </a:lnTo>
                    <a:lnTo>
                      <a:pt x="493" y="395"/>
                    </a:lnTo>
                    <a:lnTo>
                      <a:pt x="474" y="402"/>
                    </a:lnTo>
                    <a:lnTo>
                      <a:pt x="453" y="406"/>
                    </a:lnTo>
                    <a:lnTo>
                      <a:pt x="426" y="409"/>
                    </a:lnTo>
                    <a:lnTo>
                      <a:pt x="344" y="409"/>
                    </a:lnTo>
                    <a:lnTo>
                      <a:pt x="344" y="413"/>
                    </a:lnTo>
                    <a:lnTo>
                      <a:pt x="588" y="638"/>
                    </a:lnTo>
                    <a:lnTo>
                      <a:pt x="436" y="638"/>
                    </a:lnTo>
                    <a:lnTo>
                      <a:pt x="226" y="431"/>
                    </a:lnTo>
                    <a:lnTo>
                      <a:pt x="226" y="431"/>
                    </a:lnTo>
                    <a:lnTo>
                      <a:pt x="216" y="420"/>
                    </a:lnTo>
                    <a:lnTo>
                      <a:pt x="207" y="406"/>
                    </a:lnTo>
                    <a:lnTo>
                      <a:pt x="203" y="399"/>
                    </a:lnTo>
                    <a:lnTo>
                      <a:pt x="200" y="392"/>
                    </a:lnTo>
                    <a:lnTo>
                      <a:pt x="197" y="384"/>
                    </a:lnTo>
                    <a:lnTo>
                      <a:pt x="196" y="377"/>
                    </a:lnTo>
                    <a:lnTo>
                      <a:pt x="196" y="363"/>
                    </a:lnTo>
                    <a:lnTo>
                      <a:pt x="196" y="363"/>
                    </a:lnTo>
                    <a:lnTo>
                      <a:pt x="197" y="353"/>
                    </a:lnTo>
                    <a:lnTo>
                      <a:pt x="200" y="345"/>
                    </a:lnTo>
                    <a:lnTo>
                      <a:pt x="204" y="338"/>
                    </a:lnTo>
                    <a:lnTo>
                      <a:pt x="210" y="331"/>
                    </a:lnTo>
                    <a:lnTo>
                      <a:pt x="218" y="325"/>
                    </a:lnTo>
                    <a:lnTo>
                      <a:pt x="228" y="323"/>
                    </a:lnTo>
                    <a:lnTo>
                      <a:pt x="237" y="320"/>
                    </a:lnTo>
                    <a:lnTo>
                      <a:pt x="250" y="318"/>
                    </a:lnTo>
                    <a:lnTo>
                      <a:pt x="371" y="318"/>
                    </a:lnTo>
                    <a:lnTo>
                      <a:pt x="371" y="318"/>
                    </a:lnTo>
                    <a:lnTo>
                      <a:pt x="387" y="318"/>
                    </a:lnTo>
                    <a:lnTo>
                      <a:pt x="396" y="317"/>
                    </a:lnTo>
                    <a:lnTo>
                      <a:pt x="406" y="314"/>
                    </a:lnTo>
                    <a:lnTo>
                      <a:pt x="414" y="310"/>
                    </a:lnTo>
                    <a:lnTo>
                      <a:pt x="422" y="306"/>
                    </a:lnTo>
                    <a:lnTo>
                      <a:pt x="429" y="299"/>
                    </a:lnTo>
                    <a:lnTo>
                      <a:pt x="436" y="291"/>
                    </a:lnTo>
                    <a:lnTo>
                      <a:pt x="436" y="291"/>
                    </a:lnTo>
                    <a:lnTo>
                      <a:pt x="440" y="282"/>
                    </a:lnTo>
                    <a:lnTo>
                      <a:pt x="444" y="271"/>
                    </a:lnTo>
                    <a:lnTo>
                      <a:pt x="446" y="260"/>
                    </a:lnTo>
                    <a:lnTo>
                      <a:pt x="449" y="248"/>
                    </a:lnTo>
                    <a:lnTo>
                      <a:pt x="450" y="223"/>
                    </a:lnTo>
                    <a:lnTo>
                      <a:pt x="450" y="203"/>
                    </a:lnTo>
                    <a:lnTo>
                      <a:pt x="450" y="203"/>
                    </a:lnTo>
                    <a:lnTo>
                      <a:pt x="450" y="185"/>
                    </a:lnTo>
                    <a:lnTo>
                      <a:pt x="449" y="170"/>
                    </a:lnTo>
                    <a:lnTo>
                      <a:pt x="447" y="156"/>
                    </a:lnTo>
                    <a:lnTo>
                      <a:pt x="444" y="145"/>
                    </a:lnTo>
                    <a:lnTo>
                      <a:pt x="440" y="135"/>
                    </a:lnTo>
                    <a:lnTo>
                      <a:pt x="438" y="127"/>
                    </a:lnTo>
                    <a:lnTo>
                      <a:pt x="432" y="120"/>
                    </a:lnTo>
                    <a:lnTo>
                      <a:pt x="428" y="114"/>
                    </a:lnTo>
                    <a:lnTo>
                      <a:pt x="428" y="114"/>
                    </a:lnTo>
                    <a:lnTo>
                      <a:pt x="421" y="109"/>
                    </a:lnTo>
                    <a:lnTo>
                      <a:pt x="412" y="103"/>
                    </a:lnTo>
                    <a:lnTo>
                      <a:pt x="403" y="100"/>
                    </a:lnTo>
                    <a:lnTo>
                      <a:pt x="394" y="98"/>
                    </a:lnTo>
                    <a:lnTo>
                      <a:pt x="376" y="96"/>
                    </a:lnTo>
                    <a:lnTo>
                      <a:pt x="361" y="96"/>
                    </a:lnTo>
                    <a:lnTo>
                      <a:pt x="165" y="96"/>
                    </a:lnTo>
                    <a:lnTo>
                      <a:pt x="165" y="96"/>
                    </a:lnTo>
                    <a:lnTo>
                      <a:pt x="157" y="96"/>
                    </a:lnTo>
                    <a:lnTo>
                      <a:pt x="148" y="98"/>
                    </a:lnTo>
                    <a:lnTo>
                      <a:pt x="141" y="100"/>
                    </a:lnTo>
                    <a:lnTo>
                      <a:pt x="133" y="106"/>
                    </a:lnTo>
                    <a:lnTo>
                      <a:pt x="133" y="106"/>
                    </a:lnTo>
                    <a:lnTo>
                      <a:pt x="129" y="110"/>
                    </a:lnTo>
                    <a:lnTo>
                      <a:pt x="126" y="114"/>
                    </a:lnTo>
                    <a:lnTo>
                      <a:pt x="122" y="123"/>
                    </a:lnTo>
                    <a:lnTo>
                      <a:pt x="121" y="132"/>
                    </a:lnTo>
                    <a:lnTo>
                      <a:pt x="121" y="141"/>
                    </a:lnTo>
                    <a:lnTo>
                      <a:pt x="121" y="638"/>
                    </a:lnTo>
                    <a:lnTo>
                      <a:pt x="0" y="638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F5821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" name="Freeform 42"/>
              <p:cNvSpPr>
                <a:spLocks noEditPoints="1"/>
              </p:cNvSpPr>
              <p:nvPr/>
            </p:nvSpPr>
            <p:spPr bwMode="auto">
              <a:xfrm>
                <a:off x="7726363" y="3001963"/>
                <a:ext cx="1041400" cy="1036637"/>
              </a:xfrm>
              <a:custGeom>
                <a:avLst/>
                <a:gdLst/>
                <a:ahLst/>
                <a:cxnLst>
                  <a:cxn ang="0">
                    <a:pos x="595" y="81"/>
                  </a:cxn>
                  <a:cxn ang="0">
                    <a:pos x="621" y="124"/>
                  </a:cxn>
                  <a:cxn ang="0">
                    <a:pos x="639" y="172"/>
                  </a:cxn>
                  <a:cxn ang="0">
                    <a:pos x="653" y="260"/>
                  </a:cxn>
                  <a:cxn ang="0">
                    <a:pos x="656" y="326"/>
                  </a:cxn>
                  <a:cxn ang="0">
                    <a:pos x="649" y="429"/>
                  </a:cxn>
                  <a:cxn ang="0">
                    <a:pos x="634" y="497"/>
                  </a:cxn>
                  <a:cxn ang="0">
                    <a:pos x="613" y="545"/>
                  </a:cxn>
                  <a:cxn ang="0">
                    <a:pos x="582" y="586"/>
                  </a:cxn>
                  <a:cxn ang="0">
                    <a:pos x="554" y="609"/>
                  </a:cxn>
                  <a:cxn ang="0">
                    <a:pos x="507" y="631"/>
                  </a:cxn>
                  <a:cxn ang="0">
                    <a:pos x="457" y="645"/>
                  </a:cxn>
                  <a:cxn ang="0">
                    <a:pos x="357" y="653"/>
                  </a:cxn>
                  <a:cxn ang="0">
                    <a:pos x="299" y="653"/>
                  </a:cxn>
                  <a:cxn ang="0">
                    <a:pos x="198" y="645"/>
                  </a:cxn>
                  <a:cxn ang="0">
                    <a:pos x="148" y="631"/>
                  </a:cxn>
                  <a:cxn ang="0">
                    <a:pos x="101" y="609"/>
                  </a:cxn>
                  <a:cxn ang="0">
                    <a:pos x="73" y="586"/>
                  </a:cxn>
                  <a:cxn ang="0">
                    <a:pos x="39" y="542"/>
                  </a:cxn>
                  <a:cxn ang="0">
                    <a:pos x="18" y="492"/>
                  </a:cxn>
                  <a:cxn ang="0">
                    <a:pos x="4" y="422"/>
                  </a:cxn>
                  <a:cxn ang="0">
                    <a:pos x="0" y="326"/>
                  </a:cxn>
                  <a:cxn ang="0">
                    <a:pos x="1" y="260"/>
                  </a:cxn>
                  <a:cxn ang="0">
                    <a:pos x="15" y="172"/>
                  </a:cxn>
                  <a:cxn ang="0">
                    <a:pos x="33" y="124"/>
                  </a:cxn>
                  <a:cxn ang="0">
                    <a:pos x="61" y="81"/>
                  </a:cxn>
                  <a:cxn ang="0">
                    <a:pos x="87" y="56"/>
                  </a:cxn>
                  <a:cxn ang="0">
                    <a:pos x="132" y="29"/>
                  </a:cxn>
                  <a:cxn ang="0">
                    <a:pos x="182" y="12"/>
                  </a:cxn>
                  <a:cxn ang="0">
                    <a:pos x="265" y="1"/>
                  </a:cxn>
                  <a:cxn ang="0">
                    <a:pos x="328" y="0"/>
                  </a:cxn>
                  <a:cxn ang="0">
                    <a:pos x="424" y="4"/>
                  </a:cxn>
                  <a:cxn ang="0">
                    <a:pos x="490" y="17"/>
                  </a:cxn>
                  <a:cxn ang="0">
                    <a:pos x="539" y="36"/>
                  </a:cxn>
                  <a:cxn ang="0">
                    <a:pos x="582" y="68"/>
                  </a:cxn>
                  <a:cxn ang="0">
                    <a:pos x="162" y="504"/>
                  </a:cxn>
                  <a:cxn ang="0">
                    <a:pos x="186" y="528"/>
                  </a:cxn>
                  <a:cxn ang="0">
                    <a:pos x="214" y="543"/>
                  </a:cxn>
                  <a:cxn ang="0">
                    <a:pos x="279" y="556"/>
                  </a:cxn>
                  <a:cxn ang="0">
                    <a:pos x="326" y="557"/>
                  </a:cxn>
                  <a:cxn ang="0">
                    <a:pos x="397" y="553"/>
                  </a:cxn>
                  <a:cxn ang="0">
                    <a:pos x="450" y="538"/>
                  </a:cxn>
                  <a:cxn ang="0">
                    <a:pos x="476" y="521"/>
                  </a:cxn>
                  <a:cxn ang="0">
                    <a:pos x="492" y="504"/>
                  </a:cxn>
                  <a:cxn ang="0">
                    <a:pos x="514" y="464"/>
                  </a:cxn>
                  <a:cxn ang="0">
                    <a:pos x="528" y="395"/>
                  </a:cxn>
                  <a:cxn ang="0">
                    <a:pos x="531" y="326"/>
                  </a:cxn>
                  <a:cxn ang="0">
                    <a:pos x="524" y="228"/>
                  </a:cxn>
                  <a:cxn ang="0">
                    <a:pos x="507" y="171"/>
                  </a:cxn>
                  <a:cxn ang="0">
                    <a:pos x="492" y="149"/>
                  </a:cxn>
                  <a:cxn ang="0">
                    <a:pos x="468" y="126"/>
                  </a:cxn>
                  <a:cxn ang="0">
                    <a:pos x="440" y="111"/>
                  </a:cxn>
                  <a:cxn ang="0">
                    <a:pos x="375" y="97"/>
                  </a:cxn>
                  <a:cxn ang="0">
                    <a:pos x="326" y="96"/>
                  </a:cxn>
                  <a:cxn ang="0">
                    <a:pos x="255" y="100"/>
                  </a:cxn>
                  <a:cxn ang="0">
                    <a:pos x="194" y="121"/>
                  </a:cxn>
                  <a:cxn ang="0">
                    <a:pos x="171" y="140"/>
                  </a:cxn>
                  <a:cxn ang="0">
                    <a:pos x="154" y="161"/>
                  </a:cxn>
                  <a:cxn ang="0">
                    <a:pos x="135" y="213"/>
                  </a:cxn>
                  <a:cxn ang="0">
                    <a:pos x="125" y="293"/>
                  </a:cxn>
                  <a:cxn ang="0">
                    <a:pos x="125" y="363"/>
                  </a:cxn>
                  <a:cxn ang="0">
                    <a:pos x="136" y="445"/>
                  </a:cxn>
                  <a:cxn ang="0">
                    <a:pos x="155" y="493"/>
                  </a:cxn>
                </a:cxnLst>
                <a:rect l="0" t="0" r="r" b="b"/>
                <a:pathLst>
                  <a:path w="656" h="653">
                    <a:moveTo>
                      <a:pt x="582" y="68"/>
                    </a:moveTo>
                    <a:lnTo>
                      <a:pt x="582" y="68"/>
                    </a:lnTo>
                    <a:lnTo>
                      <a:pt x="595" y="81"/>
                    </a:lnTo>
                    <a:lnTo>
                      <a:pt x="604" y="94"/>
                    </a:lnTo>
                    <a:lnTo>
                      <a:pt x="614" y="108"/>
                    </a:lnTo>
                    <a:lnTo>
                      <a:pt x="621" y="124"/>
                    </a:lnTo>
                    <a:lnTo>
                      <a:pt x="628" y="139"/>
                    </a:lnTo>
                    <a:lnTo>
                      <a:pt x="635" y="156"/>
                    </a:lnTo>
                    <a:lnTo>
                      <a:pt x="639" y="172"/>
                    </a:lnTo>
                    <a:lnTo>
                      <a:pt x="643" y="190"/>
                    </a:lnTo>
                    <a:lnTo>
                      <a:pt x="650" y="225"/>
                    </a:lnTo>
                    <a:lnTo>
                      <a:pt x="653" y="260"/>
                    </a:lnTo>
                    <a:lnTo>
                      <a:pt x="654" y="295"/>
                    </a:lnTo>
                    <a:lnTo>
                      <a:pt x="656" y="326"/>
                    </a:lnTo>
                    <a:lnTo>
                      <a:pt x="656" y="326"/>
                    </a:lnTo>
                    <a:lnTo>
                      <a:pt x="654" y="360"/>
                    </a:lnTo>
                    <a:lnTo>
                      <a:pt x="653" y="393"/>
                    </a:lnTo>
                    <a:lnTo>
                      <a:pt x="649" y="429"/>
                    </a:lnTo>
                    <a:lnTo>
                      <a:pt x="643" y="464"/>
                    </a:lnTo>
                    <a:lnTo>
                      <a:pt x="639" y="481"/>
                    </a:lnTo>
                    <a:lnTo>
                      <a:pt x="634" y="497"/>
                    </a:lnTo>
                    <a:lnTo>
                      <a:pt x="628" y="514"/>
                    </a:lnTo>
                    <a:lnTo>
                      <a:pt x="621" y="531"/>
                    </a:lnTo>
                    <a:lnTo>
                      <a:pt x="613" y="545"/>
                    </a:lnTo>
                    <a:lnTo>
                      <a:pt x="604" y="560"/>
                    </a:lnTo>
                    <a:lnTo>
                      <a:pt x="593" y="574"/>
                    </a:lnTo>
                    <a:lnTo>
                      <a:pt x="582" y="586"/>
                    </a:lnTo>
                    <a:lnTo>
                      <a:pt x="582" y="586"/>
                    </a:lnTo>
                    <a:lnTo>
                      <a:pt x="568" y="597"/>
                    </a:lnTo>
                    <a:lnTo>
                      <a:pt x="554" y="609"/>
                    </a:lnTo>
                    <a:lnTo>
                      <a:pt x="539" y="617"/>
                    </a:lnTo>
                    <a:lnTo>
                      <a:pt x="524" y="625"/>
                    </a:lnTo>
                    <a:lnTo>
                      <a:pt x="507" y="631"/>
                    </a:lnTo>
                    <a:lnTo>
                      <a:pt x="490" y="636"/>
                    </a:lnTo>
                    <a:lnTo>
                      <a:pt x="474" y="640"/>
                    </a:lnTo>
                    <a:lnTo>
                      <a:pt x="457" y="645"/>
                    </a:lnTo>
                    <a:lnTo>
                      <a:pt x="422" y="650"/>
                    </a:lnTo>
                    <a:lnTo>
                      <a:pt x="389" y="652"/>
                    </a:lnTo>
                    <a:lnTo>
                      <a:pt x="357" y="653"/>
                    </a:lnTo>
                    <a:lnTo>
                      <a:pt x="328" y="653"/>
                    </a:lnTo>
                    <a:lnTo>
                      <a:pt x="328" y="653"/>
                    </a:lnTo>
                    <a:lnTo>
                      <a:pt x="299" y="653"/>
                    </a:lnTo>
                    <a:lnTo>
                      <a:pt x="267" y="652"/>
                    </a:lnTo>
                    <a:lnTo>
                      <a:pt x="233" y="650"/>
                    </a:lnTo>
                    <a:lnTo>
                      <a:pt x="198" y="645"/>
                    </a:lnTo>
                    <a:lnTo>
                      <a:pt x="182" y="640"/>
                    </a:lnTo>
                    <a:lnTo>
                      <a:pt x="165" y="636"/>
                    </a:lnTo>
                    <a:lnTo>
                      <a:pt x="148" y="631"/>
                    </a:lnTo>
                    <a:lnTo>
                      <a:pt x="132" y="625"/>
                    </a:lnTo>
                    <a:lnTo>
                      <a:pt x="116" y="617"/>
                    </a:lnTo>
                    <a:lnTo>
                      <a:pt x="101" y="609"/>
                    </a:lnTo>
                    <a:lnTo>
                      <a:pt x="87" y="597"/>
                    </a:lnTo>
                    <a:lnTo>
                      <a:pt x="73" y="586"/>
                    </a:lnTo>
                    <a:lnTo>
                      <a:pt x="73" y="586"/>
                    </a:lnTo>
                    <a:lnTo>
                      <a:pt x="61" y="572"/>
                    </a:lnTo>
                    <a:lnTo>
                      <a:pt x="48" y="557"/>
                    </a:lnTo>
                    <a:lnTo>
                      <a:pt x="39" y="542"/>
                    </a:lnTo>
                    <a:lnTo>
                      <a:pt x="30" y="525"/>
                    </a:lnTo>
                    <a:lnTo>
                      <a:pt x="23" y="509"/>
                    </a:lnTo>
                    <a:lnTo>
                      <a:pt x="18" y="492"/>
                    </a:lnTo>
                    <a:lnTo>
                      <a:pt x="12" y="474"/>
                    </a:lnTo>
                    <a:lnTo>
                      <a:pt x="9" y="457"/>
                    </a:lnTo>
                    <a:lnTo>
                      <a:pt x="4" y="422"/>
                    </a:lnTo>
                    <a:lnTo>
                      <a:pt x="1" y="388"/>
                    </a:lnTo>
                    <a:lnTo>
                      <a:pt x="0" y="356"/>
                    </a:lnTo>
                    <a:lnTo>
                      <a:pt x="0" y="326"/>
                    </a:lnTo>
                    <a:lnTo>
                      <a:pt x="0" y="326"/>
                    </a:lnTo>
                    <a:lnTo>
                      <a:pt x="0" y="293"/>
                    </a:lnTo>
                    <a:lnTo>
                      <a:pt x="1" y="260"/>
                    </a:lnTo>
                    <a:lnTo>
                      <a:pt x="5" y="224"/>
                    </a:lnTo>
                    <a:lnTo>
                      <a:pt x="11" y="189"/>
                    </a:lnTo>
                    <a:lnTo>
                      <a:pt x="15" y="172"/>
                    </a:lnTo>
                    <a:lnTo>
                      <a:pt x="19" y="156"/>
                    </a:lnTo>
                    <a:lnTo>
                      <a:pt x="26" y="140"/>
                    </a:lnTo>
                    <a:lnTo>
                      <a:pt x="33" y="124"/>
                    </a:lnTo>
                    <a:lnTo>
                      <a:pt x="41" y="108"/>
                    </a:lnTo>
                    <a:lnTo>
                      <a:pt x="50" y="94"/>
                    </a:lnTo>
                    <a:lnTo>
                      <a:pt x="61" y="81"/>
                    </a:lnTo>
                    <a:lnTo>
                      <a:pt x="73" y="68"/>
                    </a:lnTo>
                    <a:lnTo>
                      <a:pt x="73" y="68"/>
                    </a:lnTo>
                    <a:lnTo>
                      <a:pt x="87" y="56"/>
                    </a:lnTo>
                    <a:lnTo>
                      <a:pt x="101" y="46"/>
                    </a:lnTo>
                    <a:lnTo>
                      <a:pt x="116" y="36"/>
                    </a:lnTo>
                    <a:lnTo>
                      <a:pt x="132" y="29"/>
                    </a:lnTo>
                    <a:lnTo>
                      <a:pt x="148" y="22"/>
                    </a:lnTo>
                    <a:lnTo>
                      <a:pt x="165" y="17"/>
                    </a:lnTo>
                    <a:lnTo>
                      <a:pt x="182" y="12"/>
                    </a:lnTo>
                    <a:lnTo>
                      <a:pt x="198" y="10"/>
                    </a:lnTo>
                    <a:lnTo>
                      <a:pt x="232" y="4"/>
                    </a:lnTo>
                    <a:lnTo>
                      <a:pt x="265" y="1"/>
                    </a:lnTo>
                    <a:lnTo>
                      <a:pt x="297" y="1"/>
                    </a:lnTo>
                    <a:lnTo>
                      <a:pt x="328" y="0"/>
                    </a:lnTo>
                    <a:lnTo>
                      <a:pt x="328" y="0"/>
                    </a:lnTo>
                    <a:lnTo>
                      <a:pt x="357" y="1"/>
                    </a:lnTo>
                    <a:lnTo>
                      <a:pt x="389" y="1"/>
                    </a:lnTo>
                    <a:lnTo>
                      <a:pt x="424" y="4"/>
                    </a:lnTo>
                    <a:lnTo>
                      <a:pt x="457" y="10"/>
                    </a:lnTo>
                    <a:lnTo>
                      <a:pt x="474" y="12"/>
                    </a:lnTo>
                    <a:lnTo>
                      <a:pt x="490" y="17"/>
                    </a:lnTo>
                    <a:lnTo>
                      <a:pt x="507" y="22"/>
                    </a:lnTo>
                    <a:lnTo>
                      <a:pt x="524" y="29"/>
                    </a:lnTo>
                    <a:lnTo>
                      <a:pt x="539" y="36"/>
                    </a:lnTo>
                    <a:lnTo>
                      <a:pt x="554" y="46"/>
                    </a:lnTo>
                    <a:lnTo>
                      <a:pt x="568" y="56"/>
                    </a:lnTo>
                    <a:lnTo>
                      <a:pt x="582" y="68"/>
                    </a:lnTo>
                    <a:lnTo>
                      <a:pt x="582" y="68"/>
                    </a:lnTo>
                    <a:close/>
                    <a:moveTo>
                      <a:pt x="162" y="504"/>
                    </a:moveTo>
                    <a:lnTo>
                      <a:pt x="162" y="504"/>
                    </a:lnTo>
                    <a:lnTo>
                      <a:pt x="171" y="513"/>
                    </a:lnTo>
                    <a:lnTo>
                      <a:pt x="178" y="521"/>
                    </a:lnTo>
                    <a:lnTo>
                      <a:pt x="186" y="528"/>
                    </a:lnTo>
                    <a:lnTo>
                      <a:pt x="194" y="534"/>
                    </a:lnTo>
                    <a:lnTo>
                      <a:pt x="204" y="538"/>
                    </a:lnTo>
                    <a:lnTo>
                      <a:pt x="214" y="543"/>
                    </a:lnTo>
                    <a:lnTo>
                      <a:pt x="233" y="549"/>
                    </a:lnTo>
                    <a:lnTo>
                      <a:pt x="255" y="553"/>
                    </a:lnTo>
                    <a:lnTo>
                      <a:pt x="279" y="556"/>
                    </a:lnTo>
                    <a:lnTo>
                      <a:pt x="303" y="557"/>
                    </a:lnTo>
                    <a:lnTo>
                      <a:pt x="326" y="557"/>
                    </a:lnTo>
                    <a:lnTo>
                      <a:pt x="326" y="557"/>
                    </a:lnTo>
                    <a:lnTo>
                      <a:pt x="351" y="557"/>
                    </a:lnTo>
                    <a:lnTo>
                      <a:pt x="375" y="556"/>
                    </a:lnTo>
                    <a:lnTo>
                      <a:pt x="397" y="553"/>
                    </a:lnTo>
                    <a:lnTo>
                      <a:pt x="419" y="549"/>
                    </a:lnTo>
                    <a:lnTo>
                      <a:pt x="440" y="543"/>
                    </a:lnTo>
                    <a:lnTo>
                      <a:pt x="450" y="538"/>
                    </a:lnTo>
                    <a:lnTo>
                      <a:pt x="460" y="534"/>
                    </a:lnTo>
                    <a:lnTo>
                      <a:pt x="468" y="528"/>
                    </a:lnTo>
                    <a:lnTo>
                      <a:pt x="476" y="521"/>
                    </a:lnTo>
                    <a:lnTo>
                      <a:pt x="485" y="513"/>
                    </a:lnTo>
                    <a:lnTo>
                      <a:pt x="492" y="504"/>
                    </a:lnTo>
                    <a:lnTo>
                      <a:pt x="492" y="504"/>
                    </a:lnTo>
                    <a:lnTo>
                      <a:pt x="500" y="493"/>
                    </a:lnTo>
                    <a:lnTo>
                      <a:pt x="507" y="481"/>
                    </a:lnTo>
                    <a:lnTo>
                      <a:pt x="514" y="464"/>
                    </a:lnTo>
                    <a:lnTo>
                      <a:pt x="520" y="445"/>
                    </a:lnTo>
                    <a:lnTo>
                      <a:pt x="524" y="421"/>
                    </a:lnTo>
                    <a:lnTo>
                      <a:pt x="528" y="395"/>
                    </a:lnTo>
                    <a:lnTo>
                      <a:pt x="531" y="363"/>
                    </a:lnTo>
                    <a:lnTo>
                      <a:pt x="531" y="326"/>
                    </a:lnTo>
                    <a:lnTo>
                      <a:pt x="531" y="326"/>
                    </a:lnTo>
                    <a:lnTo>
                      <a:pt x="531" y="289"/>
                    </a:lnTo>
                    <a:lnTo>
                      <a:pt x="528" y="256"/>
                    </a:lnTo>
                    <a:lnTo>
                      <a:pt x="524" y="228"/>
                    </a:lnTo>
                    <a:lnTo>
                      <a:pt x="520" y="206"/>
                    </a:lnTo>
                    <a:lnTo>
                      <a:pt x="513" y="186"/>
                    </a:lnTo>
                    <a:lnTo>
                      <a:pt x="507" y="171"/>
                    </a:lnTo>
                    <a:lnTo>
                      <a:pt x="499" y="158"/>
                    </a:lnTo>
                    <a:lnTo>
                      <a:pt x="492" y="149"/>
                    </a:lnTo>
                    <a:lnTo>
                      <a:pt x="492" y="149"/>
                    </a:lnTo>
                    <a:lnTo>
                      <a:pt x="485" y="140"/>
                    </a:lnTo>
                    <a:lnTo>
                      <a:pt x="476" y="133"/>
                    </a:lnTo>
                    <a:lnTo>
                      <a:pt x="468" y="126"/>
                    </a:lnTo>
                    <a:lnTo>
                      <a:pt x="460" y="121"/>
                    </a:lnTo>
                    <a:lnTo>
                      <a:pt x="450" y="115"/>
                    </a:lnTo>
                    <a:lnTo>
                      <a:pt x="440" y="111"/>
                    </a:lnTo>
                    <a:lnTo>
                      <a:pt x="419" y="104"/>
                    </a:lnTo>
                    <a:lnTo>
                      <a:pt x="397" y="100"/>
                    </a:lnTo>
                    <a:lnTo>
                      <a:pt x="375" y="97"/>
                    </a:lnTo>
                    <a:lnTo>
                      <a:pt x="351" y="97"/>
                    </a:lnTo>
                    <a:lnTo>
                      <a:pt x="326" y="96"/>
                    </a:lnTo>
                    <a:lnTo>
                      <a:pt x="326" y="96"/>
                    </a:lnTo>
                    <a:lnTo>
                      <a:pt x="303" y="97"/>
                    </a:lnTo>
                    <a:lnTo>
                      <a:pt x="279" y="97"/>
                    </a:lnTo>
                    <a:lnTo>
                      <a:pt x="255" y="100"/>
                    </a:lnTo>
                    <a:lnTo>
                      <a:pt x="233" y="104"/>
                    </a:lnTo>
                    <a:lnTo>
                      <a:pt x="214" y="111"/>
                    </a:lnTo>
                    <a:lnTo>
                      <a:pt x="194" y="121"/>
                    </a:lnTo>
                    <a:lnTo>
                      <a:pt x="186" y="126"/>
                    </a:lnTo>
                    <a:lnTo>
                      <a:pt x="178" y="133"/>
                    </a:lnTo>
                    <a:lnTo>
                      <a:pt x="171" y="140"/>
                    </a:lnTo>
                    <a:lnTo>
                      <a:pt x="162" y="149"/>
                    </a:lnTo>
                    <a:lnTo>
                      <a:pt x="162" y="149"/>
                    </a:lnTo>
                    <a:lnTo>
                      <a:pt x="154" y="161"/>
                    </a:lnTo>
                    <a:lnTo>
                      <a:pt x="146" y="175"/>
                    </a:lnTo>
                    <a:lnTo>
                      <a:pt x="140" y="193"/>
                    </a:lnTo>
                    <a:lnTo>
                      <a:pt x="135" y="213"/>
                    </a:lnTo>
                    <a:lnTo>
                      <a:pt x="129" y="236"/>
                    </a:lnTo>
                    <a:lnTo>
                      <a:pt x="126" y="263"/>
                    </a:lnTo>
                    <a:lnTo>
                      <a:pt x="125" y="293"/>
                    </a:lnTo>
                    <a:lnTo>
                      <a:pt x="123" y="326"/>
                    </a:lnTo>
                    <a:lnTo>
                      <a:pt x="123" y="326"/>
                    </a:lnTo>
                    <a:lnTo>
                      <a:pt x="125" y="363"/>
                    </a:lnTo>
                    <a:lnTo>
                      <a:pt x="126" y="395"/>
                    </a:lnTo>
                    <a:lnTo>
                      <a:pt x="130" y="422"/>
                    </a:lnTo>
                    <a:lnTo>
                      <a:pt x="136" y="445"/>
                    </a:lnTo>
                    <a:lnTo>
                      <a:pt x="141" y="464"/>
                    </a:lnTo>
                    <a:lnTo>
                      <a:pt x="148" y="481"/>
                    </a:lnTo>
                    <a:lnTo>
                      <a:pt x="155" y="493"/>
                    </a:lnTo>
                    <a:lnTo>
                      <a:pt x="162" y="504"/>
                    </a:lnTo>
                    <a:lnTo>
                      <a:pt x="162" y="504"/>
                    </a:lnTo>
                    <a:close/>
                  </a:path>
                </a:pathLst>
              </a:custGeom>
              <a:solidFill>
                <a:srgbClr val="F5821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2636838" y="2305050"/>
              <a:ext cx="323850" cy="1336675"/>
            </a:xfrm>
            <a:custGeom>
              <a:avLst/>
              <a:gdLst/>
              <a:ahLst/>
              <a:cxnLst>
                <a:cxn ang="0">
                  <a:pos x="46" y="800"/>
                </a:cxn>
                <a:cxn ang="0">
                  <a:pos x="204" y="800"/>
                </a:cxn>
                <a:cxn ang="0">
                  <a:pos x="204" y="842"/>
                </a:cxn>
                <a:cxn ang="0">
                  <a:pos x="0" y="842"/>
                </a:cxn>
                <a:cxn ang="0">
                  <a:pos x="0" y="0"/>
                </a:cxn>
                <a:cxn ang="0">
                  <a:pos x="204" y="0"/>
                </a:cxn>
                <a:cxn ang="0">
                  <a:pos x="204" y="43"/>
                </a:cxn>
                <a:cxn ang="0">
                  <a:pos x="46" y="43"/>
                </a:cxn>
                <a:cxn ang="0">
                  <a:pos x="46" y="800"/>
                </a:cxn>
              </a:cxnLst>
              <a:rect l="0" t="0" r="r" b="b"/>
              <a:pathLst>
                <a:path w="204" h="842">
                  <a:moveTo>
                    <a:pt x="46" y="800"/>
                  </a:moveTo>
                  <a:lnTo>
                    <a:pt x="204" y="800"/>
                  </a:lnTo>
                  <a:lnTo>
                    <a:pt x="204" y="842"/>
                  </a:lnTo>
                  <a:lnTo>
                    <a:pt x="0" y="842"/>
                  </a:lnTo>
                  <a:lnTo>
                    <a:pt x="0" y="0"/>
                  </a:lnTo>
                  <a:lnTo>
                    <a:pt x="204" y="0"/>
                  </a:lnTo>
                  <a:lnTo>
                    <a:pt x="204" y="43"/>
                  </a:lnTo>
                  <a:lnTo>
                    <a:pt x="46" y="43"/>
                  </a:lnTo>
                  <a:lnTo>
                    <a:pt x="46" y="800"/>
                  </a:lnTo>
                  <a:close/>
                </a:path>
              </a:pathLst>
            </a:custGeom>
            <a:solidFill>
              <a:srgbClr val="2162A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8982075" y="2305050"/>
              <a:ext cx="323850" cy="1336675"/>
            </a:xfrm>
            <a:custGeom>
              <a:avLst/>
              <a:gdLst/>
              <a:ahLst/>
              <a:cxnLst>
                <a:cxn ang="0">
                  <a:pos x="158" y="800"/>
                </a:cxn>
                <a:cxn ang="0">
                  <a:pos x="0" y="800"/>
                </a:cxn>
                <a:cxn ang="0">
                  <a:pos x="0" y="842"/>
                </a:cxn>
                <a:cxn ang="0">
                  <a:pos x="204" y="842"/>
                </a:cxn>
                <a:cxn ang="0">
                  <a:pos x="204" y="0"/>
                </a:cxn>
                <a:cxn ang="0">
                  <a:pos x="0" y="0"/>
                </a:cxn>
                <a:cxn ang="0">
                  <a:pos x="0" y="43"/>
                </a:cxn>
                <a:cxn ang="0">
                  <a:pos x="158" y="43"/>
                </a:cxn>
                <a:cxn ang="0">
                  <a:pos x="158" y="800"/>
                </a:cxn>
              </a:cxnLst>
              <a:rect l="0" t="0" r="r" b="b"/>
              <a:pathLst>
                <a:path w="204" h="842">
                  <a:moveTo>
                    <a:pt x="158" y="800"/>
                  </a:moveTo>
                  <a:lnTo>
                    <a:pt x="0" y="800"/>
                  </a:lnTo>
                  <a:lnTo>
                    <a:pt x="0" y="842"/>
                  </a:lnTo>
                  <a:lnTo>
                    <a:pt x="204" y="842"/>
                  </a:lnTo>
                  <a:lnTo>
                    <a:pt x="204" y="0"/>
                  </a:lnTo>
                  <a:lnTo>
                    <a:pt x="0" y="0"/>
                  </a:lnTo>
                  <a:lnTo>
                    <a:pt x="0" y="43"/>
                  </a:lnTo>
                  <a:lnTo>
                    <a:pt x="158" y="43"/>
                  </a:lnTo>
                  <a:lnTo>
                    <a:pt x="158" y="800"/>
                  </a:lnTo>
                  <a:close/>
                </a:path>
              </a:pathLst>
            </a:custGeom>
            <a:solidFill>
              <a:srgbClr val="2162A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14" name="Группа 49"/>
            <p:cNvGrpSpPr/>
            <p:nvPr/>
          </p:nvGrpSpPr>
          <p:grpSpPr>
            <a:xfrm>
              <a:off x="3184525" y="1795463"/>
              <a:ext cx="5583237" cy="1025524"/>
              <a:chOff x="3184525" y="1795463"/>
              <a:chExt cx="5583237" cy="1025524"/>
            </a:xfrm>
          </p:grpSpPr>
          <p:sp>
            <p:nvSpPr>
              <p:cNvPr id="15" name="Freeform 35"/>
              <p:cNvSpPr>
                <a:spLocks noEditPoints="1"/>
              </p:cNvSpPr>
              <p:nvPr/>
            </p:nvSpPr>
            <p:spPr bwMode="auto">
              <a:xfrm>
                <a:off x="3184525" y="1795463"/>
                <a:ext cx="1001712" cy="1023937"/>
              </a:xfrm>
              <a:custGeom>
                <a:avLst/>
                <a:gdLst/>
                <a:ahLst/>
                <a:cxnLst>
                  <a:cxn ang="0">
                    <a:pos x="244" y="68"/>
                  </a:cxn>
                  <a:cxn ang="0">
                    <a:pos x="244" y="68"/>
                  </a:cxn>
                  <a:cxn ang="0">
                    <a:pos x="257" y="42"/>
                  </a:cxn>
                  <a:cxn ang="0">
                    <a:pos x="264" y="31"/>
                  </a:cxn>
                  <a:cxn ang="0">
                    <a:pos x="271" y="21"/>
                  </a:cxn>
                  <a:cxn ang="0">
                    <a:pos x="281" y="13"/>
                  </a:cxn>
                  <a:cxn ang="0">
                    <a:pos x="290" y="6"/>
                  </a:cxn>
                  <a:cxn ang="0">
                    <a:pos x="303" y="1"/>
                  </a:cxn>
                  <a:cxn ang="0">
                    <a:pos x="315" y="0"/>
                  </a:cxn>
                  <a:cxn ang="0">
                    <a:pos x="315" y="0"/>
                  </a:cxn>
                  <a:cxn ang="0">
                    <a:pos x="329" y="1"/>
                  </a:cxn>
                  <a:cxn ang="0">
                    <a:pos x="340" y="6"/>
                  </a:cxn>
                  <a:cxn ang="0">
                    <a:pos x="351" y="13"/>
                  </a:cxn>
                  <a:cxn ang="0">
                    <a:pos x="360" y="21"/>
                  </a:cxn>
                  <a:cxn ang="0">
                    <a:pos x="368" y="32"/>
                  </a:cxn>
                  <a:cxn ang="0">
                    <a:pos x="375" y="43"/>
                  </a:cxn>
                  <a:cxn ang="0">
                    <a:pos x="386" y="68"/>
                  </a:cxn>
                  <a:cxn ang="0">
                    <a:pos x="631" y="645"/>
                  </a:cxn>
                  <a:cxn ang="0">
                    <a:pos x="578" y="645"/>
                  </a:cxn>
                  <a:cxn ang="0">
                    <a:pos x="500" y="460"/>
                  </a:cxn>
                  <a:cxn ang="0">
                    <a:pos x="130" y="460"/>
                  </a:cxn>
                  <a:cxn ang="0">
                    <a:pos x="53" y="645"/>
                  </a:cxn>
                  <a:cxn ang="0">
                    <a:pos x="0" y="645"/>
                  </a:cxn>
                  <a:cxn ang="0">
                    <a:pos x="244" y="68"/>
                  </a:cxn>
                  <a:cxn ang="0">
                    <a:pos x="150" y="415"/>
                  </a:cxn>
                  <a:cxn ang="0">
                    <a:pos x="482" y="415"/>
                  </a:cxn>
                  <a:cxn ang="0">
                    <a:pos x="342" y="82"/>
                  </a:cxn>
                  <a:cxn ang="0">
                    <a:pos x="342" y="82"/>
                  </a:cxn>
                  <a:cxn ang="0">
                    <a:pos x="338" y="71"/>
                  </a:cxn>
                  <a:cxn ang="0">
                    <a:pos x="332" y="58"/>
                  </a:cxn>
                  <a:cxn ang="0">
                    <a:pos x="328" y="54"/>
                  </a:cxn>
                  <a:cxn ang="0">
                    <a:pos x="325" y="50"/>
                  </a:cxn>
                  <a:cxn ang="0">
                    <a:pos x="321" y="47"/>
                  </a:cxn>
                  <a:cxn ang="0">
                    <a:pos x="315" y="46"/>
                  </a:cxn>
                  <a:cxn ang="0">
                    <a:pos x="315" y="46"/>
                  </a:cxn>
                  <a:cxn ang="0">
                    <a:pos x="311" y="47"/>
                  </a:cxn>
                  <a:cxn ang="0">
                    <a:pos x="307" y="50"/>
                  </a:cxn>
                  <a:cxn ang="0">
                    <a:pos x="303" y="54"/>
                  </a:cxn>
                  <a:cxn ang="0">
                    <a:pos x="300" y="58"/>
                  </a:cxn>
                  <a:cxn ang="0">
                    <a:pos x="294" y="71"/>
                  </a:cxn>
                  <a:cxn ang="0">
                    <a:pos x="289" y="82"/>
                  </a:cxn>
                  <a:cxn ang="0">
                    <a:pos x="150" y="415"/>
                  </a:cxn>
                </a:cxnLst>
                <a:rect l="0" t="0" r="r" b="b"/>
                <a:pathLst>
                  <a:path w="631" h="645">
                    <a:moveTo>
                      <a:pt x="244" y="68"/>
                    </a:moveTo>
                    <a:lnTo>
                      <a:pt x="244" y="68"/>
                    </a:lnTo>
                    <a:lnTo>
                      <a:pt x="257" y="42"/>
                    </a:lnTo>
                    <a:lnTo>
                      <a:pt x="264" y="31"/>
                    </a:lnTo>
                    <a:lnTo>
                      <a:pt x="271" y="21"/>
                    </a:lnTo>
                    <a:lnTo>
                      <a:pt x="281" y="13"/>
                    </a:lnTo>
                    <a:lnTo>
                      <a:pt x="290" y="6"/>
                    </a:lnTo>
                    <a:lnTo>
                      <a:pt x="303" y="1"/>
                    </a:lnTo>
                    <a:lnTo>
                      <a:pt x="315" y="0"/>
                    </a:lnTo>
                    <a:lnTo>
                      <a:pt x="315" y="0"/>
                    </a:lnTo>
                    <a:lnTo>
                      <a:pt x="329" y="1"/>
                    </a:lnTo>
                    <a:lnTo>
                      <a:pt x="340" y="6"/>
                    </a:lnTo>
                    <a:lnTo>
                      <a:pt x="351" y="13"/>
                    </a:lnTo>
                    <a:lnTo>
                      <a:pt x="360" y="21"/>
                    </a:lnTo>
                    <a:lnTo>
                      <a:pt x="368" y="32"/>
                    </a:lnTo>
                    <a:lnTo>
                      <a:pt x="375" y="43"/>
                    </a:lnTo>
                    <a:lnTo>
                      <a:pt x="386" y="68"/>
                    </a:lnTo>
                    <a:lnTo>
                      <a:pt x="631" y="645"/>
                    </a:lnTo>
                    <a:lnTo>
                      <a:pt x="578" y="645"/>
                    </a:lnTo>
                    <a:lnTo>
                      <a:pt x="500" y="460"/>
                    </a:lnTo>
                    <a:lnTo>
                      <a:pt x="130" y="460"/>
                    </a:lnTo>
                    <a:lnTo>
                      <a:pt x="53" y="645"/>
                    </a:lnTo>
                    <a:lnTo>
                      <a:pt x="0" y="645"/>
                    </a:lnTo>
                    <a:lnTo>
                      <a:pt x="244" y="68"/>
                    </a:lnTo>
                    <a:close/>
                    <a:moveTo>
                      <a:pt x="150" y="415"/>
                    </a:moveTo>
                    <a:lnTo>
                      <a:pt x="482" y="415"/>
                    </a:lnTo>
                    <a:lnTo>
                      <a:pt x="342" y="82"/>
                    </a:lnTo>
                    <a:lnTo>
                      <a:pt x="342" y="82"/>
                    </a:lnTo>
                    <a:lnTo>
                      <a:pt x="338" y="71"/>
                    </a:lnTo>
                    <a:lnTo>
                      <a:pt x="332" y="58"/>
                    </a:lnTo>
                    <a:lnTo>
                      <a:pt x="328" y="54"/>
                    </a:lnTo>
                    <a:lnTo>
                      <a:pt x="325" y="50"/>
                    </a:lnTo>
                    <a:lnTo>
                      <a:pt x="321" y="47"/>
                    </a:lnTo>
                    <a:lnTo>
                      <a:pt x="315" y="46"/>
                    </a:lnTo>
                    <a:lnTo>
                      <a:pt x="315" y="46"/>
                    </a:lnTo>
                    <a:lnTo>
                      <a:pt x="311" y="47"/>
                    </a:lnTo>
                    <a:lnTo>
                      <a:pt x="307" y="50"/>
                    </a:lnTo>
                    <a:lnTo>
                      <a:pt x="303" y="54"/>
                    </a:lnTo>
                    <a:lnTo>
                      <a:pt x="300" y="58"/>
                    </a:lnTo>
                    <a:lnTo>
                      <a:pt x="294" y="71"/>
                    </a:lnTo>
                    <a:lnTo>
                      <a:pt x="289" y="82"/>
                    </a:lnTo>
                    <a:lnTo>
                      <a:pt x="150" y="415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" name="Freeform 36"/>
              <p:cNvSpPr>
                <a:spLocks noEditPoints="1"/>
              </p:cNvSpPr>
              <p:nvPr/>
            </p:nvSpPr>
            <p:spPr bwMode="auto">
              <a:xfrm>
                <a:off x="4303713" y="1806575"/>
                <a:ext cx="811212" cy="1014412"/>
              </a:xfrm>
              <a:custGeom>
                <a:avLst/>
                <a:gdLst/>
                <a:ahLst/>
                <a:cxnLst>
                  <a:cxn ang="0">
                    <a:pos x="1" y="67"/>
                  </a:cxn>
                  <a:cxn ang="0">
                    <a:pos x="13" y="28"/>
                  </a:cxn>
                  <a:cxn ang="0">
                    <a:pos x="23" y="15"/>
                  </a:cxn>
                  <a:cxn ang="0">
                    <a:pos x="44" y="4"/>
                  </a:cxn>
                  <a:cxn ang="0">
                    <a:pos x="368" y="0"/>
                  </a:cxn>
                  <a:cxn ang="0">
                    <a:pos x="400" y="3"/>
                  </a:cxn>
                  <a:cxn ang="0">
                    <a:pos x="437" y="17"/>
                  </a:cxn>
                  <a:cxn ang="0">
                    <a:pos x="464" y="36"/>
                  </a:cxn>
                  <a:cxn ang="0">
                    <a:pos x="476" y="50"/>
                  </a:cxn>
                  <a:cxn ang="0">
                    <a:pos x="497" y="103"/>
                  </a:cxn>
                  <a:cxn ang="0">
                    <a:pos x="504" y="172"/>
                  </a:cxn>
                  <a:cxn ang="0">
                    <a:pos x="501" y="215"/>
                  </a:cxn>
                  <a:cxn ang="0">
                    <a:pos x="492" y="256"/>
                  </a:cxn>
                  <a:cxn ang="0">
                    <a:pos x="476" y="281"/>
                  </a:cxn>
                  <a:cxn ang="0">
                    <a:pos x="457" y="299"/>
                  </a:cxn>
                  <a:cxn ang="0">
                    <a:pos x="435" y="310"/>
                  </a:cxn>
                  <a:cxn ang="0">
                    <a:pos x="418" y="317"/>
                  </a:cxn>
                  <a:cxn ang="0">
                    <a:pos x="450" y="326"/>
                  </a:cxn>
                  <a:cxn ang="0">
                    <a:pos x="474" y="340"/>
                  </a:cxn>
                  <a:cxn ang="0">
                    <a:pos x="493" y="365"/>
                  </a:cxn>
                  <a:cxn ang="0">
                    <a:pos x="508" y="406"/>
                  </a:cxn>
                  <a:cxn ang="0">
                    <a:pos x="511" y="465"/>
                  </a:cxn>
                  <a:cxn ang="0">
                    <a:pos x="508" y="518"/>
                  </a:cxn>
                  <a:cxn ang="0">
                    <a:pos x="494" y="568"/>
                  </a:cxn>
                  <a:cxn ang="0">
                    <a:pos x="472" y="600"/>
                  </a:cxn>
                  <a:cxn ang="0">
                    <a:pos x="439" y="628"/>
                  </a:cxn>
                  <a:cxn ang="0">
                    <a:pos x="405" y="638"/>
                  </a:cxn>
                  <a:cxn ang="0">
                    <a:pos x="100" y="638"/>
                  </a:cxn>
                  <a:cxn ang="0">
                    <a:pos x="59" y="636"/>
                  </a:cxn>
                  <a:cxn ang="0">
                    <a:pos x="27" y="625"/>
                  </a:cxn>
                  <a:cxn ang="0">
                    <a:pos x="12" y="610"/>
                  </a:cxn>
                  <a:cxn ang="0">
                    <a:pos x="2" y="588"/>
                  </a:cxn>
                  <a:cxn ang="0">
                    <a:pos x="0" y="85"/>
                  </a:cxn>
                  <a:cxn ang="0">
                    <a:pos x="347" y="296"/>
                  </a:cxn>
                  <a:cxn ang="0">
                    <a:pos x="392" y="292"/>
                  </a:cxn>
                  <a:cxn ang="0">
                    <a:pos x="424" y="276"/>
                  </a:cxn>
                  <a:cxn ang="0">
                    <a:pos x="437" y="258"/>
                  </a:cxn>
                  <a:cxn ang="0">
                    <a:pos x="447" y="218"/>
                  </a:cxn>
                  <a:cxn ang="0">
                    <a:pos x="451" y="167"/>
                  </a:cxn>
                  <a:cxn ang="0">
                    <a:pos x="444" y="106"/>
                  </a:cxn>
                  <a:cxn ang="0">
                    <a:pos x="430" y="74"/>
                  </a:cxn>
                  <a:cxn ang="0">
                    <a:pos x="415" y="57"/>
                  </a:cxn>
                  <a:cxn ang="0">
                    <a:pos x="390" y="46"/>
                  </a:cxn>
                  <a:cxn ang="0">
                    <a:pos x="84" y="44"/>
                  </a:cxn>
                  <a:cxn ang="0">
                    <a:pos x="70" y="44"/>
                  </a:cxn>
                  <a:cxn ang="0">
                    <a:pos x="58" y="51"/>
                  </a:cxn>
                  <a:cxn ang="0">
                    <a:pos x="48" y="74"/>
                  </a:cxn>
                  <a:cxn ang="0">
                    <a:pos x="48" y="545"/>
                  </a:cxn>
                  <a:cxn ang="0">
                    <a:pos x="50" y="572"/>
                  </a:cxn>
                  <a:cxn ang="0">
                    <a:pos x="55" y="585"/>
                  </a:cxn>
                  <a:cxn ang="0">
                    <a:pos x="73" y="593"/>
                  </a:cxn>
                  <a:cxn ang="0">
                    <a:pos x="351" y="595"/>
                  </a:cxn>
                  <a:cxn ang="0">
                    <a:pos x="383" y="593"/>
                  </a:cxn>
                  <a:cxn ang="0">
                    <a:pos x="418" y="582"/>
                  </a:cxn>
                  <a:cxn ang="0">
                    <a:pos x="437" y="564"/>
                  </a:cxn>
                  <a:cxn ang="0">
                    <a:pos x="451" y="531"/>
                  </a:cxn>
                  <a:cxn ang="0">
                    <a:pos x="458" y="467"/>
                  </a:cxn>
                  <a:cxn ang="0">
                    <a:pos x="454" y="417"/>
                  </a:cxn>
                  <a:cxn ang="0">
                    <a:pos x="446" y="382"/>
                  </a:cxn>
                  <a:cxn ang="0">
                    <a:pos x="436" y="367"/>
                  </a:cxn>
                  <a:cxn ang="0">
                    <a:pos x="414" y="349"/>
                  </a:cxn>
                  <a:cxn ang="0">
                    <a:pos x="386" y="340"/>
                  </a:cxn>
                  <a:cxn ang="0">
                    <a:pos x="48" y="545"/>
                  </a:cxn>
                </a:cxnLst>
                <a:rect l="0" t="0" r="r" b="b"/>
                <a:pathLst>
                  <a:path w="511" h="639">
                    <a:moveTo>
                      <a:pt x="0" y="85"/>
                    </a:moveTo>
                    <a:lnTo>
                      <a:pt x="0" y="85"/>
                    </a:lnTo>
                    <a:lnTo>
                      <a:pt x="1" y="67"/>
                    </a:lnTo>
                    <a:lnTo>
                      <a:pt x="4" y="50"/>
                    </a:lnTo>
                    <a:lnTo>
                      <a:pt x="9" y="35"/>
                    </a:lnTo>
                    <a:lnTo>
                      <a:pt x="13" y="28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23" y="15"/>
                    </a:lnTo>
                    <a:lnTo>
                      <a:pt x="30" y="11"/>
                    </a:lnTo>
                    <a:lnTo>
                      <a:pt x="37" y="7"/>
                    </a:lnTo>
                    <a:lnTo>
                      <a:pt x="44" y="4"/>
                    </a:lnTo>
                    <a:lnTo>
                      <a:pt x="59" y="1"/>
                    </a:lnTo>
                    <a:lnTo>
                      <a:pt x="73" y="0"/>
                    </a:lnTo>
                    <a:lnTo>
                      <a:pt x="368" y="0"/>
                    </a:lnTo>
                    <a:lnTo>
                      <a:pt x="368" y="0"/>
                    </a:lnTo>
                    <a:lnTo>
                      <a:pt x="385" y="1"/>
                    </a:lnTo>
                    <a:lnTo>
                      <a:pt x="400" y="3"/>
                    </a:lnTo>
                    <a:lnTo>
                      <a:pt x="414" y="7"/>
                    </a:lnTo>
                    <a:lnTo>
                      <a:pt x="426" y="11"/>
                    </a:lnTo>
                    <a:lnTo>
                      <a:pt x="437" y="17"/>
                    </a:lnTo>
                    <a:lnTo>
                      <a:pt x="449" y="22"/>
                    </a:lnTo>
                    <a:lnTo>
                      <a:pt x="457" y="29"/>
                    </a:lnTo>
                    <a:lnTo>
                      <a:pt x="464" y="36"/>
                    </a:lnTo>
                    <a:lnTo>
                      <a:pt x="464" y="36"/>
                    </a:lnTo>
                    <a:lnTo>
                      <a:pt x="471" y="43"/>
                    </a:lnTo>
                    <a:lnTo>
                      <a:pt x="476" y="50"/>
                    </a:lnTo>
                    <a:lnTo>
                      <a:pt x="485" y="67"/>
                    </a:lnTo>
                    <a:lnTo>
                      <a:pt x="493" y="85"/>
                    </a:lnTo>
                    <a:lnTo>
                      <a:pt x="497" y="103"/>
                    </a:lnTo>
                    <a:lnTo>
                      <a:pt x="501" y="121"/>
                    </a:lnTo>
                    <a:lnTo>
                      <a:pt x="503" y="139"/>
                    </a:lnTo>
                    <a:lnTo>
                      <a:pt x="504" y="172"/>
                    </a:lnTo>
                    <a:lnTo>
                      <a:pt x="504" y="172"/>
                    </a:lnTo>
                    <a:lnTo>
                      <a:pt x="503" y="201"/>
                    </a:lnTo>
                    <a:lnTo>
                      <a:pt x="501" y="215"/>
                    </a:lnTo>
                    <a:lnTo>
                      <a:pt x="500" y="229"/>
                    </a:lnTo>
                    <a:lnTo>
                      <a:pt x="496" y="243"/>
                    </a:lnTo>
                    <a:lnTo>
                      <a:pt x="492" y="256"/>
                    </a:lnTo>
                    <a:lnTo>
                      <a:pt x="485" y="268"/>
                    </a:lnTo>
                    <a:lnTo>
                      <a:pt x="476" y="281"/>
                    </a:lnTo>
                    <a:lnTo>
                      <a:pt x="476" y="281"/>
                    </a:lnTo>
                    <a:lnTo>
                      <a:pt x="471" y="288"/>
                    </a:lnTo>
                    <a:lnTo>
                      <a:pt x="464" y="293"/>
                    </a:lnTo>
                    <a:lnTo>
                      <a:pt x="457" y="299"/>
                    </a:lnTo>
                    <a:lnTo>
                      <a:pt x="450" y="304"/>
                    </a:lnTo>
                    <a:lnTo>
                      <a:pt x="443" y="307"/>
                    </a:lnTo>
                    <a:lnTo>
                      <a:pt x="435" y="310"/>
                    </a:lnTo>
                    <a:lnTo>
                      <a:pt x="418" y="314"/>
                    </a:lnTo>
                    <a:lnTo>
                      <a:pt x="418" y="317"/>
                    </a:lnTo>
                    <a:lnTo>
                      <a:pt x="418" y="317"/>
                    </a:lnTo>
                    <a:lnTo>
                      <a:pt x="430" y="320"/>
                    </a:lnTo>
                    <a:lnTo>
                      <a:pt x="440" y="322"/>
                    </a:lnTo>
                    <a:lnTo>
                      <a:pt x="450" y="326"/>
                    </a:lnTo>
                    <a:lnTo>
                      <a:pt x="458" y="331"/>
                    </a:lnTo>
                    <a:lnTo>
                      <a:pt x="467" y="336"/>
                    </a:lnTo>
                    <a:lnTo>
                      <a:pt x="474" y="340"/>
                    </a:lnTo>
                    <a:lnTo>
                      <a:pt x="485" y="351"/>
                    </a:lnTo>
                    <a:lnTo>
                      <a:pt x="485" y="351"/>
                    </a:lnTo>
                    <a:lnTo>
                      <a:pt x="493" y="365"/>
                    </a:lnTo>
                    <a:lnTo>
                      <a:pt x="500" y="378"/>
                    </a:lnTo>
                    <a:lnTo>
                      <a:pt x="504" y="392"/>
                    </a:lnTo>
                    <a:lnTo>
                      <a:pt x="508" y="406"/>
                    </a:lnTo>
                    <a:lnTo>
                      <a:pt x="510" y="421"/>
                    </a:lnTo>
                    <a:lnTo>
                      <a:pt x="510" y="436"/>
                    </a:lnTo>
                    <a:lnTo>
                      <a:pt x="511" y="465"/>
                    </a:lnTo>
                    <a:lnTo>
                      <a:pt x="511" y="465"/>
                    </a:lnTo>
                    <a:lnTo>
                      <a:pt x="510" y="500"/>
                    </a:lnTo>
                    <a:lnTo>
                      <a:pt x="508" y="518"/>
                    </a:lnTo>
                    <a:lnTo>
                      <a:pt x="506" y="535"/>
                    </a:lnTo>
                    <a:lnTo>
                      <a:pt x="501" y="552"/>
                    </a:lnTo>
                    <a:lnTo>
                      <a:pt x="494" y="568"/>
                    </a:lnTo>
                    <a:lnTo>
                      <a:pt x="485" y="585"/>
                    </a:lnTo>
                    <a:lnTo>
                      <a:pt x="472" y="600"/>
                    </a:lnTo>
                    <a:lnTo>
                      <a:pt x="472" y="600"/>
                    </a:lnTo>
                    <a:lnTo>
                      <a:pt x="461" y="613"/>
                    </a:lnTo>
                    <a:lnTo>
                      <a:pt x="450" y="621"/>
                    </a:lnTo>
                    <a:lnTo>
                      <a:pt x="439" y="628"/>
                    </a:lnTo>
                    <a:lnTo>
                      <a:pt x="428" y="632"/>
                    </a:lnTo>
                    <a:lnTo>
                      <a:pt x="417" y="635"/>
                    </a:lnTo>
                    <a:lnTo>
                      <a:pt x="405" y="638"/>
                    </a:lnTo>
                    <a:lnTo>
                      <a:pt x="382" y="638"/>
                    </a:lnTo>
                    <a:lnTo>
                      <a:pt x="100" y="638"/>
                    </a:lnTo>
                    <a:lnTo>
                      <a:pt x="100" y="638"/>
                    </a:lnTo>
                    <a:lnTo>
                      <a:pt x="80" y="639"/>
                    </a:lnTo>
                    <a:lnTo>
                      <a:pt x="70" y="638"/>
                    </a:lnTo>
                    <a:lnTo>
                      <a:pt x="59" y="636"/>
                    </a:lnTo>
                    <a:lnTo>
                      <a:pt x="48" y="635"/>
                    </a:lnTo>
                    <a:lnTo>
                      <a:pt x="37" y="631"/>
                    </a:lnTo>
                    <a:lnTo>
                      <a:pt x="27" y="625"/>
                    </a:lnTo>
                    <a:lnTo>
                      <a:pt x="18" y="617"/>
                    </a:lnTo>
                    <a:lnTo>
                      <a:pt x="18" y="617"/>
                    </a:lnTo>
                    <a:lnTo>
                      <a:pt x="12" y="610"/>
                    </a:lnTo>
                    <a:lnTo>
                      <a:pt x="8" y="603"/>
                    </a:lnTo>
                    <a:lnTo>
                      <a:pt x="5" y="595"/>
                    </a:lnTo>
                    <a:lnTo>
                      <a:pt x="2" y="588"/>
                    </a:lnTo>
                    <a:lnTo>
                      <a:pt x="0" y="571"/>
                    </a:lnTo>
                    <a:lnTo>
                      <a:pt x="0" y="556"/>
                    </a:lnTo>
                    <a:lnTo>
                      <a:pt x="0" y="85"/>
                    </a:lnTo>
                    <a:close/>
                    <a:moveTo>
                      <a:pt x="48" y="296"/>
                    </a:moveTo>
                    <a:lnTo>
                      <a:pt x="347" y="296"/>
                    </a:lnTo>
                    <a:lnTo>
                      <a:pt x="347" y="296"/>
                    </a:lnTo>
                    <a:lnTo>
                      <a:pt x="369" y="294"/>
                    </a:lnTo>
                    <a:lnTo>
                      <a:pt x="380" y="293"/>
                    </a:lnTo>
                    <a:lnTo>
                      <a:pt x="392" y="292"/>
                    </a:lnTo>
                    <a:lnTo>
                      <a:pt x="403" y="288"/>
                    </a:lnTo>
                    <a:lnTo>
                      <a:pt x="414" y="283"/>
                    </a:lnTo>
                    <a:lnTo>
                      <a:pt x="424" y="276"/>
                    </a:lnTo>
                    <a:lnTo>
                      <a:pt x="432" y="267"/>
                    </a:lnTo>
                    <a:lnTo>
                      <a:pt x="432" y="267"/>
                    </a:lnTo>
                    <a:lnTo>
                      <a:pt x="437" y="258"/>
                    </a:lnTo>
                    <a:lnTo>
                      <a:pt x="442" y="246"/>
                    </a:lnTo>
                    <a:lnTo>
                      <a:pt x="446" y="232"/>
                    </a:lnTo>
                    <a:lnTo>
                      <a:pt x="447" y="218"/>
                    </a:lnTo>
                    <a:lnTo>
                      <a:pt x="451" y="190"/>
                    </a:lnTo>
                    <a:lnTo>
                      <a:pt x="451" y="167"/>
                    </a:lnTo>
                    <a:lnTo>
                      <a:pt x="451" y="167"/>
                    </a:lnTo>
                    <a:lnTo>
                      <a:pt x="450" y="142"/>
                    </a:lnTo>
                    <a:lnTo>
                      <a:pt x="449" y="122"/>
                    </a:lnTo>
                    <a:lnTo>
                      <a:pt x="444" y="106"/>
                    </a:lnTo>
                    <a:lnTo>
                      <a:pt x="440" y="92"/>
                    </a:lnTo>
                    <a:lnTo>
                      <a:pt x="436" y="82"/>
                    </a:lnTo>
                    <a:lnTo>
                      <a:pt x="430" y="74"/>
                    </a:lnTo>
                    <a:lnTo>
                      <a:pt x="422" y="62"/>
                    </a:lnTo>
                    <a:lnTo>
                      <a:pt x="422" y="62"/>
                    </a:lnTo>
                    <a:lnTo>
                      <a:pt x="415" y="57"/>
                    </a:lnTo>
                    <a:lnTo>
                      <a:pt x="407" y="53"/>
                    </a:lnTo>
                    <a:lnTo>
                      <a:pt x="399" y="49"/>
                    </a:lnTo>
                    <a:lnTo>
                      <a:pt x="390" y="46"/>
                    </a:lnTo>
                    <a:lnTo>
                      <a:pt x="375" y="44"/>
                    </a:lnTo>
                    <a:lnTo>
                      <a:pt x="361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77" y="44"/>
                    </a:lnTo>
                    <a:lnTo>
                      <a:pt x="70" y="44"/>
                    </a:lnTo>
                    <a:lnTo>
                      <a:pt x="64" y="47"/>
                    </a:lnTo>
                    <a:lnTo>
                      <a:pt x="58" y="51"/>
                    </a:lnTo>
                    <a:lnTo>
                      <a:pt x="58" y="51"/>
                    </a:lnTo>
                    <a:lnTo>
                      <a:pt x="54" y="57"/>
                    </a:lnTo>
                    <a:lnTo>
                      <a:pt x="51" y="65"/>
                    </a:lnTo>
                    <a:lnTo>
                      <a:pt x="48" y="74"/>
                    </a:lnTo>
                    <a:lnTo>
                      <a:pt x="48" y="81"/>
                    </a:lnTo>
                    <a:lnTo>
                      <a:pt x="48" y="296"/>
                    </a:lnTo>
                    <a:close/>
                    <a:moveTo>
                      <a:pt x="48" y="545"/>
                    </a:moveTo>
                    <a:lnTo>
                      <a:pt x="48" y="545"/>
                    </a:lnTo>
                    <a:lnTo>
                      <a:pt x="48" y="561"/>
                    </a:lnTo>
                    <a:lnTo>
                      <a:pt x="50" y="572"/>
                    </a:lnTo>
                    <a:lnTo>
                      <a:pt x="52" y="581"/>
                    </a:lnTo>
                    <a:lnTo>
                      <a:pt x="55" y="585"/>
                    </a:lnTo>
                    <a:lnTo>
                      <a:pt x="55" y="585"/>
                    </a:lnTo>
                    <a:lnTo>
                      <a:pt x="58" y="588"/>
                    </a:lnTo>
                    <a:lnTo>
                      <a:pt x="62" y="590"/>
                    </a:lnTo>
                    <a:lnTo>
                      <a:pt x="73" y="593"/>
                    </a:lnTo>
                    <a:lnTo>
                      <a:pt x="86" y="595"/>
                    </a:lnTo>
                    <a:lnTo>
                      <a:pt x="97" y="595"/>
                    </a:lnTo>
                    <a:lnTo>
                      <a:pt x="351" y="595"/>
                    </a:lnTo>
                    <a:lnTo>
                      <a:pt x="351" y="595"/>
                    </a:lnTo>
                    <a:lnTo>
                      <a:pt x="372" y="595"/>
                    </a:lnTo>
                    <a:lnTo>
                      <a:pt x="383" y="593"/>
                    </a:lnTo>
                    <a:lnTo>
                      <a:pt x="396" y="590"/>
                    </a:lnTo>
                    <a:lnTo>
                      <a:pt x="407" y="588"/>
                    </a:lnTo>
                    <a:lnTo>
                      <a:pt x="418" y="582"/>
                    </a:lnTo>
                    <a:lnTo>
                      <a:pt x="429" y="575"/>
                    </a:lnTo>
                    <a:lnTo>
                      <a:pt x="437" y="564"/>
                    </a:lnTo>
                    <a:lnTo>
                      <a:pt x="437" y="564"/>
                    </a:lnTo>
                    <a:lnTo>
                      <a:pt x="443" y="556"/>
                    </a:lnTo>
                    <a:lnTo>
                      <a:pt x="447" y="545"/>
                    </a:lnTo>
                    <a:lnTo>
                      <a:pt x="451" y="531"/>
                    </a:lnTo>
                    <a:lnTo>
                      <a:pt x="454" y="518"/>
                    </a:lnTo>
                    <a:lnTo>
                      <a:pt x="457" y="490"/>
                    </a:lnTo>
                    <a:lnTo>
                      <a:pt x="458" y="467"/>
                    </a:lnTo>
                    <a:lnTo>
                      <a:pt x="458" y="467"/>
                    </a:lnTo>
                    <a:lnTo>
                      <a:pt x="457" y="443"/>
                    </a:lnTo>
                    <a:lnTo>
                      <a:pt x="454" y="417"/>
                    </a:lnTo>
                    <a:lnTo>
                      <a:pt x="453" y="404"/>
                    </a:lnTo>
                    <a:lnTo>
                      <a:pt x="450" y="392"/>
                    </a:lnTo>
                    <a:lnTo>
                      <a:pt x="446" y="382"/>
                    </a:lnTo>
                    <a:lnTo>
                      <a:pt x="442" y="374"/>
                    </a:lnTo>
                    <a:lnTo>
                      <a:pt x="442" y="374"/>
                    </a:lnTo>
                    <a:lnTo>
                      <a:pt x="436" y="367"/>
                    </a:lnTo>
                    <a:lnTo>
                      <a:pt x="429" y="360"/>
                    </a:lnTo>
                    <a:lnTo>
                      <a:pt x="422" y="354"/>
                    </a:lnTo>
                    <a:lnTo>
                      <a:pt x="414" y="349"/>
                    </a:lnTo>
                    <a:lnTo>
                      <a:pt x="405" y="345"/>
                    </a:lnTo>
                    <a:lnTo>
                      <a:pt x="396" y="342"/>
                    </a:lnTo>
                    <a:lnTo>
                      <a:pt x="386" y="340"/>
                    </a:lnTo>
                    <a:lnTo>
                      <a:pt x="376" y="339"/>
                    </a:lnTo>
                    <a:lnTo>
                      <a:pt x="48" y="339"/>
                    </a:lnTo>
                    <a:lnTo>
                      <a:pt x="48" y="545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" name="Freeform 37"/>
              <p:cNvSpPr>
                <a:spLocks/>
              </p:cNvSpPr>
              <p:nvPr/>
            </p:nvSpPr>
            <p:spPr bwMode="auto">
              <a:xfrm>
                <a:off x="5276850" y="1806575"/>
                <a:ext cx="685800" cy="1012825"/>
              </a:xfrm>
              <a:custGeom>
                <a:avLst/>
                <a:gdLst/>
                <a:ahLst/>
                <a:cxnLst>
                  <a:cxn ang="0">
                    <a:pos x="0" y="638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60"/>
                  </a:cxn>
                  <a:cxn ang="0">
                    <a:pos x="2" y="46"/>
                  </a:cxn>
                  <a:cxn ang="0">
                    <a:pos x="5" y="40"/>
                  </a:cxn>
                  <a:cxn ang="0">
                    <a:pos x="8" y="33"/>
                  </a:cxn>
                  <a:cxn ang="0">
                    <a:pos x="12" y="26"/>
                  </a:cxn>
                  <a:cxn ang="0">
                    <a:pos x="18" y="21"/>
                  </a:cxn>
                  <a:cxn ang="0">
                    <a:pos x="18" y="21"/>
                  </a:cxn>
                  <a:cxn ang="0">
                    <a:pos x="25" y="14"/>
                  </a:cxn>
                  <a:cxn ang="0">
                    <a:pos x="32" y="10"/>
                  </a:cxn>
                  <a:cxn ang="0">
                    <a:pos x="39" y="7"/>
                  </a:cxn>
                  <a:cxn ang="0">
                    <a:pos x="45" y="4"/>
                  </a:cxn>
                  <a:cxn ang="0">
                    <a:pos x="58" y="1"/>
                  </a:cxn>
                  <a:cxn ang="0">
                    <a:pos x="71" y="0"/>
                  </a:cxn>
                  <a:cxn ang="0">
                    <a:pos x="432" y="0"/>
                  </a:cxn>
                  <a:cxn ang="0">
                    <a:pos x="432" y="44"/>
                  </a:cxn>
                  <a:cxn ang="0">
                    <a:pos x="100" y="44"/>
                  </a:cxn>
                  <a:cxn ang="0">
                    <a:pos x="100" y="44"/>
                  </a:cxn>
                  <a:cxn ang="0">
                    <a:pos x="89" y="44"/>
                  </a:cxn>
                  <a:cxn ang="0">
                    <a:pos x="76" y="44"/>
                  </a:cxn>
                  <a:cxn ang="0">
                    <a:pos x="69" y="46"/>
                  </a:cxn>
                  <a:cxn ang="0">
                    <a:pos x="64" y="47"/>
                  </a:cxn>
                  <a:cxn ang="0">
                    <a:pos x="58" y="50"/>
                  </a:cxn>
                  <a:cxn ang="0">
                    <a:pos x="54" y="54"/>
                  </a:cxn>
                  <a:cxn ang="0">
                    <a:pos x="54" y="54"/>
                  </a:cxn>
                  <a:cxn ang="0">
                    <a:pos x="51" y="61"/>
                  </a:cxn>
                  <a:cxn ang="0">
                    <a:pos x="50" y="69"/>
                  </a:cxn>
                  <a:cxn ang="0">
                    <a:pos x="48" y="87"/>
                  </a:cxn>
                  <a:cxn ang="0">
                    <a:pos x="48" y="638"/>
                  </a:cxn>
                  <a:cxn ang="0">
                    <a:pos x="0" y="638"/>
                  </a:cxn>
                </a:cxnLst>
                <a:rect l="0" t="0" r="r" b="b"/>
                <a:pathLst>
                  <a:path w="432" h="638">
                    <a:moveTo>
                      <a:pt x="0" y="638"/>
                    </a:moveTo>
                    <a:lnTo>
                      <a:pt x="0" y="72"/>
                    </a:lnTo>
                    <a:lnTo>
                      <a:pt x="0" y="72"/>
                    </a:lnTo>
                    <a:lnTo>
                      <a:pt x="0" y="60"/>
                    </a:lnTo>
                    <a:lnTo>
                      <a:pt x="2" y="46"/>
                    </a:lnTo>
                    <a:lnTo>
                      <a:pt x="5" y="40"/>
                    </a:lnTo>
                    <a:lnTo>
                      <a:pt x="8" y="33"/>
                    </a:lnTo>
                    <a:lnTo>
                      <a:pt x="12" y="26"/>
                    </a:lnTo>
                    <a:lnTo>
                      <a:pt x="18" y="21"/>
                    </a:lnTo>
                    <a:lnTo>
                      <a:pt x="18" y="21"/>
                    </a:lnTo>
                    <a:lnTo>
                      <a:pt x="25" y="14"/>
                    </a:lnTo>
                    <a:lnTo>
                      <a:pt x="32" y="10"/>
                    </a:lnTo>
                    <a:lnTo>
                      <a:pt x="39" y="7"/>
                    </a:lnTo>
                    <a:lnTo>
                      <a:pt x="45" y="4"/>
                    </a:lnTo>
                    <a:lnTo>
                      <a:pt x="58" y="1"/>
                    </a:lnTo>
                    <a:lnTo>
                      <a:pt x="71" y="0"/>
                    </a:lnTo>
                    <a:lnTo>
                      <a:pt x="432" y="0"/>
                    </a:lnTo>
                    <a:lnTo>
                      <a:pt x="432" y="44"/>
                    </a:lnTo>
                    <a:lnTo>
                      <a:pt x="100" y="44"/>
                    </a:lnTo>
                    <a:lnTo>
                      <a:pt x="100" y="44"/>
                    </a:lnTo>
                    <a:lnTo>
                      <a:pt x="89" y="44"/>
                    </a:lnTo>
                    <a:lnTo>
                      <a:pt x="76" y="44"/>
                    </a:lnTo>
                    <a:lnTo>
                      <a:pt x="69" y="46"/>
                    </a:lnTo>
                    <a:lnTo>
                      <a:pt x="64" y="47"/>
                    </a:lnTo>
                    <a:lnTo>
                      <a:pt x="58" y="50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1" y="61"/>
                    </a:lnTo>
                    <a:lnTo>
                      <a:pt x="50" y="69"/>
                    </a:lnTo>
                    <a:lnTo>
                      <a:pt x="48" y="87"/>
                    </a:lnTo>
                    <a:lnTo>
                      <a:pt x="48" y="638"/>
                    </a:lnTo>
                    <a:lnTo>
                      <a:pt x="0" y="638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" name="Freeform 38"/>
              <p:cNvSpPr>
                <a:spLocks/>
              </p:cNvSpPr>
              <p:nvPr/>
            </p:nvSpPr>
            <p:spPr bwMode="auto">
              <a:xfrm>
                <a:off x="6997700" y="1806575"/>
                <a:ext cx="822325" cy="1012825"/>
              </a:xfrm>
              <a:custGeom>
                <a:avLst/>
                <a:gdLst/>
                <a:ahLst/>
                <a:cxnLst>
                  <a:cxn ang="0">
                    <a:pos x="261" y="638"/>
                  </a:cxn>
                  <a:cxn ang="0">
                    <a:pos x="225" y="636"/>
                  </a:cxn>
                  <a:cxn ang="0">
                    <a:pos x="192" y="631"/>
                  </a:cxn>
                  <a:cxn ang="0">
                    <a:pos x="163" y="622"/>
                  </a:cxn>
                  <a:cxn ang="0">
                    <a:pos x="117" y="602"/>
                  </a:cxn>
                  <a:cxn ang="0">
                    <a:pos x="83" y="578"/>
                  </a:cxn>
                  <a:cxn ang="0">
                    <a:pos x="71" y="567"/>
                  </a:cxn>
                  <a:cxn ang="0">
                    <a:pos x="53" y="545"/>
                  </a:cxn>
                  <a:cxn ang="0">
                    <a:pos x="37" y="521"/>
                  </a:cxn>
                  <a:cxn ang="0">
                    <a:pos x="25" y="496"/>
                  </a:cxn>
                  <a:cxn ang="0">
                    <a:pos x="15" y="467"/>
                  </a:cxn>
                  <a:cxn ang="0">
                    <a:pos x="3" y="403"/>
                  </a:cxn>
                  <a:cxn ang="0">
                    <a:pos x="0" y="328"/>
                  </a:cxn>
                  <a:cxn ang="0">
                    <a:pos x="0" y="296"/>
                  </a:cxn>
                  <a:cxn ang="0">
                    <a:pos x="5" y="229"/>
                  </a:cxn>
                  <a:cxn ang="0">
                    <a:pos x="15" y="179"/>
                  </a:cxn>
                  <a:cxn ang="0">
                    <a:pos x="25" y="147"/>
                  </a:cxn>
                  <a:cxn ang="0">
                    <a:pos x="39" y="118"/>
                  </a:cxn>
                  <a:cxn ang="0">
                    <a:pos x="57" y="90"/>
                  </a:cxn>
                  <a:cxn ang="0">
                    <a:pos x="68" y="78"/>
                  </a:cxn>
                  <a:cxn ang="0">
                    <a:pos x="92" y="56"/>
                  </a:cxn>
                  <a:cxn ang="0">
                    <a:pos x="132" y="31"/>
                  </a:cxn>
                  <a:cxn ang="0">
                    <a:pos x="158" y="19"/>
                  </a:cxn>
                  <a:cxn ang="0">
                    <a:pos x="189" y="10"/>
                  </a:cxn>
                  <a:cxn ang="0">
                    <a:pos x="224" y="3"/>
                  </a:cxn>
                  <a:cxn ang="0">
                    <a:pos x="264" y="0"/>
                  </a:cxn>
                  <a:cxn ang="0">
                    <a:pos x="509" y="44"/>
                  </a:cxn>
                  <a:cxn ang="0">
                    <a:pos x="285" y="44"/>
                  </a:cxn>
                  <a:cxn ang="0">
                    <a:pos x="243" y="46"/>
                  </a:cxn>
                  <a:cxn ang="0">
                    <a:pos x="195" y="56"/>
                  </a:cxn>
                  <a:cxn ang="0">
                    <a:pos x="170" y="64"/>
                  </a:cxn>
                  <a:cxn ang="0">
                    <a:pos x="144" y="78"/>
                  </a:cxn>
                  <a:cxn ang="0">
                    <a:pos x="121" y="94"/>
                  </a:cxn>
                  <a:cxn ang="0">
                    <a:pos x="100" y="118"/>
                  </a:cxn>
                  <a:cxn ang="0">
                    <a:pos x="93" y="129"/>
                  </a:cxn>
                  <a:cxn ang="0">
                    <a:pos x="79" y="153"/>
                  </a:cxn>
                  <a:cxn ang="0">
                    <a:pos x="67" y="190"/>
                  </a:cxn>
                  <a:cxn ang="0">
                    <a:pos x="57" y="246"/>
                  </a:cxn>
                  <a:cxn ang="0">
                    <a:pos x="53" y="301"/>
                  </a:cxn>
                  <a:cxn ang="0">
                    <a:pos x="53" y="329"/>
                  </a:cxn>
                  <a:cxn ang="0">
                    <a:pos x="56" y="404"/>
                  </a:cxn>
                  <a:cxn ang="0">
                    <a:pos x="65" y="451"/>
                  </a:cxn>
                  <a:cxn ang="0">
                    <a:pos x="82" y="496"/>
                  </a:cxn>
                  <a:cxn ang="0">
                    <a:pos x="94" y="517"/>
                  </a:cxn>
                  <a:cxn ang="0">
                    <a:pos x="104" y="529"/>
                  </a:cxn>
                  <a:cxn ang="0">
                    <a:pos x="132" y="554"/>
                  </a:cxn>
                  <a:cxn ang="0">
                    <a:pos x="163" y="572"/>
                  </a:cxn>
                  <a:cxn ang="0">
                    <a:pos x="188" y="582"/>
                  </a:cxn>
                  <a:cxn ang="0">
                    <a:pos x="218" y="590"/>
                  </a:cxn>
                  <a:cxn ang="0">
                    <a:pos x="253" y="595"/>
                  </a:cxn>
                  <a:cxn ang="0">
                    <a:pos x="518" y="595"/>
                  </a:cxn>
                  <a:cxn ang="0">
                    <a:pos x="261" y="638"/>
                  </a:cxn>
                </a:cxnLst>
                <a:rect l="0" t="0" r="r" b="b"/>
                <a:pathLst>
                  <a:path w="518" h="638">
                    <a:moveTo>
                      <a:pt x="261" y="638"/>
                    </a:moveTo>
                    <a:lnTo>
                      <a:pt x="261" y="638"/>
                    </a:lnTo>
                    <a:lnTo>
                      <a:pt x="243" y="638"/>
                    </a:lnTo>
                    <a:lnTo>
                      <a:pt x="225" y="636"/>
                    </a:lnTo>
                    <a:lnTo>
                      <a:pt x="208" y="634"/>
                    </a:lnTo>
                    <a:lnTo>
                      <a:pt x="192" y="631"/>
                    </a:lnTo>
                    <a:lnTo>
                      <a:pt x="176" y="627"/>
                    </a:lnTo>
                    <a:lnTo>
                      <a:pt x="163" y="622"/>
                    </a:lnTo>
                    <a:lnTo>
                      <a:pt x="138" y="613"/>
                    </a:lnTo>
                    <a:lnTo>
                      <a:pt x="117" y="602"/>
                    </a:lnTo>
                    <a:lnTo>
                      <a:pt x="99" y="589"/>
                    </a:lnTo>
                    <a:lnTo>
                      <a:pt x="83" y="578"/>
                    </a:lnTo>
                    <a:lnTo>
                      <a:pt x="71" y="567"/>
                    </a:lnTo>
                    <a:lnTo>
                      <a:pt x="71" y="567"/>
                    </a:lnTo>
                    <a:lnTo>
                      <a:pt x="61" y="556"/>
                    </a:lnTo>
                    <a:lnTo>
                      <a:pt x="53" y="545"/>
                    </a:lnTo>
                    <a:lnTo>
                      <a:pt x="44" y="533"/>
                    </a:lnTo>
                    <a:lnTo>
                      <a:pt x="37" y="521"/>
                    </a:lnTo>
                    <a:lnTo>
                      <a:pt x="30" y="508"/>
                    </a:lnTo>
                    <a:lnTo>
                      <a:pt x="25" y="496"/>
                    </a:lnTo>
                    <a:lnTo>
                      <a:pt x="19" y="482"/>
                    </a:lnTo>
                    <a:lnTo>
                      <a:pt x="15" y="467"/>
                    </a:lnTo>
                    <a:lnTo>
                      <a:pt x="8" y="436"/>
                    </a:lnTo>
                    <a:lnTo>
                      <a:pt x="3" y="403"/>
                    </a:lnTo>
                    <a:lnTo>
                      <a:pt x="1" y="367"/>
                    </a:lnTo>
                    <a:lnTo>
                      <a:pt x="0" y="328"/>
                    </a:lnTo>
                    <a:lnTo>
                      <a:pt x="0" y="328"/>
                    </a:lnTo>
                    <a:lnTo>
                      <a:pt x="0" y="296"/>
                    </a:lnTo>
                    <a:lnTo>
                      <a:pt x="1" y="263"/>
                    </a:lnTo>
                    <a:lnTo>
                      <a:pt x="5" y="229"/>
                    </a:lnTo>
                    <a:lnTo>
                      <a:pt x="11" y="196"/>
                    </a:lnTo>
                    <a:lnTo>
                      <a:pt x="15" y="179"/>
                    </a:lnTo>
                    <a:lnTo>
                      <a:pt x="19" y="164"/>
                    </a:lnTo>
                    <a:lnTo>
                      <a:pt x="25" y="147"/>
                    </a:lnTo>
                    <a:lnTo>
                      <a:pt x="32" y="133"/>
                    </a:lnTo>
                    <a:lnTo>
                      <a:pt x="39" y="118"/>
                    </a:lnTo>
                    <a:lnTo>
                      <a:pt x="47" y="104"/>
                    </a:lnTo>
                    <a:lnTo>
                      <a:pt x="57" y="90"/>
                    </a:lnTo>
                    <a:lnTo>
                      <a:pt x="68" y="78"/>
                    </a:lnTo>
                    <a:lnTo>
                      <a:pt x="68" y="78"/>
                    </a:lnTo>
                    <a:lnTo>
                      <a:pt x="78" y="68"/>
                    </a:lnTo>
                    <a:lnTo>
                      <a:pt x="92" y="56"/>
                    </a:lnTo>
                    <a:lnTo>
                      <a:pt x="110" y="43"/>
                    </a:lnTo>
                    <a:lnTo>
                      <a:pt x="132" y="31"/>
                    </a:lnTo>
                    <a:lnTo>
                      <a:pt x="144" y="25"/>
                    </a:lnTo>
                    <a:lnTo>
                      <a:pt x="158" y="19"/>
                    </a:lnTo>
                    <a:lnTo>
                      <a:pt x="174" y="14"/>
                    </a:lnTo>
                    <a:lnTo>
                      <a:pt x="189" y="10"/>
                    </a:lnTo>
                    <a:lnTo>
                      <a:pt x="206" y="6"/>
                    </a:lnTo>
                    <a:lnTo>
                      <a:pt x="224" y="3"/>
                    </a:lnTo>
                    <a:lnTo>
                      <a:pt x="243" y="1"/>
                    </a:lnTo>
                    <a:lnTo>
                      <a:pt x="264" y="0"/>
                    </a:lnTo>
                    <a:lnTo>
                      <a:pt x="509" y="0"/>
                    </a:lnTo>
                    <a:lnTo>
                      <a:pt x="509" y="44"/>
                    </a:lnTo>
                    <a:lnTo>
                      <a:pt x="285" y="44"/>
                    </a:lnTo>
                    <a:lnTo>
                      <a:pt x="285" y="44"/>
                    </a:lnTo>
                    <a:lnTo>
                      <a:pt x="265" y="44"/>
                    </a:lnTo>
                    <a:lnTo>
                      <a:pt x="243" y="46"/>
                    </a:lnTo>
                    <a:lnTo>
                      <a:pt x="220" y="50"/>
                    </a:lnTo>
                    <a:lnTo>
                      <a:pt x="195" y="56"/>
                    </a:lnTo>
                    <a:lnTo>
                      <a:pt x="182" y="60"/>
                    </a:lnTo>
                    <a:lnTo>
                      <a:pt x="170" y="64"/>
                    </a:lnTo>
                    <a:lnTo>
                      <a:pt x="157" y="71"/>
                    </a:lnTo>
                    <a:lnTo>
                      <a:pt x="144" y="78"/>
                    </a:lnTo>
                    <a:lnTo>
                      <a:pt x="133" y="86"/>
                    </a:lnTo>
                    <a:lnTo>
                      <a:pt x="121" y="94"/>
                    </a:lnTo>
                    <a:lnTo>
                      <a:pt x="111" y="106"/>
                    </a:lnTo>
                    <a:lnTo>
                      <a:pt x="100" y="118"/>
                    </a:lnTo>
                    <a:lnTo>
                      <a:pt x="100" y="118"/>
                    </a:lnTo>
                    <a:lnTo>
                      <a:pt x="93" y="129"/>
                    </a:lnTo>
                    <a:lnTo>
                      <a:pt x="86" y="140"/>
                    </a:lnTo>
                    <a:lnTo>
                      <a:pt x="79" y="153"/>
                    </a:lnTo>
                    <a:lnTo>
                      <a:pt x="75" y="165"/>
                    </a:lnTo>
                    <a:lnTo>
                      <a:pt x="67" y="190"/>
                    </a:lnTo>
                    <a:lnTo>
                      <a:pt x="60" y="218"/>
                    </a:lnTo>
                    <a:lnTo>
                      <a:pt x="57" y="246"/>
                    </a:lnTo>
                    <a:lnTo>
                      <a:pt x="54" y="274"/>
                    </a:lnTo>
                    <a:lnTo>
                      <a:pt x="53" y="301"/>
                    </a:lnTo>
                    <a:lnTo>
                      <a:pt x="53" y="329"/>
                    </a:lnTo>
                    <a:lnTo>
                      <a:pt x="53" y="329"/>
                    </a:lnTo>
                    <a:lnTo>
                      <a:pt x="54" y="379"/>
                    </a:lnTo>
                    <a:lnTo>
                      <a:pt x="56" y="404"/>
                    </a:lnTo>
                    <a:lnTo>
                      <a:pt x="60" y="428"/>
                    </a:lnTo>
                    <a:lnTo>
                      <a:pt x="65" y="451"/>
                    </a:lnTo>
                    <a:lnTo>
                      <a:pt x="72" y="475"/>
                    </a:lnTo>
                    <a:lnTo>
                      <a:pt x="82" y="496"/>
                    </a:lnTo>
                    <a:lnTo>
                      <a:pt x="87" y="507"/>
                    </a:lnTo>
                    <a:lnTo>
                      <a:pt x="94" y="517"/>
                    </a:lnTo>
                    <a:lnTo>
                      <a:pt x="94" y="517"/>
                    </a:lnTo>
                    <a:lnTo>
                      <a:pt x="104" y="529"/>
                    </a:lnTo>
                    <a:lnTo>
                      <a:pt x="117" y="542"/>
                    </a:lnTo>
                    <a:lnTo>
                      <a:pt x="132" y="554"/>
                    </a:lnTo>
                    <a:lnTo>
                      <a:pt x="151" y="567"/>
                    </a:lnTo>
                    <a:lnTo>
                      <a:pt x="163" y="572"/>
                    </a:lnTo>
                    <a:lnTo>
                      <a:pt x="175" y="578"/>
                    </a:lnTo>
                    <a:lnTo>
                      <a:pt x="188" y="582"/>
                    </a:lnTo>
                    <a:lnTo>
                      <a:pt x="203" y="586"/>
                    </a:lnTo>
                    <a:lnTo>
                      <a:pt x="218" y="590"/>
                    </a:lnTo>
                    <a:lnTo>
                      <a:pt x="235" y="592"/>
                    </a:lnTo>
                    <a:lnTo>
                      <a:pt x="253" y="595"/>
                    </a:lnTo>
                    <a:lnTo>
                      <a:pt x="271" y="595"/>
                    </a:lnTo>
                    <a:lnTo>
                      <a:pt x="518" y="595"/>
                    </a:lnTo>
                    <a:lnTo>
                      <a:pt x="518" y="638"/>
                    </a:lnTo>
                    <a:lnTo>
                      <a:pt x="261" y="638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" name="Freeform 39"/>
              <p:cNvSpPr>
                <a:spLocks/>
              </p:cNvSpPr>
              <p:nvPr/>
            </p:nvSpPr>
            <p:spPr bwMode="auto">
              <a:xfrm>
                <a:off x="7918450" y="1806575"/>
                <a:ext cx="849312" cy="1012825"/>
              </a:xfrm>
              <a:custGeom>
                <a:avLst/>
                <a:gdLst/>
                <a:ahLst/>
                <a:cxnLst>
                  <a:cxn ang="0">
                    <a:pos x="243" y="638"/>
                  </a:cxn>
                  <a:cxn ang="0">
                    <a:pos x="243" y="44"/>
                  </a:cxn>
                  <a:cxn ang="0">
                    <a:pos x="0" y="44"/>
                  </a:cxn>
                  <a:cxn ang="0">
                    <a:pos x="0" y="0"/>
                  </a:cxn>
                  <a:cxn ang="0">
                    <a:pos x="535" y="0"/>
                  </a:cxn>
                  <a:cxn ang="0">
                    <a:pos x="535" y="44"/>
                  </a:cxn>
                  <a:cxn ang="0">
                    <a:pos x="292" y="44"/>
                  </a:cxn>
                  <a:cxn ang="0">
                    <a:pos x="292" y="638"/>
                  </a:cxn>
                  <a:cxn ang="0">
                    <a:pos x="243" y="638"/>
                  </a:cxn>
                </a:cxnLst>
                <a:rect l="0" t="0" r="r" b="b"/>
                <a:pathLst>
                  <a:path w="535" h="638">
                    <a:moveTo>
                      <a:pt x="243" y="638"/>
                    </a:moveTo>
                    <a:lnTo>
                      <a:pt x="243" y="44"/>
                    </a:lnTo>
                    <a:lnTo>
                      <a:pt x="0" y="44"/>
                    </a:lnTo>
                    <a:lnTo>
                      <a:pt x="0" y="0"/>
                    </a:lnTo>
                    <a:lnTo>
                      <a:pt x="535" y="0"/>
                    </a:lnTo>
                    <a:lnTo>
                      <a:pt x="535" y="44"/>
                    </a:lnTo>
                    <a:lnTo>
                      <a:pt x="292" y="44"/>
                    </a:lnTo>
                    <a:lnTo>
                      <a:pt x="292" y="638"/>
                    </a:lnTo>
                    <a:lnTo>
                      <a:pt x="243" y="638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" name="Freeform 45"/>
              <p:cNvSpPr>
                <a:spLocks/>
              </p:cNvSpPr>
              <p:nvPr/>
            </p:nvSpPr>
            <p:spPr bwMode="auto">
              <a:xfrm>
                <a:off x="6037263" y="1806575"/>
                <a:ext cx="971550" cy="1012825"/>
              </a:xfrm>
              <a:custGeom>
                <a:avLst/>
                <a:gdLst/>
                <a:ahLst/>
                <a:cxnLst>
                  <a:cxn ang="0">
                    <a:pos x="230" y="638"/>
                  </a:cxn>
                  <a:cxn ang="0">
                    <a:pos x="288" y="529"/>
                  </a:cxn>
                  <a:cxn ang="0">
                    <a:pos x="0" y="0"/>
                  </a:cxn>
                  <a:cxn ang="0">
                    <a:pos x="54" y="0"/>
                  </a:cxn>
                  <a:cxn ang="0">
                    <a:pos x="313" y="481"/>
                  </a:cxn>
                  <a:cxn ang="0">
                    <a:pos x="556" y="0"/>
                  </a:cxn>
                  <a:cxn ang="0">
                    <a:pos x="612" y="0"/>
                  </a:cxn>
                  <a:cxn ang="0">
                    <a:pos x="285" y="638"/>
                  </a:cxn>
                  <a:cxn ang="0">
                    <a:pos x="230" y="638"/>
                  </a:cxn>
                </a:cxnLst>
                <a:rect l="0" t="0" r="r" b="b"/>
                <a:pathLst>
                  <a:path w="612" h="638">
                    <a:moveTo>
                      <a:pt x="230" y="638"/>
                    </a:moveTo>
                    <a:lnTo>
                      <a:pt x="288" y="529"/>
                    </a:lnTo>
                    <a:lnTo>
                      <a:pt x="0" y="0"/>
                    </a:lnTo>
                    <a:lnTo>
                      <a:pt x="54" y="0"/>
                    </a:lnTo>
                    <a:lnTo>
                      <a:pt x="313" y="481"/>
                    </a:lnTo>
                    <a:lnTo>
                      <a:pt x="556" y="0"/>
                    </a:lnTo>
                    <a:lnTo>
                      <a:pt x="612" y="0"/>
                    </a:lnTo>
                    <a:lnTo>
                      <a:pt x="285" y="638"/>
                    </a:lnTo>
                    <a:lnTo>
                      <a:pt x="230" y="638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cxnSp>
        <p:nvCxnSpPr>
          <p:cNvPr id="54" name="Прямая соединительная линия 53"/>
          <p:cNvCxnSpPr/>
          <p:nvPr userDrawn="1"/>
        </p:nvCxnSpPr>
        <p:spPr>
          <a:xfrm>
            <a:off x="0" y="1200150"/>
            <a:ext cx="12192000" cy="0"/>
          </a:xfrm>
          <a:prstGeom prst="line">
            <a:avLst/>
          </a:prstGeom>
          <a:ln w="25400">
            <a:solidFill>
              <a:srgbClr val="F382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Текст 65"/>
          <p:cNvSpPr>
            <a:spLocks noGrp="1"/>
          </p:cNvSpPr>
          <p:nvPr>
            <p:ph type="body" sz="quarter" idx="10"/>
          </p:nvPr>
        </p:nvSpPr>
        <p:spPr>
          <a:xfrm>
            <a:off x="550862" y="1481138"/>
            <a:ext cx="5225823" cy="4451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>
                <a:latin typeface="Proxima Nova Rg" panose="02000506030000020004" pitchFamily="2" charset="0"/>
              </a:defRPr>
            </a:lvl1pPr>
            <a:lvl2pPr marL="457200" indent="0">
              <a:buNone/>
              <a:defRPr baseline="0">
                <a:latin typeface="Proxima Nova Rg" panose="02000506030000020004" pitchFamily="2" charset="0"/>
              </a:defRPr>
            </a:lvl2pPr>
            <a:lvl3pPr marL="914400" indent="0">
              <a:buNone/>
              <a:defRPr baseline="0">
                <a:latin typeface="Proxima Nova Rg" panose="02000506030000020004" pitchFamily="2" charset="0"/>
              </a:defRPr>
            </a:lvl3pPr>
            <a:lvl4pPr marL="1371600" indent="0">
              <a:buNone/>
              <a:defRPr baseline="0">
                <a:latin typeface="Proxima Nova Rg" panose="02000506030000020004" pitchFamily="2" charset="0"/>
              </a:defRPr>
            </a:lvl4pPr>
            <a:lvl5pPr marL="1828800" indent="0">
              <a:buNone/>
              <a:defRPr baseline="0">
                <a:latin typeface="Proxima Nova Rg" panose="02000506030000020004" pitchFamily="2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8" name="Текст 67"/>
          <p:cNvSpPr>
            <a:spLocks noGrp="1"/>
          </p:cNvSpPr>
          <p:nvPr>
            <p:ph type="body" sz="quarter" idx="11"/>
          </p:nvPr>
        </p:nvSpPr>
        <p:spPr>
          <a:xfrm>
            <a:off x="5965825" y="1481138"/>
            <a:ext cx="5181600" cy="445135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>
                <a:latin typeface="Proxima Nova Rg" panose="02000506030000020004" pitchFamily="2" charset="0"/>
              </a:defRPr>
            </a:lvl1pPr>
            <a:lvl2pPr marL="457200" indent="0">
              <a:buFontTx/>
              <a:buNone/>
              <a:defRPr>
                <a:latin typeface="Proxima Nova Rg" panose="02000506030000020004" pitchFamily="2" charset="0"/>
              </a:defRPr>
            </a:lvl2pPr>
            <a:lvl3pPr marL="914400" indent="0">
              <a:buFontTx/>
              <a:buNone/>
              <a:defRPr>
                <a:latin typeface="Proxima Nova Rg" panose="02000506030000020004" pitchFamily="2" charset="0"/>
              </a:defRPr>
            </a:lvl3pPr>
            <a:lvl4pPr marL="1371600" indent="0">
              <a:buFontTx/>
              <a:buNone/>
              <a:defRPr>
                <a:latin typeface="Proxima Nova Rg" panose="02000506030000020004" pitchFamily="2" charset="0"/>
              </a:defRPr>
            </a:lvl4pPr>
            <a:lvl5pPr marL="1828800" indent="0">
              <a:buFontTx/>
              <a:buNone/>
              <a:defRPr>
                <a:latin typeface="Proxima Nova Rg" panose="02000506030000020004" pitchFamily="2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1" name="Текст 70"/>
          <p:cNvSpPr>
            <a:spLocks noGrp="1"/>
          </p:cNvSpPr>
          <p:nvPr>
            <p:ph type="body" sz="quarter" idx="12" hasCustomPrompt="1"/>
          </p:nvPr>
        </p:nvSpPr>
        <p:spPr>
          <a:xfrm>
            <a:off x="2717430" y="348254"/>
            <a:ext cx="7461250" cy="6667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latin typeface="Proxima Nova Rg" panose="02000506030000020004" pitchFamily="2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ru-RU" dirty="0" smtClean="0"/>
              <a:t>ЗАГОЛОВОК СЛАЙДА </a:t>
            </a:r>
            <a:br>
              <a:rPr lang="ru-RU" dirty="0" smtClean="0"/>
            </a:br>
            <a:r>
              <a:rPr lang="ru-RU" dirty="0" smtClean="0"/>
              <a:t>ИЛИ НАЗВАНИЕ ТЕМЫ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87592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6318000"/>
            <a:ext cx="12192000" cy="540000"/>
          </a:xfrm>
          <a:prstGeom prst="rect">
            <a:avLst/>
          </a:prstGeom>
          <a:solidFill>
            <a:srgbClr val="009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11414336" y="5932247"/>
            <a:ext cx="510964" cy="925753"/>
          </a:xfrm>
          <a:prstGeom prst="rect">
            <a:avLst/>
          </a:prstGeom>
          <a:solidFill>
            <a:srgbClr val="F38221"/>
          </a:solidFill>
        </p:spPr>
        <p:txBody>
          <a:bodyPr wrap="square" lIns="36000" tIns="72000" rIns="36000" bIns="540000" rtlCol="0">
            <a:spAutoFit/>
          </a:bodyPr>
          <a:lstStyle/>
          <a:p>
            <a:pPr algn="ctr"/>
            <a:fld id="{B69A2F11-600D-44D7-A0E2-CE2D3B9D58E9}" type="slidenum">
              <a:rPr lang="ru-RU" sz="1800" smtClean="0">
                <a:solidFill>
                  <a:schemeClr val="bg1"/>
                </a:solidFill>
                <a:latin typeface="Proxima Nova Rg" panose="02000506030000020004" pitchFamily="2" charset="0"/>
              </a:rPr>
              <a:pPr/>
              <a:t>‹#›</a:t>
            </a:fld>
            <a:endParaRPr lang="ru-RU" sz="1800" dirty="0" smtClean="0">
              <a:solidFill>
                <a:schemeClr val="bg1"/>
              </a:solidFill>
              <a:latin typeface="Proxima Nova Rg" panose="02000506030000020004" pitchFamily="2" charset="0"/>
            </a:endParaRPr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454636" y="348735"/>
            <a:ext cx="1993290" cy="670440"/>
            <a:chOff x="2636838" y="1795463"/>
            <a:chExt cx="6669087" cy="2243137"/>
          </a:xfrm>
        </p:grpSpPr>
        <p:grpSp>
          <p:nvGrpSpPr>
            <p:cNvPr id="10" name="Группа 47"/>
            <p:cNvGrpSpPr/>
            <p:nvPr/>
          </p:nvGrpSpPr>
          <p:grpSpPr>
            <a:xfrm>
              <a:off x="3203575" y="3209925"/>
              <a:ext cx="2147887" cy="776288"/>
              <a:chOff x="3203575" y="3209925"/>
              <a:chExt cx="2147887" cy="776288"/>
            </a:xfrm>
          </p:grpSpPr>
          <p:sp>
            <p:nvSpPr>
              <p:cNvPr id="24" name="Freeform 5"/>
              <p:cNvSpPr>
                <a:spLocks/>
              </p:cNvSpPr>
              <p:nvPr/>
            </p:nvSpPr>
            <p:spPr bwMode="auto">
              <a:xfrm>
                <a:off x="3203575" y="3209925"/>
                <a:ext cx="163512" cy="161925"/>
              </a:xfrm>
              <a:custGeom>
                <a:avLst/>
                <a:gdLst/>
                <a:ahLst/>
                <a:cxnLst>
                  <a:cxn ang="0">
                    <a:pos x="103" y="0"/>
                  </a:cxn>
                  <a:cxn ang="0">
                    <a:pos x="103" y="102"/>
                  </a:cxn>
                  <a:cxn ang="0">
                    <a:pos x="89" y="102"/>
                  </a:cxn>
                  <a:cxn ang="0">
                    <a:pos x="89" y="23"/>
                  </a:cxn>
                  <a:cxn ang="0">
                    <a:pos x="52" y="72"/>
                  </a:cxn>
                  <a:cxn ang="0">
                    <a:pos x="13" y="23"/>
                  </a:cxn>
                  <a:cxn ang="0">
                    <a:pos x="13" y="102"/>
                  </a:cxn>
                  <a:cxn ang="0">
                    <a:pos x="0" y="102"/>
                  </a:cxn>
                  <a:cxn ang="0">
                    <a:pos x="0" y="0"/>
                  </a:cxn>
                  <a:cxn ang="0">
                    <a:pos x="7" y="0"/>
                  </a:cxn>
                  <a:cxn ang="0">
                    <a:pos x="52" y="55"/>
                  </a:cxn>
                  <a:cxn ang="0">
                    <a:pos x="95" y="0"/>
                  </a:cxn>
                  <a:cxn ang="0">
                    <a:pos x="103" y="0"/>
                  </a:cxn>
                </a:cxnLst>
                <a:rect l="0" t="0" r="r" b="b"/>
                <a:pathLst>
                  <a:path w="103" h="102">
                    <a:moveTo>
                      <a:pt x="103" y="0"/>
                    </a:moveTo>
                    <a:lnTo>
                      <a:pt x="103" y="102"/>
                    </a:lnTo>
                    <a:lnTo>
                      <a:pt x="89" y="102"/>
                    </a:lnTo>
                    <a:lnTo>
                      <a:pt x="89" y="23"/>
                    </a:lnTo>
                    <a:lnTo>
                      <a:pt x="52" y="72"/>
                    </a:lnTo>
                    <a:lnTo>
                      <a:pt x="13" y="23"/>
                    </a:lnTo>
                    <a:lnTo>
                      <a:pt x="13" y="102"/>
                    </a:lnTo>
                    <a:lnTo>
                      <a:pt x="0" y="102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52" y="55"/>
                    </a:lnTo>
                    <a:lnTo>
                      <a:pt x="95" y="0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" name="Freeform 6"/>
              <p:cNvSpPr>
                <a:spLocks noEditPoints="1"/>
              </p:cNvSpPr>
              <p:nvPr/>
            </p:nvSpPr>
            <p:spPr bwMode="auto">
              <a:xfrm>
                <a:off x="3387725" y="3209925"/>
                <a:ext cx="149225" cy="161925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94" y="102"/>
                  </a:cxn>
                  <a:cxn ang="0">
                    <a:pos x="82" y="102"/>
                  </a:cxn>
                  <a:cxn ang="0">
                    <a:pos x="75" y="83"/>
                  </a:cxn>
                  <a:cxn ang="0">
                    <a:pos x="20" y="83"/>
                  </a:cxn>
                  <a:cxn ang="0">
                    <a:pos x="12" y="102"/>
                  </a:cxn>
                  <a:cxn ang="0">
                    <a:pos x="0" y="102"/>
                  </a:cxn>
                  <a:cxn ang="0">
                    <a:pos x="41" y="0"/>
                  </a:cxn>
                  <a:cxn ang="0">
                    <a:pos x="54" y="0"/>
                  </a:cxn>
                  <a:cxn ang="0">
                    <a:pos x="25" y="70"/>
                  </a:cxn>
                  <a:cxn ang="0">
                    <a:pos x="69" y="70"/>
                  </a:cxn>
                  <a:cxn ang="0">
                    <a:pos x="47" y="16"/>
                  </a:cxn>
                  <a:cxn ang="0">
                    <a:pos x="25" y="70"/>
                  </a:cxn>
                </a:cxnLst>
                <a:rect l="0" t="0" r="r" b="b"/>
                <a:pathLst>
                  <a:path w="94" h="102">
                    <a:moveTo>
                      <a:pt x="54" y="0"/>
                    </a:moveTo>
                    <a:lnTo>
                      <a:pt x="94" y="102"/>
                    </a:lnTo>
                    <a:lnTo>
                      <a:pt x="82" y="102"/>
                    </a:lnTo>
                    <a:lnTo>
                      <a:pt x="75" y="83"/>
                    </a:lnTo>
                    <a:lnTo>
                      <a:pt x="20" y="83"/>
                    </a:lnTo>
                    <a:lnTo>
                      <a:pt x="12" y="102"/>
                    </a:lnTo>
                    <a:lnTo>
                      <a:pt x="0" y="102"/>
                    </a:lnTo>
                    <a:lnTo>
                      <a:pt x="41" y="0"/>
                    </a:lnTo>
                    <a:lnTo>
                      <a:pt x="54" y="0"/>
                    </a:lnTo>
                    <a:close/>
                    <a:moveTo>
                      <a:pt x="25" y="70"/>
                    </a:moveTo>
                    <a:lnTo>
                      <a:pt x="69" y="70"/>
                    </a:lnTo>
                    <a:lnTo>
                      <a:pt x="47" y="16"/>
                    </a:lnTo>
                    <a:lnTo>
                      <a:pt x="25" y="7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" name="Freeform 7"/>
              <p:cNvSpPr>
                <a:spLocks/>
              </p:cNvSpPr>
              <p:nvPr/>
            </p:nvSpPr>
            <p:spPr bwMode="auto">
              <a:xfrm>
                <a:off x="3541713" y="3209925"/>
                <a:ext cx="141287" cy="161925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89" y="12"/>
                  </a:cxn>
                  <a:cxn ang="0">
                    <a:pos x="50" y="12"/>
                  </a:cxn>
                  <a:cxn ang="0">
                    <a:pos x="50" y="102"/>
                  </a:cxn>
                  <a:cxn ang="0">
                    <a:pos x="37" y="102"/>
                  </a:cxn>
                  <a:cxn ang="0">
                    <a:pos x="37" y="12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89" y="0"/>
                  </a:cxn>
                </a:cxnLst>
                <a:rect l="0" t="0" r="r" b="b"/>
                <a:pathLst>
                  <a:path w="89" h="102">
                    <a:moveTo>
                      <a:pt x="89" y="0"/>
                    </a:moveTo>
                    <a:lnTo>
                      <a:pt x="89" y="12"/>
                    </a:lnTo>
                    <a:lnTo>
                      <a:pt x="50" y="12"/>
                    </a:lnTo>
                    <a:lnTo>
                      <a:pt x="50" y="102"/>
                    </a:lnTo>
                    <a:lnTo>
                      <a:pt x="37" y="102"/>
                    </a:lnTo>
                    <a:lnTo>
                      <a:pt x="37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" name="Freeform 8"/>
              <p:cNvSpPr>
                <a:spLocks noEditPoints="1"/>
              </p:cNvSpPr>
              <p:nvPr/>
            </p:nvSpPr>
            <p:spPr bwMode="auto">
              <a:xfrm>
                <a:off x="3702050" y="3209925"/>
                <a:ext cx="120650" cy="161925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46" y="0"/>
                  </a:cxn>
                  <a:cxn ang="0">
                    <a:pos x="52" y="1"/>
                  </a:cxn>
                  <a:cxn ang="0">
                    <a:pos x="57" y="2"/>
                  </a:cxn>
                  <a:cxn ang="0">
                    <a:pos x="62" y="5"/>
                  </a:cxn>
                  <a:cxn ang="0">
                    <a:pos x="67" y="8"/>
                  </a:cxn>
                  <a:cxn ang="0">
                    <a:pos x="70" y="12"/>
                  </a:cxn>
                  <a:cxn ang="0">
                    <a:pos x="73" y="16"/>
                  </a:cxn>
                  <a:cxn ang="0">
                    <a:pos x="74" y="22"/>
                  </a:cxn>
                  <a:cxn ang="0">
                    <a:pos x="76" y="29"/>
                  </a:cxn>
                  <a:cxn ang="0">
                    <a:pos x="76" y="29"/>
                  </a:cxn>
                  <a:cxn ang="0">
                    <a:pos x="74" y="34"/>
                  </a:cxn>
                  <a:cxn ang="0">
                    <a:pos x="73" y="40"/>
                  </a:cxn>
                  <a:cxn ang="0">
                    <a:pos x="70" y="44"/>
                  </a:cxn>
                  <a:cxn ang="0">
                    <a:pos x="67" y="48"/>
                  </a:cxn>
                  <a:cxn ang="0">
                    <a:pos x="63" y="52"/>
                  </a:cxn>
                  <a:cxn ang="0">
                    <a:pos x="57" y="55"/>
                  </a:cxn>
                  <a:cxn ang="0">
                    <a:pos x="52" y="57"/>
                  </a:cxn>
                  <a:cxn ang="0">
                    <a:pos x="46" y="57"/>
                  </a:cxn>
                  <a:cxn ang="0">
                    <a:pos x="13" y="57"/>
                  </a:cxn>
                  <a:cxn ang="0">
                    <a:pos x="13" y="102"/>
                  </a:cxn>
                  <a:cxn ang="0">
                    <a:pos x="0" y="102"/>
                  </a:cxn>
                  <a:cxn ang="0">
                    <a:pos x="0" y="0"/>
                  </a:cxn>
                  <a:cxn ang="0">
                    <a:pos x="46" y="0"/>
                  </a:cxn>
                  <a:cxn ang="0">
                    <a:pos x="45" y="45"/>
                  </a:cxn>
                  <a:cxn ang="0">
                    <a:pos x="45" y="45"/>
                  </a:cxn>
                  <a:cxn ang="0">
                    <a:pos x="52" y="44"/>
                  </a:cxn>
                  <a:cxn ang="0">
                    <a:pos x="57" y="41"/>
                  </a:cxn>
                  <a:cxn ang="0">
                    <a:pos x="62" y="36"/>
                  </a:cxn>
                  <a:cxn ang="0">
                    <a:pos x="63" y="29"/>
                  </a:cxn>
                  <a:cxn ang="0">
                    <a:pos x="63" y="29"/>
                  </a:cxn>
                  <a:cxn ang="0">
                    <a:pos x="62" y="22"/>
                  </a:cxn>
                  <a:cxn ang="0">
                    <a:pos x="57" y="16"/>
                  </a:cxn>
                  <a:cxn ang="0">
                    <a:pos x="52" y="13"/>
                  </a:cxn>
                  <a:cxn ang="0">
                    <a:pos x="45" y="12"/>
                  </a:cxn>
                  <a:cxn ang="0">
                    <a:pos x="13" y="12"/>
                  </a:cxn>
                  <a:cxn ang="0">
                    <a:pos x="13" y="45"/>
                  </a:cxn>
                  <a:cxn ang="0">
                    <a:pos x="45" y="45"/>
                  </a:cxn>
                </a:cxnLst>
                <a:rect l="0" t="0" r="r" b="b"/>
                <a:pathLst>
                  <a:path w="76" h="102">
                    <a:moveTo>
                      <a:pt x="46" y="0"/>
                    </a:moveTo>
                    <a:lnTo>
                      <a:pt x="46" y="0"/>
                    </a:lnTo>
                    <a:lnTo>
                      <a:pt x="52" y="1"/>
                    </a:lnTo>
                    <a:lnTo>
                      <a:pt x="57" y="2"/>
                    </a:lnTo>
                    <a:lnTo>
                      <a:pt x="62" y="5"/>
                    </a:lnTo>
                    <a:lnTo>
                      <a:pt x="67" y="8"/>
                    </a:lnTo>
                    <a:lnTo>
                      <a:pt x="70" y="12"/>
                    </a:lnTo>
                    <a:lnTo>
                      <a:pt x="73" y="16"/>
                    </a:lnTo>
                    <a:lnTo>
                      <a:pt x="74" y="22"/>
                    </a:lnTo>
                    <a:lnTo>
                      <a:pt x="76" y="29"/>
                    </a:lnTo>
                    <a:lnTo>
                      <a:pt x="76" y="29"/>
                    </a:lnTo>
                    <a:lnTo>
                      <a:pt x="74" y="34"/>
                    </a:lnTo>
                    <a:lnTo>
                      <a:pt x="73" y="40"/>
                    </a:lnTo>
                    <a:lnTo>
                      <a:pt x="70" y="44"/>
                    </a:lnTo>
                    <a:lnTo>
                      <a:pt x="67" y="48"/>
                    </a:lnTo>
                    <a:lnTo>
                      <a:pt x="63" y="52"/>
                    </a:lnTo>
                    <a:lnTo>
                      <a:pt x="57" y="55"/>
                    </a:lnTo>
                    <a:lnTo>
                      <a:pt x="52" y="57"/>
                    </a:lnTo>
                    <a:lnTo>
                      <a:pt x="46" y="57"/>
                    </a:lnTo>
                    <a:lnTo>
                      <a:pt x="13" y="57"/>
                    </a:lnTo>
                    <a:lnTo>
                      <a:pt x="13" y="102"/>
                    </a:lnTo>
                    <a:lnTo>
                      <a:pt x="0" y="102"/>
                    </a:lnTo>
                    <a:lnTo>
                      <a:pt x="0" y="0"/>
                    </a:lnTo>
                    <a:lnTo>
                      <a:pt x="46" y="0"/>
                    </a:lnTo>
                    <a:close/>
                    <a:moveTo>
                      <a:pt x="45" y="45"/>
                    </a:moveTo>
                    <a:lnTo>
                      <a:pt x="45" y="45"/>
                    </a:lnTo>
                    <a:lnTo>
                      <a:pt x="52" y="44"/>
                    </a:lnTo>
                    <a:lnTo>
                      <a:pt x="57" y="41"/>
                    </a:lnTo>
                    <a:lnTo>
                      <a:pt x="62" y="36"/>
                    </a:lnTo>
                    <a:lnTo>
                      <a:pt x="63" y="29"/>
                    </a:lnTo>
                    <a:lnTo>
                      <a:pt x="63" y="29"/>
                    </a:lnTo>
                    <a:lnTo>
                      <a:pt x="62" y="22"/>
                    </a:lnTo>
                    <a:lnTo>
                      <a:pt x="57" y="16"/>
                    </a:lnTo>
                    <a:lnTo>
                      <a:pt x="52" y="13"/>
                    </a:lnTo>
                    <a:lnTo>
                      <a:pt x="45" y="12"/>
                    </a:lnTo>
                    <a:lnTo>
                      <a:pt x="13" y="12"/>
                    </a:lnTo>
                    <a:lnTo>
                      <a:pt x="13" y="45"/>
                    </a:lnTo>
                    <a:lnTo>
                      <a:pt x="45" y="45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8" name="Freeform 9"/>
              <p:cNvSpPr>
                <a:spLocks/>
              </p:cNvSpPr>
              <p:nvPr/>
            </p:nvSpPr>
            <p:spPr bwMode="auto">
              <a:xfrm>
                <a:off x="3840163" y="3209925"/>
                <a:ext cx="136525" cy="16192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80"/>
                  </a:cxn>
                  <a:cxn ang="0">
                    <a:pos x="77" y="0"/>
                  </a:cxn>
                  <a:cxn ang="0">
                    <a:pos x="86" y="0"/>
                  </a:cxn>
                  <a:cxn ang="0">
                    <a:pos x="86" y="102"/>
                  </a:cxn>
                  <a:cxn ang="0">
                    <a:pos x="72" y="102"/>
                  </a:cxn>
                  <a:cxn ang="0">
                    <a:pos x="72" y="22"/>
                  </a:cxn>
                  <a:cxn ang="0">
                    <a:pos x="8" y="102"/>
                  </a:cxn>
                  <a:cxn ang="0">
                    <a:pos x="0" y="102"/>
                  </a:cxn>
                  <a:cxn ang="0">
                    <a:pos x="0" y="0"/>
                  </a:cxn>
                  <a:cxn ang="0">
                    <a:pos x="12" y="0"/>
                  </a:cxn>
                </a:cxnLst>
                <a:rect l="0" t="0" r="r" b="b"/>
                <a:pathLst>
                  <a:path w="86" h="102">
                    <a:moveTo>
                      <a:pt x="12" y="0"/>
                    </a:moveTo>
                    <a:lnTo>
                      <a:pt x="12" y="80"/>
                    </a:lnTo>
                    <a:lnTo>
                      <a:pt x="77" y="0"/>
                    </a:lnTo>
                    <a:lnTo>
                      <a:pt x="86" y="0"/>
                    </a:lnTo>
                    <a:lnTo>
                      <a:pt x="86" y="102"/>
                    </a:lnTo>
                    <a:lnTo>
                      <a:pt x="72" y="102"/>
                    </a:lnTo>
                    <a:lnTo>
                      <a:pt x="72" y="22"/>
                    </a:lnTo>
                    <a:lnTo>
                      <a:pt x="8" y="102"/>
                    </a:lnTo>
                    <a:lnTo>
                      <a:pt x="0" y="102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9" name="Freeform 10"/>
              <p:cNvSpPr>
                <a:spLocks/>
              </p:cNvSpPr>
              <p:nvPr/>
            </p:nvSpPr>
            <p:spPr bwMode="auto">
              <a:xfrm>
                <a:off x="4000500" y="3209925"/>
                <a:ext cx="150812" cy="195262"/>
              </a:xfrm>
              <a:custGeom>
                <a:avLst/>
                <a:gdLst/>
                <a:ahLst/>
                <a:cxnLst>
                  <a:cxn ang="0">
                    <a:pos x="79" y="0"/>
                  </a:cxn>
                  <a:cxn ang="0">
                    <a:pos x="79" y="90"/>
                  </a:cxn>
                  <a:cxn ang="0">
                    <a:pos x="95" y="90"/>
                  </a:cxn>
                  <a:cxn ang="0">
                    <a:pos x="95" y="123"/>
                  </a:cxn>
                  <a:cxn ang="0">
                    <a:pos x="82" y="123"/>
                  </a:cxn>
                  <a:cxn ang="0">
                    <a:pos x="82" y="102"/>
                  </a:cxn>
                  <a:cxn ang="0">
                    <a:pos x="0" y="102"/>
                  </a:cxn>
                  <a:cxn ang="0">
                    <a:pos x="0" y="0"/>
                  </a:cxn>
                  <a:cxn ang="0">
                    <a:pos x="13" y="0"/>
                  </a:cxn>
                  <a:cxn ang="0">
                    <a:pos x="13" y="90"/>
                  </a:cxn>
                  <a:cxn ang="0">
                    <a:pos x="67" y="90"/>
                  </a:cxn>
                  <a:cxn ang="0">
                    <a:pos x="67" y="0"/>
                  </a:cxn>
                  <a:cxn ang="0">
                    <a:pos x="79" y="0"/>
                  </a:cxn>
                </a:cxnLst>
                <a:rect l="0" t="0" r="r" b="b"/>
                <a:pathLst>
                  <a:path w="95" h="123">
                    <a:moveTo>
                      <a:pt x="79" y="0"/>
                    </a:moveTo>
                    <a:lnTo>
                      <a:pt x="79" y="90"/>
                    </a:lnTo>
                    <a:lnTo>
                      <a:pt x="95" y="90"/>
                    </a:lnTo>
                    <a:lnTo>
                      <a:pt x="95" y="123"/>
                    </a:lnTo>
                    <a:lnTo>
                      <a:pt x="82" y="123"/>
                    </a:lnTo>
                    <a:lnTo>
                      <a:pt x="82" y="102"/>
                    </a:lnTo>
                    <a:lnTo>
                      <a:pt x="0" y="102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13" y="90"/>
                    </a:lnTo>
                    <a:lnTo>
                      <a:pt x="67" y="90"/>
                    </a:lnTo>
                    <a:lnTo>
                      <a:pt x="67" y="0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" name="Freeform 11"/>
              <p:cNvSpPr>
                <a:spLocks noEditPoints="1"/>
              </p:cNvSpPr>
              <p:nvPr/>
            </p:nvSpPr>
            <p:spPr bwMode="auto">
              <a:xfrm>
                <a:off x="4164013" y="3209925"/>
                <a:ext cx="150812" cy="161925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95" y="102"/>
                  </a:cxn>
                  <a:cxn ang="0">
                    <a:pos x="82" y="102"/>
                  </a:cxn>
                  <a:cxn ang="0">
                    <a:pos x="74" y="83"/>
                  </a:cxn>
                  <a:cxn ang="0">
                    <a:pos x="21" y="83"/>
                  </a:cxn>
                  <a:cxn ang="0">
                    <a:pos x="12" y="102"/>
                  </a:cxn>
                  <a:cxn ang="0">
                    <a:pos x="0" y="102"/>
                  </a:cxn>
                  <a:cxn ang="0">
                    <a:pos x="40" y="0"/>
                  </a:cxn>
                  <a:cxn ang="0">
                    <a:pos x="54" y="0"/>
                  </a:cxn>
                  <a:cxn ang="0">
                    <a:pos x="25" y="70"/>
                  </a:cxn>
                  <a:cxn ang="0">
                    <a:pos x="69" y="70"/>
                  </a:cxn>
                  <a:cxn ang="0">
                    <a:pos x="47" y="16"/>
                  </a:cxn>
                  <a:cxn ang="0">
                    <a:pos x="25" y="70"/>
                  </a:cxn>
                </a:cxnLst>
                <a:rect l="0" t="0" r="r" b="b"/>
                <a:pathLst>
                  <a:path w="95" h="102">
                    <a:moveTo>
                      <a:pt x="54" y="0"/>
                    </a:moveTo>
                    <a:lnTo>
                      <a:pt x="95" y="102"/>
                    </a:lnTo>
                    <a:lnTo>
                      <a:pt x="82" y="102"/>
                    </a:lnTo>
                    <a:lnTo>
                      <a:pt x="74" y="83"/>
                    </a:lnTo>
                    <a:lnTo>
                      <a:pt x="21" y="83"/>
                    </a:lnTo>
                    <a:lnTo>
                      <a:pt x="12" y="102"/>
                    </a:lnTo>
                    <a:lnTo>
                      <a:pt x="0" y="102"/>
                    </a:lnTo>
                    <a:lnTo>
                      <a:pt x="40" y="0"/>
                    </a:lnTo>
                    <a:lnTo>
                      <a:pt x="54" y="0"/>
                    </a:lnTo>
                    <a:close/>
                    <a:moveTo>
                      <a:pt x="25" y="70"/>
                    </a:moveTo>
                    <a:lnTo>
                      <a:pt x="69" y="70"/>
                    </a:lnTo>
                    <a:lnTo>
                      <a:pt x="47" y="16"/>
                    </a:lnTo>
                    <a:lnTo>
                      <a:pt x="25" y="7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" name="Freeform 12"/>
              <p:cNvSpPr>
                <a:spLocks/>
              </p:cNvSpPr>
              <p:nvPr/>
            </p:nvSpPr>
            <p:spPr bwMode="auto">
              <a:xfrm>
                <a:off x="3203575" y="3516313"/>
                <a:ext cx="128587" cy="163512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81" y="103"/>
                  </a:cxn>
                  <a:cxn ang="0">
                    <a:pos x="68" y="103"/>
                  </a:cxn>
                  <a:cxn ang="0">
                    <a:pos x="68" y="12"/>
                  </a:cxn>
                  <a:cxn ang="0">
                    <a:pos x="13" y="12"/>
                  </a:cxn>
                  <a:cxn ang="0">
                    <a:pos x="13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81" y="0"/>
                  </a:cxn>
                </a:cxnLst>
                <a:rect l="0" t="0" r="r" b="b"/>
                <a:pathLst>
                  <a:path w="81" h="103">
                    <a:moveTo>
                      <a:pt x="81" y="0"/>
                    </a:moveTo>
                    <a:lnTo>
                      <a:pt x="81" y="103"/>
                    </a:lnTo>
                    <a:lnTo>
                      <a:pt x="68" y="103"/>
                    </a:lnTo>
                    <a:lnTo>
                      <a:pt x="68" y="12"/>
                    </a:lnTo>
                    <a:lnTo>
                      <a:pt x="13" y="12"/>
                    </a:lnTo>
                    <a:lnTo>
                      <a:pt x="13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" name="Freeform 13"/>
              <p:cNvSpPr>
                <a:spLocks/>
              </p:cNvSpPr>
              <p:nvPr/>
            </p:nvSpPr>
            <p:spPr bwMode="auto">
              <a:xfrm>
                <a:off x="3370263" y="3516313"/>
                <a:ext cx="107950" cy="163512"/>
              </a:xfrm>
              <a:custGeom>
                <a:avLst/>
                <a:gdLst/>
                <a:ahLst/>
                <a:cxnLst>
                  <a:cxn ang="0">
                    <a:pos x="68" y="0"/>
                  </a:cxn>
                  <a:cxn ang="0">
                    <a:pos x="68" y="12"/>
                  </a:cxn>
                  <a:cxn ang="0">
                    <a:pos x="12" y="12"/>
                  </a:cxn>
                  <a:cxn ang="0">
                    <a:pos x="12" y="40"/>
                  </a:cxn>
                  <a:cxn ang="0">
                    <a:pos x="55" y="40"/>
                  </a:cxn>
                  <a:cxn ang="0">
                    <a:pos x="55" y="53"/>
                  </a:cxn>
                  <a:cxn ang="0">
                    <a:pos x="12" y="53"/>
                  </a:cxn>
                  <a:cxn ang="0">
                    <a:pos x="12" y="90"/>
                  </a:cxn>
                  <a:cxn ang="0">
                    <a:pos x="68" y="90"/>
                  </a:cxn>
                  <a:cxn ang="0">
                    <a:pos x="68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68" y="0"/>
                  </a:cxn>
                </a:cxnLst>
                <a:rect l="0" t="0" r="r" b="b"/>
                <a:pathLst>
                  <a:path w="68" h="103">
                    <a:moveTo>
                      <a:pt x="68" y="0"/>
                    </a:moveTo>
                    <a:lnTo>
                      <a:pt x="68" y="12"/>
                    </a:lnTo>
                    <a:lnTo>
                      <a:pt x="12" y="12"/>
                    </a:lnTo>
                    <a:lnTo>
                      <a:pt x="12" y="40"/>
                    </a:lnTo>
                    <a:lnTo>
                      <a:pt x="55" y="40"/>
                    </a:lnTo>
                    <a:lnTo>
                      <a:pt x="55" y="53"/>
                    </a:lnTo>
                    <a:lnTo>
                      <a:pt x="12" y="53"/>
                    </a:lnTo>
                    <a:lnTo>
                      <a:pt x="12" y="90"/>
                    </a:lnTo>
                    <a:lnTo>
                      <a:pt x="68" y="90"/>
                    </a:lnTo>
                    <a:lnTo>
                      <a:pt x="68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" name="Freeform 14"/>
              <p:cNvSpPr>
                <a:spLocks noEditPoints="1"/>
              </p:cNvSpPr>
              <p:nvPr/>
            </p:nvSpPr>
            <p:spPr bwMode="auto">
              <a:xfrm>
                <a:off x="3486150" y="3516313"/>
                <a:ext cx="163512" cy="195262"/>
              </a:xfrm>
              <a:custGeom>
                <a:avLst/>
                <a:gdLst/>
                <a:ahLst/>
                <a:cxnLst>
                  <a:cxn ang="0">
                    <a:pos x="89" y="90"/>
                  </a:cxn>
                  <a:cxn ang="0">
                    <a:pos x="103" y="90"/>
                  </a:cxn>
                  <a:cxn ang="0">
                    <a:pos x="103" y="123"/>
                  </a:cxn>
                  <a:cxn ang="0">
                    <a:pos x="91" y="123"/>
                  </a:cxn>
                  <a:cxn ang="0">
                    <a:pos x="91" y="103"/>
                  </a:cxn>
                  <a:cxn ang="0">
                    <a:pos x="13" y="103"/>
                  </a:cxn>
                  <a:cxn ang="0">
                    <a:pos x="13" y="123"/>
                  </a:cxn>
                  <a:cxn ang="0">
                    <a:pos x="0" y="123"/>
                  </a:cxn>
                  <a:cxn ang="0">
                    <a:pos x="0" y="90"/>
                  </a:cxn>
                  <a:cxn ang="0">
                    <a:pos x="11" y="90"/>
                  </a:cxn>
                  <a:cxn ang="0">
                    <a:pos x="11" y="90"/>
                  </a:cxn>
                  <a:cxn ang="0">
                    <a:pos x="15" y="80"/>
                  </a:cxn>
                  <a:cxn ang="0">
                    <a:pos x="20" y="71"/>
                  </a:cxn>
                  <a:cxn ang="0">
                    <a:pos x="22" y="59"/>
                  </a:cxn>
                  <a:cxn ang="0">
                    <a:pos x="24" y="47"/>
                  </a:cxn>
                  <a:cxn ang="0">
                    <a:pos x="25" y="23"/>
                  </a:cxn>
                  <a:cxn ang="0">
                    <a:pos x="25" y="0"/>
                  </a:cxn>
                  <a:cxn ang="0">
                    <a:pos x="89" y="0"/>
                  </a:cxn>
                  <a:cxn ang="0">
                    <a:pos x="89" y="90"/>
                  </a:cxn>
                  <a:cxn ang="0">
                    <a:pos x="38" y="12"/>
                  </a:cxn>
                  <a:cxn ang="0">
                    <a:pos x="38" y="12"/>
                  </a:cxn>
                  <a:cxn ang="0">
                    <a:pos x="38" y="30"/>
                  </a:cxn>
                  <a:cxn ang="0">
                    <a:pos x="36" y="51"/>
                  </a:cxn>
                  <a:cxn ang="0">
                    <a:pos x="32" y="71"/>
                  </a:cxn>
                  <a:cxn ang="0">
                    <a:pos x="29" y="80"/>
                  </a:cxn>
                  <a:cxn ang="0">
                    <a:pos x="25" y="90"/>
                  </a:cxn>
                  <a:cxn ang="0">
                    <a:pos x="75" y="90"/>
                  </a:cxn>
                  <a:cxn ang="0">
                    <a:pos x="75" y="12"/>
                  </a:cxn>
                  <a:cxn ang="0">
                    <a:pos x="38" y="12"/>
                  </a:cxn>
                </a:cxnLst>
                <a:rect l="0" t="0" r="r" b="b"/>
                <a:pathLst>
                  <a:path w="103" h="123">
                    <a:moveTo>
                      <a:pt x="89" y="90"/>
                    </a:moveTo>
                    <a:lnTo>
                      <a:pt x="103" y="90"/>
                    </a:lnTo>
                    <a:lnTo>
                      <a:pt x="103" y="123"/>
                    </a:lnTo>
                    <a:lnTo>
                      <a:pt x="91" y="123"/>
                    </a:lnTo>
                    <a:lnTo>
                      <a:pt x="91" y="103"/>
                    </a:lnTo>
                    <a:lnTo>
                      <a:pt x="13" y="103"/>
                    </a:lnTo>
                    <a:lnTo>
                      <a:pt x="13" y="123"/>
                    </a:lnTo>
                    <a:lnTo>
                      <a:pt x="0" y="123"/>
                    </a:lnTo>
                    <a:lnTo>
                      <a:pt x="0" y="90"/>
                    </a:lnTo>
                    <a:lnTo>
                      <a:pt x="11" y="90"/>
                    </a:lnTo>
                    <a:lnTo>
                      <a:pt x="11" y="90"/>
                    </a:lnTo>
                    <a:lnTo>
                      <a:pt x="15" y="80"/>
                    </a:lnTo>
                    <a:lnTo>
                      <a:pt x="20" y="71"/>
                    </a:lnTo>
                    <a:lnTo>
                      <a:pt x="22" y="59"/>
                    </a:lnTo>
                    <a:lnTo>
                      <a:pt x="24" y="47"/>
                    </a:lnTo>
                    <a:lnTo>
                      <a:pt x="25" y="23"/>
                    </a:lnTo>
                    <a:lnTo>
                      <a:pt x="25" y="0"/>
                    </a:lnTo>
                    <a:lnTo>
                      <a:pt x="89" y="0"/>
                    </a:lnTo>
                    <a:lnTo>
                      <a:pt x="89" y="90"/>
                    </a:lnTo>
                    <a:close/>
                    <a:moveTo>
                      <a:pt x="38" y="12"/>
                    </a:moveTo>
                    <a:lnTo>
                      <a:pt x="38" y="12"/>
                    </a:lnTo>
                    <a:lnTo>
                      <a:pt x="38" y="30"/>
                    </a:lnTo>
                    <a:lnTo>
                      <a:pt x="36" y="51"/>
                    </a:lnTo>
                    <a:lnTo>
                      <a:pt x="32" y="71"/>
                    </a:lnTo>
                    <a:lnTo>
                      <a:pt x="29" y="80"/>
                    </a:lnTo>
                    <a:lnTo>
                      <a:pt x="25" y="90"/>
                    </a:lnTo>
                    <a:lnTo>
                      <a:pt x="75" y="90"/>
                    </a:lnTo>
                    <a:lnTo>
                      <a:pt x="75" y="12"/>
                    </a:lnTo>
                    <a:lnTo>
                      <a:pt x="38" y="12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" name="Freeform 15"/>
              <p:cNvSpPr>
                <a:spLocks noEditPoints="1"/>
              </p:cNvSpPr>
              <p:nvPr/>
            </p:nvSpPr>
            <p:spPr bwMode="auto">
              <a:xfrm>
                <a:off x="3662363" y="3516313"/>
                <a:ext cx="150812" cy="163512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95" y="103"/>
                  </a:cxn>
                  <a:cxn ang="0">
                    <a:pos x="82" y="103"/>
                  </a:cxn>
                  <a:cxn ang="0">
                    <a:pos x="74" y="83"/>
                  </a:cxn>
                  <a:cxn ang="0">
                    <a:pos x="21" y="83"/>
                  </a:cxn>
                  <a:cxn ang="0">
                    <a:pos x="13" y="103"/>
                  </a:cxn>
                  <a:cxn ang="0">
                    <a:pos x="0" y="103"/>
                  </a:cxn>
                  <a:cxn ang="0">
                    <a:pos x="41" y="0"/>
                  </a:cxn>
                  <a:cxn ang="0">
                    <a:pos x="55" y="0"/>
                  </a:cxn>
                  <a:cxn ang="0">
                    <a:pos x="25" y="71"/>
                  </a:cxn>
                  <a:cxn ang="0">
                    <a:pos x="70" y="71"/>
                  </a:cxn>
                  <a:cxn ang="0">
                    <a:pos x="48" y="16"/>
                  </a:cxn>
                  <a:cxn ang="0">
                    <a:pos x="25" y="71"/>
                  </a:cxn>
                </a:cxnLst>
                <a:rect l="0" t="0" r="r" b="b"/>
                <a:pathLst>
                  <a:path w="95" h="103">
                    <a:moveTo>
                      <a:pt x="55" y="0"/>
                    </a:moveTo>
                    <a:lnTo>
                      <a:pt x="95" y="103"/>
                    </a:lnTo>
                    <a:lnTo>
                      <a:pt x="82" y="103"/>
                    </a:lnTo>
                    <a:lnTo>
                      <a:pt x="74" y="83"/>
                    </a:lnTo>
                    <a:lnTo>
                      <a:pt x="21" y="83"/>
                    </a:lnTo>
                    <a:lnTo>
                      <a:pt x="13" y="103"/>
                    </a:lnTo>
                    <a:lnTo>
                      <a:pt x="0" y="103"/>
                    </a:lnTo>
                    <a:lnTo>
                      <a:pt x="41" y="0"/>
                    </a:lnTo>
                    <a:lnTo>
                      <a:pt x="55" y="0"/>
                    </a:lnTo>
                    <a:close/>
                    <a:moveTo>
                      <a:pt x="25" y="71"/>
                    </a:moveTo>
                    <a:lnTo>
                      <a:pt x="70" y="71"/>
                    </a:lnTo>
                    <a:lnTo>
                      <a:pt x="48" y="16"/>
                    </a:lnTo>
                    <a:lnTo>
                      <a:pt x="25" y="71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" name="Freeform 16"/>
              <p:cNvSpPr>
                <a:spLocks/>
              </p:cNvSpPr>
              <p:nvPr/>
            </p:nvSpPr>
            <p:spPr bwMode="auto">
              <a:xfrm>
                <a:off x="3835400" y="3516313"/>
                <a:ext cx="106362" cy="163512"/>
              </a:xfrm>
              <a:custGeom>
                <a:avLst/>
                <a:gdLst/>
                <a:ahLst/>
                <a:cxnLst>
                  <a:cxn ang="0">
                    <a:pos x="0" y="103"/>
                  </a:cxn>
                  <a:cxn ang="0">
                    <a:pos x="0" y="0"/>
                  </a:cxn>
                  <a:cxn ang="0">
                    <a:pos x="67" y="0"/>
                  </a:cxn>
                  <a:cxn ang="0">
                    <a:pos x="67" y="12"/>
                  </a:cxn>
                  <a:cxn ang="0">
                    <a:pos x="12" y="12"/>
                  </a:cxn>
                  <a:cxn ang="0">
                    <a:pos x="12" y="103"/>
                  </a:cxn>
                  <a:cxn ang="0">
                    <a:pos x="0" y="103"/>
                  </a:cxn>
                </a:cxnLst>
                <a:rect l="0" t="0" r="r" b="b"/>
                <a:pathLst>
                  <a:path w="67" h="103">
                    <a:moveTo>
                      <a:pt x="0" y="103"/>
                    </a:moveTo>
                    <a:lnTo>
                      <a:pt x="0" y="0"/>
                    </a:lnTo>
                    <a:lnTo>
                      <a:pt x="67" y="0"/>
                    </a:lnTo>
                    <a:lnTo>
                      <a:pt x="67" y="12"/>
                    </a:lnTo>
                    <a:lnTo>
                      <a:pt x="12" y="12"/>
                    </a:lnTo>
                    <a:lnTo>
                      <a:pt x="12" y="103"/>
                    </a:lnTo>
                    <a:lnTo>
                      <a:pt x="0" y="103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" name="Freeform 17"/>
              <p:cNvSpPr>
                <a:spLocks noEditPoints="1"/>
              </p:cNvSpPr>
              <p:nvPr/>
            </p:nvSpPr>
            <p:spPr bwMode="auto">
              <a:xfrm>
                <a:off x="3949700" y="3516313"/>
                <a:ext cx="165100" cy="163512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74" y="4"/>
                  </a:cxn>
                  <a:cxn ang="0">
                    <a:pos x="90" y="15"/>
                  </a:cxn>
                  <a:cxn ang="0">
                    <a:pos x="100" y="32"/>
                  </a:cxn>
                  <a:cxn ang="0">
                    <a:pos x="104" y="51"/>
                  </a:cxn>
                  <a:cxn ang="0">
                    <a:pos x="103" y="62"/>
                  </a:cxn>
                  <a:cxn ang="0">
                    <a:pos x="95" y="80"/>
                  </a:cxn>
                  <a:cxn ang="0">
                    <a:pos x="81" y="94"/>
                  </a:cxn>
                  <a:cxn ang="0">
                    <a:pos x="63" y="101"/>
                  </a:cxn>
                  <a:cxn ang="0">
                    <a:pos x="53" y="103"/>
                  </a:cxn>
                  <a:cxn ang="0">
                    <a:pos x="32" y="98"/>
                  </a:cxn>
                  <a:cxn ang="0">
                    <a:pos x="15" y="87"/>
                  </a:cxn>
                  <a:cxn ang="0">
                    <a:pos x="4" y="71"/>
                  </a:cxn>
                  <a:cxn ang="0">
                    <a:pos x="0" y="51"/>
                  </a:cxn>
                  <a:cxn ang="0">
                    <a:pos x="2" y="40"/>
                  </a:cxn>
                  <a:cxn ang="0">
                    <a:pos x="10" y="22"/>
                  </a:cxn>
                  <a:cxn ang="0">
                    <a:pos x="24" y="8"/>
                  </a:cxn>
                  <a:cxn ang="0">
                    <a:pos x="42" y="1"/>
                  </a:cxn>
                  <a:cxn ang="0">
                    <a:pos x="53" y="0"/>
                  </a:cxn>
                  <a:cxn ang="0">
                    <a:pos x="53" y="90"/>
                  </a:cxn>
                  <a:cxn ang="0">
                    <a:pos x="68" y="87"/>
                  </a:cxn>
                  <a:cxn ang="0">
                    <a:pos x="81" y="79"/>
                  </a:cxn>
                  <a:cxn ang="0">
                    <a:pos x="88" y="66"/>
                  </a:cxn>
                  <a:cxn ang="0">
                    <a:pos x="92" y="51"/>
                  </a:cxn>
                  <a:cxn ang="0">
                    <a:pos x="90" y="43"/>
                  </a:cxn>
                  <a:cxn ang="0">
                    <a:pos x="85" y="29"/>
                  </a:cxn>
                  <a:cxn ang="0">
                    <a:pos x="74" y="18"/>
                  </a:cxn>
                  <a:cxn ang="0">
                    <a:pos x="60" y="12"/>
                  </a:cxn>
                  <a:cxn ang="0">
                    <a:pos x="53" y="12"/>
                  </a:cxn>
                  <a:cxn ang="0">
                    <a:pos x="38" y="15"/>
                  </a:cxn>
                  <a:cxn ang="0">
                    <a:pos x="25" y="23"/>
                  </a:cxn>
                  <a:cxn ang="0">
                    <a:pos x="17" y="36"/>
                  </a:cxn>
                  <a:cxn ang="0">
                    <a:pos x="14" y="51"/>
                  </a:cxn>
                  <a:cxn ang="0">
                    <a:pos x="14" y="59"/>
                  </a:cxn>
                  <a:cxn ang="0">
                    <a:pos x="20" y="73"/>
                  </a:cxn>
                  <a:cxn ang="0">
                    <a:pos x="31" y="83"/>
                  </a:cxn>
                  <a:cxn ang="0">
                    <a:pos x="45" y="90"/>
                  </a:cxn>
                  <a:cxn ang="0">
                    <a:pos x="53" y="90"/>
                  </a:cxn>
                </a:cxnLst>
                <a:rect l="0" t="0" r="r" b="b"/>
                <a:pathLst>
                  <a:path w="104" h="103">
                    <a:moveTo>
                      <a:pt x="53" y="0"/>
                    </a:moveTo>
                    <a:lnTo>
                      <a:pt x="53" y="0"/>
                    </a:lnTo>
                    <a:lnTo>
                      <a:pt x="64" y="1"/>
                    </a:lnTo>
                    <a:lnTo>
                      <a:pt x="74" y="4"/>
                    </a:lnTo>
                    <a:lnTo>
                      <a:pt x="82" y="9"/>
                    </a:lnTo>
                    <a:lnTo>
                      <a:pt x="90" y="15"/>
                    </a:lnTo>
                    <a:lnTo>
                      <a:pt x="96" y="23"/>
                    </a:lnTo>
                    <a:lnTo>
                      <a:pt x="100" y="32"/>
                    </a:lnTo>
                    <a:lnTo>
                      <a:pt x="103" y="41"/>
                    </a:lnTo>
                    <a:lnTo>
                      <a:pt x="104" y="51"/>
                    </a:lnTo>
                    <a:lnTo>
                      <a:pt x="104" y="51"/>
                    </a:lnTo>
                    <a:lnTo>
                      <a:pt x="103" y="62"/>
                    </a:lnTo>
                    <a:lnTo>
                      <a:pt x="100" y="72"/>
                    </a:lnTo>
                    <a:lnTo>
                      <a:pt x="95" y="80"/>
                    </a:lnTo>
                    <a:lnTo>
                      <a:pt x="89" y="89"/>
                    </a:lnTo>
                    <a:lnTo>
                      <a:pt x="81" y="94"/>
                    </a:lnTo>
                    <a:lnTo>
                      <a:pt x="72" y="98"/>
                    </a:lnTo>
                    <a:lnTo>
                      <a:pt x="63" y="101"/>
                    </a:lnTo>
                    <a:lnTo>
                      <a:pt x="53" y="103"/>
                    </a:lnTo>
                    <a:lnTo>
                      <a:pt x="53" y="103"/>
                    </a:lnTo>
                    <a:lnTo>
                      <a:pt x="42" y="101"/>
                    </a:lnTo>
                    <a:lnTo>
                      <a:pt x="32" y="98"/>
                    </a:lnTo>
                    <a:lnTo>
                      <a:pt x="24" y="93"/>
                    </a:lnTo>
                    <a:lnTo>
                      <a:pt x="15" y="87"/>
                    </a:lnTo>
                    <a:lnTo>
                      <a:pt x="10" y="79"/>
                    </a:lnTo>
                    <a:lnTo>
                      <a:pt x="4" y="71"/>
                    </a:lnTo>
                    <a:lnTo>
                      <a:pt x="2" y="61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2" y="40"/>
                    </a:lnTo>
                    <a:lnTo>
                      <a:pt x="4" y="30"/>
                    </a:lnTo>
                    <a:lnTo>
                      <a:pt x="10" y="22"/>
                    </a:lnTo>
                    <a:lnTo>
                      <a:pt x="17" y="14"/>
                    </a:lnTo>
                    <a:lnTo>
                      <a:pt x="24" y="8"/>
                    </a:lnTo>
                    <a:lnTo>
                      <a:pt x="33" y="4"/>
                    </a:lnTo>
                    <a:lnTo>
                      <a:pt x="42" y="1"/>
                    </a:lnTo>
                    <a:lnTo>
                      <a:pt x="53" y="0"/>
                    </a:lnTo>
                    <a:lnTo>
                      <a:pt x="53" y="0"/>
                    </a:lnTo>
                    <a:close/>
                    <a:moveTo>
                      <a:pt x="53" y="90"/>
                    </a:moveTo>
                    <a:lnTo>
                      <a:pt x="53" y="90"/>
                    </a:lnTo>
                    <a:lnTo>
                      <a:pt x="61" y="90"/>
                    </a:lnTo>
                    <a:lnTo>
                      <a:pt x="68" y="87"/>
                    </a:lnTo>
                    <a:lnTo>
                      <a:pt x="75" y="84"/>
                    </a:lnTo>
                    <a:lnTo>
                      <a:pt x="81" y="79"/>
                    </a:lnTo>
                    <a:lnTo>
                      <a:pt x="85" y="73"/>
                    </a:lnTo>
                    <a:lnTo>
                      <a:pt x="88" y="66"/>
                    </a:lnTo>
                    <a:lnTo>
                      <a:pt x="90" y="59"/>
                    </a:lnTo>
                    <a:lnTo>
                      <a:pt x="92" y="51"/>
                    </a:lnTo>
                    <a:lnTo>
                      <a:pt x="92" y="51"/>
                    </a:lnTo>
                    <a:lnTo>
                      <a:pt x="90" y="43"/>
                    </a:lnTo>
                    <a:lnTo>
                      <a:pt x="88" y="36"/>
                    </a:lnTo>
                    <a:lnTo>
                      <a:pt x="85" y="29"/>
                    </a:lnTo>
                    <a:lnTo>
                      <a:pt x="81" y="23"/>
                    </a:lnTo>
                    <a:lnTo>
                      <a:pt x="74" y="18"/>
                    </a:lnTo>
                    <a:lnTo>
                      <a:pt x="68" y="15"/>
                    </a:lnTo>
                    <a:lnTo>
                      <a:pt x="60" y="12"/>
                    </a:lnTo>
                    <a:lnTo>
                      <a:pt x="53" y="12"/>
                    </a:lnTo>
                    <a:lnTo>
                      <a:pt x="53" y="12"/>
                    </a:lnTo>
                    <a:lnTo>
                      <a:pt x="45" y="12"/>
                    </a:lnTo>
                    <a:lnTo>
                      <a:pt x="38" y="15"/>
                    </a:lnTo>
                    <a:lnTo>
                      <a:pt x="31" y="18"/>
                    </a:lnTo>
                    <a:lnTo>
                      <a:pt x="25" y="23"/>
                    </a:lnTo>
                    <a:lnTo>
                      <a:pt x="21" y="29"/>
                    </a:lnTo>
                    <a:lnTo>
                      <a:pt x="17" y="36"/>
                    </a:lnTo>
                    <a:lnTo>
                      <a:pt x="14" y="43"/>
                    </a:lnTo>
                    <a:lnTo>
                      <a:pt x="14" y="51"/>
                    </a:lnTo>
                    <a:lnTo>
                      <a:pt x="14" y="51"/>
                    </a:lnTo>
                    <a:lnTo>
                      <a:pt x="14" y="59"/>
                    </a:lnTo>
                    <a:lnTo>
                      <a:pt x="17" y="66"/>
                    </a:lnTo>
                    <a:lnTo>
                      <a:pt x="20" y="73"/>
                    </a:lnTo>
                    <a:lnTo>
                      <a:pt x="25" y="79"/>
                    </a:lnTo>
                    <a:lnTo>
                      <a:pt x="31" y="83"/>
                    </a:lnTo>
                    <a:lnTo>
                      <a:pt x="38" y="87"/>
                    </a:lnTo>
                    <a:lnTo>
                      <a:pt x="45" y="90"/>
                    </a:lnTo>
                    <a:lnTo>
                      <a:pt x="53" y="90"/>
                    </a:lnTo>
                    <a:lnTo>
                      <a:pt x="53" y="9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" name="Freeform 18"/>
              <p:cNvSpPr>
                <a:spLocks/>
              </p:cNvSpPr>
              <p:nvPr/>
            </p:nvSpPr>
            <p:spPr bwMode="auto">
              <a:xfrm>
                <a:off x="4143375" y="3516313"/>
                <a:ext cx="109537" cy="163512"/>
              </a:xfrm>
              <a:custGeom>
                <a:avLst/>
                <a:gdLst/>
                <a:ahLst/>
                <a:cxnLst>
                  <a:cxn ang="0">
                    <a:pos x="0" y="103"/>
                  </a:cxn>
                  <a:cxn ang="0">
                    <a:pos x="0" y="0"/>
                  </a:cxn>
                  <a:cxn ang="0">
                    <a:pos x="69" y="0"/>
                  </a:cxn>
                  <a:cxn ang="0">
                    <a:pos x="69" y="12"/>
                  </a:cxn>
                  <a:cxn ang="0">
                    <a:pos x="13" y="12"/>
                  </a:cxn>
                  <a:cxn ang="0">
                    <a:pos x="13" y="103"/>
                  </a:cxn>
                  <a:cxn ang="0">
                    <a:pos x="0" y="103"/>
                  </a:cxn>
                </a:cxnLst>
                <a:rect l="0" t="0" r="r" b="b"/>
                <a:pathLst>
                  <a:path w="69" h="103">
                    <a:moveTo>
                      <a:pt x="0" y="103"/>
                    </a:moveTo>
                    <a:lnTo>
                      <a:pt x="0" y="0"/>
                    </a:lnTo>
                    <a:lnTo>
                      <a:pt x="69" y="0"/>
                    </a:lnTo>
                    <a:lnTo>
                      <a:pt x="69" y="12"/>
                    </a:lnTo>
                    <a:lnTo>
                      <a:pt x="13" y="12"/>
                    </a:lnTo>
                    <a:lnTo>
                      <a:pt x="13" y="103"/>
                    </a:lnTo>
                    <a:lnTo>
                      <a:pt x="0" y="103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" name="Freeform 19"/>
              <p:cNvSpPr>
                <a:spLocks/>
              </p:cNvSpPr>
              <p:nvPr/>
            </p:nvSpPr>
            <p:spPr bwMode="auto">
              <a:xfrm>
                <a:off x="4270375" y="3516313"/>
                <a:ext cx="134937" cy="16351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80"/>
                  </a:cxn>
                  <a:cxn ang="0">
                    <a:pos x="78" y="0"/>
                  </a:cxn>
                  <a:cxn ang="0">
                    <a:pos x="85" y="0"/>
                  </a:cxn>
                  <a:cxn ang="0">
                    <a:pos x="85" y="103"/>
                  </a:cxn>
                  <a:cxn ang="0">
                    <a:pos x="72" y="103"/>
                  </a:cxn>
                  <a:cxn ang="0">
                    <a:pos x="72" y="22"/>
                  </a:cxn>
                  <a:cxn ang="0">
                    <a:pos x="7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12" y="0"/>
                  </a:cxn>
                </a:cxnLst>
                <a:rect l="0" t="0" r="r" b="b"/>
                <a:pathLst>
                  <a:path w="85" h="103">
                    <a:moveTo>
                      <a:pt x="12" y="0"/>
                    </a:moveTo>
                    <a:lnTo>
                      <a:pt x="12" y="80"/>
                    </a:lnTo>
                    <a:lnTo>
                      <a:pt x="78" y="0"/>
                    </a:lnTo>
                    <a:lnTo>
                      <a:pt x="85" y="0"/>
                    </a:lnTo>
                    <a:lnTo>
                      <a:pt x="85" y="103"/>
                    </a:lnTo>
                    <a:lnTo>
                      <a:pt x="72" y="103"/>
                    </a:lnTo>
                    <a:lnTo>
                      <a:pt x="72" y="22"/>
                    </a:lnTo>
                    <a:lnTo>
                      <a:pt x="7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" name="Freeform 20"/>
              <p:cNvSpPr>
                <a:spLocks/>
              </p:cNvSpPr>
              <p:nvPr/>
            </p:nvSpPr>
            <p:spPr bwMode="auto">
              <a:xfrm>
                <a:off x="4424363" y="3516313"/>
                <a:ext cx="120650" cy="163512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76" y="103"/>
                  </a:cxn>
                  <a:cxn ang="0">
                    <a:pos x="63" y="103"/>
                  </a:cxn>
                  <a:cxn ang="0">
                    <a:pos x="63" y="58"/>
                  </a:cxn>
                  <a:cxn ang="0">
                    <a:pos x="63" y="58"/>
                  </a:cxn>
                  <a:cxn ang="0">
                    <a:pos x="49" y="62"/>
                  </a:cxn>
                  <a:cxn ang="0">
                    <a:pos x="35" y="64"/>
                  </a:cxn>
                  <a:cxn ang="0">
                    <a:pos x="35" y="64"/>
                  </a:cxn>
                  <a:cxn ang="0">
                    <a:pos x="26" y="64"/>
                  </a:cxn>
                  <a:cxn ang="0">
                    <a:pos x="21" y="62"/>
                  </a:cxn>
                  <a:cxn ang="0">
                    <a:pos x="14" y="59"/>
                  </a:cxn>
                  <a:cxn ang="0">
                    <a:pos x="10" y="57"/>
                  </a:cxn>
                  <a:cxn ang="0">
                    <a:pos x="6" y="53"/>
                  </a:cxn>
                  <a:cxn ang="0">
                    <a:pos x="3" y="47"/>
                  </a:cxn>
                  <a:cxn ang="0">
                    <a:pos x="1" y="41"/>
                  </a:cxn>
                  <a:cxn ang="0">
                    <a:pos x="0" y="33"/>
                  </a:cxn>
                  <a:cxn ang="0">
                    <a:pos x="0" y="0"/>
                  </a:cxn>
                  <a:cxn ang="0">
                    <a:pos x="14" y="0"/>
                  </a:cxn>
                  <a:cxn ang="0">
                    <a:pos x="14" y="32"/>
                  </a:cxn>
                  <a:cxn ang="0">
                    <a:pos x="14" y="32"/>
                  </a:cxn>
                  <a:cxn ang="0">
                    <a:pos x="14" y="36"/>
                  </a:cxn>
                  <a:cxn ang="0">
                    <a:pos x="15" y="41"/>
                  </a:cxn>
                  <a:cxn ang="0">
                    <a:pos x="17" y="44"/>
                  </a:cxn>
                  <a:cxn ang="0">
                    <a:pos x="19" y="47"/>
                  </a:cxn>
                  <a:cxn ang="0">
                    <a:pos x="22" y="50"/>
                  </a:cxn>
                  <a:cxn ang="0">
                    <a:pos x="26" y="51"/>
                  </a:cxn>
                  <a:cxn ang="0">
                    <a:pos x="36" y="53"/>
                  </a:cxn>
                  <a:cxn ang="0">
                    <a:pos x="36" y="53"/>
                  </a:cxn>
                  <a:cxn ang="0">
                    <a:pos x="49" y="51"/>
                  </a:cxn>
                  <a:cxn ang="0">
                    <a:pos x="63" y="47"/>
                  </a:cxn>
                  <a:cxn ang="0">
                    <a:pos x="63" y="0"/>
                  </a:cxn>
                  <a:cxn ang="0">
                    <a:pos x="76" y="0"/>
                  </a:cxn>
                </a:cxnLst>
                <a:rect l="0" t="0" r="r" b="b"/>
                <a:pathLst>
                  <a:path w="76" h="103">
                    <a:moveTo>
                      <a:pt x="76" y="0"/>
                    </a:moveTo>
                    <a:lnTo>
                      <a:pt x="76" y="103"/>
                    </a:lnTo>
                    <a:lnTo>
                      <a:pt x="63" y="103"/>
                    </a:lnTo>
                    <a:lnTo>
                      <a:pt x="63" y="58"/>
                    </a:lnTo>
                    <a:lnTo>
                      <a:pt x="63" y="58"/>
                    </a:lnTo>
                    <a:lnTo>
                      <a:pt x="49" y="62"/>
                    </a:lnTo>
                    <a:lnTo>
                      <a:pt x="35" y="64"/>
                    </a:lnTo>
                    <a:lnTo>
                      <a:pt x="35" y="64"/>
                    </a:lnTo>
                    <a:lnTo>
                      <a:pt x="26" y="64"/>
                    </a:lnTo>
                    <a:lnTo>
                      <a:pt x="21" y="62"/>
                    </a:lnTo>
                    <a:lnTo>
                      <a:pt x="14" y="59"/>
                    </a:lnTo>
                    <a:lnTo>
                      <a:pt x="10" y="57"/>
                    </a:lnTo>
                    <a:lnTo>
                      <a:pt x="6" y="53"/>
                    </a:lnTo>
                    <a:lnTo>
                      <a:pt x="3" y="47"/>
                    </a:lnTo>
                    <a:lnTo>
                      <a:pt x="1" y="41"/>
                    </a:lnTo>
                    <a:lnTo>
                      <a:pt x="0" y="33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14" y="32"/>
                    </a:lnTo>
                    <a:lnTo>
                      <a:pt x="14" y="32"/>
                    </a:lnTo>
                    <a:lnTo>
                      <a:pt x="14" y="36"/>
                    </a:lnTo>
                    <a:lnTo>
                      <a:pt x="15" y="41"/>
                    </a:lnTo>
                    <a:lnTo>
                      <a:pt x="17" y="44"/>
                    </a:lnTo>
                    <a:lnTo>
                      <a:pt x="19" y="47"/>
                    </a:lnTo>
                    <a:lnTo>
                      <a:pt x="22" y="50"/>
                    </a:lnTo>
                    <a:lnTo>
                      <a:pt x="26" y="51"/>
                    </a:lnTo>
                    <a:lnTo>
                      <a:pt x="36" y="53"/>
                    </a:lnTo>
                    <a:lnTo>
                      <a:pt x="36" y="53"/>
                    </a:lnTo>
                    <a:lnTo>
                      <a:pt x="49" y="51"/>
                    </a:lnTo>
                    <a:lnTo>
                      <a:pt x="63" y="47"/>
                    </a:lnTo>
                    <a:lnTo>
                      <a:pt x="63" y="0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" name="Freeform 21"/>
              <p:cNvSpPr>
                <a:spLocks/>
              </p:cNvSpPr>
              <p:nvPr/>
            </p:nvSpPr>
            <p:spPr bwMode="auto">
              <a:xfrm>
                <a:off x="4583113" y="3516313"/>
                <a:ext cx="107950" cy="163512"/>
              </a:xfrm>
              <a:custGeom>
                <a:avLst/>
                <a:gdLst/>
                <a:ahLst/>
                <a:cxnLst>
                  <a:cxn ang="0">
                    <a:pos x="68" y="0"/>
                  </a:cxn>
                  <a:cxn ang="0">
                    <a:pos x="68" y="12"/>
                  </a:cxn>
                  <a:cxn ang="0">
                    <a:pos x="13" y="12"/>
                  </a:cxn>
                  <a:cxn ang="0">
                    <a:pos x="13" y="40"/>
                  </a:cxn>
                  <a:cxn ang="0">
                    <a:pos x="54" y="40"/>
                  </a:cxn>
                  <a:cxn ang="0">
                    <a:pos x="54" y="53"/>
                  </a:cxn>
                  <a:cxn ang="0">
                    <a:pos x="13" y="53"/>
                  </a:cxn>
                  <a:cxn ang="0">
                    <a:pos x="13" y="90"/>
                  </a:cxn>
                  <a:cxn ang="0">
                    <a:pos x="68" y="90"/>
                  </a:cxn>
                  <a:cxn ang="0">
                    <a:pos x="68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68" y="0"/>
                  </a:cxn>
                </a:cxnLst>
                <a:rect l="0" t="0" r="r" b="b"/>
                <a:pathLst>
                  <a:path w="68" h="103">
                    <a:moveTo>
                      <a:pt x="68" y="0"/>
                    </a:moveTo>
                    <a:lnTo>
                      <a:pt x="68" y="12"/>
                    </a:lnTo>
                    <a:lnTo>
                      <a:pt x="13" y="12"/>
                    </a:lnTo>
                    <a:lnTo>
                      <a:pt x="13" y="40"/>
                    </a:lnTo>
                    <a:lnTo>
                      <a:pt x="54" y="40"/>
                    </a:lnTo>
                    <a:lnTo>
                      <a:pt x="54" y="53"/>
                    </a:lnTo>
                    <a:lnTo>
                      <a:pt x="13" y="53"/>
                    </a:lnTo>
                    <a:lnTo>
                      <a:pt x="13" y="90"/>
                    </a:lnTo>
                    <a:lnTo>
                      <a:pt x="68" y="90"/>
                    </a:lnTo>
                    <a:lnTo>
                      <a:pt x="68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" name="Freeform 22"/>
              <p:cNvSpPr>
                <a:spLocks/>
              </p:cNvSpPr>
              <p:nvPr/>
            </p:nvSpPr>
            <p:spPr bwMode="auto">
              <a:xfrm>
                <a:off x="4700588" y="3516313"/>
                <a:ext cx="160337" cy="163512"/>
              </a:xfrm>
              <a:custGeom>
                <a:avLst/>
                <a:gdLst/>
                <a:ahLst/>
                <a:cxnLst>
                  <a:cxn ang="0">
                    <a:pos x="101" y="66"/>
                  </a:cxn>
                  <a:cxn ang="0">
                    <a:pos x="94" y="82"/>
                  </a:cxn>
                  <a:cxn ang="0">
                    <a:pos x="83" y="93"/>
                  </a:cxn>
                  <a:cxn ang="0">
                    <a:pos x="68" y="100"/>
                  </a:cxn>
                  <a:cxn ang="0">
                    <a:pos x="53" y="103"/>
                  </a:cxn>
                  <a:cxn ang="0">
                    <a:pos x="41" y="101"/>
                  </a:cxn>
                  <a:cxn ang="0">
                    <a:pos x="22" y="93"/>
                  </a:cxn>
                  <a:cxn ang="0">
                    <a:pos x="8" y="79"/>
                  </a:cxn>
                  <a:cxn ang="0">
                    <a:pos x="1" y="61"/>
                  </a:cxn>
                  <a:cxn ang="0">
                    <a:pos x="0" y="51"/>
                  </a:cxn>
                  <a:cxn ang="0">
                    <a:pos x="4" y="32"/>
                  </a:cxn>
                  <a:cxn ang="0">
                    <a:pos x="15" y="15"/>
                  </a:cxn>
                  <a:cxn ang="0">
                    <a:pos x="32" y="4"/>
                  </a:cxn>
                  <a:cxn ang="0">
                    <a:pos x="53" y="0"/>
                  </a:cxn>
                  <a:cxn ang="0">
                    <a:pos x="61" y="1"/>
                  </a:cxn>
                  <a:cxn ang="0">
                    <a:pos x="76" y="5"/>
                  </a:cxn>
                  <a:cxn ang="0">
                    <a:pos x="89" y="15"/>
                  </a:cxn>
                  <a:cxn ang="0">
                    <a:pos x="98" y="28"/>
                  </a:cxn>
                  <a:cxn ang="0">
                    <a:pos x="90" y="40"/>
                  </a:cxn>
                  <a:cxn ang="0">
                    <a:pos x="87" y="33"/>
                  </a:cxn>
                  <a:cxn ang="0">
                    <a:pos x="80" y="23"/>
                  </a:cxn>
                  <a:cxn ang="0">
                    <a:pos x="71" y="16"/>
                  </a:cxn>
                  <a:cxn ang="0">
                    <a:pos x="58" y="12"/>
                  </a:cxn>
                  <a:cxn ang="0">
                    <a:pos x="53" y="12"/>
                  </a:cxn>
                  <a:cxn ang="0">
                    <a:pos x="37" y="15"/>
                  </a:cxn>
                  <a:cxn ang="0">
                    <a:pos x="25" y="23"/>
                  </a:cxn>
                  <a:cxn ang="0">
                    <a:pos x="16" y="36"/>
                  </a:cxn>
                  <a:cxn ang="0">
                    <a:pos x="14" y="51"/>
                  </a:cxn>
                  <a:cxn ang="0">
                    <a:pos x="14" y="59"/>
                  </a:cxn>
                  <a:cxn ang="0">
                    <a:pos x="19" y="73"/>
                  </a:cxn>
                  <a:cxn ang="0">
                    <a:pos x="30" y="83"/>
                  </a:cxn>
                  <a:cxn ang="0">
                    <a:pos x="44" y="90"/>
                  </a:cxn>
                  <a:cxn ang="0">
                    <a:pos x="53" y="90"/>
                  </a:cxn>
                  <a:cxn ang="0">
                    <a:pos x="65" y="89"/>
                  </a:cxn>
                  <a:cxn ang="0">
                    <a:pos x="75" y="83"/>
                  </a:cxn>
                  <a:cxn ang="0">
                    <a:pos x="85" y="73"/>
                  </a:cxn>
                  <a:cxn ang="0">
                    <a:pos x="90" y="62"/>
                  </a:cxn>
                </a:cxnLst>
                <a:rect l="0" t="0" r="r" b="b"/>
                <a:pathLst>
                  <a:path w="101" h="103">
                    <a:moveTo>
                      <a:pt x="101" y="66"/>
                    </a:moveTo>
                    <a:lnTo>
                      <a:pt x="101" y="66"/>
                    </a:lnTo>
                    <a:lnTo>
                      <a:pt x="98" y="75"/>
                    </a:lnTo>
                    <a:lnTo>
                      <a:pt x="94" y="82"/>
                    </a:lnTo>
                    <a:lnTo>
                      <a:pt x="89" y="87"/>
                    </a:lnTo>
                    <a:lnTo>
                      <a:pt x="83" y="93"/>
                    </a:lnTo>
                    <a:lnTo>
                      <a:pt x="76" y="97"/>
                    </a:lnTo>
                    <a:lnTo>
                      <a:pt x="68" y="100"/>
                    </a:lnTo>
                    <a:lnTo>
                      <a:pt x="61" y="101"/>
                    </a:lnTo>
                    <a:lnTo>
                      <a:pt x="53" y="103"/>
                    </a:lnTo>
                    <a:lnTo>
                      <a:pt x="53" y="103"/>
                    </a:lnTo>
                    <a:lnTo>
                      <a:pt x="41" y="101"/>
                    </a:lnTo>
                    <a:lnTo>
                      <a:pt x="32" y="98"/>
                    </a:lnTo>
                    <a:lnTo>
                      <a:pt x="22" y="93"/>
                    </a:lnTo>
                    <a:lnTo>
                      <a:pt x="15" y="87"/>
                    </a:lnTo>
                    <a:lnTo>
                      <a:pt x="8" y="79"/>
                    </a:lnTo>
                    <a:lnTo>
                      <a:pt x="4" y="71"/>
                    </a:lnTo>
                    <a:lnTo>
                      <a:pt x="1" y="61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1" y="41"/>
                    </a:lnTo>
                    <a:lnTo>
                      <a:pt x="4" y="32"/>
                    </a:lnTo>
                    <a:lnTo>
                      <a:pt x="8" y="22"/>
                    </a:lnTo>
                    <a:lnTo>
                      <a:pt x="15" y="15"/>
                    </a:lnTo>
                    <a:lnTo>
                      <a:pt x="23" y="8"/>
                    </a:lnTo>
                    <a:lnTo>
                      <a:pt x="32" y="4"/>
                    </a:lnTo>
                    <a:lnTo>
                      <a:pt x="41" y="1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61" y="1"/>
                    </a:lnTo>
                    <a:lnTo>
                      <a:pt x="68" y="2"/>
                    </a:lnTo>
                    <a:lnTo>
                      <a:pt x="76" y="5"/>
                    </a:lnTo>
                    <a:lnTo>
                      <a:pt x="83" y="9"/>
                    </a:lnTo>
                    <a:lnTo>
                      <a:pt x="89" y="15"/>
                    </a:lnTo>
                    <a:lnTo>
                      <a:pt x="94" y="21"/>
                    </a:lnTo>
                    <a:lnTo>
                      <a:pt x="98" y="28"/>
                    </a:lnTo>
                    <a:lnTo>
                      <a:pt x="101" y="36"/>
                    </a:lnTo>
                    <a:lnTo>
                      <a:pt x="90" y="40"/>
                    </a:lnTo>
                    <a:lnTo>
                      <a:pt x="90" y="40"/>
                    </a:lnTo>
                    <a:lnTo>
                      <a:pt x="87" y="33"/>
                    </a:lnTo>
                    <a:lnTo>
                      <a:pt x="85" y="29"/>
                    </a:lnTo>
                    <a:lnTo>
                      <a:pt x="80" y="23"/>
                    </a:lnTo>
                    <a:lnTo>
                      <a:pt x="75" y="19"/>
                    </a:lnTo>
                    <a:lnTo>
                      <a:pt x="71" y="16"/>
                    </a:lnTo>
                    <a:lnTo>
                      <a:pt x="65" y="14"/>
                    </a:lnTo>
                    <a:lnTo>
                      <a:pt x="58" y="12"/>
                    </a:lnTo>
                    <a:lnTo>
                      <a:pt x="53" y="12"/>
                    </a:lnTo>
                    <a:lnTo>
                      <a:pt x="53" y="12"/>
                    </a:lnTo>
                    <a:lnTo>
                      <a:pt x="44" y="12"/>
                    </a:lnTo>
                    <a:lnTo>
                      <a:pt x="37" y="15"/>
                    </a:lnTo>
                    <a:lnTo>
                      <a:pt x="30" y="18"/>
                    </a:lnTo>
                    <a:lnTo>
                      <a:pt x="25" y="23"/>
                    </a:lnTo>
                    <a:lnTo>
                      <a:pt x="19" y="29"/>
                    </a:lnTo>
                    <a:lnTo>
                      <a:pt x="16" y="36"/>
                    </a:lnTo>
                    <a:lnTo>
                      <a:pt x="14" y="43"/>
                    </a:lnTo>
                    <a:lnTo>
                      <a:pt x="14" y="51"/>
                    </a:lnTo>
                    <a:lnTo>
                      <a:pt x="14" y="51"/>
                    </a:lnTo>
                    <a:lnTo>
                      <a:pt x="14" y="59"/>
                    </a:lnTo>
                    <a:lnTo>
                      <a:pt x="16" y="66"/>
                    </a:lnTo>
                    <a:lnTo>
                      <a:pt x="19" y="73"/>
                    </a:lnTo>
                    <a:lnTo>
                      <a:pt x="25" y="79"/>
                    </a:lnTo>
                    <a:lnTo>
                      <a:pt x="30" y="83"/>
                    </a:lnTo>
                    <a:lnTo>
                      <a:pt x="36" y="87"/>
                    </a:lnTo>
                    <a:lnTo>
                      <a:pt x="44" y="90"/>
                    </a:lnTo>
                    <a:lnTo>
                      <a:pt x="53" y="90"/>
                    </a:lnTo>
                    <a:lnTo>
                      <a:pt x="53" y="90"/>
                    </a:lnTo>
                    <a:lnTo>
                      <a:pt x="58" y="90"/>
                    </a:lnTo>
                    <a:lnTo>
                      <a:pt x="65" y="89"/>
                    </a:lnTo>
                    <a:lnTo>
                      <a:pt x="71" y="86"/>
                    </a:lnTo>
                    <a:lnTo>
                      <a:pt x="75" y="83"/>
                    </a:lnTo>
                    <a:lnTo>
                      <a:pt x="80" y="79"/>
                    </a:lnTo>
                    <a:lnTo>
                      <a:pt x="85" y="73"/>
                    </a:lnTo>
                    <a:lnTo>
                      <a:pt x="87" y="69"/>
                    </a:lnTo>
                    <a:lnTo>
                      <a:pt x="90" y="62"/>
                    </a:lnTo>
                    <a:lnTo>
                      <a:pt x="101" y="66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" name="Freeform 23"/>
              <p:cNvSpPr>
                <a:spLocks/>
              </p:cNvSpPr>
              <p:nvPr/>
            </p:nvSpPr>
            <p:spPr bwMode="auto">
              <a:xfrm>
                <a:off x="4887913" y="3516313"/>
                <a:ext cx="125412" cy="163512"/>
              </a:xfrm>
              <a:custGeom>
                <a:avLst/>
                <a:gdLst/>
                <a:ahLst/>
                <a:cxnLst>
                  <a:cxn ang="0">
                    <a:pos x="69" y="0"/>
                  </a:cxn>
                  <a:cxn ang="0">
                    <a:pos x="39" y="32"/>
                  </a:cxn>
                  <a:cxn ang="0">
                    <a:pos x="79" y="103"/>
                  </a:cxn>
                  <a:cxn ang="0">
                    <a:pos x="65" y="103"/>
                  </a:cxn>
                  <a:cxn ang="0">
                    <a:pos x="29" y="41"/>
                  </a:cxn>
                  <a:cxn ang="0">
                    <a:pos x="12" y="59"/>
                  </a:cxn>
                  <a:cxn ang="0">
                    <a:pos x="12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12" y="0"/>
                  </a:cxn>
                  <a:cxn ang="0">
                    <a:pos x="12" y="43"/>
                  </a:cxn>
                  <a:cxn ang="0">
                    <a:pos x="53" y="0"/>
                  </a:cxn>
                  <a:cxn ang="0">
                    <a:pos x="69" y="0"/>
                  </a:cxn>
                </a:cxnLst>
                <a:rect l="0" t="0" r="r" b="b"/>
                <a:pathLst>
                  <a:path w="79" h="103">
                    <a:moveTo>
                      <a:pt x="69" y="0"/>
                    </a:moveTo>
                    <a:lnTo>
                      <a:pt x="39" y="32"/>
                    </a:lnTo>
                    <a:lnTo>
                      <a:pt x="79" y="103"/>
                    </a:lnTo>
                    <a:lnTo>
                      <a:pt x="65" y="103"/>
                    </a:lnTo>
                    <a:lnTo>
                      <a:pt x="29" y="41"/>
                    </a:lnTo>
                    <a:lnTo>
                      <a:pt x="12" y="59"/>
                    </a:lnTo>
                    <a:lnTo>
                      <a:pt x="12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43"/>
                    </a:lnTo>
                    <a:lnTo>
                      <a:pt x="53" y="0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" name="Freeform 24"/>
              <p:cNvSpPr>
                <a:spLocks/>
              </p:cNvSpPr>
              <p:nvPr/>
            </p:nvSpPr>
            <p:spPr bwMode="auto">
              <a:xfrm>
                <a:off x="5037138" y="3516313"/>
                <a:ext cx="134937" cy="163512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80"/>
                  </a:cxn>
                  <a:cxn ang="0">
                    <a:pos x="78" y="0"/>
                  </a:cxn>
                  <a:cxn ang="0">
                    <a:pos x="85" y="0"/>
                  </a:cxn>
                  <a:cxn ang="0">
                    <a:pos x="85" y="103"/>
                  </a:cxn>
                  <a:cxn ang="0">
                    <a:pos x="73" y="103"/>
                  </a:cxn>
                  <a:cxn ang="0">
                    <a:pos x="73" y="22"/>
                  </a:cxn>
                  <a:cxn ang="0">
                    <a:pos x="7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13" y="0"/>
                  </a:cxn>
                </a:cxnLst>
                <a:rect l="0" t="0" r="r" b="b"/>
                <a:pathLst>
                  <a:path w="85" h="103">
                    <a:moveTo>
                      <a:pt x="13" y="0"/>
                    </a:moveTo>
                    <a:lnTo>
                      <a:pt x="13" y="80"/>
                    </a:lnTo>
                    <a:lnTo>
                      <a:pt x="78" y="0"/>
                    </a:lnTo>
                    <a:lnTo>
                      <a:pt x="85" y="0"/>
                    </a:lnTo>
                    <a:lnTo>
                      <a:pt x="85" y="103"/>
                    </a:lnTo>
                    <a:lnTo>
                      <a:pt x="73" y="103"/>
                    </a:lnTo>
                    <a:lnTo>
                      <a:pt x="73" y="22"/>
                    </a:lnTo>
                    <a:lnTo>
                      <a:pt x="7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" name="Freeform 25"/>
              <p:cNvSpPr>
                <a:spLocks/>
              </p:cNvSpPr>
              <p:nvPr/>
            </p:nvSpPr>
            <p:spPr bwMode="auto">
              <a:xfrm>
                <a:off x="5203825" y="3516313"/>
                <a:ext cx="147637" cy="163512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54" y="48"/>
                  </a:cxn>
                  <a:cxn ang="0">
                    <a:pos x="93" y="103"/>
                  </a:cxn>
                  <a:cxn ang="0">
                    <a:pos x="78" y="103"/>
                  </a:cxn>
                  <a:cxn ang="0">
                    <a:pos x="46" y="58"/>
                  </a:cxn>
                  <a:cxn ang="0">
                    <a:pos x="14" y="103"/>
                  </a:cxn>
                  <a:cxn ang="0">
                    <a:pos x="0" y="103"/>
                  </a:cxn>
                  <a:cxn ang="0">
                    <a:pos x="39" y="48"/>
                  </a:cxn>
                  <a:cxn ang="0">
                    <a:pos x="4" y="0"/>
                  </a:cxn>
                  <a:cxn ang="0">
                    <a:pos x="19" y="0"/>
                  </a:cxn>
                  <a:cxn ang="0">
                    <a:pos x="46" y="37"/>
                  </a:cxn>
                  <a:cxn ang="0">
                    <a:pos x="73" y="0"/>
                  </a:cxn>
                  <a:cxn ang="0">
                    <a:pos x="89" y="0"/>
                  </a:cxn>
                </a:cxnLst>
                <a:rect l="0" t="0" r="r" b="b"/>
                <a:pathLst>
                  <a:path w="93" h="103">
                    <a:moveTo>
                      <a:pt x="89" y="0"/>
                    </a:moveTo>
                    <a:lnTo>
                      <a:pt x="54" y="48"/>
                    </a:lnTo>
                    <a:lnTo>
                      <a:pt x="93" y="103"/>
                    </a:lnTo>
                    <a:lnTo>
                      <a:pt x="78" y="103"/>
                    </a:lnTo>
                    <a:lnTo>
                      <a:pt x="46" y="58"/>
                    </a:lnTo>
                    <a:lnTo>
                      <a:pt x="14" y="103"/>
                    </a:lnTo>
                    <a:lnTo>
                      <a:pt x="0" y="103"/>
                    </a:lnTo>
                    <a:lnTo>
                      <a:pt x="39" y="48"/>
                    </a:lnTo>
                    <a:lnTo>
                      <a:pt x="4" y="0"/>
                    </a:lnTo>
                    <a:lnTo>
                      <a:pt x="19" y="0"/>
                    </a:lnTo>
                    <a:lnTo>
                      <a:pt x="46" y="37"/>
                    </a:lnTo>
                    <a:lnTo>
                      <a:pt x="73" y="0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" name="Freeform 26"/>
              <p:cNvSpPr>
                <a:spLocks/>
              </p:cNvSpPr>
              <p:nvPr/>
            </p:nvSpPr>
            <p:spPr bwMode="auto">
              <a:xfrm>
                <a:off x="3203575" y="3822700"/>
                <a:ext cx="134937" cy="163512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80"/>
                  </a:cxn>
                  <a:cxn ang="0">
                    <a:pos x="78" y="0"/>
                  </a:cxn>
                  <a:cxn ang="0">
                    <a:pos x="85" y="0"/>
                  </a:cxn>
                  <a:cxn ang="0">
                    <a:pos x="85" y="103"/>
                  </a:cxn>
                  <a:cxn ang="0">
                    <a:pos x="73" y="103"/>
                  </a:cxn>
                  <a:cxn ang="0">
                    <a:pos x="73" y="22"/>
                  </a:cxn>
                  <a:cxn ang="0">
                    <a:pos x="7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13" y="0"/>
                  </a:cxn>
                </a:cxnLst>
                <a:rect l="0" t="0" r="r" b="b"/>
                <a:pathLst>
                  <a:path w="85" h="103">
                    <a:moveTo>
                      <a:pt x="13" y="0"/>
                    </a:moveTo>
                    <a:lnTo>
                      <a:pt x="13" y="80"/>
                    </a:lnTo>
                    <a:lnTo>
                      <a:pt x="78" y="0"/>
                    </a:lnTo>
                    <a:lnTo>
                      <a:pt x="85" y="0"/>
                    </a:lnTo>
                    <a:lnTo>
                      <a:pt x="85" y="103"/>
                    </a:lnTo>
                    <a:lnTo>
                      <a:pt x="73" y="103"/>
                    </a:lnTo>
                    <a:lnTo>
                      <a:pt x="73" y="22"/>
                    </a:lnTo>
                    <a:lnTo>
                      <a:pt x="7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Freeform 27"/>
              <p:cNvSpPr>
                <a:spLocks/>
              </p:cNvSpPr>
              <p:nvPr/>
            </p:nvSpPr>
            <p:spPr bwMode="auto">
              <a:xfrm>
                <a:off x="3362325" y="3822700"/>
                <a:ext cx="133350" cy="163512"/>
              </a:xfrm>
              <a:custGeom>
                <a:avLst/>
                <a:gdLst/>
                <a:ahLst/>
                <a:cxnLst>
                  <a:cxn ang="0">
                    <a:pos x="9" y="75"/>
                  </a:cxn>
                  <a:cxn ang="0">
                    <a:pos x="23" y="86"/>
                  </a:cxn>
                  <a:cxn ang="0">
                    <a:pos x="43" y="90"/>
                  </a:cxn>
                  <a:cxn ang="0">
                    <a:pos x="50" y="90"/>
                  </a:cxn>
                  <a:cxn ang="0">
                    <a:pos x="60" y="86"/>
                  </a:cxn>
                  <a:cxn ang="0">
                    <a:pos x="67" y="82"/>
                  </a:cxn>
                  <a:cxn ang="0">
                    <a:pos x="71" y="72"/>
                  </a:cxn>
                  <a:cxn ang="0">
                    <a:pos x="70" y="67"/>
                  </a:cxn>
                  <a:cxn ang="0">
                    <a:pos x="63" y="61"/>
                  </a:cxn>
                  <a:cxn ang="0">
                    <a:pos x="46" y="57"/>
                  </a:cxn>
                  <a:cxn ang="0">
                    <a:pos x="23" y="57"/>
                  </a:cxn>
                  <a:cxn ang="0">
                    <a:pos x="38" y="44"/>
                  </a:cxn>
                  <a:cxn ang="0">
                    <a:pos x="46" y="44"/>
                  </a:cxn>
                  <a:cxn ang="0">
                    <a:pos x="59" y="40"/>
                  </a:cxn>
                  <a:cxn ang="0">
                    <a:pos x="64" y="33"/>
                  </a:cxn>
                  <a:cxn ang="0">
                    <a:pos x="66" y="29"/>
                  </a:cxn>
                  <a:cxn ang="0">
                    <a:pos x="63" y="21"/>
                  </a:cxn>
                  <a:cxn ang="0">
                    <a:pos x="57" y="15"/>
                  </a:cxn>
                  <a:cxn ang="0">
                    <a:pos x="41" y="11"/>
                  </a:cxn>
                  <a:cxn ang="0">
                    <a:pos x="35" y="12"/>
                  </a:cxn>
                  <a:cxn ang="0">
                    <a:pos x="20" y="17"/>
                  </a:cxn>
                  <a:cxn ang="0">
                    <a:pos x="3" y="12"/>
                  </a:cxn>
                  <a:cxn ang="0">
                    <a:pos x="14" y="7"/>
                  </a:cxn>
                  <a:cxn ang="0">
                    <a:pos x="32" y="0"/>
                  </a:cxn>
                  <a:cxn ang="0">
                    <a:pos x="41" y="0"/>
                  </a:cxn>
                  <a:cxn ang="0">
                    <a:pos x="57" y="3"/>
                  </a:cxn>
                  <a:cxn ang="0">
                    <a:pos x="70" y="10"/>
                  </a:cxn>
                  <a:cxn ang="0">
                    <a:pos x="77" y="22"/>
                  </a:cxn>
                  <a:cxn ang="0">
                    <a:pos x="78" y="30"/>
                  </a:cxn>
                  <a:cxn ang="0">
                    <a:pos x="74" y="43"/>
                  </a:cxn>
                  <a:cxn ang="0">
                    <a:pos x="62" y="50"/>
                  </a:cxn>
                  <a:cxn ang="0">
                    <a:pos x="70" y="53"/>
                  </a:cxn>
                  <a:cxn ang="0">
                    <a:pos x="80" y="60"/>
                  </a:cxn>
                  <a:cxn ang="0">
                    <a:pos x="82" y="67"/>
                  </a:cxn>
                  <a:cxn ang="0">
                    <a:pos x="84" y="72"/>
                  </a:cxn>
                  <a:cxn ang="0">
                    <a:pos x="80" y="85"/>
                  </a:cxn>
                  <a:cxn ang="0">
                    <a:pos x="71" y="94"/>
                  </a:cxn>
                  <a:cxn ang="0">
                    <a:pos x="57" y="100"/>
                  </a:cxn>
                  <a:cxn ang="0">
                    <a:pos x="43" y="103"/>
                  </a:cxn>
                  <a:cxn ang="0">
                    <a:pos x="36" y="101"/>
                  </a:cxn>
                  <a:cxn ang="0">
                    <a:pos x="18" y="96"/>
                  </a:cxn>
                  <a:cxn ang="0">
                    <a:pos x="0" y="85"/>
                  </a:cxn>
                </a:cxnLst>
                <a:rect l="0" t="0" r="r" b="b"/>
                <a:pathLst>
                  <a:path w="84" h="103">
                    <a:moveTo>
                      <a:pt x="9" y="75"/>
                    </a:moveTo>
                    <a:lnTo>
                      <a:pt x="9" y="75"/>
                    </a:lnTo>
                    <a:lnTo>
                      <a:pt x="14" y="80"/>
                    </a:lnTo>
                    <a:lnTo>
                      <a:pt x="23" y="86"/>
                    </a:lnTo>
                    <a:lnTo>
                      <a:pt x="32" y="89"/>
                    </a:lnTo>
                    <a:lnTo>
                      <a:pt x="43" y="90"/>
                    </a:lnTo>
                    <a:lnTo>
                      <a:pt x="43" y="90"/>
                    </a:lnTo>
                    <a:lnTo>
                      <a:pt x="50" y="90"/>
                    </a:lnTo>
                    <a:lnTo>
                      <a:pt x="56" y="89"/>
                    </a:lnTo>
                    <a:lnTo>
                      <a:pt x="60" y="86"/>
                    </a:lnTo>
                    <a:lnTo>
                      <a:pt x="64" y="85"/>
                    </a:lnTo>
                    <a:lnTo>
                      <a:pt x="67" y="82"/>
                    </a:lnTo>
                    <a:lnTo>
                      <a:pt x="68" y="78"/>
                    </a:lnTo>
                    <a:lnTo>
                      <a:pt x="71" y="72"/>
                    </a:lnTo>
                    <a:lnTo>
                      <a:pt x="71" y="72"/>
                    </a:lnTo>
                    <a:lnTo>
                      <a:pt x="70" y="67"/>
                    </a:lnTo>
                    <a:lnTo>
                      <a:pt x="67" y="64"/>
                    </a:lnTo>
                    <a:lnTo>
                      <a:pt x="63" y="61"/>
                    </a:lnTo>
                    <a:lnTo>
                      <a:pt x="57" y="58"/>
                    </a:lnTo>
                    <a:lnTo>
                      <a:pt x="46" y="57"/>
                    </a:lnTo>
                    <a:lnTo>
                      <a:pt x="38" y="57"/>
                    </a:lnTo>
                    <a:lnTo>
                      <a:pt x="23" y="57"/>
                    </a:lnTo>
                    <a:lnTo>
                      <a:pt x="23" y="44"/>
                    </a:lnTo>
                    <a:lnTo>
                      <a:pt x="38" y="44"/>
                    </a:lnTo>
                    <a:lnTo>
                      <a:pt x="38" y="44"/>
                    </a:lnTo>
                    <a:lnTo>
                      <a:pt x="46" y="44"/>
                    </a:lnTo>
                    <a:lnTo>
                      <a:pt x="55" y="42"/>
                    </a:lnTo>
                    <a:lnTo>
                      <a:pt x="59" y="40"/>
                    </a:lnTo>
                    <a:lnTo>
                      <a:pt x="63" y="37"/>
                    </a:lnTo>
                    <a:lnTo>
                      <a:pt x="64" y="33"/>
                    </a:lnTo>
                    <a:lnTo>
                      <a:pt x="66" y="29"/>
                    </a:lnTo>
                    <a:lnTo>
                      <a:pt x="66" y="29"/>
                    </a:lnTo>
                    <a:lnTo>
                      <a:pt x="64" y="25"/>
                    </a:lnTo>
                    <a:lnTo>
                      <a:pt x="63" y="21"/>
                    </a:lnTo>
                    <a:lnTo>
                      <a:pt x="60" y="18"/>
                    </a:lnTo>
                    <a:lnTo>
                      <a:pt x="57" y="15"/>
                    </a:lnTo>
                    <a:lnTo>
                      <a:pt x="49" y="12"/>
                    </a:lnTo>
                    <a:lnTo>
                      <a:pt x="41" y="11"/>
                    </a:lnTo>
                    <a:lnTo>
                      <a:pt x="41" y="11"/>
                    </a:lnTo>
                    <a:lnTo>
                      <a:pt x="35" y="12"/>
                    </a:lnTo>
                    <a:lnTo>
                      <a:pt x="27" y="14"/>
                    </a:lnTo>
                    <a:lnTo>
                      <a:pt x="20" y="17"/>
                    </a:lnTo>
                    <a:lnTo>
                      <a:pt x="11" y="21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14" y="7"/>
                    </a:lnTo>
                    <a:lnTo>
                      <a:pt x="24" y="3"/>
                    </a:lnTo>
                    <a:lnTo>
                      <a:pt x="32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52" y="1"/>
                    </a:lnTo>
                    <a:lnTo>
                      <a:pt x="57" y="3"/>
                    </a:lnTo>
                    <a:lnTo>
                      <a:pt x="64" y="5"/>
                    </a:lnTo>
                    <a:lnTo>
                      <a:pt x="70" y="10"/>
                    </a:lnTo>
                    <a:lnTo>
                      <a:pt x="74" y="15"/>
                    </a:lnTo>
                    <a:lnTo>
                      <a:pt x="77" y="22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7" y="37"/>
                    </a:lnTo>
                    <a:lnTo>
                      <a:pt x="74" y="43"/>
                    </a:lnTo>
                    <a:lnTo>
                      <a:pt x="68" y="47"/>
                    </a:lnTo>
                    <a:lnTo>
                      <a:pt x="62" y="50"/>
                    </a:lnTo>
                    <a:lnTo>
                      <a:pt x="62" y="50"/>
                    </a:lnTo>
                    <a:lnTo>
                      <a:pt x="70" y="53"/>
                    </a:lnTo>
                    <a:lnTo>
                      <a:pt x="77" y="57"/>
                    </a:lnTo>
                    <a:lnTo>
                      <a:pt x="80" y="60"/>
                    </a:lnTo>
                    <a:lnTo>
                      <a:pt x="81" y="62"/>
                    </a:lnTo>
                    <a:lnTo>
                      <a:pt x="82" y="67"/>
                    </a:lnTo>
                    <a:lnTo>
                      <a:pt x="84" y="72"/>
                    </a:lnTo>
                    <a:lnTo>
                      <a:pt x="84" y="72"/>
                    </a:lnTo>
                    <a:lnTo>
                      <a:pt x="82" y="79"/>
                    </a:lnTo>
                    <a:lnTo>
                      <a:pt x="80" y="85"/>
                    </a:lnTo>
                    <a:lnTo>
                      <a:pt x="75" y="90"/>
                    </a:lnTo>
                    <a:lnTo>
                      <a:pt x="71" y="94"/>
                    </a:lnTo>
                    <a:lnTo>
                      <a:pt x="64" y="98"/>
                    </a:lnTo>
                    <a:lnTo>
                      <a:pt x="57" y="100"/>
                    </a:lnTo>
                    <a:lnTo>
                      <a:pt x="50" y="101"/>
                    </a:lnTo>
                    <a:lnTo>
                      <a:pt x="43" y="103"/>
                    </a:lnTo>
                    <a:lnTo>
                      <a:pt x="43" y="103"/>
                    </a:lnTo>
                    <a:lnTo>
                      <a:pt x="36" y="101"/>
                    </a:lnTo>
                    <a:lnTo>
                      <a:pt x="30" y="100"/>
                    </a:lnTo>
                    <a:lnTo>
                      <a:pt x="18" y="96"/>
                    </a:lnTo>
                    <a:lnTo>
                      <a:pt x="7" y="90"/>
                    </a:lnTo>
                    <a:lnTo>
                      <a:pt x="0" y="85"/>
                    </a:lnTo>
                    <a:lnTo>
                      <a:pt x="9" y="75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" name="Freeform 28"/>
              <p:cNvSpPr>
                <a:spLocks/>
              </p:cNvSpPr>
              <p:nvPr/>
            </p:nvSpPr>
            <p:spPr bwMode="auto">
              <a:xfrm>
                <a:off x="3521075" y="3822700"/>
                <a:ext cx="163512" cy="163512"/>
              </a:xfrm>
              <a:custGeom>
                <a:avLst/>
                <a:gdLst/>
                <a:ahLst/>
                <a:cxnLst>
                  <a:cxn ang="0">
                    <a:pos x="103" y="0"/>
                  </a:cxn>
                  <a:cxn ang="0">
                    <a:pos x="103" y="103"/>
                  </a:cxn>
                  <a:cxn ang="0">
                    <a:pos x="91" y="103"/>
                  </a:cxn>
                  <a:cxn ang="0">
                    <a:pos x="91" y="23"/>
                  </a:cxn>
                  <a:cxn ang="0">
                    <a:pos x="52" y="72"/>
                  </a:cxn>
                  <a:cxn ang="0">
                    <a:pos x="14" y="23"/>
                  </a:cxn>
                  <a:cxn ang="0">
                    <a:pos x="14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52" y="55"/>
                  </a:cxn>
                  <a:cxn ang="0">
                    <a:pos x="96" y="0"/>
                  </a:cxn>
                  <a:cxn ang="0">
                    <a:pos x="103" y="0"/>
                  </a:cxn>
                </a:cxnLst>
                <a:rect l="0" t="0" r="r" b="b"/>
                <a:pathLst>
                  <a:path w="103" h="103">
                    <a:moveTo>
                      <a:pt x="103" y="0"/>
                    </a:moveTo>
                    <a:lnTo>
                      <a:pt x="103" y="103"/>
                    </a:lnTo>
                    <a:lnTo>
                      <a:pt x="91" y="103"/>
                    </a:lnTo>
                    <a:lnTo>
                      <a:pt x="91" y="23"/>
                    </a:lnTo>
                    <a:lnTo>
                      <a:pt x="52" y="72"/>
                    </a:lnTo>
                    <a:lnTo>
                      <a:pt x="14" y="23"/>
                    </a:lnTo>
                    <a:lnTo>
                      <a:pt x="14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52" y="55"/>
                    </a:lnTo>
                    <a:lnTo>
                      <a:pt x="96" y="0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" name="Freeform 29"/>
              <p:cNvSpPr>
                <a:spLocks/>
              </p:cNvSpPr>
              <p:nvPr/>
            </p:nvSpPr>
            <p:spPr bwMode="auto">
              <a:xfrm>
                <a:off x="3722688" y="3822700"/>
                <a:ext cx="107950" cy="163512"/>
              </a:xfrm>
              <a:custGeom>
                <a:avLst/>
                <a:gdLst/>
                <a:ahLst/>
                <a:cxnLst>
                  <a:cxn ang="0">
                    <a:pos x="68" y="0"/>
                  </a:cxn>
                  <a:cxn ang="0">
                    <a:pos x="68" y="12"/>
                  </a:cxn>
                  <a:cxn ang="0">
                    <a:pos x="14" y="12"/>
                  </a:cxn>
                  <a:cxn ang="0">
                    <a:pos x="14" y="40"/>
                  </a:cxn>
                  <a:cxn ang="0">
                    <a:pos x="56" y="40"/>
                  </a:cxn>
                  <a:cxn ang="0">
                    <a:pos x="56" y="53"/>
                  </a:cxn>
                  <a:cxn ang="0">
                    <a:pos x="14" y="53"/>
                  </a:cxn>
                  <a:cxn ang="0">
                    <a:pos x="14" y="90"/>
                  </a:cxn>
                  <a:cxn ang="0">
                    <a:pos x="68" y="90"/>
                  </a:cxn>
                  <a:cxn ang="0">
                    <a:pos x="68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68" y="0"/>
                  </a:cxn>
                </a:cxnLst>
                <a:rect l="0" t="0" r="r" b="b"/>
                <a:pathLst>
                  <a:path w="68" h="103">
                    <a:moveTo>
                      <a:pt x="68" y="0"/>
                    </a:moveTo>
                    <a:lnTo>
                      <a:pt x="68" y="12"/>
                    </a:lnTo>
                    <a:lnTo>
                      <a:pt x="14" y="12"/>
                    </a:lnTo>
                    <a:lnTo>
                      <a:pt x="14" y="40"/>
                    </a:lnTo>
                    <a:lnTo>
                      <a:pt x="56" y="40"/>
                    </a:lnTo>
                    <a:lnTo>
                      <a:pt x="56" y="53"/>
                    </a:lnTo>
                    <a:lnTo>
                      <a:pt x="14" y="53"/>
                    </a:lnTo>
                    <a:lnTo>
                      <a:pt x="14" y="90"/>
                    </a:lnTo>
                    <a:lnTo>
                      <a:pt x="68" y="90"/>
                    </a:lnTo>
                    <a:lnTo>
                      <a:pt x="68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" name="Freeform 30"/>
              <p:cNvSpPr>
                <a:spLocks/>
              </p:cNvSpPr>
              <p:nvPr/>
            </p:nvSpPr>
            <p:spPr bwMode="auto">
              <a:xfrm>
                <a:off x="3851275" y="3822700"/>
                <a:ext cx="130175" cy="163512"/>
              </a:xfrm>
              <a:custGeom>
                <a:avLst/>
                <a:gdLst/>
                <a:ahLst/>
                <a:cxnLst>
                  <a:cxn ang="0">
                    <a:pos x="82" y="0"/>
                  </a:cxn>
                  <a:cxn ang="0">
                    <a:pos x="82" y="103"/>
                  </a:cxn>
                  <a:cxn ang="0">
                    <a:pos x="68" y="103"/>
                  </a:cxn>
                  <a:cxn ang="0">
                    <a:pos x="68" y="53"/>
                  </a:cxn>
                  <a:cxn ang="0">
                    <a:pos x="13" y="53"/>
                  </a:cxn>
                  <a:cxn ang="0">
                    <a:pos x="13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13" y="0"/>
                  </a:cxn>
                  <a:cxn ang="0">
                    <a:pos x="13" y="40"/>
                  </a:cxn>
                  <a:cxn ang="0">
                    <a:pos x="68" y="40"/>
                  </a:cxn>
                  <a:cxn ang="0">
                    <a:pos x="68" y="0"/>
                  </a:cxn>
                  <a:cxn ang="0">
                    <a:pos x="82" y="0"/>
                  </a:cxn>
                </a:cxnLst>
                <a:rect l="0" t="0" r="r" b="b"/>
                <a:pathLst>
                  <a:path w="82" h="103">
                    <a:moveTo>
                      <a:pt x="82" y="0"/>
                    </a:moveTo>
                    <a:lnTo>
                      <a:pt x="82" y="103"/>
                    </a:lnTo>
                    <a:lnTo>
                      <a:pt x="68" y="103"/>
                    </a:lnTo>
                    <a:lnTo>
                      <a:pt x="68" y="53"/>
                    </a:lnTo>
                    <a:lnTo>
                      <a:pt x="13" y="53"/>
                    </a:lnTo>
                    <a:lnTo>
                      <a:pt x="13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13" y="40"/>
                    </a:lnTo>
                    <a:lnTo>
                      <a:pt x="68" y="40"/>
                    </a:lnTo>
                    <a:lnTo>
                      <a:pt x="68" y="0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" name="Freeform 31"/>
              <p:cNvSpPr>
                <a:spLocks/>
              </p:cNvSpPr>
              <p:nvPr/>
            </p:nvSpPr>
            <p:spPr bwMode="auto">
              <a:xfrm>
                <a:off x="4017963" y="3822700"/>
                <a:ext cx="107950" cy="163512"/>
              </a:xfrm>
              <a:custGeom>
                <a:avLst/>
                <a:gdLst/>
                <a:ahLst/>
                <a:cxnLst>
                  <a:cxn ang="0">
                    <a:pos x="68" y="0"/>
                  </a:cxn>
                  <a:cxn ang="0">
                    <a:pos x="68" y="12"/>
                  </a:cxn>
                  <a:cxn ang="0">
                    <a:pos x="13" y="12"/>
                  </a:cxn>
                  <a:cxn ang="0">
                    <a:pos x="13" y="40"/>
                  </a:cxn>
                  <a:cxn ang="0">
                    <a:pos x="54" y="40"/>
                  </a:cxn>
                  <a:cxn ang="0">
                    <a:pos x="54" y="53"/>
                  </a:cxn>
                  <a:cxn ang="0">
                    <a:pos x="13" y="53"/>
                  </a:cxn>
                  <a:cxn ang="0">
                    <a:pos x="13" y="90"/>
                  </a:cxn>
                  <a:cxn ang="0">
                    <a:pos x="68" y="90"/>
                  </a:cxn>
                  <a:cxn ang="0">
                    <a:pos x="68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68" y="0"/>
                  </a:cxn>
                </a:cxnLst>
                <a:rect l="0" t="0" r="r" b="b"/>
                <a:pathLst>
                  <a:path w="68" h="103">
                    <a:moveTo>
                      <a:pt x="68" y="0"/>
                    </a:moveTo>
                    <a:lnTo>
                      <a:pt x="68" y="12"/>
                    </a:lnTo>
                    <a:lnTo>
                      <a:pt x="13" y="12"/>
                    </a:lnTo>
                    <a:lnTo>
                      <a:pt x="13" y="40"/>
                    </a:lnTo>
                    <a:lnTo>
                      <a:pt x="54" y="40"/>
                    </a:lnTo>
                    <a:lnTo>
                      <a:pt x="54" y="53"/>
                    </a:lnTo>
                    <a:lnTo>
                      <a:pt x="13" y="53"/>
                    </a:lnTo>
                    <a:lnTo>
                      <a:pt x="13" y="90"/>
                    </a:lnTo>
                    <a:lnTo>
                      <a:pt x="68" y="90"/>
                    </a:lnTo>
                    <a:lnTo>
                      <a:pt x="68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" name="Freeform 32"/>
              <p:cNvSpPr>
                <a:spLocks/>
              </p:cNvSpPr>
              <p:nvPr/>
            </p:nvSpPr>
            <p:spPr bwMode="auto">
              <a:xfrm>
                <a:off x="4146550" y="3822700"/>
                <a:ext cx="127000" cy="163512"/>
              </a:xfrm>
              <a:custGeom>
                <a:avLst/>
                <a:gdLst/>
                <a:ahLst/>
                <a:cxnLst>
                  <a:cxn ang="0">
                    <a:pos x="80" y="0"/>
                  </a:cxn>
                  <a:cxn ang="0">
                    <a:pos x="80" y="103"/>
                  </a:cxn>
                  <a:cxn ang="0">
                    <a:pos x="68" y="103"/>
                  </a:cxn>
                  <a:cxn ang="0">
                    <a:pos x="68" y="53"/>
                  </a:cxn>
                  <a:cxn ang="0">
                    <a:pos x="12" y="53"/>
                  </a:cxn>
                  <a:cxn ang="0">
                    <a:pos x="12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12" y="0"/>
                  </a:cxn>
                  <a:cxn ang="0">
                    <a:pos x="12" y="40"/>
                  </a:cxn>
                  <a:cxn ang="0">
                    <a:pos x="68" y="40"/>
                  </a:cxn>
                  <a:cxn ang="0">
                    <a:pos x="68" y="0"/>
                  </a:cxn>
                  <a:cxn ang="0">
                    <a:pos x="80" y="0"/>
                  </a:cxn>
                </a:cxnLst>
                <a:rect l="0" t="0" r="r" b="b"/>
                <a:pathLst>
                  <a:path w="80" h="103">
                    <a:moveTo>
                      <a:pt x="80" y="0"/>
                    </a:moveTo>
                    <a:lnTo>
                      <a:pt x="80" y="103"/>
                    </a:lnTo>
                    <a:lnTo>
                      <a:pt x="68" y="103"/>
                    </a:lnTo>
                    <a:lnTo>
                      <a:pt x="68" y="53"/>
                    </a:lnTo>
                    <a:lnTo>
                      <a:pt x="12" y="53"/>
                    </a:lnTo>
                    <a:lnTo>
                      <a:pt x="12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40"/>
                    </a:lnTo>
                    <a:lnTo>
                      <a:pt x="68" y="40"/>
                    </a:lnTo>
                    <a:lnTo>
                      <a:pt x="68" y="0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" name="Freeform 33"/>
              <p:cNvSpPr>
                <a:spLocks/>
              </p:cNvSpPr>
              <p:nvPr/>
            </p:nvSpPr>
            <p:spPr bwMode="auto">
              <a:xfrm>
                <a:off x="4311650" y="3822700"/>
                <a:ext cx="136525" cy="163512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80"/>
                  </a:cxn>
                  <a:cxn ang="0">
                    <a:pos x="78" y="0"/>
                  </a:cxn>
                  <a:cxn ang="0">
                    <a:pos x="86" y="0"/>
                  </a:cxn>
                  <a:cxn ang="0">
                    <a:pos x="86" y="103"/>
                  </a:cxn>
                  <a:cxn ang="0">
                    <a:pos x="72" y="103"/>
                  </a:cxn>
                  <a:cxn ang="0">
                    <a:pos x="72" y="22"/>
                  </a:cxn>
                  <a:cxn ang="0">
                    <a:pos x="8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13" y="0"/>
                  </a:cxn>
                </a:cxnLst>
                <a:rect l="0" t="0" r="r" b="b"/>
                <a:pathLst>
                  <a:path w="86" h="103">
                    <a:moveTo>
                      <a:pt x="13" y="0"/>
                    </a:moveTo>
                    <a:lnTo>
                      <a:pt x="13" y="80"/>
                    </a:lnTo>
                    <a:lnTo>
                      <a:pt x="78" y="0"/>
                    </a:lnTo>
                    <a:lnTo>
                      <a:pt x="86" y="0"/>
                    </a:lnTo>
                    <a:lnTo>
                      <a:pt x="86" y="103"/>
                    </a:lnTo>
                    <a:lnTo>
                      <a:pt x="72" y="103"/>
                    </a:lnTo>
                    <a:lnTo>
                      <a:pt x="72" y="22"/>
                    </a:lnTo>
                    <a:lnTo>
                      <a:pt x="8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" name="Freeform 34"/>
              <p:cNvSpPr>
                <a:spLocks noEditPoints="1"/>
              </p:cNvSpPr>
              <p:nvPr/>
            </p:nvSpPr>
            <p:spPr bwMode="auto">
              <a:xfrm>
                <a:off x="4475163" y="3776663"/>
                <a:ext cx="134937" cy="209550"/>
              </a:xfrm>
              <a:custGeom>
                <a:avLst/>
                <a:gdLst/>
                <a:ahLst/>
                <a:cxnLst>
                  <a:cxn ang="0">
                    <a:pos x="85" y="29"/>
                  </a:cxn>
                  <a:cxn ang="0">
                    <a:pos x="85" y="132"/>
                  </a:cxn>
                  <a:cxn ang="0">
                    <a:pos x="72" y="132"/>
                  </a:cxn>
                  <a:cxn ang="0">
                    <a:pos x="72" y="51"/>
                  </a:cxn>
                  <a:cxn ang="0">
                    <a:pos x="7" y="132"/>
                  </a:cxn>
                  <a:cxn ang="0">
                    <a:pos x="0" y="132"/>
                  </a:cxn>
                  <a:cxn ang="0">
                    <a:pos x="0" y="29"/>
                  </a:cxn>
                  <a:cxn ang="0">
                    <a:pos x="12" y="29"/>
                  </a:cxn>
                  <a:cxn ang="0">
                    <a:pos x="12" y="109"/>
                  </a:cxn>
                  <a:cxn ang="0">
                    <a:pos x="78" y="29"/>
                  </a:cxn>
                  <a:cxn ang="0">
                    <a:pos x="85" y="29"/>
                  </a:cxn>
                  <a:cxn ang="0">
                    <a:pos x="63" y="8"/>
                  </a:cxn>
                  <a:cxn ang="0">
                    <a:pos x="42" y="33"/>
                  </a:cxn>
                  <a:cxn ang="0">
                    <a:pos x="32" y="25"/>
                  </a:cxn>
                  <a:cxn ang="0">
                    <a:pos x="54" y="0"/>
                  </a:cxn>
                  <a:cxn ang="0">
                    <a:pos x="63" y="8"/>
                  </a:cxn>
                </a:cxnLst>
                <a:rect l="0" t="0" r="r" b="b"/>
                <a:pathLst>
                  <a:path w="85" h="132">
                    <a:moveTo>
                      <a:pt x="85" y="29"/>
                    </a:moveTo>
                    <a:lnTo>
                      <a:pt x="85" y="132"/>
                    </a:lnTo>
                    <a:lnTo>
                      <a:pt x="72" y="132"/>
                    </a:lnTo>
                    <a:lnTo>
                      <a:pt x="72" y="51"/>
                    </a:lnTo>
                    <a:lnTo>
                      <a:pt x="7" y="132"/>
                    </a:lnTo>
                    <a:lnTo>
                      <a:pt x="0" y="132"/>
                    </a:lnTo>
                    <a:lnTo>
                      <a:pt x="0" y="29"/>
                    </a:lnTo>
                    <a:lnTo>
                      <a:pt x="12" y="29"/>
                    </a:lnTo>
                    <a:lnTo>
                      <a:pt x="12" y="109"/>
                    </a:lnTo>
                    <a:lnTo>
                      <a:pt x="78" y="29"/>
                    </a:lnTo>
                    <a:lnTo>
                      <a:pt x="85" y="29"/>
                    </a:lnTo>
                    <a:close/>
                    <a:moveTo>
                      <a:pt x="63" y="8"/>
                    </a:moveTo>
                    <a:lnTo>
                      <a:pt x="42" y="33"/>
                    </a:lnTo>
                    <a:lnTo>
                      <a:pt x="32" y="25"/>
                    </a:lnTo>
                    <a:lnTo>
                      <a:pt x="54" y="0"/>
                    </a:lnTo>
                    <a:lnTo>
                      <a:pt x="63" y="8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1" name="Группа 48"/>
            <p:cNvGrpSpPr/>
            <p:nvPr/>
          </p:nvGrpSpPr>
          <p:grpSpPr>
            <a:xfrm>
              <a:off x="5580063" y="3001963"/>
              <a:ext cx="3187700" cy="1036637"/>
              <a:chOff x="5580063" y="3001963"/>
              <a:chExt cx="3187700" cy="1036637"/>
            </a:xfrm>
          </p:grpSpPr>
          <p:sp>
            <p:nvSpPr>
              <p:cNvPr id="21" name="Freeform 40"/>
              <p:cNvSpPr>
                <a:spLocks noEditPoints="1"/>
              </p:cNvSpPr>
              <p:nvPr/>
            </p:nvSpPr>
            <p:spPr bwMode="auto">
              <a:xfrm>
                <a:off x="5580063" y="3014663"/>
                <a:ext cx="909637" cy="1012825"/>
              </a:xfrm>
              <a:custGeom>
                <a:avLst/>
                <a:gdLst/>
                <a:ahLst/>
                <a:cxnLst>
                  <a:cxn ang="0">
                    <a:pos x="0" y="96"/>
                  </a:cxn>
                  <a:cxn ang="0">
                    <a:pos x="0" y="78"/>
                  </a:cxn>
                  <a:cxn ang="0">
                    <a:pos x="3" y="59"/>
                  </a:cxn>
                  <a:cxn ang="0">
                    <a:pos x="9" y="42"/>
                  </a:cxn>
                  <a:cxn ang="0">
                    <a:pos x="23" y="24"/>
                  </a:cxn>
                  <a:cxn ang="0">
                    <a:pos x="30" y="17"/>
                  </a:cxn>
                  <a:cxn ang="0">
                    <a:pos x="48" y="7"/>
                  </a:cxn>
                  <a:cxn ang="0">
                    <a:pos x="67" y="2"/>
                  </a:cxn>
                  <a:cxn ang="0">
                    <a:pos x="94" y="0"/>
                  </a:cxn>
                  <a:cxn ang="0">
                    <a:pos x="398" y="0"/>
                  </a:cxn>
                  <a:cxn ang="0">
                    <a:pos x="443" y="2"/>
                  </a:cxn>
                  <a:cxn ang="0">
                    <a:pos x="476" y="9"/>
                  </a:cxn>
                  <a:cxn ang="0">
                    <a:pos x="509" y="25"/>
                  </a:cxn>
                  <a:cxn ang="0">
                    <a:pos x="525" y="38"/>
                  </a:cxn>
                  <a:cxn ang="0">
                    <a:pos x="533" y="46"/>
                  </a:cxn>
                  <a:cxn ang="0">
                    <a:pos x="545" y="64"/>
                  </a:cxn>
                  <a:cxn ang="0">
                    <a:pos x="559" y="95"/>
                  </a:cxn>
                  <a:cxn ang="0">
                    <a:pos x="569" y="141"/>
                  </a:cxn>
                  <a:cxn ang="0">
                    <a:pos x="573" y="185"/>
                  </a:cxn>
                  <a:cxn ang="0">
                    <a:pos x="573" y="206"/>
                  </a:cxn>
                  <a:cxn ang="0">
                    <a:pos x="572" y="249"/>
                  </a:cxn>
                  <a:cxn ang="0">
                    <a:pos x="563" y="298"/>
                  </a:cxn>
                  <a:cxn ang="0">
                    <a:pos x="552" y="332"/>
                  </a:cxn>
                  <a:cxn ang="0">
                    <a:pos x="541" y="355"/>
                  </a:cxn>
                  <a:cxn ang="0">
                    <a:pos x="526" y="373"/>
                  </a:cxn>
                  <a:cxn ang="0">
                    <a:pos x="518" y="381"/>
                  </a:cxn>
                  <a:cxn ang="0">
                    <a:pos x="497" y="394"/>
                  </a:cxn>
                  <a:cxn ang="0">
                    <a:pos x="473" y="403"/>
                  </a:cxn>
                  <a:cxn ang="0">
                    <a:pos x="447" y="410"/>
                  </a:cxn>
                  <a:cxn ang="0">
                    <a:pos x="420" y="412"/>
                  </a:cxn>
                  <a:cxn ang="0">
                    <a:pos x="120" y="638"/>
                  </a:cxn>
                  <a:cxn ang="0">
                    <a:pos x="349" y="316"/>
                  </a:cxn>
                  <a:cxn ang="0">
                    <a:pos x="370" y="316"/>
                  </a:cxn>
                  <a:cxn ang="0">
                    <a:pos x="391" y="313"/>
                  </a:cxn>
                  <a:cxn ang="0">
                    <a:pos x="411" y="306"/>
                  </a:cxn>
                  <a:cxn ang="0">
                    <a:pos x="427" y="292"/>
                  </a:cxn>
                  <a:cxn ang="0">
                    <a:pos x="434" y="284"/>
                  </a:cxn>
                  <a:cxn ang="0">
                    <a:pos x="443" y="262"/>
                  </a:cxn>
                  <a:cxn ang="0">
                    <a:pos x="448" y="225"/>
                  </a:cxn>
                  <a:cxn ang="0">
                    <a:pos x="449" y="205"/>
                  </a:cxn>
                  <a:cxn ang="0">
                    <a:pos x="447" y="170"/>
                  </a:cxn>
                  <a:cxn ang="0">
                    <a:pos x="443" y="148"/>
                  </a:cxn>
                  <a:cxn ang="0">
                    <a:pos x="433" y="127"/>
                  </a:cxn>
                  <a:cxn ang="0">
                    <a:pos x="426" y="117"/>
                  </a:cxn>
                  <a:cxn ang="0">
                    <a:pos x="408" y="105"/>
                  </a:cxn>
                  <a:cxn ang="0">
                    <a:pos x="388" y="99"/>
                  </a:cxn>
                  <a:cxn ang="0">
                    <a:pos x="351" y="96"/>
                  </a:cxn>
                  <a:cxn ang="0">
                    <a:pos x="158" y="96"/>
                  </a:cxn>
                  <a:cxn ang="0">
                    <a:pos x="144" y="96"/>
                  </a:cxn>
                  <a:cxn ang="0">
                    <a:pos x="128" y="103"/>
                  </a:cxn>
                  <a:cxn ang="0">
                    <a:pos x="124" y="110"/>
                  </a:cxn>
                  <a:cxn ang="0">
                    <a:pos x="120" y="125"/>
                  </a:cxn>
                  <a:cxn ang="0">
                    <a:pos x="120" y="316"/>
                  </a:cxn>
                </a:cxnLst>
                <a:rect l="0" t="0" r="r" b="b"/>
                <a:pathLst>
                  <a:path w="573" h="638">
                    <a:moveTo>
                      <a:pt x="0" y="638"/>
                    </a:moveTo>
                    <a:lnTo>
                      <a:pt x="0" y="96"/>
                    </a:lnTo>
                    <a:lnTo>
                      <a:pt x="0" y="96"/>
                    </a:lnTo>
                    <a:lnTo>
                      <a:pt x="0" y="78"/>
                    </a:lnTo>
                    <a:lnTo>
                      <a:pt x="2" y="68"/>
                    </a:lnTo>
                    <a:lnTo>
                      <a:pt x="3" y="59"/>
                    </a:lnTo>
                    <a:lnTo>
                      <a:pt x="6" y="50"/>
                    </a:lnTo>
                    <a:lnTo>
                      <a:pt x="9" y="42"/>
                    </a:lnTo>
                    <a:lnTo>
                      <a:pt x="14" y="32"/>
                    </a:lnTo>
                    <a:lnTo>
                      <a:pt x="23" y="24"/>
                    </a:lnTo>
                    <a:lnTo>
                      <a:pt x="23" y="24"/>
                    </a:lnTo>
                    <a:lnTo>
                      <a:pt x="30" y="17"/>
                    </a:lnTo>
                    <a:lnTo>
                      <a:pt x="39" y="11"/>
                    </a:lnTo>
                    <a:lnTo>
                      <a:pt x="48" y="7"/>
                    </a:lnTo>
                    <a:lnTo>
                      <a:pt x="57" y="4"/>
                    </a:lnTo>
                    <a:lnTo>
                      <a:pt x="67" y="2"/>
                    </a:lnTo>
                    <a:lnTo>
                      <a:pt x="77" y="0"/>
                    </a:lnTo>
                    <a:lnTo>
                      <a:pt x="94" y="0"/>
                    </a:lnTo>
                    <a:lnTo>
                      <a:pt x="398" y="0"/>
                    </a:lnTo>
                    <a:lnTo>
                      <a:pt x="398" y="0"/>
                    </a:lnTo>
                    <a:lnTo>
                      <a:pt x="426" y="0"/>
                    </a:lnTo>
                    <a:lnTo>
                      <a:pt x="443" y="2"/>
                    </a:lnTo>
                    <a:lnTo>
                      <a:pt x="459" y="4"/>
                    </a:lnTo>
                    <a:lnTo>
                      <a:pt x="476" y="9"/>
                    </a:lnTo>
                    <a:lnTo>
                      <a:pt x="493" y="16"/>
                    </a:lnTo>
                    <a:lnTo>
                      <a:pt x="509" y="25"/>
                    </a:lnTo>
                    <a:lnTo>
                      <a:pt x="518" y="31"/>
                    </a:lnTo>
                    <a:lnTo>
                      <a:pt x="525" y="38"/>
                    </a:lnTo>
                    <a:lnTo>
                      <a:pt x="525" y="38"/>
                    </a:lnTo>
                    <a:lnTo>
                      <a:pt x="533" y="46"/>
                    </a:lnTo>
                    <a:lnTo>
                      <a:pt x="540" y="56"/>
                    </a:lnTo>
                    <a:lnTo>
                      <a:pt x="545" y="64"/>
                    </a:lnTo>
                    <a:lnTo>
                      <a:pt x="551" y="74"/>
                    </a:lnTo>
                    <a:lnTo>
                      <a:pt x="559" y="95"/>
                    </a:lnTo>
                    <a:lnTo>
                      <a:pt x="565" y="117"/>
                    </a:lnTo>
                    <a:lnTo>
                      <a:pt x="569" y="141"/>
                    </a:lnTo>
                    <a:lnTo>
                      <a:pt x="572" y="163"/>
                    </a:lnTo>
                    <a:lnTo>
                      <a:pt x="573" y="185"/>
                    </a:lnTo>
                    <a:lnTo>
                      <a:pt x="573" y="206"/>
                    </a:lnTo>
                    <a:lnTo>
                      <a:pt x="573" y="206"/>
                    </a:lnTo>
                    <a:lnTo>
                      <a:pt x="572" y="227"/>
                    </a:lnTo>
                    <a:lnTo>
                      <a:pt x="572" y="249"/>
                    </a:lnTo>
                    <a:lnTo>
                      <a:pt x="569" y="273"/>
                    </a:lnTo>
                    <a:lnTo>
                      <a:pt x="563" y="298"/>
                    </a:lnTo>
                    <a:lnTo>
                      <a:pt x="557" y="321"/>
                    </a:lnTo>
                    <a:lnTo>
                      <a:pt x="552" y="332"/>
                    </a:lnTo>
                    <a:lnTo>
                      <a:pt x="547" y="344"/>
                    </a:lnTo>
                    <a:lnTo>
                      <a:pt x="541" y="355"/>
                    </a:lnTo>
                    <a:lnTo>
                      <a:pt x="534" y="364"/>
                    </a:lnTo>
                    <a:lnTo>
                      <a:pt x="526" y="373"/>
                    </a:lnTo>
                    <a:lnTo>
                      <a:pt x="518" y="381"/>
                    </a:lnTo>
                    <a:lnTo>
                      <a:pt x="518" y="381"/>
                    </a:lnTo>
                    <a:lnTo>
                      <a:pt x="508" y="388"/>
                    </a:lnTo>
                    <a:lnTo>
                      <a:pt x="497" y="394"/>
                    </a:lnTo>
                    <a:lnTo>
                      <a:pt x="486" y="399"/>
                    </a:lnTo>
                    <a:lnTo>
                      <a:pt x="473" y="403"/>
                    </a:lnTo>
                    <a:lnTo>
                      <a:pt x="461" y="407"/>
                    </a:lnTo>
                    <a:lnTo>
                      <a:pt x="447" y="410"/>
                    </a:lnTo>
                    <a:lnTo>
                      <a:pt x="434" y="412"/>
                    </a:lnTo>
                    <a:lnTo>
                      <a:pt x="420" y="412"/>
                    </a:lnTo>
                    <a:lnTo>
                      <a:pt x="120" y="412"/>
                    </a:lnTo>
                    <a:lnTo>
                      <a:pt x="120" y="638"/>
                    </a:lnTo>
                    <a:lnTo>
                      <a:pt x="0" y="638"/>
                    </a:lnTo>
                    <a:close/>
                    <a:moveTo>
                      <a:pt x="349" y="316"/>
                    </a:moveTo>
                    <a:lnTo>
                      <a:pt x="349" y="316"/>
                    </a:lnTo>
                    <a:lnTo>
                      <a:pt x="370" y="316"/>
                    </a:lnTo>
                    <a:lnTo>
                      <a:pt x="380" y="314"/>
                    </a:lnTo>
                    <a:lnTo>
                      <a:pt x="391" y="313"/>
                    </a:lnTo>
                    <a:lnTo>
                      <a:pt x="401" y="310"/>
                    </a:lnTo>
                    <a:lnTo>
                      <a:pt x="411" y="306"/>
                    </a:lnTo>
                    <a:lnTo>
                      <a:pt x="419" y="300"/>
                    </a:lnTo>
                    <a:lnTo>
                      <a:pt x="427" y="292"/>
                    </a:lnTo>
                    <a:lnTo>
                      <a:pt x="427" y="292"/>
                    </a:lnTo>
                    <a:lnTo>
                      <a:pt x="434" y="284"/>
                    </a:lnTo>
                    <a:lnTo>
                      <a:pt x="440" y="273"/>
                    </a:lnTo>
                    <a:lnTo>
                      <a:pt x="443" y="262"/>
                    </a:lnTo>
                    <a:lnTo>
                      <a:pt x="445" y="250"/>
                    </a:lnTo>
                    <a:lnTo>
                      <a:pt x="448" y="225"/>
                    </a:lnTo>
                    <a:lnTo>
                      <a:pt x="449" y="205"/>
                    </a:lnTo>
                    <a:lnTo>
                      <a:pt x="449" y="205"/>
                    </a:lnTo>
                    <a:lnTo>
                      <a:pt x="448" y="182"/>
                    </a:lnTo>
                    <a:lnTo>
                      <a:pt x="447" y="170"/>
                    </a:lnTo>
                    <a:lnTo>
                      <a:pt x="445" y="159"/>
                    </a:lnTo>
                    <a:lnTo>
                      <a:pt x="443" y="148"/>
                    </a:lnTo>
                    <a:lnTo>
                      <a:pt x="438" y="136"/>
                    </a:lnTo>
                    <a:lnTo>
                      <a:pt x="433" y="127"/>
                    </a:lnTo>
                    <a:lnTo>
                      <a:pt x="426" y="117"/>
                    </a:lnTo>
                    <a:lnTo>
                      <a:pt x="426" y="117"/>
                    </a:lnTo>
                    <a:lnTo>
                      <a:pt x="417" y="110"/>
                    </a:lnTo>
                    <a:lnTo>
                      <a:pt x="408" y="105"/>
                    </a:lnTo>
                    <a:lnTo>
                      <a:pt x="398" y="102"/>
                    </a:lnTo>
                    <a:lnTo>
                      <a:pt x="388" y="99"/>
                    </a:lnTo>
                    <a:lnTo>
                      <a:pt x="369" y="96"/>
                    </a:lnTo>
                    <a:lnTo>
                      <a:pt x="351" y="96"/>
                    </a:lnTo>
                    <a:lnTo>
                      <a:pt x="158" y="96"/>
                    </a:lnTo>
                    <a:lnTo>
                      <a:pt x="158" y="96"/>
                    </a:lnTo>
                    <a:lnTo>
                      <a:pt x="151" y="96"/>
                    </a:lnTo>
                    <a:lnTo>
                      <a:pt x="144" y="96"/>
                    </a:lnTo>
                    <a:lnTo>
                      <a:pt x="135" y="99"/>
                    </a:lnTo>
                    <a:lnTo>
                      <a:pt x="128" y="103"/>
                    </a:lnTo>
                    <a:lnTo>
                      <a:pt x="128" y="103"/>
                    </a:lnTo>
                    <a:lnTo>
                      <a:pt x="124" y="110"/>
                    </a:lnTo>
                    <a:lnTo>
                      <a:pt x="121" y="118"/>
                    </a:lnTo>
                    <a:lnTo>
                      <a:pt x="120" y="125"/>
                    </a:lnTo>
                    <a:lnTo>
                      <a:pt x="120" y="134"/>
                    </a:lnTo>
                    <a:lnTo>
                      <a:pt x="120" y="316"/>
                    </a:lnTo>
                    <a:lnTo>
                      <a:pt x="349" y="316"/>
                    </a:lnTo>
                    <a:close/>
                  </a:path>
                </a:pathLst>
              </a:custGeom>
              <a:solidFill>
                <a:srgbClr val="F5821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" name="Freeform 41"/>
              <p:cNvSpPr>
                <a:spLocks/>
              </p:cNvSpPr>
              <p:nvPr/>
            </p:nvSpPr>
            <p:spPr bwMode="auto">
              <a:xfrm>
                <a:off x="6662738" y="3014663"/>
                <a:ext cx="933450" cy="1012825"/>
              </a:xfrm>
              <a:custGeom>
                <a:avLst/>
                <a:gdLst/>
                <a:ahLst/>
                <a:cxnLst>
                  <a:cxn ang="0">
                    <a:pos x="0" y="109"/>
                  </a:cxn>
                  <a:cxn ang="0">
                    <a:pos x="2" y="77"/>
                  </a:cxn>
                  <a:cxn ang="0">
                    <a:pos x="7" y="56"/>
                  </a:cxn>
                  <a:cxn ang="0">
                    <a:pos x="18" y="35"/>
                  </a:cxn>
                  <a:cxn ang="0">
                    <a:pos x="26" y="25"/>
                  </a:cxn>
                  <a:cxn ang="0">
                    <a:pos x="45" y="13"/>
                  </a:cxn>
                  <a:cxn ang="0">
                    <a:pos x="65" y="4"/>
                  </a:cxn>
                  <a:cxn ang="0">
                    <a:pos x="84" y="0"/>
                  </a:cxn>
                  <a:cxn ang="0">
                    <a:pos x="406" y="0"/>
                  </a:cxn>
                  <a:cxn ang="0">
                    <a:pos x="424" y="0"/>
                  </a:cxn>
                  <a:cxn ang="0">
                    <a:pos x="460" y="3"/>
                  </a:cxn>
                  <a:cxn ang="0">
                    <a:pos x="495" y="16"/>
                  </a:cxn>
                  <a:cxn ang="0">
                    <a:pos x="513" y="25"/>
                  </a:cxn>
                  <a:cxn ang="0">
                    <a:pos x="528" y="39"/>
                  </a:cxn>
                  <a:cxn ang="0">
                    <a:pos x="543" y="59"/>
                  </a:cxn>
                  <a:cxn ang="0">
                    <a:pos x="553" y="75"/>
                  </a:cxn>
                  <a:cxn ang="0">
                    <a:pos x="567" y="110"/>
                  </a:cxn>
                  <a:cxn ang="0">
                    <a:pos x="572" y="145"/>
                  </a:cxn>
                  <a:cxn ang="0">
                    <a:pos x="575" y="199"/>
                  </a:cxn>
                  <a:cxn ang="0">
                    <a:pos x="574" y="234"/>
                  </a:cxn>
                  <a:cxn ang="0">
                    <a:pos x="571" y="270"/>
                  </a:cxn>
                  <a:cxn ang="0">
                    <a:pos x="563" y="306"/>
                  </a:cxn>
                  <a:cxn ang="0">
                    <a:pos x="547" y="342"/>
                  </a:cxn>
                  <a:cxn ang="0">
                    <a:pos x="540" y="355"/>
                  </a:cxn>
                  <a:cxn ang="0">
                    <a:pos x="521" y="377"/>
                  </a:cxn>
                  <a:cxn ang="0">
                    <a:pos x="493" y="395"/>
                  </a:cxn>
                  <a:cxn ang="0">
                    <a:pos x="453" y="406"/>
                  </a:cxn>
                  <a:cxn ang="0">
                    <a:pos x="344" y="409"/>
                  </a:cxn>
                  <a:cxn ang="0">
                    <a:pos x="588" y="638"/>
                  </a:cxn>
                  <a:cxn ang="0">
                    <a:pos x="226" y="431"/>
                  </a:cxn>
                  <a:cxn ang="0">
                    <a:pos x="216" y="420"/>
                  </a:cxn>
                  <a:cxn ang="0">
                    <a:pos x="203" y="399"/>
                  </a:cxn>
                  <a:cxn ang="0">
                    <a:pos x="197" y="384"/>
                  </a:cxn>
                  <a:cxn ang="0">
                    <a:pos x="196" y="363"/>
                  </a:cxn>
                  <a:cxn ang="0">
                    <a:pos x="197" y="353"/>
                  </a:cxn>
                  <a:cxn ang="0">
                    <a:pos x="204" y="338"/>
                  </a:cxn>
                  <a:cxn ang="0">
                    <a:pos x="218" y="325"/>
                  </a:cxn>
                  <a:cxn ang="0">
                    <a:pos x="237" y="320"/>
                  </a:cxn>
                  <a:cxn ang="0">
                    <a:pos x="371" y="318"/>
                  </a:cxn>
                  <a:cxn ang="0">
                    <a:pos x="387" y="318"/>
                  </a:cxn>
                  <a:cxn ang="0">
                    <a:pos x="406" y="314"/>
                  </a:cxn>
                  <a:cxn ang="0">
                    <a:pos x="422" y="306"/>
                  </a:cxn>
                  <a:cxn ang="0">
                    <a:pos x="436" y="291"/>
                  </a:cxn>
                  <a:cxn ang="0">
                    <a:pos x="440" y="282"/>
                  </a:cxn>
                  <a:cxn ang="0">
                    <a:pos x="446" y="260"/>
                  </a:cxn>
                  <a:cxn ang="0">
                    <a:pos x="450" y="223"/>
                  </a:cxn>
                  <a:cxn ang="0">
                    <a:pos x="450" y="203"/>
                  </a:cxn>
                  <a:cxn ang="0">
                    <a:pos x="449" y="170"/>
                  </a:cxn>
                  <a:cxn ang="0">
                    <a:pos x="444" y="145"/>
                  </a:cxn>
                  <a:cxn ang="0">
                    <a:pos x="438" y="127"/>
                  </a:cxn>
                  <a:cxn ang="0">
                    <a:pos x="428" y="114"/>
                  </a:cxn>
                  <a:cxn ang="0">
                    <a:pos x="421" y="109"/>
                  </a:cxn>
                  <a:cxn ang="0">
                    <a:pos x="403" y="100"/>
                  </a:cxn>
                  <a:cxn ang="0">
                    <a:pos x="376" y="96"/>
                  </a:cxn>
                  <a:cxn ang="0">
                    <a:pos x="165" y="96"/>
                  </a:cxn>
                  <a:cxn ang="0">
                    <a:pos x="157" y="96"/>
                  </a:cxn>
                  <a:cxn ang="0">
                    <a:pos x="141" y="100"/>
                  </a:cxn>
                  <a:cxn ang="0">
                    <a:pos x="133" y="106"/>
                  </a:cxn>
                  <a:cxn ang="0">
                    <a:pos x="126" y="114"/>
                  </a:cxn>
                  <a:cxn ang="0">
                    <a:pos x="121" y="132"/>
                  </a:cxn>
                  <a:cxn ang="0">
                    <a:pos x="121" y="638"/>
                  </a:cxn>
                  <a:cxn ang="0">
                    <a:pos x="0" y="109"/>
                  </a:cxn>
                </a:cxnLst>
                <a:rect l="0" t="0" r="r" b="b"/>
                <a:pathLst>
                  <a:path w="588" h="638">
                    <a:moveTo>
                      <a:pt x="0" y="109"/>
                    </a:moveTo>
                    <a:lnTo>
                      <a:pt x="0" y="109"/>
                    </a:lnTo>
                    <a:lnTo>
                      <a:pt x="1" y="88"/>
                    </a:lnTo>
                    <a:lnTo>
                      <a:pt x="2" y="77"/>
                    </a:lnTo>
                    <a:lnTo>
                      <a:pt x="4" y="66"/>
                    </a:lnTo>
                    <a:lnTo>
                      <a:pt x="7" y="56"/>
                    </a:lnTo>
                    <a:lnTo>
                      <a:pt x="12" y="45"/>
                    </a:lnTo>
                    <a:lnTo>
                      <a:pt x="18" y="35"/>
                    </a:lnTo>
                    <a:lnTo>
                      <a:pt x="26" y="25"/>
                    </a:lnTo>
                    <a:lnTo>
                      <a:pt x="26" y="25"/>
                    </a:lnTo>
                    <a:lnTo>
                      <a:pt x="36" y="18"/>
                    </a:lnTo>
                    <a:lnTo>
                      <a:pt x="45" y="13"/>
                    </a:lnTo>
                    <a:lnTo>
                      <a:pt x="55" y="7"/>
                    </a:lnTo>
                    <a:lnTo>
                      <a:pt x="65" y="4"/>
                    </a:lnTo>
                    <a:lnTo>
                      <a:pt x="75" y="2"/>
                    </a:lnTo>
                    <a:lnTo>
                      <a:pt x="84" y="0"/>
                    </a:lnTo>
                    <a:lnTo>
                      <a:pt x="104" y="0"/>
                    </a:lnTo>
                    <a:lnTo>
                      <a:pt x="406" y="0"/>
                    </a:lnTo>
                    <a:lnTo>
                      <a:pt x="406" y="0"/>
                    </a:lnTo>
                    <a:lnTo>
                      <a:pt x="424" y="0"/>
                    </a:lnTo>
                    <a:lnTo>
                      <a:pt x="440" y="2"/>
                    </a:lnTo>
                    <a:lnTo>
                      <a:pt x="460" y="3"/>
                    </a:lnTo>
                    <a:lnTo>
                      <a:pt x="478" y="9"/>
                    </a:lnTo>
                    <a:lnTo>
                      <a:pt x="495" y="16"/>
                    </a:lnTo>
                    <a:lnTo>
                      <a:pt x="503" y="20"/>
                    </a:lnTo>
                    <a:lnTo>
                      <a:pt x="513" y="25"/>
                    </a:lnTo>
                    <a:lnTo>
                      <a:pt x="520" y="32"/>
                    </a:lnTo>
                    <a:lnTo>
                      <a:pt x="528" y="39"/>
                    </a:lnTo>
                    <a:lnTo>
                      <a:pt x="536" y="49"/>
                    </a:lnTo>
                    <a:lnTo>
                      <a:pt x="543" y="59"/>
                    </a:lnTo>
                    <a:lnTo>
                      <a:pt x="543" y="59"/>
                    </a:lnTo>
                    <a:lnTo>
                      <a:pt x="553" y="75"/>
                    </a:lnTo>
                    <a:lnTo>
                      <a:pt x="560" y="92"/>
                    </a:lnTo>
                    <a:lnTo>
                      <a:pt x="567" y="110"/>
                    </a:lnTo>
                    <a:lnTo>
                      <a:pt x="570" y="127"/>
                    </a:lnTo>
                    <a:lnTo>
                      <a:pt x="572" y="145"/>
                    </a:lnTo>
                    <a:lnTo>
                      <a:pt x="574" y="163"/>
                    </a:lnTo>
                    <a:lnTo>
                      <a:pt x="575" y="199"/>
                    </a:lnTo>
                    <a:lnTo>
                      <a:pt x="575" y="199"/>
                    </a:lnTo>
                    <a:lnTo>
                      <a:pt x="574" y="234"/>
                    </a:lnTo>
                    <a:lnTo>
                      <a:pt x="572" y="252"/>
                    </a:lnTo>
                    <a:lnTo>
                      <a:pt x="571" y="270"/>
                    </a:lnTo>
                    <a:lnTo>
                      <a:pt x="567" y="288"/>
                    </a:lnTo>
                    <a:lnTo>
                      <a:pt x="563" y="306"/>
                    </a:lnTo>
                    <a:lnTo>
                      <a:pt x="556" y="324"/>
                    </a:lnTo>
                    <a:lnTo>
                      <a:pt x="547" y="342"/>
                    </a:lnTo>
                    <a:lnTo>
                      <a:pt x="547" y="342"/>
                    </a:lnTo>
                    <a:lnTo>
                      <a:pt x="540" y="355"/>
                    </a:lnTo>
                    <a:lnTo>
                      <a:pt x="532" y="366"/>
                    </a:lnTo>
                    <a:lnTo>
                      <a:pt x="521" y="377"/>
                    </a:lnTo>
                    <a:lnTo>
                      <a:pt x="508" y="387"/>
                    </a:lnTo>
                    <a:lnTo>
                      <a:pt x="493" y="395"/>
                    </a:lnTo>
                    <a:lnTo>
                      <a:pt x="474" y="402"/>
                    </a:lnTo>
                    <a:lnTo>
                      <a:pt x="453" y="406"/>
                    </a:lnTo>
                    <a:lnTo>
                      <a:pt x="426" y="409"/>
                    </a:lnTo>
                    <a:lnTo>
                      <a:pt x="344" y="409"/>
                    </a:lnTo>
                    <a:lnTo>
                      <a:pt x="344" y="413"/>
                    </a:lnTo>
                    <a:lnTo>
                      <a:pt x="588" y="638"/>
                    </a:lnTo>
                    <a:lnTo>
                      <a:pt x="436" y="638"/>
                    </a:lnTo>
                    <a:lnTo>
                      <a:pt x="226" y="431"/>
                    </a:lnTo>
                    <a:lnTo>
                      <a:pt x="226" y="431"/>
                    </a:lnTo>
                    <a:lnTo>
                      <a:pt x="216" y="420"/>
                    </a:lnTo>
                    <a:lnTo>
                      <a:pt x="207" y="406"/>
                    </a:lnTo>
                    <a:lnTo>
                      <a:pt x="203" y="399"/>
                    </a:lnTo>
                    <a:lnTo>
                      <a:pt x="200" y="392"/>
                    </a:lnTo>
                    <a:lnTo>
                      <a:pt x="197" y="384"/>
                    </a:lnTo>
                    <a:lnTo>
                      <a:pt x="196" y="377"/>
                    </a:lnTo>
                    <a:lnTo>
                      <a:pt x="196" y="363"/>
                    </a:lnTo>
                    <a:lnTo>
                      <a:pt x="196" y="363"/>
                    </a:lnTo>
                    <a:lnTo>
                      <a:pt x="197" y="353"/>
                    </a:lnTo>
                    <a:lnTo>
                      <a:pt x="200" y="345"/>
                    </a:lnTo>
                    <a:lnTo>
                      <a:pt x="204" y="338"/>
                    </a:lnTo>
                    <a:lnTo>
                      <a:pt x="210" y="331"/>
                    </a:lnTo>
                    <a:lnTo>
                      <a:pt x="218" y="325"/>
                    </a:lnTo>
                    <a:lnTo>
                      <a:pt x="228" y="323"/>
                    </a:lnTo>
                    <a:lnTo>
                      <a:pt x="237" y="320"/>
                    </a:lnTo>
                    <a:lnTo>
                      <a:pt x="250" y="318"/>
                    </a:lnTo>
                    <a:lnTo>
                      <a:pt x="371" y="318"/>
                    </a:lnTo>
                    <a:lnTo>
                      <a:pt x="371" y="318"/>
                    </a:lnTo>
                    <a:lnTo>
                      <a:pt x="387" y="318"/>
                    </a:lnTo>
                    <a:lnTo>
                      <a:pt x="396" y="317"/>
                    </a:lnTo>
                    <a:lnTo>
                      <a:pt x="406" y="314"/>
                    </a:lnTo>
                    <a:lnTo>
                      <a:pt x="414" y="310"/>
                    </a:lnTo>
                    <a:lnTo>
                      <a:pt x="422" y="306"/>
                    </a:lnTo>
                    <a:lnTo>
                      <a:pt x="429" y="299"/>
                    </a:lnTo>
                    <a:lnTo>
                      <a:pt x="436" y="291"/>
                    </a:lnTo>
                    <a:lnTo>
                      <a:pt x="436" y="291"/>
                    </a:lnTo>
                    <a:lnTo>
                      <a:pt x="440" y="282"/>
                    </a:lnTo>
                    <a:lnTo>
                      <a:pt x="444" y="271"/>
                    </a:lnTo>
                    <a:lnTo>
                      <a:pt x="446" y="260"/>
                    </a:lnTo>
                    <a:lnTo>
                      <a:pt x="449" y="248"/>
                    </a:lnTo>
                    <a:lnTo>
                      <a:pt x="450" y="223"/>
                    </a:lnTo>
                    <a:lnTo>
                      <a:pt x="450" y="203"/>
                    </a:lnTo>
                    <a:lnTo>
                      <a:pt x="450" y="203"/>
                    </a:lnTo>
                    <a:lnTo>
                      <a:pt x="450" y="185"/>
                    </a:lnTo>
                    <a:lnTo>
                      <a:pt x="449" y="170"/>
                    </a:lnTo>
                    <a:lnTo>
                      <a:pt x="447" y="156"/>
                    </a:lnTo>
                    <a:lnTo>
                      <a:pt x="444" y="145"/>
                    </a:lnTo>
                    <a:lnTo>
                      <a:pt x="440" y="135"/>
                    </a:lnTo>
                    <a:lnTo>
                      <a:pt x="438" y="127"/>
                    </a:lnTo>
                    <a:lnTo>
                      <a:pt x="432" y="120"/>
                    </a:lnTo>
                    <a:lnTo>
                      <a:pt x="428" y="114"/>
                    </a:lnTo>
                    <a:lnTo>
                      <a:pt x="428" y="114"/>
                    </a:lnTo>
                    <a:lnTo>
                      <a:pt x="421" y="109"/>
                    </a:lnTo>
                    <a:lnTo>
                      <a:pt x="412" y="103"/>
                    </a:lnTo>
                    <a:lnTo>
                      <a:pt x="403" y="100"/>
                    </a:lnTo>
                    <a:lnTo>
                      <a:pt x="394" y="98"/>
                    </a:lnTo>
                    <a:lnTo>
                      <a:pt x="376" y="96"/>
                    </a:lnTo>
                    <a:lnTo>
                      <a:pt x="361" y="96"/>
                    </a:lnTo>
                    <a:lnTo>
                      <a:pt x="165" y="96"/>
                    </a:lnTo>
                    <a:lnTo>
                      <a:pt x="165" y="96"/>
                    </a:lnTo>
                    <a:lnTo>
                      <a:pt x="157" y="96"/>
                    </a:lnTo>
                    <a:lnTo>
                      <a:pt x="148" y="98"/>
                    </a:lnTo>
                    <a:lnTo>
                      <a:pt x="141" y="100"/>
                    </a:lnTo>
                    <a:lnTo>
                      <a:pt x="133" y="106"/>
                    </a:lnTo>
                    <a:lnTo>
                      <a:pt x="133" y="106"/>
                    </a:lnTo>
                    <a:lnTo>
                      <a:pt x="129" y="110"/>
                    </a:lnTo>
                    <a:lnTo>
                      <a:pt x="126" y="114"/>
                    </a:lnTo>
                    <a:lnTo>
                      <a:pt x="122" y="123"/>
                    </a:lnTo>
                    <a:lnTo>
                      <a:pt x="121" y="132"/>
                    </a:lnTo>
                    <a:lnTo>
                      <a:pt x="121" y="141"/>
                    </a:lnTo>
                    <a:lnTo>
                      <a:pt x="121" y="638"/>
                    </a:lnTo>
                    <a:lnTo>
                      <a:pt x="0" y="638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F5821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" name="Freeform 42"/>
              <p:cNvSpPr>
                <a:spLocks noEditPoints="1"/>
              </p:cNvSpPr>
              <p:nvPr/>
            </p:nvSpPr>
            <p:spPr bwMode="auto">
              <a:xfrm>
                <a:off x="7726363" y="3001963"/>
                <a:ext cx="1041400" cy="1036637"/>
              </a:xfrm>
              <a:custGeom>
                <a:avLst/>
                <a:gdLst/>
                <a:ahLst/>
                <a:cxnLst>
                  <a:cxn ang="0">
                    <a:pos x="595" y="81"/>
                  </a:cxn>
                  <a:cxn ang="0">
                    <a:pos x="621" y="124"/>
                  </a:cxn>
                  <a:cxn ang="0">
                    <a:pos x="639" y="172"/>
                  </a:cxn>
                  <a:cxn ang="0">
                    <a:pos x="653" y="260"/>
                  </a:cxn>
                  <a:cxn ang="0">
                    <a:pos x="656" y="326"/>
                  </a:cxn>
                  <a:cxn ang="0">
                    <a:pos x="649" y="429"/>
                  </a:cxn>
                  <a:cxn ang="0">
                    <a:pos x="634" y="497"/>
                  </a:cxn>
                  <a:cxn ang="0">
                    <a:pos x="613" y="545"/>
                  </a:cxn>
                  <a:cxn ang="0">
                    <a:pos x="582" y="586"/>
                  </a:cxn>
                  <a:cxn ang="0">
                    <a:pos x="554" y="609"/>
                  </a:cxn>
                  <a:cxn ang="0">
                    <a:pos x="507" y="631"/>
                  </a:cxn>
                  <a:cxn ang="0">
                    <a:pos x="457" y="645"/>
                  </a:cxn>
                  <a:cxn ang="0">
                    <a:pos x="357" y="653"/>
                  </a:cxn>
                  <a:cxn ang="0">
                    <a:pos x="299" y="653"/>
                  </a:cxn>
                  <a:cxn ang="0">
                    <a:pos x="198" y="645"/>
                  </a:cxn>
                  <a:cxn ang="0">
                    <a:pos x="148" y="631"/>
                  </a:cxn>
                  <a:cxn ang="0">
                    <a:pos x="101" y="609"/>
                  </a:cxn>
                  <a:cxn ang="0">
                    <a:pos x="73" y="586"/>
                  </a:cxn>
                  <a:cxn ang="0">
                    <a:pos x="39" y="542"/>
                  </a:cxn>
                  <a:cxn ang="0">
                    <a:pos x="18" y="492"/>
                  </a:cxn>
                  <a:cxn ang="0">
                    <a:pos x="4" y="422"/>
                  </a:cxn>
                  <a:cxn ang="0">
                    <a:pos x="0" y="326"/>
                  </a:cxn>
                  <a:cxn ang="0">
                    <a:pos x="1" y="260"/>
                  </a:cxn>
                  <a:cxn ang="0">
                    <a:pos x="15" y="172"/>
                  </a:cxn>
                  <a:cxn ang="0">
                    <a:pos x="33" y="124"/>
                  </a:cxn>
                  <a:cxn ang="0">
                    <a:pos x="61" y="81"/>
                  </a:cxn>
                  <a:cxn ang="0">
                    <a:pos x="87" y="56"/>
                  </a:cxn>
                  <a:cxn ang="0">
                    <a:pos x="132" y="29"/>
                  </a:cxn>
                  <a:cxn ang="0">
                    <a:pos x="182" y="12"/>
                  </a:cxn>
                  <a:cxn ang="0">
                    <a:pos x="265" y="1"/>
                  </a:cxn>
                  <a:cxn ang="0">
                    <a:pos x="328" y="0"/>
                  </a:cxn>
                  <a:cxn ang="0">
                    <a:pos x="424" y="4"/>
                  </a:cxn>
                  <a:cxn ang="0">
                    <a:pos x="490" y="17"/>
                  </a:cxn>
                  <a:cxn ang="0">
                    <a:pos x="539" y="36"/>
                  </a:cxn>
                  <a:cxn ang="0">
                    <a:pos x="582" y="68"/>
                  </a:cxn>
                  <a:cxn ang="0">
                    <a:pos x="162" y="504"/>
                  </a:cxn>
                  <a:cxn ang="0">
                    <a:pos x="186" y="528"/>
                  </a:cxn>
                  <a:cxn ang="0">
                    <a:pos x="214" y="543"/>
                  </a:cxn>
                  <a:cxn ang="0">
                    <a:pos x="279" y="556"/>
                  </a:cxn>
                  <a:cxn ang="0">
                    <a:pos x="326" y="557"/>
                  </a:cxn>
                  <a:cxn ang="0">
                    <a:pos x="397" y="553"/>
                  </a:cxn>
                  <a:cxn ang="0">
                    <a:pos x="450" y="538"/>
                  </a:cxn>
                  <a:cxn ang="0">
                    <a:pos x="476" y="521"/>
                  </a:cxn>
                  <a:cxn ang="0">
                    <a:pos x="492" y="504"/>
                  </a:cxn>
                  <a:cxn ang="0">
                    <a:pos x="514" y="464"/>
                  </a:cxn>
                  <a:cxn ang="0">
                    <a:pos x="528" y="395"/>
                  </a:cxn>
                  <a:cxn ang="0">
                    <a:pos x="531" y="326"/>
                  </a:cxn>
                  <a:cxn ang="0">
                    <a:pos x="524" y="228"/>
                  </a:cxn>
                  <a:cxn ang="0">
                    <a:pos x="507" y="171"/>
                  </a:cxn>
                  <a:cxn ang="0">
                    <a:pos x="492" y="149"/>
                  </a:cxn>
                  <a:cxn ang="0">
                    <a:pos x="468" y="126"/>
                  </a:cxn>
                  <a:cxn ang="0">
                    <a:pos x="440" y="111"/>
                  </a:cxn>
                  <a:cxn ang="0">
                    <a:pos x="375" y="97"/>
                  </a:cxn>
                  <a:cxn ang="0">
                    <a:pos x="326" y="96"/>
                  </a:cxn>
                  <a:cxn ang="0">
                    <a:pos x="255" y="100"/>
                  </a:cxn>
                  <a:cxn ang="0">
                    <a:pos x="194" y="121"/>
                  </a:cxn>
                  <a:cxn ang="0">
                    <a:pos x="171" y="140"/>
                  </a:cxn>
                  <a:cxn ang="0">
                    <a:pos x="154" y="161"/>
                  </a:cxn>
                  <a:cxn ang="0">
                    <a:pos x="135" y="213"/>
                  </a:cxn>
                  <a:cxn ang="0">
                    <a:pos x="125" y="293"/>
                  </a:cxn>
                  <a:cxn ang="0">
                    <a:pos x="125" y="363"/>
                  </a:cxn>
                  <a:cxn ang="0">
                    <a:pos x="136" y="445"/>
                  </a:cxn>
                  <a:cxn ang="0">
                    <a:pos x="155" y="493"/>
                  </a:cxn>
                </a:cxnLst>
                <a:rect l="0" t="0" r="r" b="b"/>
                <a:pathLst>
                  <a:path w="656" h="653">
                    <a:moveTo>
                      <a:pt x="582" y="68"/>
                    </a:moveTo>
                    <a:lnTo>
                      <a:pt x="582" y="68"/>
                    </a:lnTo>
                    <a:lnTo>
                      <a:pt x="595" y="81"/>
                    </a:lnTo>
                    <a:lnTo>
                      <a:pt x="604" y="94"/>
                    </a:lnTo>
                    <a:lnTo>
                      <a:pt x="614" y="108"/>
                    </a:lnTo>
                    <a:lnTo>
                      <a:pt x="621" y="124"/>
                    </a:lnTo>
                    <a:lnTo>
                      <a:pt x="628" y="139"/>
                    </a:lnTo>
                    <a:lnTo>
                      <a:pt x="635" y="156"/>
                    </a:lnTo>
                    <a:lnTo>
                      <a:pt x="639" y="172"/>
                    </a:lnTo>
                    <a:lnTo>
                      <a:pt x="643" y="190"/>
                    </a:lnTo>
                    <a:lnTo>
                      <a:pt x="650" y="225"/>
                    </a:lnTo>
                    <a:lnTo>
                      <a:pt x="653" y="260"/>
                    </a:lnTo>
                    <a:lnTo>
                      <a:pt x="654" y="295"/>
                    </a:lnTo>
                    <a:lnTo>
                      <a:pt x="656" y="326"/>
                    </a:lnTo>
                    <a:lnTo>
                      <a:pt x="656" y="326"/>
                    </a:lnTo>
                    <a:lnTo>
                      <a:pt x="654" y="360"/>
                    </a:lnTo>
                    <a:lnTo>
                      <a:pt x="653" y="393"/>
                    </a:lnTo>
                    <a:lnTo>
                      <a:pt x="649" y="429"/>
                    </a:lnTo>
                    <a:lnTo>
                      <a:pt x="643" y="464"/>
                    </a:lnTo>
                    <a:lnTo>
                      <a:pt x="639" y="481"/>
                    </a:lnTo>
                    <a:lnTo>
                      <a:pt x="634" y="497"/>
                    </a:lnTo>
                    <a:lnTo>
                      <a:pt x="628" y="514"/>
                    </a:lnTo>
                    <a:lnTo>
                      <a:pt x="621" y="531"/>
                    </a:lnTo>
                    <a:lnTo>
                      <a:pt x="613" y="545"/>
                    </a:lnTo>
                    <a:lnTo>
                      <a:pt x="604" y="560"/>
                    </a:lnTo>
                    <a:lnTo>
                      <a:pt x="593" y="574"/>
                    </a:lnTo>
                    <a:lnTo>
                      <a:pt x="582" y="586"/>
                    </a:lnTo>
                    <a:lnTo>
                      <a:pt x="582" y="586"/>
                    </a:lnTo>
                    <a:lnTo>
                      <a:pt x="568" y="597"/>
                    </a:lnTo>
                    <a:lnTo>
                      <a:pt x="554" y="609"/>
                    </a:lnTo>
                    <a:lnTo>
                      <a:pt x="539" y="617"/>
                    </a:lnTo>
                    <a:lnTo>
                      <a:pt x="524" y="625"/>
                    </a:lnTo>
                    <a:lnTo>
                      <a:pt x="507" y="631"/>
                    </a:lnTo>
                    <a:lnTo>
                      <a:pt x="490" y="636"/>
                    </a:lnTo>
                    <a:lnTo>
                      <a:pt x="474" y="640"/>
                    </a:lnTo>
                    <a:lnTo>
                      <a:pt x="457" y="645"/>
                    </a:lnTo>
                    <a:lnTo>
                      <a:pt x="422" y="650"/>
                    </a:lnTo>
                    <a:lnTo>
                      <a:pt x="389" y="652"/>
                    </a:lnTo>
                    <a:lnTo>
                      <a:pt x="357" y="653"/>
                    </a:lnTo>
                    <a:lnTo>
                      <a:pt x="328" y="653"/>
                    </a:lnTo>
                    <a:lnTo>
                      <a:pt x="328" y="653"/>
                    </a:lnTo>
                    <a:lnTo>
                      <a:pt x="299" y="653"/>
                    </a:lnTo>
                    <a:lnTo>
                      <a:pt x="267" y="652"/>
                    </a:lnTo>
                    <a:lnTo>
                      <a:pt x="233" y="650"/>
                    </a:lnTo>
                    <a:lnTo>
                      <a:pt x="198" y="645"/>
                    </a:lnTo>
                    <a:lnTo>
                      <a:pt x="182" y="640"/>
                    </a:lnTo>
                    <a:lnTo>
                      <a:pt x="165" y="636"/>
                    </a:lnTo>
                    <a:lnTo>
                      <a:pt x="148" y="631"/>
                    </a:lnTo>
                    <a:lnTo>
                      <a:pt x="132" y="625"/>
                    </a:lnTo>
                    <a:lnTo>
                      <a:pt x="116" y="617"/>
                    </a:lnTo>
                    <a:lnTo>
                      <a:pt x="101" y="609"/>
                    </a:lnTo>
                    <a:lnTo>
                      <a:pt x="87" y="597"/>
                    </a:lnTo>
                    <a:lnTo>
                      <a:pt x="73" y="586"/>
                    </a:lnTo>
                    <a:lnTo>
                      <a:pt x="73" y="586"/>
                    </a:lnTo>
                    <a:lnTo>
                      <a:pt x="61" y="572"/>
                    </a:lnTo>
                    <a:lnTo>
                      <a:pt x="48" y="557"/>
                    </a:lnTo>
                    <a:lnTo>
                      <a:pt x="39" y="542"/>
                    </a:lnTo>
                    <a:lnTo>
                      <a:pt x="30" y="525"/>
                    </a:lnTo>
                    <a:lnTo>
                      <a:pt x="23" y="509"/>
                    </a:lnTo>
                    <a:lnTo>
                      <a:pt x="18" y="492"/>
                    </a:lnTo>
                    <a:lnTo>
                      <a:pt x="12" y="474"/>
                    </a:lnTo>
                    <a:lnTo>
                      <a:pt x="9" y="457"/>
                    </a:lnTo>
                    <a:lnTo>
                      <a:pt x="4" y="422"/>
                    </a:lnTo>
                    <a:lnTo>
                      <a:pt x="1" y="388"/>
                    </a:lnTo>
                    <a:lnTo>
                      <a:pt x="0" y="356"/>
                    </a:lnTo>
                    <a:lnTo>
                      <a:pt x="0" y="326"/>
                    </a:lnTo>
                    <a:lnTo>
                      <a:pt x="0" y="326"/>
                    </a:lnTo>
                    <a:lnTo>
                      <a:pt x="0" y="293"/>
                    </a:lnTo>
                    <a:lnTo>
                      <a:pt x="1" y="260"/>
                    </a:lnTo>
                    <a:lnTo>
                      <a:pt x="5" y="224"/>
                    </a:lnTo>
                    <a:lnTo>
                      <a:pt x="11" y="189"/>
                    </a:lnTo>
                    <a:lnTo>
                      <a:pt x="15" y="172"/>
                    </a:lnTo>
                    <a:lnTo>
                      <a:pt x="19" y="156"/>
                    </a:lnTo>
                    <a:lnTo>
                      <a:pt x="26" y="140"/>
                    </a:lnTo>
                    <a:lnTo>
                      <a:pt x="33" y="124"/>
                    </a:lnTo>
                    <a:lnTo>
                      <a:pt x="41" y="108"/>
                    </a:lnTo>
                    <a:lnTo>
                      <a:pt x="50" y="94"/>
                    </a:lnTo>
                    <a:lnTo>
                      <a:pt x="61" y="81"/>
                    </a:lnTo>
                    <a:lnTo>
                      <a:pt x="73" y="68"/>
                    </a:lnTo>
                    <a:lnTo>
                      <a:pt x="73" y="68"/>
                    </a:lnTo>
                    <a:lnTo>
                      <a:pt x="87" y="56"/>
                    </a:lnTo>
                    <a:lnTo>
                      <a:pt x="101" y="46"/>
                    </a:lnTo>
                    <a:lnTo>
                      <a:pt x="116" y="36"/>
                    </a:lnTo>
                    <a:lnTo>
                      <a:pt x="132" y="29"/>
                    </a:lnTo>
                    <a:lnTo>
                      <a:pt x="148" y="22"/>
                    </a:lnTo>
                    <a:lnTo>
                      <a:pt x="165" y="17"/>
                    </a:lnTo>
                    <a:lnTo>
                      <a:pt x="182" y="12"/>
                    </a:lnTo>
                    <a:lnTo>
                      <a:pt x="198" y="10"/>
                    </a:lnTo>
                    <a:lnTo>
                      <a:pt x="232" y="4"/>
                    </a:lnTo>
                    <a:lnTo>
                      <a:pt x="265" y="1"/>
                    </a:lnTo>
                    <a:lnTo>
                      <a:pt x="297" y="1"/>
                    </a:lnTo>
                    <a:lnTo>
                      <a:pt x="328" y="0"/>
                    </a:lnTo>
                    <a:lnTo>
                      <a:pt x="328" y="0"/>
                    </a:lnTo>
                    <a:lnTo>
                      <a:pt x="357" y="1"/>
                    </a:lnTo>
                    <a:lnTo>
                      <a:pt x="389" y="1"/>
                    </a:lnTo>
                    <a:lnTo>
                      <a:pt x="424" y="4"/>
                    </a:lnTo>
                    <a:lnTo>
                      <a:pt x="457" y="10"/>
                    </a:lnTo>
                    <a:lnTo>
                      <a:pt x="474" y="12"/>
                    </a:lnTo>
                    <a:lnTo>
                      <a:pt x="490" y="17"/>
                    </a:lnTo>
                    <a:lnTo>
                      <a:pt x="507" y="22"/>
                    </a:lnTo>
                    <a:lnTo>
                      <a:pt x="524" y="29"/>
                    </a:lnTo>
                    <a:lnTo>
                      <a:pt x="539" y="36"/>
                    </a:lnTo>
                    <a:lnTo>
                      <a:pt x="554" y="46"/>
                    </a:lnTo>
                    <a:lnTo>
                      <a:pt x="568" y="56"/>
                    </a:lnTo>
                    <a:lnTo>
                      <a:pt x="582" y="68"/>
                    </a:lnTo>
                    <a:lnTo>
                      <a:pt x="582" y="68"/>
                    </a:lnTo>
                    <a:close/>
                    <a:moveTo>
                      <a:pt x="162" y="504"/>
                    </a:moveTo>
                    <a:lnTo>
                      <a:pt x="162" y="504"/>
                    </a:lnTo>
                    <a:lnTo>
                      <a:pt x="171" y="513"/>
                    </a:lnTo>
                    <a:lnTo>
                      <a:pt x="178" y="521"/>
                    </a:lnTo>
                    <a:lnTo>
                      <a:pt x="186" y="528"/>
                    </a:lnTo>
                    <a:lnTo>
                      <a:pt x="194" y="534"/>
                    </a:lnTo>
                    <a:lnTo>
                      <a:pt x="204" y="538"/>
                    </a:lnTo>
                    <a:lnTo>
                      <a:pt x="214" y="543"/>
                    </a:lnTo>
                    <a:lnTo>
                      <a:pt x="233" y="549"/>
                    </a:lnTo>
                    <a:lnTo>
                      <a:pt x="255" y="553"/>
                    </a:lnTo>
                    <a:lnTo>
                      <a:pt x="279" y="556"/>
                    </a:lnTo>
                    <a:lnTo>
                      <a:pt x="303" y="557"/>
                    </a:lnTo>
                    <a:lnTo>
                      <a:pt x="326" y="557"/>
                    </a:lnTo>
                    <a:lnTo>
                      <a:pt x="326" y="557"/>
                    </a:lnTo>
                    <a:lnTo>
                      <a:pt x="351" y="557"/>
                    </a:lnTo>
                    <a:lnTo>
                      <a:pt x="375" y="556"/>
                    </a:lnTo>
                    <a:lnTo>
                      <a:pt x="397" y="553"/>
                    </a:lnTo>
                    <a:lnTo>
                      <a:pt x="419" y="549"/>
                    </a:lnTo>
                    <a:lnTo>
                      <a:pt x="440" y="543"/>
                    </a:lnTo>
                    <a:lnTo>
                      <a:pt x="450" y="538"/>
                    </a:lnTo>
                    <a:lnTo>
                      <a:pt x="460" y="534"/>
                    </a:lnTo>
                    <a:lnTo>
                      <a:pt x="468" y="528"/>
                    </a:lnTo>
                    <a:lnTo>
                      <a:pt x="476" y="521"/>
                    </a:lnTo>
                    <a:lnTo>
                      <a:pt x="485" y="513"/>
                    </a:lnTo>
                    <a:lnTo>
                      <a:pt x="492" y="504"/>
                    </a:lnTo>
                    <a:lnTo>
                      <a:pt x="492" y="504"/>
                    </a:lnTo>
                    <a:lnTo>
                      <a:pt x="500" y="493"/>
                    </a:lnTo>
                    <a:lnTo>
                      <a:pt x="507" y="481"/>
                    </a:lnTo>
                    <a:lnTo>
                      <a:pt x="514" y="464"/>
                    </a:lnTo>
                    <a:lnTo>
                      <a:pt x="520" y="445"/>
                    </a:lnTo>
                    <a:lnTo>
                      <a:pt x="524" y="421"/>
                    </a:lnTo>
                    <a:lnTo>
                      <a:pt x="528" y="395"/>
                    </a:lnTo>
                    <a:lnTo>
                      <a:pt x="531" y="363"/>
                    </a:lnTo>
                    <a:lnTo>
                      <a:pt x="531" y="326"/>
                    </a:lnTo>
                    <a:lnTo>
                      <a:pt x="531" y="326"/>
                    </a:lnTo>
                    <a:lnTo>
                      <a:pt x="531" y="289"/>
                    </a:lnTo>
                    <a:lnTo>
                      <a:pt x="528" y="256"/>
                    </a:lnTo>
                    <a:lnTo>
                      <a:pt x="524" y="228"/>
                    </a:lnTo>
                    <a:lnTo>
                      <a:pt x="520" y="206"/>
                    </a:lnTo>
                    <a:lnTo>
                      <a:pt x="513" y="186"/>
                    </a:lnTo>
                    <a:lnTo>
                      <a:pt x="507" y="171"/>
                    </a:lnTo>
                    <a:lnTo>
                      <a:pt x="499" y="158"/>
                    </a:lnTo>
                    <a:lnTo>
                      <a:pt x="492" y="149"/>
                    </a:lnTo>
                    <a:lnTo>
                      <a:pt x="492" y="149"/>
                    </a:lnTo>
                    <a:lnTo>
                      <a:pt x="485" y="140"/>
                    </a:lnTo>
                    <a:lnTo>
                      <a:pt x="476" y="133"/>
                    </a:lnTo>
                    <a:lnTo>
                      <a:pt x="468" y="126"/>
                    </a:lnTo>
                    <a:lnTo>
                      <a:pt x="460" y="121"/>
                    </a:lnTo>
                    <a:lnTo>
                      <a:pt x="450" y="115"/>
                    </a:lnTo>
                    <a:lnTo>
                      <a:pt x="440" y="111"/>
                    </a:lnTo>
                    <a:lnTo>
                      <a:pt x="419" y="104"/>
                    </a:lnTo>
                    <a:lnTo>
                      <a:pt x="397" y="100"/>
                    </a:lnTo>
                    <a:lnTo>
                      <a:pt x="375" y="97"/>
                    </a:lnTo>
                    <a:lnTo>
                      <a:pt x="351" y="97"/>
                    </a:lnTo>
                    <a:lnTo>
                      <a:pt x="326" y="96"/>
                    </a:lnTo>
                    <a:lnTo>
                      <a:pt x="326" y="96"/>
                    </a:lnTo>
                    <a:lnTo>
                      <a:pt x="303" y="97"/>
                    </a:lnTo>
                    <a:lnTo>
                      <a:pt x="279" y="97"/>
                    </a:lnTo>
                    <a:lnTo>
                      <a:pt x="255" y="100"/>
                    </a:lnTo>
                    <a:lnTo>
                      <a:pt x="233" y="104"/>
                    </a:lnTo>
                    <a:lnTo>
                      <a:pt x="214" y="111"/>
                    </a:lnTo>
                    <a:lnTo>
                      <a:pt x="194" y="121"/>
                    </a:lnTo>
                    <a:lnTo>
                      <a:pt x="186" y="126"/>
                    </a:lnTo>
                    <a:lnTo>
                      <a:pt x="178" y="133"/>
                    </a:lnTo>
                    <a:lnTo>
                      <a:pt x="171" y="140"/>
                    </a:lnTo>
                    <a:lnTo>
                      <a:pt x="162" y="149"/>
                    </a:lnTo>
                    <a:lnTo>
                      <a:pt x="162" y="149"/>
                    </a:lnTo>
                    <a:lnTo>
                      <a:pt x="154" y="161"/>
                    </a:lnTo>
                    <a:lnTo>
                      <a:pt x="146" y="175"/>
                    </a:lnTo>
                    <a:lnTo>
                      <a:pt x="140" y="193"/>
                    </a:lnTo>
                    <a:lnTo>
                      <a:pt x="135" y="213"/>
                    </a:lnTo>
                    <a:lnTo>
                      <a:pt x="129" y="236"/>
                    </a:lnTo>
                    <a:lnTo>
                      <a:pt x="126" y="263"/>
                    </a:lnTo>
                    <a:lnTo>
                      <a:pt x="125" y="293"/>
                    </a:lnTo>
                    <a:lnTo>
                      <a:pt x="123" y="326"/>
                    </a:lnTo>
                    <a:lnTo>
                      <a:pt x="123" y="326"/>
                    </a:lnTo>
                    <a:lnTo>
                      <a:pt x="125" y="363"/>
                    </a:lnTo>
                    <a:lnTo>
                      <a:pt x="126" y="395"/>
                    </a:lnTo>
                    <a:lnTo>
                      <a:pt x="130" y="422"/>
                    </a:lnTo>
                    <a:lnTo>
                      <a:pt x="136" y="445"/>
                    </a:lnTo>
                    <a:lnTo>
                      <a:pt x="141" y="464"/>
                    </a:lnTo>
                    <a:lnTo>
                      <a:pt x="148" y="481"/>
                    </a:lnTo>
                    <a:lnTo>
                      <a:pt x="155" y="493"/>
                    </a:lnTo>
                    <a:lnTo>
                      <a:pt x="162" y="504"/>
                    </a:lnTo>
                    <a:lnTo>
                      <a:pt x="162" y="504"/>
                    </a:lnTo>
                    <a:close/>
                  </a:path>
                </a:pathLst>
              </a:custGeom>
              <a:solidFill>
                <a:srgbClr val="F5821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2636838" y="2305050"/>
              <a:ext cx="323850" cy="1336675"/>
            </a:xfrm>
            <a:custGeom>
              <a:avLst/>
              <a:gdLst/>
              <a:ahLst/>
              <a:cxnLst>
                <a:cxn ang="0">
                  <a:pos x="46" y="800"/>
                </a:cxn>
                <a:cxn ang="0">
                  <a:pos x="204" y="800"/>
                </a:cxn>
                <a:cxn ang="0">
                  <a:pos x="204" y="842"/>
                </a:cxn>
                <a:cxn ang="0">
                  <a:pos x="0" y="842"/>
                </a:cxn>
                <a:cxn ang="0">
                  <a:pos x="0" y="0"/>
                </a:cxn>
                <a:cxn ang="0">
                  <a:pos x="204" y="0"/>
                </a:cxn>
                <a:cxn ang="0">
                  <a:pos x="204" y="43"/>
                </a:cxn>
                <a:cxn ang="0">
                  <a:pos x="46" y="43"/>
                </a:cxn>
                <a:cxn ang="0">
                  <a:pos x="46" y="800"/>
                </a:cxn>
              </a:cxnLst>
              <a:rect l="0" t="0" r="r" b="b"/>
              <a:pathLst>
                <a:path w="204" h="842">
                  <a:moveTo>
                    <a:pt x="46" y="800"/>
                  </a:moveTo>
                  <a:lnTo>
                    <a:pt x="204" y="800"/>
                  </a:lnTo>
                  <a:lnTo>
                    <a:pt x="204" y="842"/>
                  </a:lnTo>
                  <a:lnTo>
                    <a:pt x="0" y="842"/>
                  </a:lnTo>
                  <a:lnTo>
                    <a:pt x="0" y="0"/>
                  </a:lnTo>
                  <a:lnTo>
                    <a:pt x="204" y="0"/>
                  </a:lnTo>
                  <a:lnTo>
                    <a:pt x="204" y="43"/>
                  </a:lnTo>
                  <a:lnTo>
                    <a:pt x="46" y="43"/>
                  </a:lnTo>
                  <a:lnTo>
                    <a:pt x="46" y="800"/>
                  </a:lnTo>
                  <a:close/>
                </a:path>
              </a:pathLst>
            </a:custGeom>
            <a:solidFill>
              <a:srgbClr val="2162A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8982075" y="2305050"/>
              <a:ext cx="323850" cy="1336675"/>
            </a:xfrm>
            <a:custGeom>
              <a:avLst/>
              <a:gdLst/>
              <a:ahLst/>
              <a:cxnLst>
                <a:cxn ang="0">
                  <a:pos x="158" y="800"/>
                </a:cxn>
                <a:cxn ang="0">
                  <a:pos x="0" y="800"/>
                </a:cxn>
                <a:cxn ang="0">
                  <a:pos x="0" y="842"/>
                </a:cxn>
                <a:cxn ang="0">
                  <a:pos x="204" y="842"/>
                </a:cxn>
                <a:cxn ang="0">
                  <a:pos x="204" y="0"/>
                </a:cxn>
                <a:cxn ang="0">
                  <a:pos x="0" y="0"/>
                </a:cxn>
                <a:cxn ang="0">
                  <a:pos x="0" y="43"/>
                </a:cxn>
                <a:cxn ang="0">
                  <a:pos x="158" y="43"/>
                </a:cxn>
                <a:cxn ang="0">
                  <a:pos x="158" y="800"/>
                </a:cxn>
              </a:cxnLst>
              <a:rect l="0" t="0" r="r" b="b"/>
              <a:pathLst>
                <a:path w="204" h="842">
                  <a:moveTo>
                    <a:pt x="158" y="800"/>
                  </a:moveTo>
                  <a:lnTo>
                    <a:pt x="0" y="800"/>
                  </a:lnTo>
                  <a:lnTo>
                    <a:pt x="0" y="842"/>
                  </a:lnTo>
                  <a:lnTo>
                    <a:pt x="204" y="842"/>
                  </a:lnTo>
                  <a:lnTo>
                    <a:pt x="204" y="0"/>
                  </a:lnTo>
                  <a:lnTo>
                    <a:pt x="0" y="0"/>
                  </a:lnTo>
                  <a:lnTo>
                    <a:pt x="0" y="43"/>
                  </a:lnTo>
                  <a:lnTo>
                    <a:pt x="158" y="43"/>
                  </a:lnTo>
                  <a:lnTo>
                    <a:pt x="158" y="800"/>
                  </a:lnTo>
                  <a:close/>
                </a:path>
              </a:pathLst>
            </a:custGeom>
            <a:solidFill>
              <a:srgbClr val="2162A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14" name="Группа 49"/>
            <p:cNvGrpSpPr/>
            <p:nvPr/>
          </p:nvGrpSpPr>
          <p:grpSpPr>
            <a:xfrm>
              <a:off x="3184525" y="1795463"/>
              <a:ext cx="5583237" cy="1025524"/>
              <a:chOff x="3184525" y="1795463"/>
              <a:chExt cx="5583237" cy="1025524"/>
            </a:xfrm>
          </p:grpSpPr>
          <p:sp>
            <p:nvSpPr>
              <p:cNvPr id="15" name="Freeform 35"/>
              <p:cNvSpPr>
                <a:spLocks noEditPoints="1"/>
              </p:cNvSpPr>
              <p:nvPr/>
            </p:nvSpPr>
            <p:spPr bwMode="auto">
              <a:xfrm>
                <a:off x="3184525" y="1795463"/>
                <a:ext cx="1001712" cy="1023937"/>
              </a:xfrm>
              <a:custGeom>
                <a:avLst/>
                <a:gdLst/>
                <a:ahLst/>
                <a:cxnLst>
                  <a:cxn ang="0">
                    <a:pos x="244" y="68"/>
                  </a:cxn>
                  <a:cxn ang="0">
                    <a:pos x="244" y="68"/>
                  </a:cxn>
                  <a:cxn ang="0">
                    <a:pos x="257" y="42"/>
                  </a:cxn>
                  <a:cxn ang="0">
                    <a:pos x="264" y="31"/>
                  </a:cxn>
                  <a:cxn ang="0">
                    <a:pos x="271" y="21"/>
                  </a:cxn>
                  <a:cxn ang="0">
                    <a:pos x="281" y="13"/>
                  </a:cxn>
                  <a:cxn ang="0">
                    <a:pos x="290" y="6"/>
                  </a:cxn>
                  <a:cxn ang="0">
                    <a:pos x="303" y="1"/>
                  </a:cxn>
                  <a:cxn ang="0">
                    <a:pos x="315" y="0"/>
                  </a:cxn>
                  <a:cxn ang="0">
                    <a:pos x="315" y="0"/>
                  </a:cxn>
                  <a:cxn ang="0">
                    <a:pos x="329" y="1"/>
                  </a:cxn>
                  <a:cxn ang="0">
                    <a:pos x="340" y="6"/>
                  </a:cxn>
                  <a:cxn ang="0">
                    <a:pos x="351" y="13"/>
                  </a:cxn>
                  <a:cxn ang="0">
                    <a:pos x="360" y="21"/>
                  </a:cxn>
                  <a:cxn ang="0">
                    <a:pos x="368" y="32"/>
                  </a:cxn>
                  <a:cxn ang="0">
                    <a:pos x="375" y="43"/>
                  </a:cxn>
                  <a:cxn ang="0">
                    <a:pos x="386" y="68"/>
                  </a:cxn>
                  <a:cxn ang="0">
                    <a:pos x="631" y="645"/>
                  </a:cxn>
                  <a:cxn ang="0">
                    <a:pos x="578" y="645"/>
                  </a:cxn>
                  <a:cxn ang="0">
                    <a:pos x="500" y="460"/>
                  </a:cxn>
                  <a:cxn ang="0">
                    <a:pos x="130" y="460"/>
                  </a:cxn>
                  <a:cxn ang="0">
                    <a:pos x="53" y="645"/>
                  </a:cxn>
                  <a:cxn ang="0">
                    <a:pos x="0" y="645"/>
                  </a:cxn>
                  <a:cxn ang="0">
                    <a:pos x="244" y="68"/>
                  </a:cxn>
                  <a:cxn ang="0">
                    <a:pos x="150" y="415"/>
                  </a:cxn>
                  <a:cxn ang="0">
                    <a:pos x="482" y="415"/>
                  </a:cxn>
                  <a:cxn ang="0">
                    <a:pos x="342" y="82"/>
                  </a:cxn>
                  <a:cxn ang="0">
                    <a:pos x="342" y="82"/>
                  </a:cxn>
                  <a:cxn ang="0">
                    <a:pos x="338" y="71"/>
                  </a:cxn>
                  <a:cxn ang="0">
                    <a:pos x="332" y="58"/>
                  </a:cxn>
                  <a:cxn ang="0">
                    <a:pos x="328" y="54"/>
                  </a:cxn>
                  <a:cxn ang="0">
                    <a:pos x="325" y="50"/>
                  </a:cxn>
                  <a:cxn ang="0">
                    <a:pos x="321" y="47"/>
                  </a:cxn>
                  <a:cxn ang="0">
                    <a:pos x="315" y="46"/>
                  </a:cxn>
                  <a:cxn ang="0">
                    <a:pos x="315" y="46"/>
                  </a:cxn>
                  <a:cxn ang="0">
                    <a:pos x="311" y="47"/>
                  </a:cxn>
                  <a:cxn ang="0">
                    <a:pos x="307" y="50"/>
                  </a:cxn>
                  <a:cxn ang="0">
                    <a:pos x="303" y="54"/>
                  </a:cxn>
                  <a:cxn ang="0">
                    <a:pos x="300" y="58"/>
                  </a:cxn>
                  <a:cxn ang="0">
                    <a:pos x="294" y="71"/>
                  </a:cxn>
                  <a:cxn ang="0">
                    <a:pos x="289" y="82"/>
                  </a:cxn>
                  <a:cxn ang="0">
                    <a:pos x="150" y="415"/>
                  </a:cxn>
                </a:cxnLst>
                <a:rect l="0" t="0" r="r" b="b"/>
                <a:pathLst>
                  <a:path w="631" h="645">
                    <a:moveTo>
                      <a:pt x="244" y="68"/>
                    </a:moveTo>
                    <a:lnTo>
                      <a:pt x="244" y="68"/>
                    </a:lnTo>
                    <a:lnTo>
                      <a:pt x="257" y="42"/>
                    </a:lnTo>
                    <a:lnTo>
                      <a:pt x="264" y="31"/>
                    </a:lnTo>
                    <a:lnTo>
                      <a:pt x="271" y="21"/>
                    </a:lnTo>
                    <a:lnTo>
                      <a:pt x="281" y="13"/>
                    </a:lnTo>
                    <a:lnTo>
                      <a:pt x="290" y="6"/>
                    </a:lnTo>
                    <a:lnTo>
                      <a:pt x="303" y="1"/>
                    </a:lnTo>
                    <a:lnTo>
                      <a:pt x="315" y="0"/>
                    </a:lnTo>
                    <a:lnTo>
                      <a:pt x="315" y="0"/>
                    </a:lnTo>
                    <a:lnTo>
                      <a:pt x="329" y="1"/>
                    </a:lnTo>
                    <a:lnTo>
                      <a:pt x="340" y="6"/>
                    </a:lnTo>
                    <a:lnTo>
                      <a:pt x="351" y="13"/>
                    </a:lnTo>
                    <a:lnTo>
                      <a:pt x="360" y="21"/>
                    </a:lnTo>
                    <a:lnTo>
                      <a:pt x="368" y="32"/>
                    </a:lnTo>
                    <a:lnTo>
                      <a:pt x="375" y="43"/>
                    </a:lnTo>
                    <a:lnTo>
                      <a:pt x="386" y="68"/>
                    </a:lnTo>
                    <a:lnTo>
                      <a:pt x="631" y="645"/>
                    </a:lnTo>
                    <a:lnTo>
                      <a:pt x="578" y="645"/>
                    </a:lnTo>
                    <a:lnTo>
                      <a:pt x="500" y="460"/>
                    </a:lnTo>
                    <a:lnTo>
                      <a:pt x="130" y="460"/>
                    </a:lnTo>
                    <a:lnTo>
                      <a:pt x="53" y="645"/>
                    </a:lnTo>
                    <a:lnTo>
                      <a:pt x="0" y="645"/>
                    </a:lnTo>
                    <a:lnTo>
                      <a:pt x="244" y="68"/>
                    </a:lnTo>
                    <a:close/>
                    <a:moveTo>
                      <a:pt x="150" y="415"/>
                    </a:moveTo>
                    <a:lnTo>
                      <a:pt x="482" y="415"/>
                    </a:lnTo>
                    <a:lnTo>
                      <a:pt x="342" y="82"/>
                    </a:lnTo>
                    <a:lnTo>
                      <a:pt x="342" y="82"/>
                    </a:lnTo>
                    <a:lnTo>
                      <a:pt x="338" y="71"/>
                    </a:lnTo>
                    <a:lnTo>
                      <a:pt x="332" y="58"/>
                    </a:lnTo>
                    <a:lnTo>
                      <a:pt x="328" y="54"/>
                    </a:lnTo>
                    <a:lnTo>
                      <a:pt x="325" y="50"/>
                    </a:lnTo>
                    <a:lnTo>
                      <a:pt x="321" y="47"/>
                    </a:lnTo>
                    <a:lnTo>
                      <a:pt x="315" y="46"/>
                    </a:lnTo>
                    <a:lnTo>
                      <a:pt x="315" y="46"/>
                    </a:lnTo>
                    <a:lnTo>
                      <a:pt x="311" y="47"/>
                    </a:lnTo>
                    <a:lnTo>
                      <a:pt x="307" y="50"/>
                    </a:lnTo>
                    <a:lnTo>
                      <a:pt x="303" y="54"/>
                    </a:lnTo>
                    <a:lnTo>
                      <a:pt x="300" y="58"/>
                    </a:lnTo>
                    <a:lnTo>
                      <a:pt x="294" y="71"/>
                    </a:lnTo>
                    <a:lnTo>
                      <a:pt x="289" y="82"/>
                    </a:lnTo>
                    <a:lnTo>
                      <a:pt x="150" y="415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" name="Freeform 36"/>
              <p:cNvSpPr>
                <a:spLocks noEditPoints="1"/>
              </p:cNvSpPr>
              <p:nvPr/>
            </p:nvSpPr>
            <p:spPr bwMode="auto">
              <a:xfrm>
                <a:off x="4303713" y="1806575"/>
                <a:ext cx="811212" cy="1014412"/>
              </a:xfrm>
              <a:custGeom>
                <a:avLst/>
                <a:gdLst/>
                <a:ahLst/>
                <a:cxnLst>
                  <a:cxn ang="0">
                    <a:pos x="1" y="67"/>
                  </a:cxn>
                  <a:cxn ang="0">
                    <a:pos x="13" y="28"/>
                  </a:cxn>
                  <a:cxn ang="0">
                    <a:pos x="23" y="15"/>
                  </a:cxn>
                  <a:cxn ang="0">
                    <a:pos x="44" y="4"/>
                  </a:cxn>
                  <a:cxn ang="0">
                    <a:pos x="368" y="0"/>
                  </a:cxn>
                  <a:cxn ang="0">
                    <a:pos x="400" y="3"/>
                  </a:cxn>
                  <a:cxn ang="0">
                    <a:pos x="437" y="17"/>
                  </a:cxn>
                  <a:cxn ang="0">
                    <a:pos x="464" y="36"/>
                  </a:cxn>
                  <a:cxn ang="0">
                    <a:pos x="476" y="50"/>
                  </a:cxn>
                  <a:cxn ang="0">
                    <a:pos x="497" y="103"/>
                  </a:cxn>
                  <a:cxn ang="0">
                    <a:pos x="504" y="172"/>
                  </a:cxn>
                  <a:cxn ang="0">
                    <a:pos x="501" y="215"/>
                  </a:cxn>
                  <a:cxn ang="0">
                    <a:pos x="492" y="256"/>
                  </a:cxn>
                  <a:cxn ang="0">
                    <a:pos x="476" y="281"/>
                  </a:cxn>
                  <a:cxn ang="0">
                    <a:pos x="457" y="299"/>
                  </a:cxn>
                  <a:cxn ang="0">
                    <a:pos x="435" y="310"/>
                  </a:cxn>
                  <a:cxn ang="0">
                    <a:pos x="418" y="317"/>
                  </a:cxn>
                  <a:cxn ang="0">
                    <a:pos x="450" y="326"/>
                  </a:cxn>
                  <a:cxn ang="0">
                    <a:pos x="474" y="340"/>
                  </a:cxn>
                  <a:cxn ang="0">
                    <a:pos x="493" y="365"/>
                  </a:cxn>
                  <a:cxn ang="0">
                    <a:pos x="508" y="406"/>
                  </a:cxn>
                  <a:cxn ang="0">
                    <a:pos x="511" y="465"/>
                  </a:cxn>
                  <a:cxn ang="0">
                    <a:pos x="508" y="518"/>
                  </a:cxn>
                  <a:cxn ang="0">
                    <a:pos x="494" y="568"/>
                  </a:cxn>
                  <a:cxn ang="0">
                    <a:pos x="472" y="600"/>
                  </a:cxn>
                  <a:cxn ang="0">
                    <a:pos x="439" y="628"/>
                  </a:cxn>
                  <a:cxn ang="0">
                    <a:pos x="405" y="638"/>
                  </a:cxn>
                  <a:cxn ang="0">
                    <a:pos x="100" y="638"/>
                  </a:cxn>
                  <a:cxn ang="0">
                    <a:pos x="59" y="636"/>
                  </a:cxn>
                  <a:cxn ang="0">
                    <a:pos x="27" y="625"/>
                  </a:cxn>
                  <a:cxn ang="0">
                    <a:pos x="12" y="610"/>
                  </a:cxn>
                  <a:cxn ang="0">
                    <a:pos x="2" y="588"/>
                  </a:cxn>
                  <a:cxn ang="0">
                    <a:pos x="0" y="85"/>
                  </a:cxn>
                  <a:cxn ang="0">
                    <a:pos x="347" y="296"/>
                  </a:cxn>
                  <a:cxn ang="0">
                    <a:pos x="392" y="292"/>
                  </a:cxn>
                  <a:cxn ang="0">
                    <a:pos x="424" y="276"/>
                  </a:cxn>
                  <a:cxn ang="0">
                    <a:pos x="437" y="258"/>
                  </a:cxn>
                  <a:cxn ang="0">
                    <a:pos x="447" y="218"/>
                  </a:cxn>
                  <a:cxn ang="0">
                    <a:pos x="451" y="167"/>
                  </a:cxn>
                  <a:cxn ang="0">
                    <a:pos x="444" y="106"/>
                  </a:cxn>
                  <a:cxn ang="0">
                    <a:pos x="430" y="74"/>
                  </a:cxn>
                  <a:cxn ang="0">
                    <a:pos x="415" y="57"/>
                  </a:cxn>
                  <a:cxn ang="0">
                    <a:pos x="390" y="46"/>
                  </a:cxn>
                  <a:cxn ang="0">
                    <a:pos x="84" y="44"/>
                  </a:cxn>
                  <a:cxn ang="0">
                    <a:pos x="70" y="44"/>
                  </a:cxn>
                  <a:cxn ang="0">
                    <a:pos x="58" y="51"/>
                  </a:cxn>
                  <a:cxn ang="0">
                    <a:pos x="48" y="74"/>
                  </a:cxn>
                  <a:cxn ang="0">
                    <a:pos x="48" y="545"/>
                  </a:cxn>
                  <a:cxn ang="0">
                    <a:pos x="50" y="572"/>
                  </a:cxn>
                  <a:cxn ang="0">
                    <a:pos x="55" y="585"/>
                  </a:cxn>
                  <a:cxn ang="0">
                    <a:pos x="73" y="593"/>
                  </a:cxn>
                  <a:cxn ang="0">
                    <a:pos x="351" y="595"/>
                  </a:cxn>
                  <a:cxn ang="0">
                    <a:pos x="383" y="593"/>
                  </a:cxn>
                  <a:cxn ang="0">
                    <a:pos x="418" y="582"/>
                  </a:cxn>
                  <a:cxn ang="0">
                    <a:pos x="437" y="564"/>
                  </a:cxn>
                  <a:cxn ang="0">
                    <a:pos x="451" y="531"/>
                  </a:cxn>
                  <a:cxn ang="0">
                    <a:pos x="458" y="467"/>
                  </a:cxn>
                  <a:cxn ang="0">
                    <a:pos x="454" y="417"/>
                  </a:cxn>
                  <a:cxn ang="0">
                    <a:pos x="446" y="382"/>
                  </a:cxn>
                  <a:cxn ang="0">
                    <a:pos x="436" y="367"/>
                  </a:cxn>
                  <a:cxn ang="0">
                    <a:pos x="414" y="349"/>
                  </a:cxn>
                  <a:cxn ang="0">
                    <a:pos x="386" y="340"/>
                  </a:cxn>
                  <a:cxn ang="0">
                    <a:pos x="48" y="545"/>
                  </a:cxn>
                </a:cxnLst>
                <a:rect l="0" t="0" r="r" b="b"/>
                <a:pathLst>
                  <a:path w="511" h="639">
                    <a:moveTo>
                      <a:pt x="0" y="85"/>
                    </a:moveTo>
                    <a:lnTo>
                      <a:pt x="0" y="85"/>
                    </a:lnTo>
                    <a:lnTo>
                      <a:pt x="1" y="67"/>
                    </a:lnTo>
                    <a:lnTo>
                      <a:pt x="4" y="50"/>
                    </a:lnTo>
                    <a:lnTo>
                      <a:pt x="9" y="35"/>
                    </a:lnTo>
                    <a:lnTo>
                      <a:pt x="13" y="28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23" y="15"/>
                    </a:lnTo>
                    <a:lnTo>
                      <a:pt x="30" y="11"/>
                    </a:lnTo>
                    <a:lnTo>
                      <a:pt x="37" y="7"/>
                    </a:lnTo>
                    <a:lnTo>
                      <a:pt x="44" y="4"/>
                    </a:lnTo>
                    <a:lnTo>
                      <a:pt x="59" y="1"/>
                    </a:lnTo>
                    <a:lnTo>
                      <a:pt x="73" y="0"/>
                    </a:lnTo>
                    <a:lnTo>
                      <a:pt x="368" y="0"/>
                    </a:lnTo>
                    <a:lnTo>
                      <a:pt x="368" y="0"/>
                    </a:lnTo>
                    <a:lnTo>
                      <a:pt x="385" y="1"/>
                    </a:lnTo>
                    <a:lnTo>
                      <a:pt x="400" y="3"/>
                    </a:lnTo>
                    <a:lnTo>
                      <a:pt x="414" y="7"/>
                    </a:lnTo>
                    <a:lnTo>
                      <a:pt x="426" y="11"/>
                    </a:lnTo>
                    <a:lnTo>
                      <a:pt x="437" y="17"/>
                    </a:lnTo>
                    <a:lnTo>
                      <a:pt x="449" y="22"/>
                    </a:lnTo>
                    <a:lnTo>
                      <a:pt x="457" y="29"/>
                    </a:lnTo>
                    <a:lnTo>
                      <a:pt x="464" y="36"/>
                    </a:lnTo>
                    <a:lnTo>
                      <a:pt x="464" y="36"/>
                    </a:lnTo>
                    <a:lnTo>
                      <a:pt x="471" y="43"/>
                    </a:lnTo>
                    <a:lnTo>
                      <a:pt x="476" y="50"/>
                    </a:lnTo>
                    <a:lnTo>
                      <a:pt x="485" y="67"/>
                    </a:lnTo>
                    <a:lnTo>
                      <a:pt x="493" y="85"/>
                    </a:lnTo>
                    <a:lnTo>
                      <a:pt x="497" y="103"/>
                    </a:lnTo>
                    <a:lnTo>
                      <a:pt x="501" y="121"/>
                    </a:lnTo>
                    <a:lnTo>
                      <a:pt x="503" y="139"/>
                    </a:lnTo>
                    <a:lnTo>
                      <a:pt x="504" y="172"/>
                    </a:lnTo>
                    <a:lnTo>
                      <a:pt x="504" y="172"/>
                    </a:lnTo>
                    <a:lnTo>
                      <a:pt x="503" y="201"/>
                    </a:lnTo>
                    <a:lnTo>
                      <a:pt x="501" y="215"/>
                    </a:lnTo>
                    <a:lnTo>
                      <a:pt x="500" y="229"/>
                    </a:lnTo>
                    <a:lnTo>
                      <a:pt x="496" y="243"/>
                    </a:lnTo>
                    <a:lnTo>
                      <a:pt x="492" y="256"/>
                    </a:lnTo>
                    <a:lnTo>
                      <a:pt x="485" y="268"/>
                    </a:lnTo>
                    <a:lnTo>
                      <a:pt x="476" y="281"/>
                    </a:lnTo>
                    <a:lnTo>
                      <a:pt x="476" y="281"/>
                    </a:lnTo>
                    <a:lnTo>
                      <a:pt x="471" y="288"/>
                    </a:lnTo>
                    <a:lnTo>
                      <a:pt x="464" y="293"/>
                    </a:lnTo>
                    <a:lnTo>
                      <a:pt x="457" y="299"/>
                    </a:lnTo>
                    <a:lnTo>
                      <a:pt x="450" y="304"/>
                    </a:lnTo>
                    <a:lnTo>
                      <a:pt x="443" y="307"/>
                    </a:lnTo>
                    <a:lnTo>
                      <a:pt x="435" y="310"/>
                    </a:lnTo>
                    <a:lnTo>
                      <a:pt x="418" y="314"/>
                    </a:lnTo>
                    <a:lnTo>
                      <a:pt x="418" y="317"/>
                    </a:lnTo>
                    <a:lnTo>
                      <a:pt x="418" y="317"/>
                    </a:lnTo>
                    <a:lnTo>
                      <a:pt x="430" y="320"/>
                    </a:lnTo>
                    <a:lnTo>
                      <a:pt x="440" y="322"/>
                    </a:lnTo>
                    <a:lnTo>
                      <a:pt x="450" y="326"/>
                    </a:lnTo>
                    <a:lnTo>
                      <a:pt x="458" y="331"/>
                    </a:lnTo>
                    <a:lnTo>
                      <a:pt x="467" y="336"/>
                    </a:lnTo>
                    <a:lnTo>
                      <a:pt x="474" y="340"/>
                    </a:lnTo>
                    <a:lnTo>
                      <a:pt x="485" y="351"/>
                    </a:lnTo>
                    <a:lnTo>
                      <a:pt x="485" y="351"/>
                    </a:lnTo>
                    <a:lnTo>
                      <a:pt x="493" y="365"/>
                    </a:lnTo>
                    <a:lnTo>
                      <a:pt x="500" y="378"/>
                    </a:lnTo>
                    <a:lnTo>
                      <a:pt x="504" y="392"/>
                    </a:lnTo>
                    <a:lnTo>
                      <a:pt x="508" y="406"/>
                    </a:lnTo>
                    <a:lnTo>
                      <a:pt x="510" y="421"/>
                    </a:lnTo>
                    <a:lnTo>
                      <a:pt x="510" y="436"/>
                    </a:lnTo>
                    <a:lnTo>
                      <a:pt x="511" y="465"/>
                    </a:lnTo>
                    <a:lnTo>
                      <a:pt x="511" y="465"/>
                    </a:lnTo>
                    <a:lnTo>
                      <a:pt x="510" y="500"/>
                    </a:lnTo>
                    <a:lnTo>
                      <a:pt x="508" y="518"/>
                    </a:lnTo>
                    <a:lnTo>
                      <a:pt x="506" y="535"/>
                    </a:lnTo>
                    <a:lnTo>
                      <a:pt x="501" y="552"/>
                    </a:lnTo>
                    <a:lnTo>
                      <a:pt x="494" y="568"/>
                    </a:lnTo>
                    <a:lnTo>
                      <a:pt x="485" y="585"/>
                    </a:lnTo>
                    <a:lnTo>
                      <a:pt x="472" y="600"/>
                    </a:lnTo>
                    <a:lnTo>
                      <a:pt x="472" y="600"/>
                    </a:lnTo>
                    <a:lnTo>
                      <a:pt x="461" y="613"/>
                    </a:lnTo>
                    <a:lnTo>
                      <a:pt x="450" y="621"/>
                    </a:lnTo>
                    <a:lnTo>
                      <a:pt x="439" y="628"/>
                    </a:lnTo>
                    <a:lnTo>
                      <a:pt x="428" y="632"/>
                    </a:lnTo>
                    <a:lnTo>
                      <a:pt x="417" y="635"/>
                    </a:lnTo>
                    <a:lnTo>
                      <a:pt x="405" y="638"/>
                    </a:lnTo>
                    <a:lnTo>
                      <a:pt x="382" y="638"/>
                    </a:lnTo>
                    <a:lnTo>
                      <a:pt x="100" y="638"/>
                    </a:lnTo>
                    <a:lnTo>
                      <a:pt x="100" y="638"/>
                    </a:lnTo>
                    <a:lnTo>
                      <a:pt x="80" y="639"/>
                    </a:lnTo>
                    <a:lnTo>
                      <a:pt x="70" y="638"/>
                    </a:lnTo>
                    <a:lnTo>
                      <a:pt x="59" y="636"/>
                    </a:lnTo>
                    <a:lnTo>
                      <a:pt x="48" y="635"/>
                    </a:lnTo>
                    <a:lnTo>
                      <a:pt x="37" y="631"/>
                    </a:lnTo>
                    <a:lnTo>
                      <a:pt x="27" y="625"/>
                    </a:lnTo>
                    <a:lnTo>
                      <a:pt x="18" y="617"/>
                    </a:lnTo>
                    <a:lnTo>
                      <a:pt x="18" y="617"/>
                    </a:lnTo>
                    <a:lnTo>
                      <a:pt x="12" y="610"/>
                    </a:lnTo>
                    <a:lnTo>
                      <a:pt x="8" y="603"/>
                    </a:lnTo>
                    <a:lnTo>
                      <a:pt x="5" y="595"/>
                    </a:lnTo>
                    <a:lnTo>
                      <a:pt x="2" y="588"/>
                    </a:lnTo>
                    <a:lnTo>
                      <a:pt x="0" y="571"/>
                    </a:lnTo>
                    <a:lnTo>
                      <a:pt x="0" y="556"/>
                    </a:lnTo>
                    <a:lnTo>
                      <a:pt x="0" y="85"/>
                    </a:lnTo>
                    <a:close/>
                    <a:moveTo>
                      <a:pt x="48" y="296"/>
                    </a:moveTo>
                    <a:lnTo>
                      <a:pt x="347" y="296"/>
                    </a:lnTo>
                    <a:lnTo>
                      <a:pt x="347" y="296"/>
                    </a:lnTo>
                    <a:lnTo>
                      <a:pt x="369" y="294"/>
                    </a:lnTo>
                    <a:lnTo>
                      <a:pt x="380" y="293"/>
                    </a:lnTo>
                    <a:lnTo>
                      <a:pt x="392" y="292"/>
                    </a:lnTo>
                    <a:lnTo>
                      <a:pt x="403" y="288"/>
                    </a:lnTo>
                    <a:lnTo>
                      <a:pt x="414" y="283"/>
                    </a:lnTo>
                    <a:lnTo>
                      <a:pt x="424" y="276"/>
                    </a:lnTo>
                    <a:lnTo>
                      <a:pt x="432" y="267"/>
                    </a:lnTo>
                    <a:lnTo>
                      <a:pt x="432" y="267"/>
                    </a:lnTo>
                    <a:lnTo>
                      <a:pt x="437" y="258"/>
                    </a:lnTo>
                    <a:lnTo>
                      <a:pt x="442" y="246"/>
                    </a:lnTo>
                    <a:lnTo>
                      <a:pt x="446" y="232"/>
                    </a:lnTo>
                    <a:lnTo>
                      <a:pt x="447" y="218"/>
                    </a:lnTo>
                    <a:lnTo>
                      <a:pt x="451" y="190"/>
                    </a:lnTo>
                    <a:lnTo>
                      <a:pt x="451" y="167"/>
                    </a:lnTo>
                    <a:lnTo>
                      <a:pt x="451" y="167"/>
                    </a:lnTo>
                    <a:lnTo>
                      <a:pt x="450" y="142"/>
                    </a:lnTo>
                    <a:lnTo>
                      <a:pt x="449" y="122"/>
                    </a:lnTo>
                    <a:lnTo>
                      <a:pt x="444" y="106"/>
                    </a:lnTo>
                    <a:lnTo>
                      <a:pt x="440" y="92"/>
                    </a:lnTo>
                    <a:lnTo>
                      <a:pt x="436" y="82"/>
                    </a:lnTo>
                    <a:lnTo>
                      <a:pt x="430" y="74"/>
                    </a:lnTo>
                    <a:lnTo>
                      <a:pt x="422" y="62"/>
                    </a:lnTo>
                    <a:lnTo>
                      <a:pt x="422" y="62"/>
                    </a:lnTo>
                    <a:lnTo>
                      <a:pt x="415" y="57"/>
                    </a:lnTo>
                    <a:lnTo>
                      <a:pt x="407" y="53"/>
                    </a:lnTo>
                    <a:lnTo>
                      <a:pt x="399" y="49"/>
                    </a:lnTo>
                    <a:lnTo>
                      <a:pt x="390" y="46"/>
                    </a:lnTo>
                    <a:lnTo>
                      <a:pt x="375" y="44"/>
                    </a:lnTo>
                    <a:lnTo>
                      <a:pt x="361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77" y="44"/>
                    </a:lnTo>
                    <a:lnTo>
                      <a:pt x="70" y="44"/>
                    </a:lnTo>
                    <a:lnTo>
                      <a:pt x="64" y="47"/>
                    </a:lnTo>
                    <a:lnTo>
                      <a:pt x="58" y="51"/>
                    </a:lnTo>
                    <a:lnTo>
                      <a:pt x="58" y="51"/>
                    </a:lnTo>
                    <a:lnTo>
                      <a:pt x="54" y="57"/>
                    </a:lnTo>
                    <a:lnTo>
                      <a:pt x="51" y="65"/>
                    </a:lnTo>
                    <a:lnTo>
                      <a:pt x="48" y="74"/>
                    </a:lnTo>
                    <a:lnTo>
                      <a:pt x="48" y="81"/>
                    </a:lnTo>
                    <a:lnTo>
                      <a:pt x="48" y="296"/>
                    </a:lnTo>
                    <a:close/>
                    <a:moveTo>
                      <a:pt x="48" y="545"/>
                    </a:moveTo>
                    <a:lnTo>
                      <a:pt x="48" y="545"/>
                    </a:lnTo>
                    <a:lnTo>
                      <a:pt x="48" y="561"/>
                    </a:lnTo>
                    <a:lnTo>
                      <a:pt x="50" y="572"/>
                    </a:lnTo>
                    <a:lnTo>
                      <a:pt x="52" y="581"/>
                    </a:lnTo>
                    <a:lnTo>
                      <a:pt x="55" y="585"/>
                    </a:lnTo>
                    <a:lnTo>
                      <a:pt x="55" y="585"/>
                    </a:lnTo>
                    <a:lnTo>
                      <a:pt x="58" y="588"/>
                    </a:lnTo>
                    <a:lnTo>
                      <a:pt x="62" y="590"/>
                    </a:lnTo>
                    <a:lnTo>
                      <a:pt x="73" y="593"/>
                    </a:lnTo>
                    <a:lnTo>
                      <a:pt x="86" y="595"/>
                    </a:lnTo>
                    <a:lnTo>
                      <a:pt x="97" y="595"/>
                    </a:lnTo>
                    <a:lnTo>
                      <a:pt x="351" y="595"/>
                    </a:lnTo>
                    <a:lnTo>
                      <a:pt x="351" y="595"/>
                    </a:lnTo>
                    <a:lnTo>
                      <a:pt x="372" y="595"/>
                    </a:lnTo>
                    <a:lnTo>
                      <a:pt x="383" y="593"/>
                    </a:lnTo>
                    <a:lnTo>
                      <a:pt x="396" y="590"/>
                    </a:lnTo>
                    <a:lnTo>
                      <a:pt x="407" y="588"/>
                    </a:lnTo>
                    <a:lnTo>
                      <a:pt x="418" y="582"/>
                    </a:lnTo>
                    <a:lnTo>
                      <a:pt x="429" y="575"/>
                    </a:lnTo>
                    <a:lnTo>
                      <a:pt x="437" y="564"/>
                    </a:lnTo>
                    <a:lnTo>
                      <a:pt x="437" y="564"/>
                    </a:lnTo>
                    <a:lnTo>
                      <a:pt x="443" y="556"/>
                    </a:lnTo>
                    <a:lnTo>
                      <a:pt x="447" y="545"/>
                    </a:lnTo>
                    <a:lnTo>
                      <a:pt x="451" y="531"/>
                    </a:lnTo>
                    <a:lnTo>
                      <a:pt x="454" y="518"/>
                    </a:lnTo>
                    <a:lnTo>
                      <a:pt x="457" y="490"/>
                    </a:lnTo>
                    <a:lnTo>
                      <a:pt x="458" y="467"/>
                    </a:lnTo>
                    <a:lnTo>
                      <a:pt x="458" y="467"/>
                    </a:lnTo>
                    <a:lnTo>
                      <a:pt x="457" y="443"/>
                    </a:lnTo>
                    <a:lnTo>
                      <a:pt x="454" y="417"/>
                    </a:lnTo>
                    <a:lnTo>
                      <a:pt x="453" y="404"/>
                    </a:lnTo>
                    <a:lnTo>
                      <a:pt x="450" y="392"/>
                    </a:lnTo>
                    <a:lnTo>
                      <a:pt x="446" y="382"/>
                    </a:lnTo>
                    <a:lnTo>
                      <a:pt x="442" y="374"/>
                    </a:lnTo>
                    <a:lnTo>
                      <a:pt x="442" y="374"/>
                    </a:lnTo>
                    <a:lnTo>
                      <a:pt x="436" y="367"/>
                    </a:lnTo>
                    <a:lnTo>
                      <a:pt x="429" y="360"/>
                    </a:lnTo>
                    <a:lnTo>
                      <a:pt x="422" y="354"/>
                    </a:lnTo>
                    <a:lnTo>
                      <a:pt x="414" y="349"/>
                    </a:lnTo>
                    <a:lnTo>
                      <a:pt x="405" y="345"/>
                    </a:lnTo>
                    <a:lnTo>
                      <a:pt x="396" y="342"/>
                    </a:lnTo>
                    <a:lnTo>
                      <a:pt x="386" y="340"/>
                    </a:lnTo>
                    <a:lnTo>
                      <a:pt x="376" y="339"/>
                    </a:lnTo>
                    <a:lnTo>
                      <a:pt x="48" y="339"/>
                    </a:lnTo>
                    <a:lnTo>
                      <a:pt x="48" y="545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" name="Freeform 37"/>
              <p:cNvSpPr>
                <a:spLocks/>
              </p:cNvSpPr>
              <p:nvPr/>
            </p:nvSpPr>
            <p:spPr bwMode="auto">
              <a:xfrm>
                <a:off x="5276850" y="1806575"/>
                <a:ext cx="685800" cy="1012825"/>
              </a:xfrm>
              <a:custGeom>
                <a:avLst/>
                <a:gdLst/>
                <a:ahLst/>
                <a:cxnLst>
                  <a:cxn ang="0">
                    <a:pos x="0" y="638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60"/>
                  </a:cxn>
                  <a:cxn ang="0">
                    <a:pos x="2" y="46"/>
                  </a:cxn>
                  <a:cxn ang="0">
                    <a:pos x="5" y="40"/>
                  </a:cxn>
                  <a:cxn ang="0">
                    <a:pos x="8" y="33"/>
                  </a:cxn>
                  <a:cxn ang="0">
                    <a:pos x="12" y="26"/>
                  </a:cxn>
                  <a:cxn ang="0">
                    <a:pos x="18" y="21"/>
                  </a:cxn>
                  <a:cxn ang="0">
                    <a:pos x="18" y="21"/>
                  </a:cxn>
                  <a:cxn ang="0">
                    <a:pos x="25" y="14"/>
                  </a:cxn>
                  <a:cxn ang="0">
                    <a:pos x="32" y="10"/>
                  </a:cxn>
                  <a:cxn ang="0">
                    <a:pos x="39" y="7"/>
                  </a:cxn>
                  <a:cxn ang="0">
                    <a:pos x="45" y="4"/>
                  </a:cxn>
                  <a:cxn ang="0">
                    <a:pos x="58" y="1"/>
                  </a:cxn>
                  <a:cxn ang="0">
                    <a:pos x="71" y="0"/>
                  </a:cxn>
                  <a:cxn ang="0">
                    <a:pos x="432" y="0"/>
                  </a:cxn>
                  <a:cxn ang="0">
                    <a:pos x="432" y="44"/>
                  </a:cxn>
                  <a:cxn ang="0">
                    <a:pos x="100" y="44"/>
                  </a:cxn>
                  <a:cxn ang="0">
                    <a:pos x="100" y="44"/>
                  </a:cxn>
                  <a:cxn ang="0">
                    <a:pos x="89" y="44"/>
                  </a:cxn>
                  <a:cxn ang="0">
                    <a:pos x="76" y="44"/>
                  </a:cxn>
                  <a:cxn ang="0">
                    <a:pos x="69" y="46"/>
                  </a:cxn>
                  <a:cxn ang="0">
                    <a:pos x="64" y="47"/>
                  </a:cxn>
                  <a:cxn ang="0">
                    <a:pos x="58" y="50"/>
                  </a:cxn>
                  <a:cxn ang="0">
                    <a:pos x="54" y="54"/>
                  </a:cxn>
                  <a:cxn ang="0">
                    <a:pos x="54" y="54"/>
                  </a:cxn>
                  <a:cxn ang="0">
                    <a:pos x="51" y="61"/>
                  </a:cxn>
                  <a:cxn ang="0">
                    <a:pos x="50" y="69"/>
                  </a:cxn>
                  <a:cxn ang="0">
                    <a:pos x="48" y="87"/>
                  </a:cxn>
                  <a:cxn ang="0">
                    <a:pos x="48" y="638"/>
                  </a:cxn>
                  <a:cxn ang="0">
                    <a:pos x="0" y="638"/>
                  </a:cxn>
                </a:cxnLst>
                <a:rect l="0" t="0" r="r" b="b"/>
                <a:pathLst>
                  <a:path w="432" h="638">
                    <a:moveTo>
                      <a:pt x="0" y="638"/>
                    </a:moveTo>
                    <a:lnTo>
                      <a:pt x="0" y="72"/>
                    </a:lnTo>
                    <a:lnTo>
                      <a:pt x="0" y="72"/>
                    </a:lnTo>
                    <a:lnTo>
                      <a:pt x="0" y="60"/>
                    </a:lnTo>
                    <a:lnTo>
                      <a:pt x="2" y="46"/>
                    </a:lnTo>
                    <a:lnTo>
                      <a:pt x="5" y="40"/>
                    </a:lnTo>
                    <a:lnTo>
                      <a:pt x="8" y="33"/>
                    </a:lnTo>
                    <a:lnTo>
                      <a:pt x="12" y="26"/>
                    </a:lnTo>
                    <a:lnTo>
                      <a:pt x="18" y="21"/>
                    </a:lnTo>
                    <a:lnTo>
                      <a:pt x="18" y="21"/>
                    </a:lnTo>
                    <a:lnTo>
                      <a:pt x="25" y="14"/>
                    </a:lnTo>
                    <a:lnTo>
                      <a:pt x="32" y="10"/>
                    </a:lnTo>
                    <a:lnTo>
                      <a:pt x="39" y="7"/>
                    </a:lnTo>
                    <a:lnTo>
                      <a:pt x="45" y="4"/>
                    </a:lnTo>
                    <a:lnTo>
                      <a:pt x="58" y="1"/>
                    </a:lnTo>
                    <a:lnTo>
                      <a:pt x="71" y="0"/>
                    </a:lnTo>
                    <a:lnTo>
                      <a:pt x="432" y="0"/>
                    </a:lnTo>
                    <a:lnTo>
                      <a:pt x="432" y="44"/>
                    </a:lnTo>
                    <a:lnTo>
                      <a:pt x="100" y="44"/>
                    </a:lnTo>
                    <a:lnTo>
                      <a:pt x="100" y="44"/>
                    </a:lnTo>
                    <a:lnTo>
                      <a:pt x="89" y="44"/>
                    </a:lnTo>
                    <a:lnTo>
                      <a:pt x="76" y="44"/>
                    </a:lnTo>
                    <a:lnTo>
                      <a:pt x="69" y="46"/>
                    </a:lnTo>
                    <a:lnTo>
                      <a:pt x="64" y="47"/>
                    </a:lnTo>
                    <a:lnTo>
                      <a:pt x="58" y="50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1" y="61"/>
                    </a:lnTo>
                    <a:lnTo>
                      <a:pt x="50" y="69"/>
                    </a:lnTo>
                    <a:lnTo>
                      <a:pt x="48" y="87"/>
                    </a:lnTo>
                    <a:lnTo>
                      <a:pt x="48" y="638"/>
                    </a:lnTo>
                    <a:lnTo>
                      <a:pt x="0" y="638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" name="Freeform 38"/>
              <p:cNvSpPr>
                <a:spLocks/>
              </p:cNvSpPr>
              <p:nvPr/>
            </p:nvSpPr>
            <p:spPr bwMode="auto">
              <a:xfrm>
                <a:off x="6997700" y="1806575"/>
                <a:ext cx="822325" cy="1012825"/>
              </a:xfrm>
              <a:custGeom>
                <a:avLst/>
                <a:gdLst/>
                <a:ahLst/>
                <a:cxnLst>
                  <a:cxn ang="0">
                    <a:pos x="261" y="638"/>
                  </a:cxn>
                  <a:cxn ang="0">
                    <a:pos x="225" y="636"/>
                  </a:cxn>
                  <a:cxn ang="0">
                    <a:pos x="192" y="631"/>
                  </a:cxn>
                  <a:cxn ang="0">
                    <a:pos x="163" y="622"/>
                  </a:cxn>
                  <a:cxn ang="0">
                    <a:pos x="117" y="602"/>
                  </a:cxn>
                  <a:cxn ang="0">
                    <a:pos x="83" y="578"/>
                  </a:cxn>
                  <a:cxn ang="0">
                    <a:pos x="71" y="567"/>
                  </a:cxn>
                  <a:cxn ang="0">
                    <a:pos x="53" y="545"/>
                  </a:cxn>
                  <a:cxn ang="0">
                    <a:pos x="37" y="521"/>
                  </a:cxn>
                  <a:cxn ang="0">
                    <a:pos x="25" y="496"/>
                  </a:cxn>
                  <a:cxn ang="0">
                    <a:pos x="15" y="467"/>
                  </a:cxn>
                  <a:cxn ang="0">
                    <a:pos x="3" y="403"/>
                  </a:cxn>
                  <a:cxn ang="0">
                    <a:pos x="0" y="328"/>
                  </a:cxn>
                  <a:cxn ang="0">
                    <a:pos x="0" y="296"/>
                  </a:cxn>
                  <a:cxn ang="0">
                    <a:pos x="5" y="229"/>
                  </a:cxn>
                  <a:cxn ang="0">
                    <a:pos x="15" y="179"/>
                  </a:cxn>
                  <a:cxn ang="0">
                    <a:pos x="25" y="147"/>
                  </a:cxn>
                  <a:cxn ang="0">
                    <a:pos x="39" y="118"/>
                  </a:cxn>
                  <a:cxn ang="0">
                    <a:pos x="57" y="90"/>
                  </a:cxn>
                  <a:cxn ang="0">
                    <a:pos x="68" y="78"/>
                  </a:cxn>
                  <a:cxn ang="0">
                    <a:pos x="92" y="56"/>
                  </a:cxn>
                  <a:cxn ang="0">
                    <a:pos x="132" y="31"/>
                  </a:cxn>
                  <a:cxn ang="0">
                    <a:pos x="158" y="19"/>
                  </a:cxn>
                  <a:cxn ang="0">
                    <a:pos x="189" y="10"/>
                  </a:cxn>
                  <a:cxn ang="0">
                    <a:pos x="224" y="3"/>
                  </a:cxn>
                  <a:cxn ang="0">
                    <a:pos x="264" y="0"/>
                  </a:cxn>
                  <a:cxn ang="0">
                    <a:pos x="509" y="44"/>
                  </a:cxn>
                  <a:cxn ang="0">
                    <a:pos x="285" y="44"/>
                  </a:cxn>
                  <a:cxn ang="0">
                    <a:pos x="243" y="46"/>
                  </a:cxn>
                  <a:cxn ang="0">
                    <a:pos x="195" y="56"/>
                  </a:cxn>
                  <a:cxn ang="0">
                    <a:pos x="170" y="64"/>
                  </a:cxn>
                  <a:cxn ang="0">
                    <a:pos x="144" y="78"/>
                  </a:cxn>
                  <a:cxn ang="0">
                    <a:pos x="121" y="94"/>
                  </a:cxn>
                  <a:cxn ang="0">
                    <a:pos x="100" y="118"/>
                  </a:cxn>
                  <a:cxn ang="0">
                    <a:pos x="93" y="129"/>
                  </a:cxn>
                  <a:cxn ang="0">
                    <a:pos x="79" y="153"/>
                  </a:cxn>
                  <a:cxn ang="0">
                    <a:pos x="67" y="190"/>
                  </a:cxn>
                  <a:cxn ang="0">
                    <a:pos x="57" y="246"/>
                  </a:cxn>
                  <a:cxn ang="0">
                    <a:pos x="53" y="301"/>
                  </a:cxn>
                  <a:cxn ang="0">
                    <a:pos x="53" y="329"/>
                  </a:cxn>
                  <a:cxn ang="0">
                    <a:pos x="56" y="404"/>
                  </a:cxn>
                  <a:cxn ang="0">
                    <a:pos x="65" y="451"/>
                  </a:cxn>
                  <a:cxn ang="0">
                    <a:pos x="82" y="496"/>
                  </a:cxn>
                  <a:cxn ang="0">
                    <a:pos x="94" y="517"/>
                  </a:cxn>
                  <a:cxn ang="0">
                    <a:pos x="104" y="529"/>
                  </a:cxn>
                  <a:cxn ang="0">
                    <a:pos x="132" y="554"/>
                  </a:cxn>
                  <a:cxn ang="0">
                    <a:pos x="163" y="572"/>
                  </a:cxn>
                  <a:cxn ang="0">
                    <a:pos x="188" y="582"/>
                  </a:cxn>
                  <a:cxn ang="0">
                    <a:pos x="218" y="590"/>
                  </a:cxn>
                  <a:cxn ang="0">
                    <a:pos x="253" y="595"/>
                  </a:cxn>
                  <a:cxn ang="0">
                    <a:pos x="518" y="595"/>
                  </a:cxn>
                  <a:cxn ang="0">
                    <a:pos x="261" y="638"/>
                  </a:cxn>
                </a:cxnLst>
                <a:rect l="0" t="0" r="r" b="b"/>
                <a:pathLst>
                  <a:path w="518" h="638">
                    <a:moveTo>
                      <a:pt x="261" y="638"/>
                    </a:moveTo>
                    <a:lnTo>
                      <a:pt x="261" y="638"/>
                    </a:lnTo>
                    <a:lnTo>
                      <a:pt x="243" y="638"/>
                    </a:lnTo>
                    <a:lnTo>
                      <a:pt x="225" y="636"/>
                    </a:lnTo>
                    <a:lnTo>
                      <a:pt x="208" y="634"/>
                    </a:lnTo>
                    <a:lnTo>
                      <a:pt x="192" y="631"/>
                    </a:lnTo>
                    <a:lnTo>
                      <a:pt x="176" y="627"/>
                    </a:lnTo>
                    <a:lnTo>
                      <a:pt x="163" y="622"/>
                    </a:lnTo>
                    <a:lnTo>
                      <a:pt x="138" y="613"/>
                    </a:lnTo>
                    <a:lnTo>
                      <a:pt x="117" y="602"/>
                    </a:lnTo>
                    <a:lnTo>
                      <a:pt x="99" y="589"/>
                    </a:lnTo>
                    <a:lnTo>
                      <a:pt x="83" y="578"/>
                    </a:lnTo>
                    <a:lnTo>
                      <a:pt x="71" y="567"/>
                    </a:lnTo>
                    <a:lnTo>
                      <a:pt x="71" y="567"/>
                    </a:lnTo>
                    <a:lnTo>
                      <a:pt x="61" y="556"/>
                    </a:lnTo>
                    <a:lnTo>
                      <a:pt x="53" y="545"/>
                    </a:lnTo>
                    <a:lnTo>
                      <a:pt x="44" y="533"/>
                    </a:lnTo>
                    <a:lnTo>
                      <a:pt x="37" y="521"/>
                    </a:lnTo>
                    <a:lnTo>
                      <a:pt x="30" y="508"/>
                    </a:lnTo>
                    <a:lnTo>
                      <a:pt x="25" y="496"/>
                    </a:lnTo>
                    <a:lnTo>
                      <a:pt x="19" y="482"/>
                    </a:lnTo>
                    <a:lnTo>
                      <a:pt x="15" y="467"/>
                    </a:lnTo>
                    <a:lnTo>
                      <a:pt x="8" y="436"/>
                    </a:lnTo>
                    <a:lnTo>
                      <a:pt x="3" y="403"/>
                    </a:lnTo>
                    <a:lnTo>
                      <a:pt x="1" y="367"/>
                    </a:lnTo>
                    <a:lnTo>
                      <a:pt x="0" y="328"/>
                    </a:lnTo>
                    <a:lnTo>
                      <a:pt x="0" y="328"/>
                    </a:lnTo>
                    <a:lnTo>
                      <a:pt x="0" y="296"/>
                    </a:lnTo>
                    <a:lnTo>
                      <a:pt x="1" y="263"/>
                    </a:lnTo>
                    <a:lnTo>
                      <a:pt x="5" y="229"/>
                    </a:lnTo>
                    <a:lnTo>
                      <a:pt x="11" y="196"/>
                    </a:lnTo>
                    <a:lnTo>
                      <a:pt x="15" y="179"/>
                    </a:lnTo>
                    <a:lnTo>
                      <a:pt x="19" y="164"/>
                    </a:lnTo>
                    <a:lnTo>
                      <a:pt x="25" y="147"/>
                    </a:lnTo>
                    <a:lnTo>
                      <a:pt x="32" y="133"/>
                    </a:lnTo>
                    <a:lnTo>
                      <a:pt x="39" y="118"/>
                    </a:lnTo>
                    <a:lnTo>
                      <a:pt x="47" y="104"/>
                    </a:lnTo>
                    <a:lnTo>
                      <a:pt x="57" y="90"/>
                    </a:lnTo>
                    <a:lnTo>
                      <a:pt x="68" y="78"/>
                    </a:lnTo>
                    <a:lnTo>
                      <a:pt x="68" y="78"/>
                    </a:lnTo>
                    <a:lnTo>
                      <a:pt x="78" y="68"/>
                    </a:lnTo>
                    <a:lnTo>
                      <a:pt x="92" y="56"/>
                    </a:lnTo>
                    <a:lnTo>
                      <a:pt x="110" y="43"/>
                    </a:lnTo>
                    <a:lnTo>
                      <a:pt x="132" y="31"/>
                    </a:lnTo>
                    <a:lnTo>
                      <a:pt x="144" y="25"/>
                    </a:lnTo>
                    <a:lnTo>
                      <a:pt x="158" y="19"/>
                    </a:lnTo>
                    <a:lnTo>
                      <a:pt x="174" y="14"/>
                    </a:lnTo>
                    <a:lnTo>
                      <a:pt x="189" y="10"/>
                    </a:lnTo>
                    <a:lnTo>
                      <a:pt x="206" y="6"/>
                    </a:lnTo>
                    <a:lnTo>
                      <a:pt x="224" y="3"/>
                    </a:lnTo>
                    <a:lnTo>
                      <a:pt x="243" y="1"/>
                    </a:lnTo>
                    <a:lnTo>
                      <a:pt x="264" y="0"/>
                    </a:lnTo>
                    <a:lnTo>
                      <a:pt x="509" y="0"/>
                    </a:lnTo>
                    <a:lnTo>
                      <a:pt x="509" y="44"/>
                    </a:lnTo>
                    <a:lnTo>
                      <a:pt x="285" y="44"/>
                    </a:lnTo>
                    <a:lnTo>
                      <a:pt x="285" y="44"/>
                    </a:lnTo>
                    <a:lnTo>
                      <a:pt x="265" y="44"/>
                    </a:lnTo>
                    <a:lnTo>
                      <a:pt x="243" y="46"/>
                    </a:lnTo>
                    <a:lnTo>
                      <a:pt x="220" y="50"/>
                    </a:lnTo>
                    <a:lnTo>
                      <a:pt x="195" y="56"/>
                    </a:lnTo>
                    <a:lnTo>
                      <a:pt x="182" y="60"/>
                    </a:lnTo>
                    <a:lnTo>
                      <a:pt x="170" y="64"/>
                    </a:lnTo>
                    <a:lnTo>
                      <a:pt x="157" y="71"/>
                    </a:lnTo>
                    <a:lnTo>
                      <a:pt x="144" y="78"/>
                    </a:lnTo>
                    <a:lnTo>
                      <a:pt x="133" y="86"/>
                    </a:lnTo>
                    <a:lnTo>
                      <a:pt x="121" y="94"/>
                    </a:lnTo>
                    <a:lnTo>
                      <a:pt x="111" y="106"/>
                    </a:lnTo>
                    <a:lnTo>
                      <a:pt x="100" y="118"/>
                    </a:lnTo>
                    <a:lnTo>
                      <a:pt x="100" y="118"/>
                    </a:lnTo>
                    <a:lnTo>
                      <a:pt x="93" y="129"/>
                    </a:lnTo>
                    <a:lnTo>
                      <a:pt x="86" y="140"/>
                    </a:lnTo>
                    <a:lnTo>
                      <a:pt x="79" y="153"/>
                    </a:lnTo>
                    <a:lnTo>
                      <a:pt x="75" y="165"/>
                    </a:lnTo>
                    <a:lnTo>
                      <a:pt x="67" y="190"/>
                    </a:lnTo>
                    <a:lnTo>
                      <a:pt x="60" y="218"/>
                    </a:lnTo>
                    <a:lnTo>
                      <a:pt x="57" y="246"/>
                    </a:lnTo>
                    <a:lnTo>
                      <a:pt x="54" y="274"/>
                    </a:lnTo>
                    <a:lnTo>
                      <a:pt x="53" y="301"/>
                    </a:lnTo>
                    <a:lnTo>
                      <a:pt x="53" y="329"/>
                    </a:lnTo>
                    <a:lnTo>
                      <a:pt x="53" y="329"/>
                    </a:lnTo>
                    <a:lnTo>
                      <a:pt x="54" y="379"/>
                    </a:lnTo>
                    <a:lnTo>
                      <a:pt x="56" y="404"/>
                    </a:lnTo>
                    <a:lnTo>
                      <a:pt x="60" y="428"/>
                    </a:lnTo>
                    <a:lnTo>
                      <a:pt x="65" y="451"/>
                    </a:lnTo>
                    <a:lnTo>
                      <a:pt x="72" y="475"/>
                    </a:lnTo>
                    <a:lnTo>
                      <a:pt x="82" y="496"/>
                    </a:lnTo>
                    <a:lnTo>
                      <a:pt x="87" y="507"/>
                    </a:lnTo>
                    <a:lnTo>
                      <a:pt x="94" y="517"/>
                    </a:lnTo>
                    <a:lnTo>
                      <a:pt x="94" y="517"/>
                    </a:lnTo>
                    <a:lnTo>
                      <a:pt x="104" y="529"/>
                    </a:lnTo>
                    <a:lnTo>
                      <a:pt x="117" y="542"/>
                    </a:lnTo>
                    <a:lnTo>
                      <a:pt x="132" y="554"/>
                    </a:lnTo>
                    <a:lnTo>
                      <a:pt x="151" y="567"/>
                    </a:lnTo>
                    <a:lnTo>
                      <a:pt x="163" y="572"/>
                    </a:lnTo>
                    <a:lnTo>
                      <a:pt x="175" y="578"/>
                    </a:lnTo>
                    <a:lnTo>
                      <a:pt x="188" y="582"/>
                    </a:lnTo>
                    <a:lnTo>
                      <a:pt x="203" y="586"/>
                    </a:lnTo>
                    <a:lnTo>
                      <a:pt x="218" y="590"/>
                    </a:lnTo>
                    <a:lnTo>
                      <a:pt x="235" y="592"/>
                    </a:lnTo>
                    <a:lnTo>
                      <a:pt x="253" y="595"/>
                    </a:lnTo>
                    <a:lnTo>
                      <a:pt x="271" y="595"/>
                    </a:lnTo>
                    <a:lnTo>
                      <a:pt x="518" y="595"/>
                    </a:lnTo>
                    <a:lnTo>
                      <a:pt x="518" y="638"/>
                    </a:lnTo>
                    <a:lnTo>
                      <a:pt x="261" y="638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" name="Freeform 39"/>
              <p:cNvSpPr>
                <a:spLocks/>
              </p:cNvSpPr>
              <p:nvPr/>
            </p:nvSpPr>
            <p:spPr bwMode="auto">
              <a:xfrm>
                <a:off x="7918450" y="1806575"/>
                <a:ext cx="849312" cy="1012825"/>
              </a:xfrm>
              <a:custGeom>
                <a:avLst/>
                <a:gdLst/>
                <a:ahLst/>
                <a:cxnLst>
                  <a:cxn ang="0">
                    <a:pos x="243" y="638"/>
                  </a:cxn>
                  <a:cxn ang="0">
                    <a:pos x="243" y="44"/>
                  </a:cxn>
                  <a:cxn ang="0">
                    <a:pos x="0" y="44"/>
                  </a:cxn>
                  <a:cxn ang="0">
                    <a:pos x="0" y="0"/>
                  </a:cxn>
                  <a:cxn ang="0">
                    <a:pos x="535" y="0"/>
                  </a:cxn>
                  <a:cxn ang="0">
                    <a:pos x="535" y="44"/>
                  </a:cxn>
                  <a:cxn ang="0">
                    <a:pos x="292" y="44"/>
                  </a:cxn>
                  <a:cxn ang="0">
                    <a:pos x="292" y="638"/>
                  </a:cxn>
                  <a:cxn ang="0">
                    <a:pos x="243" y="638"/>
                  </a:cxn>
                </a:cxnLst>
                <a:rect l="0" t="0" r="r" b="b"/>
                <a:pathLst>
                  <a:path w="535" h="638">
                    <a:moveTo>
                      <a:pt x="243" y="638"/>
                    </a:moveTo>
                    <a:lnTo>
                      <a:pt x="243" y="44"/>
                    </a:lnTo>
                    <a:lnTo>
                      <a:pt x="0" y="44"/>
                    </a:lnTo>
                    <a:lnTo>
                      <a:pt x="0" y="0"/>
                    </a:lnTo>
                    <a:lnTo>
                      <a:pt x="535" y="0"/>
                    </a:lnTo>
                    <a:lnTo>
                      <a:pt x="535" y="44"/>
                    </a:lnTo>
                    <a:lnTo>
                      <a:pt x="292" y="44"/>
                    </a:lnTo>
                    <a:lnTo>
                      <a:pt x="292" y="638"/>
                    </a:lnTo>
                    <a:lnTo>
                      <a:pt x="243" y="638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" name="Freeform 45"/>
              <p:cNvSpPr>
                <a:spLocks/>
              </p:cNvSpPr>
              <p:nvPr/>
            </p:nvSpPr>
            <p:spPr bwMode="auto">
              <a:xfrm>
                <a:off x="6037263" y="1806575"/>
                <a:ext cx="971550" cy="1012825"/>
              </a:xfrm>
              <a:custGeom>
                <a:avLst/>
                <a:gdLst/>
                <a:ahLst/>
                <a:cxnLst>
                  <a:cxn ang="0">
                    <a:pos x="230" y="638"/>
                  </a:cxn>
                  <a:cxn ang="0">
                    <a:pos x="288" y="529"/>
                  </a:cxn>
                  <a:cxn ang="0">
                    <a:pos x="0" y="0"/>
                  </a:cxn>
                  <a:cxn ang="0">
                    <a:pos x="54" y="0"/>
                  </a:cxn>
                  <a:cxn ang="0">
                    <a:pos x="313" y="481"/>
                  </a:cxn>
                  <a:cxn ang="0">
                    <a:pos x="556" y="0"/>
                  </a:cxn>
                  <a:cxn ang="0">
                    <a:pos x="612" y="0"/>
                  </a:cxn>
                  <a:cxn ang="0">
                    <a:pos x="285" y="638"/>
                  </a:cxn>
                  <a:cxn ang="0">
                    <a:pos x="230" y="638"/>
                  </a:cxn>
                </a:cxnLst>
                <a:rect l="0" t="0" r="r" b="b"/>
                <a:pathLst>
                  <a:path w="612" h="638">
                    <a:moveTo>
                      <a:pt x="230" y="638"/>
                    </a:moveTo>
                    <a:lnTo>
                      <a:pt x="288" y="529"/>
                    </a:lnTo>
                    <a:lnTo>
                      <a:pt x="0" y="0"/>
                    </a:lnTo>
                    <a:lnTo>
                      <a:pt x="54" y="0"/>
                    </a:lnTo>
                    <a:lnTo>
                      <a:pt x="313" y="481"/>
                    </a:lnTo>
                    <a:lnTo>
                      <a:pt x="556" y="0"/>
                    </a:lnTo>
                    <a:lnTo>
                      <a:pt x="612" y="0"/>
                    </a:lnTo>
                    <a:lnTo>
                      <a:pt x="285" y="638"/>
                    </a:lnTo>
                    <a:lnTo>
                      <a:pt x="230" y="638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cxnSp>
        <p:nvCxnSpPr>
          <p:cNvPr id="54" name="Прямая соединительная линия 53"/>
          <p:cNvCxnSpPr/>
          <p:nvPr userDrawn="1"/>
        </p:nvCxnSpPr>
        <p:spPr>
          <a:xfrm>
            <a:off x="0" y="1200150"/>
            <a:ext cx="12192000" cy="0"/>
          </a:xfrm>
          <a:prstGeom prst="line">
            <a:avLst/>
          </a:prstGeom>
          <a:ln w="25400">
            <a:solidFill>
              <a:srgbClr val="F382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Текст 65"/>
          <p:cNvSpPr>
            <a:spLocks noGrp="1"/>
          </p:cNvSpPr>
          <p:nvPr>
            <p:ph type="body" sz="quarter" idx="10"/>
          </p:nvPr>
        </p:nvSpPr>
        <p:spPr>
          <a:xfrm>
            <a:off x="550862" y="1481138"/>
            <a:ext cx="5225823" cy="4451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>
                <a:latin typeface="Proxima Nova Rg" panose="02000506030000020004" pitchFamily="2" charset="0"/>
              </a:defRPr>
            </a:lvl1pPr>
            <a:lvl2pPr marL="457200" indent="0">
              <a:buNone/>
              <a:defRPr baseline="0">
                <a:latin typeface="Proxima Nova Rg" panose="02000506030000020004" pitchFamily="2" charset="0"/>
              </a:defRPr>
            </a:lvl2pPr>
            <a:lvl3pPr marL="914400" indent="0">
              <a:buNone/>
              <a:defRPr baseline="0">
                <a:latin typeface="Proxima Nova Rg" panose="02000506030000020004" pitchFamily="2" charset="0"/>
              </a:defRPr>
            </a:lvl3pPr>
            <a:lvl4pPr marL="1371600" indent="0">
              <a:buNone/>
              <a:defRPr baseline="0">
                <a:latin typeface="Proxima Nova Rg" panose="02000506030000020004" pitchFamily="2" charset="0"/>
              </a:defRPr>
            </a:lvl4pPr>
            <a:lvl5pPr marL="1828800" indent="0">
              <a:buNone/>
              <a:defRPr baseline="0">
                <a:latin typeface="Proxima Nova Rg" panose="02000506030000020004" pitchFamily="2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8" name="Текст 67"/>
          <p:cNvSpPr>
            <a:spLocks noGrp="1"/>
          </p:cNvSpPr>
          <p:nvPr>
            <p:ph type="body" sz="quarter" idx="11"/>
          </p:nvPr>
        </p:nvSpPr>
        <p:spPr>
          <a:xfrm>
            <a:off x="5965825" y="1481138"/>
            <a:ext cx="5181600" cy="445135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>
                <a:latin typeface="Proxima Nova Rg" panose="02000506030000020004" pitchFamily="2" charset="0"/>
              </a:defRPr>
            </a:lvl1pPr>
            <a:lvl2pPr marL="457200" indent="0">
              <a:buFontTx/>
              <a:buNone/>
              <a:defRPr>
                <a:latin typeface="Proxima Nova Rg" panose="02000506030000020004" pitchFamily="2" charset="0"/>
              </a:defRPr>
            </a:lvl2pPr>
            <a:lvl3pPr marL="914400" indent="0">
              <a:buFontTx/>
              <a:buNone/>
              <a:defRPr>
                <a:latin typeface="Proxima Nova Rg" panose="02000506030000020004" pitchFamily="2" charset="0"/>
              </a:defRPr>
            </a:lvl3pPr>
            <a:lvl4pPr marL="1371600" indent="0">
              <a:buFontTx/>
              <a:buNone/>
              <a:defRPr>
                <a:latin typeface="Proxima Nova Rg" panose="02000506030000020004" pitchFamily="2" charset="0"/>
              </a:defRPr>
            </a:lvl4pPr>
            <a:lvl5pPr marL="1828800" indent="0">
              <a:buFontTx/>
              <a:buNone/>
              <a:defRPr>
                <a:latin typeface="Proxima Nova Rg" panose="02000506030000020004" pitchFamily="2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1" name="Текст 70"/>
          <p:cNvSpPr>
            <a:spLocks noGrp="1"/>
          </p:cNvSpPr>
          <p:nvPr>
            <p:ph type="body" sz="quarter" idx="12" hasCustomPrompt="1"/>
          </p:nvPr>
        </p:nvSpPr>
        <p:spPr>
          <a:xfrm>
            <a:off x="2717430" y="348254"/>
            <a:ext cx="7461250" cy="6667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latin typeface="Proxima Nova Rg" panose="02000506030000020004" pitchFamily="2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ru-RU" dirty="0" smtClean="0"/>
              <a:t>ЗАГОЛОВОК СЛАЙДА </a:t>
            </a:r>
            <a:br>
              <a:rPr lang="ru-RU" dirty="0" smtClean="0"/>
            </a:br>
            <a:r>
              <a:rPr lang="ru-RU" dirty="0" smtClean="0"/>
              <a:t>ИЛИ НАЗВАНИЕ ТЕМЫ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8706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6318000"/>
            <a:ext cx="12192000" cy="540000"/>
          </a:xfrm>
          <a:prstGeom prst="rect">
            <a:avLst/>
          </a:prstGeom>
          <a:solidFill>
            <a:srgbClr val="009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11414336" y="5932247"/>
            <a:ext cx="510964" cy="925753"/>
          </a:xfrm>
          <a:prstGeom prst="rect">
            <a:avLst/>
          </a:prstGeom>
          <a:solidFill>
            <a:srgbClr val="F38221"/>
          </a:solidFill>
        </p:spPr>
        <p:txBody>
          <a:bodyPr wrap="square" lIns="36000" tIns="72000" rIns="36000" bIns="540000" rtlCol="0">
            <a:spAutoFit/>
          </a:bodyPr>
          <a:lstStyle/>
          <a:p>
            <a:pPr algn="ctr"/>
            <a:fld id="{B69A2F11-600D-44D7-A0E2-CE2D3B9D58E9}" type="slidenum">
              <a:rPr lang="ru-RU" sz="1800" smtClean="0">
                <a:solidFill>
                  <a:schemeClr val="bg1"/>
                </a:solidFill>
                <a:latin typeface="Proxima Nova Rg" panose="02000506030000020004" pitchFamily="2" charset="0"/>
              </a:rPr>
              <a:pPr/>
              <a:t>‹#›</a:t>
            </a:fld>
            <a:endParaRPr lang="ru-RU" sz="1800" dirty="0" smtClean="0">
              <a:solidFill>
                <a:schemeClr val="bg1"/>
              </a:solidFill>
              <a:latin typeface="Proxima Nova Rg" panose="02000506030000020004" pitchFamily="2" charset="0"/>
            </a:endParaRPr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454636" y="348735"/>
            <a:ext cx="1993290" cy="670440"/>
            <a:chOff x="2636838" y="1795463"/>
            <a:chExt cx="6669087" cy="2243137"/>
          </a:xfrm>
        </p:grpSpPr>
        <p:grpSp>
          <p:nvGrpSpPr>
            <p:cNvPr id="10" name="Группа 47"/>
            <p:cNvGrpSpPr/>
            <p:nvPr/>
          </p:nvGrpSpPr>
          <p:grpSpPr>
            <a:xfrm>
              <a:off x="3203575" y="3209925"/>
              <a:ext cx="2147887" cy="776288"/>
              <a:chOff x="3203575" y="3209925"/>
              <a:chExt cx="2147887" cy="776288"/>
            </a:xfrm>
          </p:grpSpPr>
          <p:sp>
            <p:nvSpPr>
              <p:cNvPr id="24" name="Freeform 5"/>
              <p:cNvSpPr>
                <a:spLocks/>
              </p:cNvSpPr>
              <p:nvPr/>
            </p:nvSpPr>
            <p:spPr bwMode="auto">
              <a:xfrm>
                <a:off x="3203575" y="3209925"/>
                <a:ext cx="163512" cy="161925"/>
              </a:xfrm>
              <a:custGeom>
                <a:avLst/>
                <a:gdLst/>
                <a:ahLst/>
                <a:cxnLst>
                  <a:cxn ang="0">
                    <a:pos x="103" y="0"/>
                  </a:cxn>
                  <a:cxn ang="0">
                    <a:pos x="103" y="102"/>
                  </a:cxn>
                  <a:cxn ang="0">
                    <a:pos x="89" y="102"/>
                  </a:cxn>
                  <a:cxn ang="0">
                    <a:pos x="89" y="23"/>
                  </a:cxn>
                  <a:cxn ang="0">
                    <a:pos x="52" y="72"/>
                  </a:cxn>
                  <a:cxn ang="0">
                    <a:pos x="13" y="23"/>
                  </a:cxn>
                  <a:cxn ang="0">
                    <a:pos x="13" y="102"/>
                  </a:cxn>
                  <a:cxn ang="0">
                    <a:pos x="0" y="102"/>
                  </a:cxn>
                  <a:cxn ang="0">
                    <a:pos x="0" y="0"/>
                  </a:cxn>
                  <a:cxn ang="0">
                    <a:pos x="7" y="0"/>
                  </a:cxn>
                  <a:cxn ang="0">
                    <a:pos x="52" y="55"/>
                  </a:cxn>
                  <a:cxn ang="0">
                    <a:pos x="95" y="0"/>
                  </a:cxn>
                  <a:cxn ang="0">
                    <a:pos x="103" y="0"/>
                  </a:cxn>
                </a:cxnLst>
                <a:rect l="0" t="0" r="r" b="b"/>
                <a:pathLst>
                  <a:path w="103" h="102">
                    <a:moveTo>
                      <a:pt x="103" y="0"/>
                    </a:moveTo>
                    <a:lnTo>
                      <a:pt x="103" y="102"/>
                    </a:lnTo>
                    <a:lnTo>
                      <a:pt x="89" y="102"/>
                    </a:lnTo>
                    <a:lnTo>
                      <a:pt x="89" y="23"/>
                    </a:lnTo>
                    <a:lnTo>
                      <a:pt x="52" y="72"/>
                    </a:lnTo>
                    <a:lnTo>
                      <a:pt x="13" y="23"/>
                    </a:lnTo>
                    <a:lnTo>
                      <a:pt x="13" y="102"/>
                    </a:lnTo>
                    <a:lnTo>
                      <a:pt x="0" y="102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52" y="55"/>
                    </a:lnTo>
                    <a:lnTo>
                      <a:pt x="95" y="0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" name="Freeform 6"/>
              <p:cNvSpPr>
                <a:spLocks noEditPoints="1"/>
              </p:cNvSpPr>
              <p:nvPr/>
            </p:nvSpPr>
            <p:spPr bwMode="auto">
              <a:xfrm>
                <a:off x="3387725" y="3209925"/>
                <a:ext cx="149225" cy="161925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94" y="102"/>
                  </a:cxn>
                  <a:cxn ang="0">
                    <a:pos x="82" y="102"/>
                  </a:cxn>
                  <a:cxn ang="0">
                    <a:pos x="75" y="83"/>
                  </a:cxn>
                  <a:cxn ang="0">
                    <a:pos x="20" y="83"/>
                  </a:cxn>
                  <a:cxn ang="0">
                    <a:pos x="12" y="102"/>
                  </a:cxn>
                  <a:cxn ang="0">
                    <a:pos x="0" y="102"/>
                  </a:cxn>
                  <a:cxn ang="0">
                    <a:pos x="41" y="0"/>
                  </a:cxn>
                  <a:cxn ang="0">
                    <a:pos x="54" y="0"/>
                  </a:cxn>
                  <a:cxn ang="0">
                    <a:pos x="25" y="70"/>
                  </a:cxn>
                  <a:cxn ang="0">
                    <a:pos x="69" y="70"/>
                  </a:cxn>
                  <a:cxn ang="0">
                    <a:pos x="47" y="16"/>
                  </a:cxn>
                  <a:cxn ang="0">
                    <a:pos x="25" y="70"/>
                  </a:cxn>
                </a:cxnLst>
                <a:rect l="0" t="0" r="r" b="b"/>
                <a:pathLst>
                  <a:path w="94" h="102">
                    <a:moveTo>
                      <a:pt x="54" y="0"/>
                    </a:moveTo>
                    <a:lnTo>
                      <a:pt x="94" y="102"/>
                    </a:lnTo>
                    <a:lnTo>
                      <a:pt x="82" y="102"/>
                    </a:lnTo>
                    <a:lnTo>
                      <a:pt x="75" y="83"/>
                    </a:lnTo>
                    <a:lnTo>
                      <a:pt x="20" y="83"/>
                    </a:lnTo>
                    <a:lnTo>
                      <a:pt x="12" y="102"/>
                    </a:lnTo>
                    <a:lnTo>
                      <a:pt x="0" y="102"/>
                    </a:lnTo>
                    <a:lnTo>
                      <a:pt x="41" y="0"/>
                    </a:lnTo>
                    <a:lnTo>
                      <a:pt x="54" y="0"/>
                    </a:lnTo>
                    <a:close/>
                    <a:moveTo>
                      <a:pt x="25" y="70"/>
                    </a:moveTo>
                    <a:lnTo>
                      <a:pt x="69" y="70"/>
                    </a:lnTo>
                    <a:lnTo>
                      <a:pt x="47" y="16"/>
                    </a:lnTo>
                    <a:lnTo>
                      <a:pt x="25" y="7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" name="Freeform 7"/>
              <p:cNvSpPr>
                <a:spLocks/>
              </p:cNvSpPr>
              <p:nvPr/>
            </p:nvSpPr>
            <p:spPr bwMode="auto">
              <a:xfrm>
                <a:off x="3541713" y="3209925"/>
                <a:ext cx="141287" cy="161925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89" y="12"/>
                  </a:cxn>
                  <a:cxn ang="0">
                    <a:pos x="50" y="12"/>
                  </a:cxn>
                  <a:cxn ang="0">
                    <a:pos x="50" y="102"/>
                  </a:cxn>
                  <a:cxn ang="0">
                    <a:pos x="37" y="102"/>
                  </a:cxn>
                  <a:cxn ang="0">
                    <a:pos x="37" y="12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89" y="0"/>
                  </a:cxn>
                </a:cxnLst>
                <a:rect l="0" t="0" r="r" b="b"/>
                <a:pathLst>
                  <a:path w="89" h="102">
                    <a:moveTo>
                      <a:pt x="89" y="0"/>
                    </a:moveTo>
                    <a:lnTo>
                      <a:pt x="89" y="12"/>
                    </a:lnTo>
                    <a:lnTo>
                      <a:pt x="50" y="12"/>
                    </a:lnTo>
                    <a:lnTo>
                      <a:pt x="50" y="102"/>
                    </a:lnTo>
                    <a:lnTo>
                      <a:pt x="37" y="102"/>
                    </a:lnTo>
                    <a:lnTo>
                      <a:pt x="37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" name="Freeform 8"/>
              <p:cNvSpPr>
                <a:spLocks noEditPoints="1"/>
              </p:cNvSpPr>
              <p:nvPr/>
            </p:nvSpPr>
            <p:spPr bwMode="auto">
              <a:xfrm>
                <a:off x="3702050" y="3209925"/>
                <a:ext cx="120650" cy="161925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46" y="0"/>
                  </a:cxn>
                  <a:cxn ang="0">
                    <a:pos x="52" y="1"/>
                  </a:cxn>
                  <a:cxn ang="0">
                    <a:pos x="57" y="2"/>
                  </a:cxn>
                  <a:cxn ang="0">
                    <a:pos x="62" y="5"/>
                  </a:cxn>
                  <a:cxn ang="0">
                    <a:pos x="67" y="8"/>
                  </a:cxn>
                  <a:cxn ang="0">
                    <a:pos x="70" y="12"/>
                  </a:cxn>
                  <a:cxn ang="0">
                    <a:pos x="73" y="16"/>
                  </a:cxn>
                  <a:cxn ang="0">
                    <a:pos x="74" y="22"/>
                  </a:cxn>
                  <a:cxn ang="0">
                    <a:pos x="76" y="29"/>
                  </a:cxn>
                  <a:cxn ang="0">
                    <a:pos x="76" y="29"/>
                  </a:cxn>
                  <a:cxn ang="0">
                    <a:pos x="74" y="34"/>
                  </a:cxn>
                  <a:cxn ang="0">
                    <a:pos x="73" y="40"/>
                  </a:cxn>
                  <a:cxn ang="0">
                    <a:pos x="70" y="44"/>
                  </a:cxn>
                  <a:cxn ang="0">
                    <a:pos x="67" y="48"/>
                  </a:cxn>
                  <a:cxn ang="0">
                    <a:pos x="63" y="52"/>
                  </a:cxn>
                  <a:cxn ang="0">
                    <a:pos x="57" y="55"/>
                  </a:cxn>
                  <a:cxn ang="0">
                    <a:pos x="52" y="57"/>
                  </a:cxn>
                  <a:cxn ang="0">
                    <a:pos x="46" y="57"/>
                  </a:cxn>
                  <a:cxn ang="0">
                    <a:pos x="13" y="57"/>
                  </a:cxn>
                  <a:cxn ang="0">
                    <a:pos x="13" y="102"/>
                  </a:cxn>
                  <a:cxn ang="0">
                    <a:pos x="0" y="102"/>
                  </a:cxn>
                  <a:cxn ang="0">
                    <a:pos x="0" y="0"/>
                  </a:cxn>
                  <a:cxn ang="0">
                    <a:pos x="46" y="0"/>
                  </a:cxn>
                  <a:cxn ang="0">
                    <a:pos x="45" y="45"/>
                  </a:cxn>
                  <a:cxn ang="0">
                    <a:pos x="45" y="45"/>
                  </a:cxn>
                  <a:cxn ang="0">
                    <a:pos x="52" y="44"/>
                  </a:cxn>
                  <a:cxn ang="0">
                    <a:pos x="57" y="41"/>
                  </a:cxn>
                  <a:cxn ang="0">
                    <a:pos x="62" y="36"/>
                  </a:cxn>
                  <a:cxn ang="0">
                    <a:pos x="63" y="29"/>
                  </a:cxn>
                  <a:cxn ang="0">
                    <a:pos x="63" y="29"/>
                  </a:cxn>
                  <a:cxn ang="0">
                    <a:pos x="62" y="22"/>
                  </a:cxn>
                  <a:cxn ang="0">
                    <a:pos x="57" y="16"/>
                  </a:cxn>
                  <a:cxn ang="0">
                    <a:pos x="52" y="13"/>
                  </a:cxn>
                  <a:cxn ang="0">
                    <a:pos x="45" y="12"/>
                  </a:cxn>
                  <a:cxn ang="0">
                    <a:pos x="13" y="12"/>
                  </a:cxn>
                  <a:cxn ang="0">
                    <a:pos x="13" y="45"/>
                  </a:cxn>
                  <a:cxn ang="0">
                    <a:pos x="45" y="45"/>
                  </a:cxn>
                </a:cxnLst>
                <a:rect l="0" t="0" r="r" b="b"/>
                <a:pathLst>
                  <a:path w="76" h="102">
                    <a:moveTo>
                      <a:pt x="46" y="0"/>
                    </a:moveTo>
                    <a:lnTo>
                      <a:pt x="46" y="0"/>
                    </a:lnTo>
                    <a:lnTo>
                      <a:pt x="52" y="1"/>
                    </a:lnTo>
                    <a:lnTo>
                      <a:pt x="57" y="2"/>
                    </a:lnTo>
                    <a:lnTo>
                      <a:pt x="62" y="5"/>
                    </a:lnTo>
                    <a:lnTo>
                      <a:pt x="67" y="8"/>
                    </a:lnTo>
                    <a:lnTo>
                      <a:pt x="70" y="12"/>
                    </a:lnTo>
                    <a:lnTo>
                      <a:pt x="73" y="16"/>
                    </a:lnTo>
                    <a:lnTo>
                      <a:pt x="74" y="22"/>
                    </a:lnTo>
                    <a:lnTo>
                      <a:pt x="76" y="29"/>
                    </a:lnTo>
                    <a:lnTo>
                      <a:pt x="76" y="29"/>
                    </a:lnTo>
                    <a:lnTo>
                      <a:pt x="74" y="34"/>
                    </a:lnTo>
                    <a:lnTo>
                      <a:pt x="73" y="40"/>
                    </a:lnTo>
                    <a:lnTo>
                      <a:pt x="70" y="44"/>
                    </a:lnTo>
                    <a:lnTo>
                      <a:pt x="67" y="48"/>
                    </a:lnTo>
                    <a:lnTo>
                      <a:pt x="63" y="52"/>
                    </a:lnTo>
                    <a:lnTo>
                      <a:pt x="57" y="55"/>
                    </a:lnTo>
                    <a:lnTo>
                      <a:pt x="52" y="57"/>
                    </a:lnTo>
                    <a:lnTo>
                      <a:pt x="46" y="57"/>
                    </a:lnTo>
                    <a:lnTo>
                      <a:pt x="13" y="57"/>
                    </a:lnTo>
                    <a:lnTo>
                      <a:pt x="13" y="102"/>
                    </a:lnTo>
                    <a:lnTo>
                      <a:pt x="0" y="102"/>
                    </a:lnTo>
                    <a:lnTo>
                      <a:pt x="0" y="0"/>
                    </a:lnTo>
                    <a:lnTo>
                      <a:pt x="46" y="0"/>
                    </a:lnTo>
                    <a:close/>
                    <a:moveTo>
                      <a:pt x="45" y="45"/>
                    </a:moveTo>
                    <a:lnTo>
                      <a:pt x="45" y="45"/>
                    </a:lnTo>
                    <a:lnTo>
                      <a:pt x="52" y="44"/>
                    </a:lnTo>
                    <a:lnTo>
                      <a:pt x="57" y="41"/>
                    </a:lnTo>
                    <a:lnTo>
                      <a:pt x="62" y="36"/>
                    </a:lnTo>
                    <a:lnTo>
                      <a:pt x="63" y="29"/>
                    </a:lnTo>
                    <a:lnTo>
                      <a:pt x="63" y="29"/>
                    </a:lnTo>
                    <a:lnTo>
                      <a:pt x="62" y="22"/>
                    </a:lnTo>
                    <a:lnTo>
                      <a:pt x="57" y="16"/>
                    </a:lnTo>
                    <a:lnTo>
                      <a:pt x="52" y="13"/>
                    </a:lnTo>
                    <a:lnTo>
                      <a:pt x="45" y="12"/>
                    </a:lnTo>
                    <a:lnTo>
                      <a:pt x="13" y="12"/>
                    </a:lnTo>
                    <a:lnTo>
                      <a:pt x="13" y="45"/>
                    </a:lnTo>
                    <a:lnTo>
                      <a:pt x="45" y="45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8" name="Freeform 9"/>
              <p:cNvSpPr>
                <a:spLocks/>
              </p:cNvSpPr>
              <p:nvPr/>
            </p:nvSpPr>
            <p:spPr bwMode="auto">
              <a:xfrm>
                <a:off x="3840163" y="3209925"/>
                <a:ext cx="136525" cy="16192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80"/>
                  </a:cxn>
                  <a:cxn ang="0">
                    <a:pos x="77" y="0"/>
                  </a:cxn>
                  <a:cxn ang="0">
                    <a:pos x="86" y="0"/>
                  </a:cxn>
                  <a:cxn ang="0">
                    <a:pos x="86" y="102"/>
                  </a:cxn>
                  <a:cxn ang="0">
                    <a:pos x="72" y="102"/>
                  </a:cxn>
                  <a:cxn ang="0">
                    <a:pos x="72" y="22"/>
                  </a:cxn>
                  <a:cxn ang="0">
                    <a:pos x="8" y="102"/>
                  </a:cxn>
                  <a:cxn ang="0">
                    <a:pos x="0" y="102"/>
                  </a:cxn>
                  <a:cxn ang="0">
                    <a:pos x="0" y="0"/>
                  </a:cxn>
                  <a:cxn ang="0">
                    <a:pos x="12" y="0"/>
                  </a:cxn>
                </a:cxnLst>
                <a:rect l="0" t="0" r="r" b="b"/>
                <a:pathLst>
                  <a:path w="86" h="102">
                    <a:moveTo>
                      <a:pt x="12" y="0"/>
                    </a:moveTo>
                    <a:lnTo>
                      <a:pt x="12" y="80"/>
                    </a:lnTo>
                    <a:lnTo>
                      <a:pt x="77" y="0"/>
                    </a:lnTo>
                    <a:lnTo>
                      <a:pt x="86" y="0"/>
                    </a:lnTo>
                    <a:lnTo>
                      <a:pt x="86" y="102"/>
                    </a:lnTo>
                    <a:lnTo>
                      <a:pt x="72" y="102"/>
                    </a:lnTo>
                    <a:lnTo>
                      <a:pt x="72" y="22"/>
                    </a:lnTo>
                    <a:lnTo>
                      <a:pt x="8" y="102"/>
                    </a:lnTo>
                    <a:lnTo>
                      <a:pt x="0" y="102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9" name="Freeform 10"/>
              <p:cNvSpPr>
                <a:spLocks/>
              </p:cNvSpPr>
              <p:nvPr/>
            </p:nvSpPr>
            <p:spPr bwMode="auto">
              <a:xfrm>
                <a:off x="4000500" y="3209925"/>
                <a:ext cx="150812" cy="195262"/>
              </a:xfrm>
              <a:custGeom>
                <a:avLst/>
                <a:gdLst/>
                <a:ahLst/>
                <a:cxnLst>
                  <a:cxn ang="0">
                    <a:pos x="79" y="0"/>
                  </a:cxn>
                  <a:cxn ang="0">
                    <a:pos x="79" y="90"/>
                  </a:cxn>
                  <a:cxn ang="0">
                    <a:pos x="95" y="90"/>
                  </a:cxn>
                  <a:cxn ang="0">
                    <a:pos x="95" y="123"/>
                  </a:cxn>
                  <a:cxn ang="0">
                    <a:pos x="82" y="123"/>
                  </a:cxn>
                  <a:cxn ang="0">
                    <a:pos x="82" y="102"/>
                  </a:cxn>
                  <a:cxn ang="0">
                    <a:pos x="0" y="102"/>
                  </a:cxn>
                  <a:cxn ang="0">
                    <a:pos x="0" y="0"/>
                  </a:cxn>
                  <a:cxn ang="0">
                    <a:pos x="13" y="0"/>
                  </a:cxn>
                  <a:cxn ang="0">
                    <a:pos x="13" y="90"/>
                  </a:cxn>
                  <a:cxn ang="0">
                    <a:pos x="67" y="90"/>
                  </a:cxn>
                  <a:cxn ang="0">
                    <a:pos x="67" y="0"/>
                  </a:cxn>
                  <a:cxn ang="0">
                    <a:pos x="79" y="0"/>
                  </a:cxn>
                </a:cxnLst>
                <a:rect l="0" t="0" r="r" b="b"/>
                <a:pathLst>
                  <a:path w="95" h="123">
                    <a:moveTo>
                      <a:pt x="79" y="0"/>
                    </a:moveTo>
                    <a:lnTo>
                      <a:pt x="79" y="90"/>
                    </a:lnTo>
                    <a:lnTo>
                      <a:pt x="95" y="90"/>
                    </a:lnTo>
                    <a:lnTo>
                      <a:pt x="95" y="123"/>
                    </a:lnTo>
                    <a:lnTo>
                      <a:pt x="82" y="123"/>
                    </a:lnTo>
                    <a:lnTo>
                      <a:pt x="82" y="102"/>
                    </a:lnTo>
                    <a:lnTo>
                      <a:pt x="0" y="102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13" y="90"/>
                    </a:lnTo>
                    <a:lnTo>
                      <a:pt x="67" y="90"/>
                    </a:lnTo>
                    <a:lnTo>
                      <a:pt x="67" y="0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" name="Freeform 11"/>
              <p:cNvSpPr>
                <a:spLocks noEditPoints="1"/>
              </p:cNvSpPr>
              <p:nvPr/>
            </p:nvSpPr>
            <p:spPr bwMode="auto">
              <a:xfrm>
                <a:off x="4164013" y="3209925"/>
                <a:ext cx="150812" cy="161925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95" y="102"/>
                  </a:cxn>
                  <a:cxn ang="0">
                    <a:pos x="82" y="102"/>
                  </a:cxn>
                  <a:cxn ang="0">
                    <a:pos x="74" y="83"/>
                  </a:cxn>
                  <a:cxn ang="0">
                    <a:pos x="21" y="83"/>
                  </a:cxn>
                  <a:cxn ang="0">
                    <a:pos x="12" y="102"/>
                  </a:cxn>
                  <a:cxn ang="0">
                    <a:pos x="0" y="102"/>
                  </a:cxn>
                  <a:cxn ang="0">
                    <a:pos x="40" y="0"/>
                  </a:cxn>
                  <a:cxn ang="0">
                    <a:pos x="54" y="0"/>
                  </a:cxn>
                  <a:cxn ang="0">
                    <a:pos x="25" y="70"/>
                  </a:cxn>
                  <a:cxn ang="0">
                    <a:pos x="69" y="70"/>
                  </a:cxn>
                  <a:cxn ang="0">
                    <a:pos x="47" y="16"/>
                  </a:cxn>
                  <a:cxn ang="0">
                    <a:pos x="25" y="70"/>
                  </a:cxn>
                </a:cxnLst>
                <a:rect l="0" t="0" r="r" b="b"/>
                <a:pathLst>
                  <a:path w="95" h="102">
                    <a:moveTo>
                      <a:pt x="54" y="0"/>
                    </a:moveTo>
                    <a:lnTo>
                      <a:pt x="95" y="102"/>
                    </a:lnTo>
                    <a:lnTo>
                      <a:pt x="82" y="102"/>
                    </a:lnTo>
                    <a:lnTo>
                      <a:pt x="74" y="83"/>
                    </a:lnTo>
                    <a:lnTo>
                      <a:pt x="21" y="83"/>
                    </a:lnTo>
                    <a:lnTo>
                      <a:pt x="12" y="102"/>
                    </a:lnTo>
                    <a:lnTo>
                      <a:pt x="0" y="102"/>
                    </a:lnTo>
                    <a:lnTo>
                      <a:pt x="40" y="0"/>
                    </a:lnTo>
                    <a:lnTo>
                      <a:pt x="54" y="0"/>
                    </a:lnTo>
                    <a:close/>
                    <a:moveTo>
                      <a:pt x="25" y="70"/>
                    </a:moveTo>
                    <a:lnTo>
                      <a:pt x="69" y="70"/>
                    </a:lnTo>
                    <a:lnTo>
                      <a:pt x="47" y="16"/>
                    </a:lnTo>
                    <a:lnTo>
                      <a:pt x="25" y="7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" name="Freeform 12"/>
              <p:cNvSpPr>
                <a:spLocks/>
              </p:cNvSpPr>
              <p:nvPr/>
            </p:nvSpPr>
            <p:spPr bwMode="auto">
              <a:xfrm>
                <a:off x="3203575" y="3516313"/>
                <a:ext cx="128587" cy="163512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81" y="103"/>
                  </a:cxn>
                  <a:cxn ang="0">
                    <a:pos x="68" y="103"/>
                  </a:cxn>
                  <a:cxn ang="0">
                    <a:pos x="68" y="12"/>
                  </a:cxn>
                  <a:cxn ang="0">
                    <a:pos x="13" y="12"/>
                  </a:cxn>
                  <a:cxn ang="0">
                    <a:pos x="13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81" y="0"/>
                  </a:cxn>
                </a:cxnLst>
                <a:rect l="0" t="0" r="r" b="b"/>
                <a:pathLst>
                  <a:path w="81" h="103">
                    <a:moveTo>
                      <a:pt x="81" y="0"/>
                    </a:moveTo>
                    <a:lnTo>
                      <a:pt x="81" y="103"/>
                    </a:lnTo>
                    <a:lnTo>
                      <a:pt x="68" y="103"/>
                    </a:lnTo>
                    <a:lnTo>
                      <a:pt x="68" y="12"/>
                    </a:lnTo>
                    <a:lnTo>
                      <a:pt x="13" y="12"/>
                    </a:lnTo>
                    <a:lnTo>
                      <a:pt x="13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" name="Freeform 13"/>
              <p:cNvSpPr>
                <a:spLocks/>
              </p:cNvSpPr>
              <p:nvPr/>
            </p:nvSpPr>
            <p:spPr bwMode="auto">
              <a:xfrm>
                <a:off x="3370263" y="3516313"/>
                <a:ext cx="107950" cy="163512"/>
              </a:xfrm>
              <a:custGeom>
                <a:avLst/>
                <a:gdLst/>
                <a:ahLst/>
                <a:cxnLst>
                  <a:cxn ang="0">
                    <a:pos x="68" y="0"/>
                  </a:cxn>
                  <a:cxn ang="0">
                    <a:pos x="68" y="12"/>
                  </a:cxn>
                  <a:cxn ang="0">
                    <a:pos x="12" y="12"/>
                  </a:cxn>
                  <a:cxn ang="0">
                    <a:pos x="12" y="40"/>
                  </a:cxn>
                  <a:cxn ang="0">
                    <a:pos x="55" y="40"/>
                  </a:cxn>
                  <a:cxn ang="0">
                    <a:pos x="55" y="53"/>
                  </a:cxn>
                  <a:cxn ang="0">
                    <a:pos x="12" y="53"/>
                  </a:cxn>
                  <a:cxn ang="0">
                    <a:pos x="12" y="90"/>
                  </a:cxn>
                  <a:cxn ang="0">
                    <a:pos x="68" y="90"/>
                  </a:cxn>
                  <a:cxn ang="0">
                    <a:pos x="68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68" y="0"/>
                  </a:cxn>
                </a:cxnLst>
                <a:rect l="0" t="0" r="r" b="b"/>
                <a:pathLst>
                  <a:path w="68" h="103">
                    <a:moveTo>
                      <a:pt x="68" y="0"/>
                    </a:moveTo>
                    <a:lnTo>
                      <a:pt x="68" y="12"/>
                    </a:lnTo>
                    <a:lnTo>
                      <a:pt x="12" y="12"/>
                    </a:lnTo>
                    <a:lnTo>
                      <a:pt x="12" y="40"/>
                    </a:lnTo>
                    <a:lnTo>
                      <a:pt x="55" y="40"/>
                    </a:lnTo>
                    <a:lnTo>
                      <a:pt x="55" y="53"/>
                    </a:lnTo>
                    <a:lnTo>
                      <a:pt x="12" y="53"/>
                    </a:lnTo>
                    <a:lnTo>
                      <a:pt x="12" y="90"/>
                    </a:lnTo>
                    <a:lnTo>
                      <a:pt x="68" y="90"/>
                    </a:lnTo>
                    <a:lnTo>
                      <a:pt x="68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" name="Freeform 14"/>
              <p:cNvSpPr>
                <a:spLocks noEditPoints="1"/>
              </p:cNvSpPr>
              <p:nvPr/>
            </p:nvSpPr>
            <p:spPr bwMode="auto">
              <a:xfrm>
                <a:off x="3486150" y="3516313"/>
                <a:ext cx="163512" cy="195262"/>
              </a:xfrm>
              <a:custGeom>
                <a:avLst/>
                <a:gdLst/>
                <a:ahLst/>
                <a:cxnLst>
                  <a:cxn ang="0">
                    <a:pos x="89" y="90"/>
                  </a:cxn>
                  <a:cxn ang="0">
                    <a:pos x="103" y="90"/>
                  </a:cxn>
                  <a:cxn ang="0">
                    <a:pos x="103" y="123"/>
                  </a:cxn>
                  <a:cxn ang="0">
                    <a:pos x="91" y="123"/>
                  </a:cxn>
                  <a:cxn ang="0">
                    <a:pos x="91" y="103"/>
                  </a:cxn>
                  <a:cxn ang="0">
                    <a:pos x="13" y="103"/>
                  </a:cxn>
                  <a:cxn ang="0">
                    <a:pos x="13" y="123"/>
                  </a:cxn>
                  <a:cxn ang="0">
                    <a:pos x="0" y="123"/>
                  </a:cxn>
                  <a:cxn ang="0">
                    <a:pos x="0" y="90"/>
                  </a:cxn>
                  <a:cxn ang="0">
                    <a:pos x="11" y="90"/>
                  </a:cxn>
                  <a:cxn ang="0">
                    <a:pos x="11" y="90"/>
                  </a:cxn>
                  <a:cxn ang="0">
                    <a:pos x="15" y="80"/>
                  </a:cxn>
                  <a:cxn ang="0">
                    <a:pos x="20" y="71"/>
                  </a:cxn>
                  <a:cxn ang="0">
                    <a:pos x="22" y="59"/>
                  </a:cxn>
                  <a:cxn ang="0">
                    <a:pos x="24" y="47"/>
                  </a:cxn>
                  <a:cxn ang="0">
                    <a:pos x="25" y="23"/>
                  </a:cxn>
                  <a:cxn ang="0">
                    <a:pos x="25" y="0"/>
                  </a:cxn>
                  <a:cxn ang="0">
                    <a:pos x="89" y="0"/>
                  </a:cxn>
                  <a:cxn ang="0">
                    <a:pos x="89" y="90"/>
                  </a:cxn>
                  <a:cxn ang="0">
                    <a:pos x="38" y="12"/>
                  </a:cxn>
                  <a:cxn ang="0">
                    <a:pos x="38" y="12"/>
                  </a:cxn>
                  <a:cxn ang="0">
                    <a:pos x="38" y="30"/>
                  </a:cxn>
                  <a:cxn ang="0">
                    <a:pos x="36" y="51"/>
                  </a:cxn>
                  <a:cxn ang="0">
                    <a:pos x="32" y="71"/>
                  </a:cxn>
                  <a:cxn ang="0">
                    <a:pos x="29" y="80"/>
                  </a:cxn>
                  <a:cxn ang="0">
                    <a:pos x="25" y="90"/>
                  </a:cxn>
                  <a:cxn ang="0">
                    <a:pos x="75" y="90"/>
                  </a:cxn>
                  <a:cxn ang="0">
                    <a:pos x="75" y="12"/>
                  </a:cxn>
                  <a:cxn ang="0">
                    <a:pos x="38" y="12"/>
                  </a:cxn>
                </a:cxnLst>
                <a:rect l="0" t="0" r="r" b="b"/>
                <a:pathLst>
                  <a:path w="103" h="123">
                    <a:moveTo>
                      <a:pt x="89" y="90"/>
                    </a:moveTo>
                    <a:lnTo>
                      <a:pt x="103" y="90"/>
                    </a:lnTo>
                    <a:lnTo>
                      <a:pt x="103" y="123"/>
                    </a:lnTo>
                    <a:lnTo>
                      <a:pt x="91" y="123"/>
                    </a:lnTo>
                    <a:lnTo>
                      <a:pt x="91" y="103"/>
                    </a:lnTo>
                    <a:lnTo>
                      <a:pt x="13" y="103"/>
                    </a:lnTo>
                    <a:lnTo>
                      <a:pt x="13" y="123"/>
                    </a:lnTo>
                    <a:lnTo>
                      <a:pt x="0" y="123"/>
                    </a:lnTo>
                    <a:lnTo>
                      <a:pt x="0" y="90"/>
                    </a:lnTo>
                    <a:lnTo>
                      <a:pt x="11" y="90"/>
                    </a:lnTo>
                    <a:lnTo>
                      <a:pt x="11" y="90"/>
                    </a:lnTo>
                    <a:lnTo>
                      <a:pt x="15" y="80"/>
                    </a:lnTo>
                    <a:lnTo>
                      <a:pt x="20" y="71"/>
                    </a:lnTo>
                    <a:lnTo>
                      <a:pt x="22" y="59"/>
                    </a:lnTo>
                    <a:lnTo>
                      <a:pt x="24" y="47"/>
                    </a:lnTo>
                    <a:lnTo>
                      <a:pt x="25" y="23"/>
                    </a:lnTo>
                    <a:lnTo>
                      <a:pt x="25" y="0"/>
                    </a:lnTo>
                    <a:lnTo>
                      <a:pt x="89" y="0"/>
                    </a:lnTo>
                    <a:lnTo>
                      <a:pt x="89" y="90"/>
                    </a:lnTo>
                    <a:close/>
                    <a:moveTo>
                      <a:pt x="38" y="12"/>
                    </a:moveTo>
                    <a:lnTo>
                      <a:pt x="38" y="12"/>
                    </a:lnTo>
                    <a:lnTo>
                      <a:pt x="38" y="30"/>
                    </a:lnTo>
                    <a:lnTo>
                      <a:pt x="36" y="51"/>
                    </a:lnTo>
                    <a:lnTo>
                      <a:pt x="32" y="71"/>
                    </a:lnTo>
                    <a:lnTo>
                      <a:pt x="29" y="80"/>
                    </a:lnTo>
                    <a:lnTo>
                      <a:pt x="25" y="90"/>
                    </a:lnTo>
                    <a:lnTo>
                      <a:pt x="75" y="90"/>
                    </a:lnTo>
                    <a:lnTo>
                      <a:pt x="75" y="12"/>
                    </a:lnTo>
                    <a:lnTo>
                      <a:pt x="38" y="12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" name="Freeform 15"/>
              <p:cNvSpPr>
                <a:spLocks noEditPoints="1"/>
              </p:cNvSpPr>
              <p:nvPr/>
            </p:nvSpPr>
            <p:spPr bwMode="auto">
              <a:xfrm>
                <a:off x="3662363" y="3516313"/>
                <a:ext cx="150812" cy="163512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95" y="103"/>
                  </a:cxn>
                  <a:cxn ang="0">
                    <a:pos x="82" y="103"/>
                  </a:cxn>
                  <a:cxn ang="0">
                    <a:pos x="74" y="83"/>
                  </a:cxn>
                  <a:cxn ang="0">
                    <a:pos x="21" y="83"/>
                  </a:cxn>
                  <a:cxn ang="0">
                    <a:pos x="13" y="103"/>
                  </a:cxn>
                  <a:cxn ang="0">
                    <a:pos x="0" y="103"/>
                  </a:cxn>
                  <a:cxn ang="0">
                    <a:pos x="41" y="0"/>
                  </a:cxn>
                  <a:cxn ang="0">
                    <a:pos x="55" y="0"/>
                  </a:cxn>
                  <a:cxn ang="0">
                    <a:pos x="25" y="71"/>
                  </a:cxn>
                  <a:cxn ang="0">
                    <a:pos x="70" y="71"/>
                  </a:cxn>
                  <a:cxn ang="0">
                    <a:pos x="48" y="16"/>
                  </a:cxn>
                  <a:cxn ang="0">
                    <a:pos x="25" y="71"/>
                  </a:cxn>
                </a:cxnLst>
                <a:rect l="0" t="0" r="r" b="b"/>
                <a:pathLst>
                  <a:path w="95" h="103">
                    <a:moveTo>
                      <a:pt x="55" y="0"/>
                    </a:moveTo>
                    <a:lnTo>
                      <a:pt x="95" y="103"/>
                    </a:lnTo>
                    <a:lnTo>
                      <a:pt x="82" y="103"/>
                    </a:lnTo>
                    <a:lnTo>
                      <a:pt x="74" y="83"/>
                    </a:lnTo>
                    <a:lnTo>
                      <a:pt x="21" y="83"/>
                    </a:lnTo>
                    <a:lnTo>
                      <a:pt x="13" y="103"/>
                    </a:lnTo>
                    <a:lnTo>
                      <a:pt x="0" y="103"/>
                    </a:lnTo>
                    <a:lnTo>
                      <a:pt x="41" y="0"/>
                    </a:lnTo>
                    <a:lnTo>
                      <a:pt x="55" y="0"/>
                    </a:lnTo>
                    <a:close/>
                    <a:moveTo>
                      <a:pt x="25" y="71"/>
                    </a:moveTo>
                    <a:lnTo>
                      <a:pt x="70" y="71"/>
                    </a:lnTo>
                    <a:lnTo>
                      <a:pt x="48" y="16"/>
                    </a:lnTo>
                    <a:lnTo>
                      <a:pt x="25" y="71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" name="Freeform 16"/>
              <p:cNvSpPr>
                <a:spLocks/>
              </p:cNvSpPr>
              <p:nvPr/>
            </p:nvSpPr>
            <p:spPr bwMode="auto">
              <a:xfrm>
                <a:off x="3835400" y="3516313"/>
                <a:ext cx="106362" cy="163512"/>
              </a:xfrm>
              <a:custGeom>
                <a:avLst/>
                <a:gdLst/>
                <a:ahLst/>
                <a:cxnLst>
                  <a:cxn ang="0">
                    <a:pos x="0" y="103"/>
                  </a:cxn>
                  <a:cxn ang="0">
                    <a:pos x="0" y="0"/>
                  </a:cxn>
                  <a:cxn ang="0">
                    <a:pos x="67" y="0"/>
                  </a:cxn>
                  <a:cxn ang="0">
                    <a:pos x="67" y="12"/>
                  </a:cxn>
                  <a:cxn ang="0">
                    <a:pos x="12" y="12"/>
                  </a:cxn>
                  <a:cxn ang="0">
                    <a:pos x="12" y="103"/>
                  </a:cxn>
                  <a:cxn ang="0">
                    <a:pos x="0" y="103"/>
                  </a:cxn>
                </a:cxnLst>
                <a:rect l="0" t="0" r="r" b="b"/>
                <a:pathLst>
                  <a:path w="67" h="103">
                    <a:moveTo>
                      <a:pt x="0" y="103"/>
                    </a:moveTo>
                    <a:lnTo>
                      <a:pt x="0" y="0"/>
                    </a:lnTo>
                    <a:lnTo>
                      <a:pt x="67" y="0"/>
                    </a:lnTo>
                    <a:lnTo>
                      <a:pt x="67" y="12"/>
                    </a:lnTo>
                    <a:lnTo>
                      <a:pt x="12" y="12"/>
                    </a:lnTo>
                    <a:lnTo>
                      <a:pt x="12" y="103"/>
                    </a:lnTo>
                    <a:lnTo>
                      <a:pt x="0" y="103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" name="Freeform 17"/>
              <p:cNvSpPr>
                <a:spLocks noEditPoints="1"/>
              </p:cNvSpPr>
              <p:nvPr/>
            </p:nvSpPr>
            <p:spPr bwMode="auto">
              <a:xfrm>
                <a:off x="3949700" y="3516313"/>
                <a:ext cx="165100" cy="163512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74" y="4"/>
                  </a:cxn>
                  <a:cxn ang="0">
                    <a:pos x="90" y="15"/>
                  </a:cxn>
                  <a:cxn ang="0">
                    <a:pos x="100" y="32"/>
                  </a:cxn>
                  <a:cxn ang="0">
                    <a:pos x="104" y="51"/>
                  </a:cxn>
                  <a:cxn ang="0">
                    <a:pos x="103" y="62"/>
                  </a:cxn>
                  <a:cxn ang="0">
                    <a:pos x="95" y="80"/>
                  </a:cxn>
                  <a:cxn ang="0">
                    <a:pos x="81" y="94"/>
                  </a:cxn>
                  <a:cxn ang="0">
                    <a:pos x="63" y="101"/>
                  </a:cxn>
                  <a:cxn ang="0">
                    <a:pos x="53" y="103"/>
                  </a:cxn>
                  <a:cxn ang="0">
                    <a:pos x="32" y="98"/>
                  </a:cxn>
                  <a:cxn ang="0">
                    <a:pos x="15" y="87"/>
                  </a:cxn>
                  <a:cxn ang="0">
                    <a:pos x="4" y="71"/>
                  </a:cxn>
                  <a:cxn ang="0">
                    <a:pos x="0" y="51"/>
                  </a:cxn>
                  <a:cxn ang="0">
                    <a:pos x="2" y="40"/>
                  </a:cxn>
                  <a:cxn ang="0">
                    <a:pos x="10" y="22"/>
                  </a:cxn>
                  <a:cxn ang="0">
                    <a:pos x="24" y="8"/>
                  </a:cxn>
                  <a:cxn ang="0">
                    <a:pos x="42" y="1"/>
                  </a:cxn>
                  <a:cxn ang="0">
                    <a:pos x="53" y="0"/>
                  </a:cxn>
                  <a:cxn ang="0">
                    <a:pos x="53" y="90"/>
                  </a:cxn>
                  <a:cxn ang="0">
                    <a:pos x="68" y="87"/>
                  </a:cxn>
                  <a:cxn ang="0">
                    <a:pos x="81" y="79"/>
                  </a:cxn>
                  <a:cxn ang="0">
                    <a:pos x="88" y="66"/>
                  </a:cxn>
                  <a:cxn ang="0">
                    <a:pos x="92" y="51"/>
                  </a:cxn>
                  <a:cxn ang="0">
                    <a:pos x="90" y="43"/>
                  </a:cxn>
                  <a:cxn ang="0">
                    <a:pos x="85" y="29"/>
                  </a:cxn>
                  <a:cxn ang="0">
                    <a:pos x="74" y="18"/>
                  </a:cxn>
                  <a:cxn ang="0">
                    <a:pos x="60" y="12"/>
                  </a:cxn>
                  <a:cxn ang="0">
                    <a:pos x="53" y="12"/>
                  </a:cxn>
                  <a:cxn ang="0">
                    <a:pos x="38" y="15"/>
                  </a:cxn>
                  <a:cxn ang="0">
                    <a:pos x="25" y="23"/>
                  </a:cxn>
                  <a:cxn ang="0">
                    <a:pos x="17" y="36"/>
                  </a:cxn>
                  <a:cxn ang="0">
                    <a:pos x="14" y="51"/>
                  </a:cxn>
                  <a:cxn ang="0">
                    <a:pos x="14" y="59"/>
                  </a:cxn>
                  <a:cxn ang="0">
                    <a:pos x="20" y="73"/>
                  </a:cxn>
                  <a:cxn ang="0">
                    <a:pos x="31" y="83"/>
                  </a:cxn>
                  <a:cxn ang="0">
                    <a:pos x="45" y="90"/>
                  </a:cxn>
                  <a:cxn ang="0">
                    <a:pos x="53" y="90"/>
                  </a:cxn>
                </a:cxnLst>
                <a:rect l="0" t="0" r="r" b="b"/>
                <a:pathLst>
                  <a:path w="104" h="103">
                    <a:moveTo>
                      <a:pt x="53" y="0"/>
                    </a:moveTo>
                    <a:lnTo>
                      <a:pt x="53" y="0"/>
                    </a:lnTo>
                    <a:lnTo>
                      <a:pt x="64" y="1"/>
                    </a:lnTo>
                    <a:lnTo>
                      <a:pt x="74" y="4"/>
                    </a:lnTo>
                    <a:lnTo>
                      <a:pt x="82" y="9"/>
                    </a:lnTo>
                    <a:lnTo>
                      <a:pt x="90" y="15"/>
                    </a:lnTo>
                    <a:lnTo>
                      <a:pt x="96" y="23"/>
                    </a:lnTo>
                    <a:lnTo>
                      <a:pt x="100" y="32"/>
                    </a:lnTo>
                    <a:lnTo>
                      <a:pt x="103" y="41"/>
                    </a:lnTo>
                    <a:lnTo>
                      <a:pt x="104" y="51"/>
                    </a:lnTo>
                    <a:lnTo>
                      <a:pt x="104" y="51"/>
                    </a:lnTo>
                    <a:lnTo>
                      <a:pt x="103" y="62"/>
                    </a:lnTo>
                    <a:lnTo>
                      <a:pt x="100" y="72"/>
                    </a:lnTo>
                    <a:lnTo>
                      <a:pt x="95" y="80"/>
                    </a:lnTo>
                    <a:lnTo>
                      <a:pt x="89" y="89"/>
                    </a:lnTo>
                    <a:lnTo>
                      <a:pt x="81" y="94"/>
                    </a:lnTo>
                    <a:lnTo>
                      <a:pt x="72" y="98"/>
                    </a:lnTo>
                    <a:lnTo>
                      <a:pt x="63" y="101"/>
                    </a:lnTo>
                    <a:lnTo>
                      <a:pt x="53" y="103"/>
                    </a:lnTo>
                    <a:lnTo>
                      <a:pt x="53" y="103"/>
                    </a:lnTo>
                    <a:lnTo>
                      <a:pt x="42" y="101"/>
                    </a:lnTo>
                    <a:lnTo>
                      <a:pt x="32" y="98"/>
                    </a:lnTo>
                    <a:lnTo>
                      <a:pt x="24" y="93"/>
                    </a:lnTo>
                    <a:lnTo>
                      <a:pt x="15" y="87"/>
                    </a:lnTo>
                    <a:lnTo>
                      <a:pt x="10" y="79"/>
                    </a:lnTo>
                    <a:lnTo>
                      <a:pt x="4" y="71"/>
                    </a:lnTo>
                    <a:lnTo>
                      <a:pt x="2" y="61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2" y="40"/>
                    </a:lnTo>
                    <a:lnTo>
                      <a:pt x="4" y="30"/>
                    </a:lnTo>
                    <a:lnTo>
                      <a:pt x="10" y="22"/>
                    </a:lnTo>
                    <a:lnTo>
                      <a:pt x="17" y="14"/>
                    </a:lnTo>
                    <a:lnTo>
                      <a:pt x="24" y="8"/>
                    </a:lnTo>
                    <a:lnTo>
                      <a:pt x="33" y="4"/>
                    </a:lnTo>
                    <a:lnTo>
                      <a:pt x="42" y="1"/>
                    </a:lnTo>
                    <a:lnTo>
                      <a:pt x="53" y="0"/>
                    </a:lnTo>
                    <a:lnTo>
                      <a:pt x="53" y="0"/>
                    </a:lnTo>
                    <a:close/>
                    <a:moveTo>
                      <a:pt x="53" y="90"/>
                    </a:moveTo>
                    <a:lnTo>
                      <a:pt x="53" y="90"/>
                    </a:lnTo>
                    <a:lnTo>
                      <a:pt x="61" y="90"/>
                    </a:lnTo>
                    <a:lnTo>
                      <a:pt x="68" y="87"/>
                    </a:lnTo>
                    <a:lnTo>
                      <a:pt x="75" y="84"/>
                    </a:lnTo>
                    <a:lnTo>
                      <a:pt x="81" y="79"/>
                    </a:lnTo>
                    <a:lnTo>
                      <a:pt x="85" y="73"/>
                    </a:lnTo>
                    <a:lnTo>
                      <a:pt x="88" y="66"/>
                    </a:lnTo>
                    <a:lnTo>
                      <a:pt x="90" y="59"/>
                    </a:lnTo>
                    <a:lnTo>
                      <a:pt x="92" y="51"/>
                    </a:lnTo>
                    <a:lnTo>
                      <a:pt x="92" y="51"/>
                    </a:lnTo>
                    <a:lnTo>
                      <a:pt x="90" y="43"/>
                    </a:lnTo>
                    <a:lnTo>
                      <a:pt x="88" y="36"/>
                    </a:lnTo>
                    <a:lnTo>
                      <a:pt x="85" y="29"/>
                    </a:lnTo>
                    <a:lnTo>
                      <a:pt x="81" y="23"/>
                    </a:lnTo>
                    <a:lnTo>
                      <a:pt x="74" y="18"/>
                    </a:lnTo>
                    <a:lnTo>
                      <a:pt x="68" y="15"/>
                    </a:lnTo>
                    <a:lnTo>
                      <a:pt x="60" y="12"/>
                    </a:lnTo>
                    <a:lnTo>
                      <a:pt x="53" y="12"/>
                    </a:lnTo>
                    <a:lnTo>
                      <a:pt x="53" y="12"/>
                    </a:lnTo>
                    <a:lnTo>
                      <a:pt x="45" y="12"/>
                    </a:lnTo>
                    <a:lnTo>
                      <a:pt x="38" y="15"/>
                    </a:lnTo>
                    <a:lnTo>
                      <a:pt x="31" y="18"/>
                    </a:lnTo>
                    <a:lnTo>
                      <a:pt x="25" y="23"/>
                    </a:lnTo>
                    <a:lnTo>
                      <a:pt x="21" y="29"/>
                    </a:lnTo>
                    <a:lnTo>
                      <a:pt x="17" y="36"/>
                    </a:lnTo>
                    <a:lnTo>
                      <a:pt x="14" y="43"/>
                    </a:lnTo>
                    <a:lnTo>
                      <a:pt x="14" y="51"/>
                    </a:lnTo>
                    <a:lnTo>
                      <a:pt x="14" y="51"/>
                    </a:lnTo>
                    <a:lnTo>
                      <a:pt x="14" y="59"/>
                    </a:lnTo>
                    <a:lnTo>
                      <a:pt x="17" y="66"/>
                    </a:lnTo>
                    <a:lnTo>
                      <a:pt x="20" y="73"/>
                    </a:lnTo>
                    <a:lnTo>
                      <a:pt x="25" y="79"/>
                    </a:lnTo>
                    <a:lnTo>
                      <a:pt x="31" y="83"/>
                    </a:lnTo>
                    <a:lnTo>
                      <a:pt x="38" y="87"/>
                    </a:lnTo>
                    <a:lnTo>
                      <a:pt x="45" y="90"/>
                    </a:lnTo>
                    <a:lnTo>
                      <a:pt x="53" y="90"/>
                    </a:lnTo>
                    <a:lnTo>
                      <a:pt x="53" y="9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" name="Freeform 18"/>
              <p:cNvSpPr>
                <a:spLocks/>
              </p:cNvSpPr>
              <p:nvPr/>
            </p:nvSpPr>
            <p:spPr bwMode="auto">
              <a:xfrm>
                <a:off x="4143375" y="3516313"/>
                <a:ext cx="109537" cy="163512"/>
              </a:xfrm>
              <a:custGeom>
                <a:avLst/>
                <a:gdLst/>
                <a:ahLst/>
                <a:cxnLst>
                  <a:cxn ang="0">
                    <a:pos x="0" y="103"/>
                  </a:cxn>
                  <a:cxn ang="0">
                    <a:pos x="0" y="0"/>
                  </a:cxn>
                  <a:cxn ang="0">
                    <a:pos x="69" y="0"/>
                  </a:cxn>
                  <a:cxn ang="0">
                    <a:pos x="69" y="12"/>
                  </a:cxn>
                  <a:cxn ang="0">
                    <a:pos x="13" y="12"/>
                  </a:cxn>
                  <a:cxn ang="0">
                    <a:pos x="13" y="103"/>
                  </a:cxn>
                  <a:cxn ang="0">
                    <a:pos x="0" y="103"/>
                  </a:cxn>
                </a:cxnLst>
                <a:rect l="0" t="0" r="r" b="b"/>
                <a:pathLst>
                  <a:path w="69" h="103">
                    <a:moveTo>
                      <a:pt x="0" y="103"/>
                    </a:moveTo>
                    <a:lnTo>
                      <a:pt x="0" y="0"/>
                    </a:lnTo>
                    <a:lnTo>
                      <a:pt x="69" y="0"/>
                    </a:lnTo>
                    <a:lnTo>
                      <a:pt x="69" y="12"/>
                    </a:lnTo>
                    <a:lnTo>
                      <a:pt x="13" y="12"/>
                    </a:lnTo>
                    <a:lnTo>
                      <a:pt x="13" y="103"/>
                    </a:lnTo>
                    <a:lnTo>
                      <a:pt x="0" y="103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" name="Freeform 19"/>
              <p:cNvSpPr>
                <a:spLocks/>
              </p:cNvSpPr>
              <p:nvPr/>
            </p:nvSpPr>
            <p:spPr bwMode="auto">
              <a:xfrm>
                <a:off x="4270375" y="3516313"/>
                <a:ext cx="134937" cy="16351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80"/>
                  </a:cxn>
                  <a:cxn ang="0">
                    <a:pos x="78" y="0"/>
                  </a:cxn>
                  <a:cxn ang="0">
                    <a:pos x="85" y="0"/>
                  </a:cxn>
                  <a:cxn ang="0">
                    <a:pos x="85" y="103"/>
                  </a:cxn>
                  <a:cxn ang="0">
                    <a:pos x="72" y="103"/>
                  </a:cxn>
                  <a:cxn ang="0">
                    <a:pos x="72" y="22"/>
                  </a:cxn>
                  <a:cxn ang="0">
                    <a:pos x="7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12" y="0"/>
                  </a:cxn>
                </a:cxnLst>
                <a:rect l="0" t="0" r="r" b="b"/>
                <a:pathLst>
                  <a:path w="85" h="103">
                    <a:moveTo>
                      <a:pt x="12" y="0"/>
                    </a:moveTo>
                    <a:lnTo>
                      <a:pt x="12" y="80"/>
                    </a:lnTo>
                    <a:lnTo>
                      <a:pt x="78" y="0"/>
                    </a:lnTo>
                    <a:lnTo>
                      <a:pt x="85" y="0"/>
                    </a:lnTo>
                    <a:lnTo>
                      <a:pt x="85" y="103"/>
                    </a:lnTo>
                    <a:lnTo>
                      <a:pt x="72" y="103"/>
                    </a:lnTo>
                    <a:lnTo>
                      <a:pt x="72" y="22"/>
                    </a:lnTo>
                    <a:lnTo>
                      <a:pt x="7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" name="Freeform 20"/>
              <p:cNvSpPr>
                <a:spLocks/>
              </p:cNvSpPr>
              <p:nvPr/>
            </p:nvSpPr>
            <p:spPr bwMode="auto">
              <a:xfrm>
                <a:off x="4424363" y="3516313"/>
                <a:ext cx="120650" cy="163512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76" y="103"/>
                  </a:cxn>
                  <a:cxn ang="0">
                    <a:pos x="63" y="103"/>
                  </a:cxn>
                  <a:cxn ang="0">
                    <a:pos x="63" y="58"/>
                  </a:cxn>
                  <a:cxn ang="0">
                    <a:pos x="63" y="58"/>
                  </a:cxn>
                  <a:cxn ang="0">
                    <a:pos x="49" y="62"/>
                  </a:cxn>
                  <a:cxn ang="0">
                    <a:pos x="35" y="64"/>
                  </a:cxn>
                  <a:cxn ang="0">
                    <a:pos x="35" y="64"/>
                  </a:cxn>
                  <a:cxn ang="0">
                    <a:pos x="26" y="64"/>
                  </a:cxn>
                  <a:cxn ang="0">
                    <a:pos x="21" y="62"/>
                  </a:cxn>
                  <a:cxn ang="0">
                    <a:pos x="14" y="59"/>
                  </a:cxn>
                  <a:cxn ang="0">
                    <a:pos x="10" y="57"/>
                  </a:cxn>
                  <a:cxn ang="0">
                    <a:pos x="6" y="53"/>
                  </a:cxn>
                  <a:cxn ang="0">
                    <a:pos x="3" y="47"/>
                  </a:cxn>
                  <a:cxn ang="0">
                    <a:pos x="1" y="41"/>
                  </a:cxn>
                  <a:cxn ang="0">
                    <a:pos x="0" y="33"/>
                  </a:cxn>
                  <a:cxn ang="0">
                    <a:pos x="0" y="0"/>
                  </a:cxn>
                  <a:cxn ang="0">
                    <a:pos x="14" y="0"/>
                  </a:cxn>
                  <a:cxn ang="0">
                    <a:pos x="14" y="32"/>
                  </a:cxn>
                  <a:cxn ang="0">
                    <a:pos x="14" y="32"/>
                  </a:cxn>
                  <a:cxn ang="0">
                    <a:pos x="14" y="36"/>
                  </a:cxn>
                  <a:cxn ang="0">
                    <a:pos x="15" y="41"/>
                  </a:cxn>
                  <a:cxn ang="0">
                    <a:pos x="17" y="44"/>
                  </a:cxn>
                  <a:cxn ang="0">
                    <a:pos x="19" y="47"/>
                  </a:cxn>
                  <a:cxn ang="0">
                    <a:pos x="22" y="50"/>
                  </a:cxn>
                  <a:cxn ang="0">
                    <a:pos x="26" y="51"/>
                  </a:cxn>
                  <a:cxn ang="0">
                    <a:pos x="36" y="53"/>
                  </a:cxn>
                  <a:cxn ang="0">
                    <a:pos x="36" y="53"/>
                  </a:cxn>
                  <a:cxn ang="0">
                    <a:pos x="49" y="51"/>
                  </a:cxn>
                  <a:cxn ang="0">
                    <a:pos x="63" y="47"/>
                  </a:cxn>
                  <a:cxn ang="0">
                    <a:pos x="63" y="0"/>
                  </a:cxn>
                  <a:cxn ang="0">
                    <a:pos x="76" y="0"/>
                  </a:cxn>
                </a:cxnLst>
                <a:rect l="0" t="0" r="r" b="b"/>
                <a:pathLst>
                  <a:path w="76" h="103">
                    <a:moveTo>
                      <a:pt x="76" y="0"/>
                    </a:moveTo>
                    <a:lnTo>
                      <a:pt x="76" y="103"/>
                    </a:lnTo>
                    <a:lnTo>
                      <a:pt x="63" y="103"/>
                    </a:lnTo>
                    <a:lnTo>
                      <a:pt x="63" y="58"/>
                    </a:lnTo>
                    <a:lnTo>
                      <a:pt x="63" y="58"/>
                    </a:lnTo>
                    <a:lnTo>
                      <a:pt x="49" y="62"/>
                    </a:lnTo>
                    <a:lnTo>
                      <a:pt x="35" y="64"/>
                    </a:lnTo>
                    <a:lnTo>
                      <a:pt x="35" y="64"/>
                    </a:lnTo>
                    <a:lnTo>
                      <a:pt x="26" y="64"/>
                    </a:lnTo>
                    <a:lnTo>
                      <a:pt x="21" y="62"/>
                    </a:lnTo>
                    <a:lnTo>
                      <a:pt x="14" y="59"/>
                    </a:lnTo>
                    <a:lnTo>
                      <a:pt x="10" y="57"/>
                    </a:lnTo>
                    <a:lnTo>
                      <a:pt x="6" y="53"/>
                    </a:lnTo>
                    <a:lnTo>
                      <a:pt x="3" y="47"/>
                    </a:lnTo>
                    <a:lnTo>
                      <a:pt x="1" y="41"/>
                    </a:lnTo>
                    <a:lnTo>
                      <a:pt x="0" y="33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14" y="32"/>
                    </a:lnTo>
                    <a:lnTo>
                      <a:pt x="14" y="32"/>
                    </a:lnTo>
                    <a:lnTo>
                      <a:pt x="14" y="36"/>
                    </a:lnTo>
                    <a:lnTo>
                      <a:pt x="15" y="41"/>
                    </a:lnTo>
                    <a:lnTo>
                      <a:pt x="17" y="44"/>
                    </a:lnTo>
                    <a:lnTo>
                      <a:pt x="19" y="47"/>
                    </a:lnTo>
                    <a:lnTo>
                      <a:pt x="22" y="50"/>
                    </a:lnTo>
                    <a:lnTo>
                      <a:pt x="26" y="51"/>
                    </a:lnTo>
                    <a:lnTo>
                      <a:pt x="36" y="53"/>
                    </a:lnTo>
                    <a:lnTo>
                      <a:pt x="36" y="53"/>
                    </a:lnTo>
                    <a:lnTo>
                      <a:pt x="49" y="51"/>
                    </a:lnTo>
                    <a:lnTo>
                      <a:pt x="63" y="47"/>
                    </a:lnTo>
                    <a:lnTo>
                      <a:pt x="63" y="0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" name="Freeform 21"/>
              <p:cNvSpPr>
                <a:spLocks/>
              </p:cNvSpPr>
              <p:nvPr/>
            </p:nvSpPr>
            <p:spPr bwMode="auto">
              <a:xfrm>
                <a:off x="4583113" y="3516313"/>
                <a:ext cx="107950" cy="163512"/>
              </a:xfrm>
              <a:custGeom>
                <a:avLst/>
                <a:gdLst/>
                <a:ahLst/>
                <a:cxnLst>
                  <a:cxn ang="0">
                    <a:pos x="68" y="0"/>
                  </a:cxn>
                  <a:cxn ang="0">
                    <a:pos x="68" y="12"/>
                  </a:cxn>
                  <a:cxn ang="0">
                    <a:pos x="13" y="12"/>
                  </a:cxn>
                  <a:cxn ang="0">
                    <a:pos x="13" y="40"/>
                  </a:cxn>
                  <a:cxn ang="0">
                    <a:pos x="54" y="40"/>
                  </a:cxn>
                  <a:cxn ang="0">
                    <a:pos x="54" y="53"/>
                  </a:cxn>
                  <a:cxn ang="0">
                    <a:pos x="13" y="53"/>
                  </a:cxn>
                  <a:cxn ang="0">
                    <a:pos x="13" y="90"/>
                  </a:cxn>
                  <a:cxn ang="0">
                    <a:pos x="68" y="90"/>
                  </a:cxn>
                  <a:cxn ang="0">
                    <a:pos x="68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68" y="0"/>
                  </a:cxn>
                </a:cxnLst>
                <a:rect l="0" t="0" r="r" b="b"/>
                <a:pathLst>
                  <a:path w="68" h="103">
                    <a:moveTo>
                      <a:pt x="68" y="0"/>
                    </a:moveTo>
                    <a:lnTo>
                      <a:pt x="68" y="12"/>
                    </a:lnTo>
                    <a:lnTo>
                      <a:pt x="13" y="12"/>
                    </a:lnTo>
                    <a:lnTo>
                      <a:pt x="13" y="40"/>
                    </a:lnTo>
                    <a:lnTo>
                      <a:pt x="54" y="40"/>
                    </a:lnTo>
                    <a:lnTo>
                      <a:pt x="54" y="53"/>
                    </a:lnTo>
                    <a:lnTo>
                      <a:pt x="13" y="53"/>
                    </a:lnTo>
                    <a:lnTo>
                      <a:pt x="13" y="90"/>
                    </a:lnTo>
                    <a:lnTo>
                      <a:pt x="68" y="90"/>
                    </a:lnTo>
                    <a:lnTo>
                      <a:pt x="68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" name="Freeform 22"/>
              <p:cNvSpPr>
                <a:spLocks/>
              </p:cNvSpPr>
              <p:nvPr/>
            </p:nvSpPr>
            <p:spPr bwMode="auto">
              <a:xfrm>
                <a:off x="4700588" y="3516313"/>
                <a:ext cx="160337" cy="163512"/>
              </a:xfrm>
              <a:custGeom>
                <a:avLst/>
                <a:gdLst/>
                <a:ahLst/>
                <a:cxnLst>
                  <a:cxn ang="0">
                    <a:pos x="101" y="66"/>
                  </a:cxn>
                  <a:cxn ang="0">
                    <a:pos x="94" y="82"/>
                  </a:cxn>
                  <a:cxn ang="0">
                    <a:pos x="83" y="93"/>
                  </a:cxn>
                  <a:cxn ang="0">
                    <a:pos x="68" y="100"/>
                  </a:cxn>
                  <a:cxn ang="0">
                    <a:pos x="53" y="103"/>
                  </a:cxn>
                  <a:cxn ang="0">
                    <a:pos x="41" y="101"/>
                  </a:cxn>
                  <a:cxn ang="0">
                    <a:pos x="22" y="93"/>
                  </a:cxn>
                  <a:cxn ang="0">
                    <a:pos x="8" y="79"/>
                  </a:cxn>
                  <a:cxn ang="0">
                    <a:pos x="1" y="61"/>
                  </a:cxn>
                  <a:cxn ang="0">
                    <a:pos x="0" y="51"/>
                  </a:cxn>
                  <a:cxn ang="0">
                    <a:pos x="4" y="32"/>
                  </a:cxn>
                  <a:cxn ang="0">
                    <a:pos x="15" y="15"/>
                  </a:cxn>
                  <a:cxn ang="0">
                    <a:pos x="32" y="4"/>
                  </a:cxn>
                  <a:cxn ang="0">
                    <a:pos x="53" y="0"/>
                  </a:cxn>
                  <a:cxn ang="0">
                    <a:pos x="61" y="1"/>
                  </a:cxn>
                  <a:cxn ang="0">
                    <a:pos x="76" y="5"/>
                  </a:cxn>
                  <a:cxn ang="0">
                    <a:pos x="89" y="15"/>
                  </a:cxn>
                  <a:cxn ang="0">
                    <a:pos x="98" y="28"/>
                  </a:cxn>
                  <a:cxn ang="0">
                    <a:pos x="90" y="40"/>
                  </a:cxn>
                  <a:cxn ang="0">
                    <a:pos x="87" y="33"/>
                  </a:cxn>
                  <a:cxn ang="0">
                    <a:pos x="80" y="23"/>
                  </a:cxn>
                  <a:cxn ang="0">
                    <a:pos x="71" y="16"/>
                  </a:cxn>
                  <a:cxn ang="0">
                    <a:pos x="58" y="12"/>
                  </a:cxn>
                  <a:cxn ang="0">
                    <a:pos x="53" y="12"/>
                  </a:cxn>
                  <a:cxn ang="0">
                    <a:pos x="37" y="15"/>
                  </a:cxn>
                  <a:cxn ang="0">
                    <a:pos x="25" y="23"/>
                  </a:cxn>
                  <a:cxn ang="0">
                    <a:pos x="16" y="36"/>
                  </a:cxn>
                  <a:cxn ang="0">
                    <a:pos x="14" y="51"/>
                  </a:cxn>
                  <a:cxn ang="0">
                    <a:pos x="14" y="59"/>
                  </a:cxn>
                  <a:cxn ang="0">
                    <a:pos x="19" y="73"/>
                  </a:cxn>
                  <a:cxn ang="0">
                    <a:pos x="30" y="83"/>
                  </a:cxn>
                  <a:cxn ang="0">
                    <a:pos x="44" y="90"/>
                  </a:cxn>
                  <a:cxn ang="0">
                    <a:pos x="53" y="90"/>
                  </a:cxn>
                  <a:cxn ang="0">
                    <a:pos x="65" y="89"/>
                  </a:cxn>
                  <a:cxn ang="0">
                    <a:pos x="75" y="83"/>
                  </a:cxn>
                  <a:cxn ang="0">
                    <a:pos x="85" y="73"/>
                  </a:cxn>
                  <a:cxn ang="0">
                    <a:pos x="90" y="62"/>
                  </a:cxn>
                </a:cxnLst>
                <a:rect l="0" t="0" r="r" b="b"/>
                <a:pathLst>
                  <a:path w="101" h="103">
                    <a:moveTo>
                      <a:pt x="101" y="66"/>
                    </a:moveTo>
                    <a:lnTo>
                      <a:pt x="101" y="66"/>
                    </a:lnTo>
                    <a:lnTo>
                      <a:pt x="98" y="75"/>
                    </a:lnTo>
                    <a:lnTo>
                      <a:pt x="94" y="82"/>
                    </a:lnTo>
                    <a:lnTo>
                      <a:pt x="89" y="87"/>
                    </a:lnTo>
                    <a:lnTo>
                      <a:pt x="83" y="93"/>
                    </a:lnTo>
                    <a:lnTo>
                      <a:pt x="76" y="97"/>
                    </a:lnTo>
                    <a:lnTo>
                      <a:pt x="68" y="100"/>
                    </a:lnTo>
                    <a:lnTo>
                      <a:pt x="61" y="101"/>
                    </a:lnTo>
                    <a:lnTo>
                      <a:pt x="53" y="103"/>
                    </a:lnTo>
                    <a:lnTo>
                      <a:pt x="53" y="103"/>
                    </a:lnTo>
                    <a:lnTo>
                      <a:pt x="41" y="101"/>
                    </a:lnTo>
                    <a:lnTo>
                      <a:pt x="32" y="98"/>
                    </a:lnTo>
                    <a:lnTo>
                      <a:pt x="22" y="93"/>
                    </a:lnTo>
                    <a:lnTo>
                      <a:pt x="15" y="87"/>
                    </a:lnTo>
                    <a:lnTo>
                      <a:pt x="8" y="79"/>
                    </a:lnTo>
                    <a:lnTo>
                      <a:pt x="4" y="71"/>
                    </a:lnTo>
                    <a:lnTo>
                      <a:pt x="1" y="61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1" y="41"/>
                    </a:lnTo>
                    <a:lnTo>
                      <a:pt x="4" y="32"/>
                    </a:lnTo>
                    <a:lnTo>
                      <a:pt x="8" y="22"/>
                    </a:lnTo>
                    <a:lnTo>
                      <a:pt x="15" y="15"/>
                    </a:lnTo>
                    <a:lnTo>
                      <a:pt x="23" y="8"/>
                    </a:lnTo>
                    <a:lnTo>
                      <a:pt x="32" y="4"/>
                    </a:lnTo>
                    <a:lnTo>
                      <a:pt x="41" y="1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61" y="1"/>
                    </a:lnTo>
                    <a:lnTo>
                      <a:pt x="68" y="2"/>
                    </a:lnTo>
                    <a:lnTo>
                      <a:pt x="76" y="5"/>
                    </a:lnTo>
                    <a:lnTo>
                      <a:pt x="83" y="9"/>
                    </a:lnTo>
                    <a:lnTo>
                      <a:pt x="89" y="15"/>
                    </a:lnTo>
                    <a:lnTo>
                      <a:pt x="94" y="21"/>
                    </a:lnTo>
                    <a:lnTo>
                      <a:pt x="98" y="28"/>
                    </a:lnTo>
                    <a:lnTo>
                      <a:pt x="101" y="36"/>
                    </a:lnTo>
                    <a:lnTo>
                      <a:pt x="90" y="40"/>
                    </a:lnTo>
                    <a:lnTo>
                      <a:pt x="90" y="40"/>
                    </a:lnTo>
                    <a:lnTo>
                      <a:pt x="87" y="33"/>
                    </a:lnTo>
                    <a:lnTo>
                      <a:pt x="85" y="29"/>
                    </a:lnTo>
                    <a:lnTo>
                      <a:pt x="80" y="23"/>
                    </a:lnTo>
                    <a:lnTo>
                      <a:pt x="75" y="19"/>
                    </a:lnTo>
                    <a:lnTo>
                      <a:pt x="71" y="16"/>
                    </a:lnTo>
                    <a:lnTo>
                      <a:pt x="65" y="14"/>
                    </a:lnTo>
                    <a:lnTo>
                      <a:pt x="58" y="12"/>
                    </a:lnTo>
                    <a:lnTo>
                      <a:pt x="53" y="12"/>
                    </a:lnTo>
                    <a:lnTo>
                      <a:pt x="53" y="12"/>
                    </a:lnTo>
                    <a:lnTo>
                      <a:pt x="44" y="12"/>
                    </a:lnTo>
                    <a:lnTo>
                      <a:pt x="37" y="15"/>
                    </a:lnTo>
                    <a:lnTo>
                      <a:pt x="30" y="18"/>
                    </a:lnTo>
                    <a:lnTo>
                      <a:pt x="25" y="23"/>
                    </a:lnTo>
                    <a:lnTo>
                      <a:pt x="19" y="29"/>
                    </a:lnTo>
                    <a:lnTo>
                      <a:pt x="16" y="36"/>
                    </a:lnTo>
                    <a:lnTo>
                      <a:pt x="14" y="43"/>
                    </a:lnTo>
                    <a:lnTo>
                      <a:pt x="14" y="51"/>
                    </a:lnTo>
                    <a:lnTo>
                      <a:pt x="14" y="51"/>
                    </a:lnTo>
                    <a:lnTo>
                      <a:pt x="14" y="59"/>
                    </a:lnTo>
                    <a:lnTo>
                      <a:pt x="16" y="66"/>
                    </a:lnTo>
                    <a:lnTo>
                      <a:pt x="19" y="73"/>
                    </a:lnTo>
                    <a:lnTo>
                      <a:pt x="25" y="79"/>
                    </a:lnTo>
                    <a:lnTo>
                      <a:pt x="30" y="83"/>
                    </a:lnTo>
                    <a:lnTo>
                      <a:pt x="36" y="87"/>
                    </a:lnTo>
                    <a:lnTo>
                      <a:pt x="44" y="90"/>
                    </a:lnTo>
                    <a:lnTo>
                      <a:pt x="53" y="90"/>
                    </a:lnTo>
                    <a:lnTo>
                      <a:pt x="53" y="90"/>
                    </a:lnTo>
                    <a:lnTo>
                      <a:pt x="58" y="90"/>
                    </a:lnTo>
                    <a:lnTo>
                      <a:pt x="65" y="89"/>
                    </a:lnTo>
                    <a:lnTo>
                      <a:pt x="71" y="86"/>
                    </a:lnTo>
                    <a:lnTo>
                      <a:pt x="75" y="83"/>
                    </a:lnTo>
                    <a:lnTo>
                      <a:pt x="80" y="79"/>
                    </a:lnTo>
                    <a:lnTo>
                      <a:pt x="85" y="73"/>
                    </a:lnTo>
                    <a:lnTo>
                      <a:pt x="87" y="69"/>
                    </a:lnTo>
                    <a:lnTo>
                      <a:pt x="90" y="62"/>
                    </a:lnTo>
                    <a:lnTo>
                      <a:pt x="101" y="66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" name="Freeform 23"/>
              <p:cNvSpPr>
                <a:spLocks/>
              </p:cNvSpPr>
              <p:nvPr/>
            </p:nvSpPr>
            <p:spPr bwMode="auto">
              <a:xfrm>
                <a:off x="4887913" y="3516313"/>
                <a:ext cx="125412" cy="163512"/>
              </a:xfrm>
              <a:custGeom>
                <a:avLst/>
                <a:gdLst/>
                <a:ahLst/>
                <a:cxnLst>
                  <a:cxn ang="0">
                    <a:pos x="69" y="0"/>
                  </a:cxn>
                  <a:cxn ang="0">
                    <a:pos x="39" y="32"/>
                  </a:cxn>
                  <a:cxn ang="0">
                    <a:pos x="79" y="103"/>
                  </a:cxn>
                  <a:cxn ang="0">
                    <a:pos x="65" y="103"/>
                  </a:cxn>
                  <a:cxn ang="0">
                    <a:pos x="29" y="41"/>
                  </a:cxn>
                  <a:cxn ang="0">
                    <a:pos x="12" y="59"/>
                  </a:cxn>
                  <a:cxn ang="0">
                    <a:pos x="12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12" y="0"/>
                  </a:cxn>
                  <a:cxn ang="0">
                    <a:pos x="12" y="43"/>
                  </a:cxn>
                  <a:cxn ang="0">
                    <a:pos x="53" y="0"/>
                  </a:cxn>
                  <a:cxn ang="0">
                    <a:pos x="69" y="0"/>
                  </a:cxn>
                </a:cxnLst>
                <a:rect l="0" t="0" r="r" b="b"/>
                <a:pathLst>
                  <a:path w="79" h="103">
                    <a:moveTo>
                      <a:pt x="69" y="0"/>
                    </a:moveTo>
                    <a:lnTo>
                      <a:pt x="39" y="32"/>
                    </a:lnTo>
                    <a:lnTo>
                      <a:pt x="79" y="103"/>
                    </a:lnTo>
                    <a:lnTo>
                      <a:pt x="65" y="103"/>
                    </a:lnTo>
                    <a:lnTo>
                      <a:pt x="29" y="41"/>
                    </a:lnTo>
                    <a:lnTo>
                      <a:pt x="12" y="59"/>
                    </a:lnTo>
                    <a:lnTo>
                      <a:pt x="12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43"/>
                    </a:lnTo>
                    <a:lnTo>
                      <a:pt x="53" y="0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" name="Freeform 24"/>
              <p:cNvSpPr>
                <a:spLocks/>
              </p:cNvSpPr>
              <p:nvPr/>
            </p:nvSpPr>
            <p:spPr bwMode="auto">
              <a:xfrm>
                <a:off x="5037138" y="3516313"/>
                <a:ext cx="134937" cy="163512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80"/>
                  </a:cxn>
                  <a:cxn ang="0">
                    <a:pos x="78" y="0"/>
                  </a:cxn>
                  <a:cxn ang="0">
                    <a:pos x="85" y="0"/>
                  </a:cxn>
                  <a:cxn ang="0">
                    <a:pos x="85" y="103"/>
                  </a:cxn>
                  <a:cxn ang="0">
                    <a:pos x="73" y="103"/>
                  </a:cxn>
                  <a:cxn ang="0">
                    <a:pos x="73" y="22"/>
                  </a:cxn>
                  <a:cxn ang="0">
                    <a:pos x="7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13" y="0"/>
                  </a:cxn>
                </a:cxnLst>
                <a:rect l="0" t="0" r="r" b="b"/>
                <a:pathLst>
                  <a:path w="85" h="103">
                    <a:moveTo>
                      <a:pt x="13" y="0"/>
                    </a:moveTo>
                    <a:lnTo>
                      <a:pt x="13" y="80"/>
                    </a:lnTo>
                    <a:lnTo>
                      <a:pt x="78" y="0"/>
                    </a:lnTo>
                    <a:lnTo>
                      <a:pt x="85" y="0"/>
                    </a:lnTo>
                    <a:lnTo>
                      <a:pt x="85" y="103"/>
                    </a:lnTo>
                    <a:lnTo>
                      <a:pt x="73" y="103"/>
                    </a:lnTo>
                    <a:lnTo>
                      <a:pt x="73" y="22"/>
                    </a:lnTo>
                    <a:lnTo>
                      <a:pt x="7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" name="Freeform 25"/>
              <p:cNvSpPr>
                <a:spLocks/>
              </p:cNvSpPr>
              <p:nvPr/>
            </p:nvSpPr>
            <p:spPr bwMode="auto">
              <a:xfrm>
                <a:off x="5203825" y="3516313"/>
                <a:ext cx="147637" cy="163512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54" y="48"/>
                  </a:cxn>
                  <a:cxn ang="0">
                    <a:pos x="93" y="103"/>
                  </a:cxn>
                  <a:cxn ang="0">
                    <a:pos x="78" y="103"/>
                  </a:cxn>
                  <a:cxn ang="0">
                    <a:pos x="46" y="58"/>
                  </a:cxn>
                  <a:cxn ang="0">
                    <a:pos x="14" y="103"/>
                  </a:cxn>
                  <a:cxn ang="0">
                    <a:pos x="0" y="103"/>
                  </a:cxn>
                  <a:cxn ang="0">
                    <a:pos x="39" y="48"/>
                  </a:cxn>
                  <a:cxn ang="0">
                    <a:pos x="4" y="0"/>
                  </a:cxn>
                  <a:cxn ang="0">
                    <a:pos x="19" y="0"/>
                  </a:cxn>
                  <a:cxn ang="0">
                    <a:pos x="46" y="37"/>
                  </a:cxn>
                  <a:cxn ang="0">
                    <a:pos x="73" y="0"/>
                  </a:cxn>
                  <a:cxn ang="0">
                    <a:pos x="89" y="0"/>
                  </a:cxn>
                </a:cxnLst>
                <a:rect l="0" t="0" r="r" b="b"/>
                <a:pathLst>
                  <a:path w="93" h="103">
                    <a:moveTo>
                      <a:pt x="89" y="0"/>
                    </a:moveTo>
                    <a:lnTo>
                      <a:pt x="54" y="48"/>
                    </a:lnTo>
                    <a:lnTo>
                      <a:pt x="93" y="103"/>
                    </a:lnTo>
                    <a:lnTo>
                      <a:pt x="78" y="103"/>
                    </a:lnTo>
                    <a:lnTo>
                      <a:pt x="46" y="58"/>
                    </a:lnTo>
                    <a:lnTo>
                      <a:pt x="14" y="103"/>
                    </a:lnTo>
                    <a:lnTo>
                      <a:pt x="0" y="103"/>
                    </a:lnTo>
                    <a:lnTo>
                      <a:pt x="39" y="48"/>
                    </a:lnTo>
                    <a:lnTo>
                      <a:pt x="4" y="0"/>
                    </a:lnTo>
                    <a:lnTo>
                      <a:pt x="19" y="0"/>
                    </a:lnTo>
                    <a:lnTo>
                      <a:pt x="46" y="37"/>
                    </a:lnTo>
                    <a:lnTo>
                      <a:pt x="73" y="0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" name="Freeform 26"/>
              <p:cNvSpPr>
                <a:spLocks/>
              </p:cNvSpPr>
              <p:nvPr/>
            </p:nvSpPr>
            <p:spPr bwMode="auto">
              <a:xfrm>
                <a:off x="3203575" y="3822700"/>
                <a:ext cx="134937" cy="163512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80"/>
                  </a:cxn>
                  <a:cxn ang="0">
                    <a:pos x="78" y="0"/>
                  </a:cxn>
                  <a:cxn ang="0">
                    <a:pos x="85" y="0"/>
                  </a:cxn>
                  <a:cxn ang="0">
                    <a:pos x="85" y="103"/>
                  </a:cxn>
                  <a:cxn ang="0">
                    <a:pos x="73" y="103"/>
                  </a:cxn>
                  <a:cxn ang="0">
                    <a:pos x="73" y="22"/>
                  </a:cxn>
                  <a:cxn ang="0">
                    <a:pos x="7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13" y="0"/>
                  </a:cxn>
                </a:cxnLst>
                <a:rect l="0" t="0" r="r" b="b"/>
                <a:pathLst>
                  <a:path w="85" h="103">
                    <a:moveTo>
                      <a:pt x="13" y="0"/>
                    </a:moveTo>
                    <a:lnTo>
                      <a:pt x="13" y="80"/>
                    </a:lnTo>
                    <a:lnTo>
                      <a:pt x="78" y="0"/>
                    </a:lnTo>
                    <a:lnTo>
                      <a:pt x="85" y="0"/>
                    </a:lnTo>
                    <a:lnTo>
                      <a:pt x="85" y="103"/>
                    </a:lnTo>
                    <a:lnTo>
                      <a:pt x="73" y="103"/>
                    </a:lnTo>
                    <a:lnTo>
                      <a:pt x="73" y="22"/>
                    </a:lnTo>
                    <a:lnTo>
                      <a:pt x="7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Freeform 27"/>
              <p:cNvSpPr>
                <a:spLocks/>
              </p:cNvSpPr>
              <p:nvPr/>
            </p:nvSpPr>
            <p:spPr bwMode="auto">
              <a:xfrm>
                <a:off x="3362325" y="3822700"/>
                <a:ext cx="133350" cy="163512"/>
              </a:xfrm>
              <a:custGeom>
                <a:avLst/>
                <a:gdLst/>
                <a:ahLst/>
                <a:cxnLst>
                  <a:cxn ang="0">
                    <a:pos x="9" y="75"/>
                  </a:cxn>
                  <a:cxn ang="0">
                    <a:pos x="23" y="86"/>
                  </a:cxn>
                  <a:cxn ang="0">
                    <a:pos x="43" y="90"/>
                  </a:cxn>
                  <a:cxn ang="0">
                    <a:pos x="50" y="90"/>
                  </a:cxn>
                  <a:cxn ang="0">
                    <a:pos x="60" y="86"/>
                  </a:cxn>
                  <a:cxn ang="0">
                    <a:pos x="67" y="82"/>
                  </a:cxn>
                  <a:cxn ang="0">
                    <a:pos x="71" y="72"/>
                  </a:cxn>
                  <a:cxn ang="0">
                    <a:pos x="70" y="67"/>
                  </a:cxn>
                  <a:cxn ang="0">
                    <a:pos x="63" y="61"/>
                  </a:cxn>
                  <a:cxn ang="0">
                    <a:pos x="46" y="57"/>
                  </a:cxn>
                  <a:cxn ang="0">
                    <a:pos x="23" y="57"/>
                  </a:cxn>
                  <a:cxn ang="0">
                    <a:pos x="38" y="44"/>
                  </a:cxn>
                  <a:cxn ang="0">
                    <a:pos x="46" y="44"/>
                  </a:cxn>
                  <a:cxn ang="0">
                    <a:pos x="59" y="40"/>
                  </a:cxn>
                  <a:cxn ang="0">
                    <a:pos x="64" y="33"/>
                  </a:cxn>
                  <a:cxn ang="0">
                    <a:pos x="66" y="29"/>
                  </a:cxn>
                  <a:cxn ang="0">
                    <a:pos x="63" y="21"/>
                  </a:cxn>
                  <a:cxn ang="0">
                    <a:pos x="57" y="15"/>
                  </a:cxn>
                  <a:cxn ang="0">
                    <a:pos x="41" y="11"/>
                  </a:cxn>
                  <a:cxn ang="0">
                    <a:pos x="35" y="12"/>
                  </a:cxn>
                  <a:cxn ang="0">
                    <a:pos x="20" y="17"/>
                  </a:cxn>
                  <a:cxn ang="0">
                    <a:pos x="3" y="12"/>
                  </a:cxn>
                  <a:cxn ang="0">
                    <a:pos x="14" y="7"/>
                  </a:cxn>
                  <a:cxn ang="0">
                    <a:pos x="32" y="0"/>
                  </a:cxn>
                  <a:cxn ang="0">
                    <a:pos x="41" y="0"/>
                  </a:cxn>
                  <a:cxn ang="0">
                    <a:pos x="57" y="3"/>
                  </a:cxn>
                  <a:cxn ang="0">
                    <a:pos x="70" y="10"/>
                  </a:cxn>
                  <a:cxn ang="0">
                    <a:pos x="77" y="22"/>
                  </a:cxn>
                  <a:cxn ang="0">
                    <a:pos x="78" y="30"/>
                  </a:cxn>
                  <a:cxn ang="0">
                    <a:pos x="74" y="43"/>
                  </a:cxn>
                  <a:cxn ang="0">
                    <a:pos x="62" y="50"/>
                  </a:cxn>
                  <a:cxn ang="0">
                    <a:pos x="70" y="53"/>
                  </a:cxn>
                  <a:cxn ang="0">
                    <a:pos x="80" y="60"/>
                  </a:cxn>
                  <a:cxn ang="0">
                    <a:pos x="82" y="67"/>
                  </a:cxn>
                  <a:cxn ang="0">
                    <a:pos x="84" y="72"/>
                  </a:cxn>
                  <a:cxn ang="0">
                    <a:pos x="80" y="85"/>
                  </a:cxn>
                  <a:cxn ang="0">
                    <a:pos x="71" y="94"/>
                  </a:cxn>
                  <a:cxn ang="0">
                    <a:pos x="57" y="100"/>
                  </a:cxn>
                  <a:cxn ang="0">
                    <a:pos x="43" y="103"/>
                  </a:cxn>
                  <a:cxn ang="0">
                    <a:pos x="36" y="101"/>
                  </a:cxn>
                  <a:cxn ang="0">
                    <a:pos x="18" y="96"/>
                  </a:cxn>
                  <a:cxn ang="0">
                    <a:pos x="0" y="85"/>
                  </a:cxn>
                </a:cxnLst>
                <a:rect l="0" t="0" r="r" b="b"/>
                <a:pathLst>
                  <a:path w="84" h="103">
                    <a:moveTo>
                      <a:pt x="9" y="75"/>
                    </a:moveTo>
                    <a:lnTo>
                      <a:pt x="9" y="75"/>
                    </a:lnTo>
                    <a:lnTo>
                      <a:pt x="14" y="80"/>
                    </a:lnTo>
                    <a:lnTo>
                      <a:pt x="23" y="86"/>
                    </a:lnTo>
                    <a:lnTo>
                      <a:pt x="32" y="89"/>
                    </a:lnTo>
                    <a:lnTo>
                      <a:pt x="43" y="90"/>
                    </a:lnTo>
                    <a:lnTo>
                      <a:pt x="43" y="90"/>
                    </a:lnTo>
                    <a:lnTo>
                      <a:pt x="50" y="90"/>
                    </a:lnTo>
                    <a:lnTo>
                      <a:pt x="56" y="89"/>
                    </a:lnTo>
                    <a:lnTo>
                      <a:pt x="60" y="86"/>
                    </a:lnTo>
                    <a:lnTo>
                      <a:pt x="64" y="85"/>
                    </a:lnTo>
                    <a:lnTo>
                      <a:pt x="67" y="82"/>
                    </a:lnTo>
                    <a:lnTo>
                      <a:pt x="68" y="78"/>
                    </a:lnTo>
                    <a:lnTo>
                      <a:pt x="71" y="72"/>
                    </a:lnTo>
                    <a:lnTo>
                      <a:pt x="71" y="72"/>
                    </a:lnTo>
                    <a:lnTo>
                      <a:pt x="70" y="67"/>
                    </a:lnTo>
                    <a:lnTo>
                      <a:pt x="67" y="64"/>
                    </a:lnTo>
                    <a:lnTo>
                      <a:pt x="63" y="61"/>
                    </a:lnTo>
                    <a:lnTo>
                      <a:pt x="57" y="58"/>
                    </a:lnTo>
                    <a:lnTo>
                      <a:pt x="46" y="57"/>
                    </a:lnTo>
                    <a:lnTo>
                      <a:pt x="38" y="57"/>
                    </a:lnTo>
                    <a:lnTo>
                      <a:pt x="23" y="57"/>
                    </a:lnTo>
                    <a:lnTo>
                      <a:pt x="23" y="44"/>
                    </a:lnTo>
                    <a:lnTo>
                      <a:pt x="38" y="44"/>
                    </a:lnTo>
                    <a:lnTo>
                      <a:pt x="38" y="44"/>
                    </a:lnTo>
                    <a:lnTo>
                      <a:pt x="46" y="44"/>
                    </a:lnTo>
                    <a:lnTo>
                      <a:pt x="55" y="42"/>
                    </a:lnTo>
                    <a:lnTo>
                      <a:pt x="59" y="40"/>
                    </a:lnTo>
                    <a:lnTo>
                      <a:pt x="63" y="37"/>
                    </a:lnTo>
                    <a:lnTo>
                      <a:pt x="64" y="33"/>
                    </a:lnTo>
                    <a:lnTo>
                      <a:pt x="66" y="29"/>
                    </a:lnTo>
                    <a:lnTo>
                      <a:pt x="66" y="29"/>
                    </a:lnTo>
                    <a:lnTo>
                      <a:pt x="64" y="25"/>
                    </a:lnTo>
                    <a:lnTo>
                      <a:pt x="63" y="21"/>
                    </a:lnTo>
                    <a:lnTo>
                      <a:pt x="60" y="18"/>
                    </a:lnTo>
                    <a:lnTo>
                      <a:pt x="57" y="15"/>
                    </a:lnTo>
                    <a:lnTo>
                      <a:pt x="49" y="12"/>
                    </a:lnTo>
                    <a:lnTo>
                      <a:pt x="41" y="11"/>
                    </a:lnTo>
                    <a:lnTo>
                      <a:pt x="41" y="11"/>
                    </a:lnTo>
                    <a:lnTo>
                      <a:pt x="35" y="12"/>
                    </a:lnTo>
                    <a:lnTo>
                      <a:pt x="27" y="14"/>
                    </a:lnTo>
                    <a:lnTo>
                      <a:pt x="20" y="17"/>
                    </a:lnTo>
                    <a:lnTo>
                      <a:pt x="11" y="21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14" y="7"/>
                    </a:lnTo>
                    <a:lnTo>
                      <a:pt x="24" y="3"/>
                    </a:lnTo>
                    <a:lnTo>
                      <a:pt x="32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52" y="1"/>
                    </a:lnTo>
                    <a:lnTo>
                      <a:pt x="57" y="3"/>
                    </a:lnTo>
                    <a:lnTo>
                      <a:pt x="64" y="5"/>
                    </a:lnTo>
                    <a:lnTo>
                      <a:pt x="70" y="10"/>
                    </a:lnTo>
                    <a:lnTo>
                      <a:pt x="74" y="15"/>
                    </a:lnTo>
                    <a:lnTo>
                      <a:pt x="77" y="22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77" y="37"/>
                    </a:lnTo>
                    <a:lnTo>
                      <a:pt x="74" y="43"/>
                    </a:lnTo>
                    <a:lnTo>
                      <a:pt x="68" y="47"/>
                    </a:lnTo>
                    <a:lnTo>
                      <a:pt x="62" y="50"/>
                    </a:lnTo>
                    <a:lnTo>
                      <a:pt x="62" y="50"/>
                    </a:lnTo>
                    <a:lnTo>
                      <a:pt x="70" y="53"/>
                    </a:lnTo>
                    <a:lnTo>
                      <a:pt x="77" y="57"/>
                    </a:lnTo>
                    <a:lnTo>
                      <a:pt x="80" y="60"/>
                    </a:lnTo>
                    <a:lnTo>
                      <a:pt x="81" y="62"/>
                    </a:lnTo>
                    <a:lnTo>
                      <a:pt x="82" y="67"/>
                    </a:lnTo>
                    <a:lnTo>
                      <a:pt x="84" y="72"/>
                    </a:lnTo>
                    <a:lnTo>
                      <a:pt x="84" y="72"/>
                    </a:lnTo>
                    <a:lnTo>
                      <a:pt x="82" y="79"/>
                    </a:lnTo>
                    <a:lnTo>
                      <a:pt x="80" y="85"/>
                    </a:lnTo>
                    <a:lnTo>
                      <a:pt x="75" y="90"/>
                    </a:lnTo>
                    <a:lnTo>
                      <a:pt x="71" y="94"/>
                    </a:lnTo>
                    <a:lnTo>
                      <a:pt x="64" y="98"/>
                    </a:lnTo>
                    <a:lnTo>
                      <a:pt x="57" y="100"/>
                    </a:lnTo>
                    <a:lnTo>
                      <a:pt x="50" y="101"/>
                    </a:lnTo>
                    <a:lnTo>
                      <a:pt x="43" y="103"/>
                    </a:lnTo>
                    <a:lnTo>
                      <a:pt x="43" y="103"/>
                    </a:lnTo>
                    <a:lnTo>
                      <a:pt x="36" y="101"/>
                    </a:lnTo>
                    <a:lnTo>
                      <a:pt x="30" y="100"/>
                    </a:lnTo>
                    <a:lnTo>
                      <a:pt x="18" y="96"/>
                    </a:lnTo>
                    <a:lnTo>
                      <a:pt x="7" y="90"/>
                    </a:lnTo>
                    <a:lnTo>
                      <a:pt x="0" y="85"/>
                    </a:lnTo>
                    <a:lnTo>
                      <a:pt x="9" y="75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" name="Freeform 28"/>
              <p:cNvSpPr>
                <a:spLocks/>
              </p:cNvSpPr>
              <p:nvPr/>
            </p:nvSpPr>
            <p:spPr bwMode="auto">
              <a:xfrm>
                <a:off x="3521075" y="3822700"/>
                <a:ext cx="163512" cy="163512"/>
              </a:xfrm>
              <a:custGeom>
                <a:avLst/>
                <a:gdLst/>
                <a:ahLst/>
                <a:cxnLst>
                  <a:cxn ang="0">
                    <a:pos x="103" y="0"/>
                  </a:cxn>
                  <a:cxn ang="0">
                    <a:pos x="103" y="103"/>
                  </a:cxn>
                  <a:cxn ang="0">
                    <a:pos x="91" y="103"/>
                  </a:cxn>
                  <a:cxn ang="0">
                    <a:pos x="91" y="23"/>
                  </a:cxn>
                  <a:cxn ang="0">
                    <a:pos x="52" y="72"/>
                  </a:cxn>
                  <a:cxn ang="0">
                    <a:pos x="14" y="23"/>
                  </a:cxn>
                  <a:cxn ang="0">
                    <a:pos x="14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52" y="55"/>
                  </a:cxn>
                  <a:cxn ang="0">
                    <a:pos x="96" y="0"/>
                  </a:cxn>
                  <a:cxn ang="0">
                    <a:pos x="103" y="0"/>
                  </a:cxn>
                </a:cxnLst>
                <a:rect l="0" t="0" r="r" b="b"/>
                <a:pathLst>
                  <a:path w="103" h="103">
                    <a:moveTo>
                      <a:pt x="103" y="0"/>
                    </a:moveTo>
                    <a:lnTo>
                      <a:pt x="103" y="103"/>
                    </a:lnTo>
                    <a:lnTo>
                      <a:pt x="91" y="103"/>
                    </a:lnTo>
                    <a:lnTo>
                      <a:pt x="91" y="23"/>
                    </a:lnTo>
                    <a:lnTo>
                      <a:pt x="52" y="72"/>
                    </a:lnTo>
                    <a:lnTo>
                      <a:pt x="14" y="23"/>
                    </a:lnTo>
                    <a:lnTo>
                      <a:pt x="14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52" y="55"/>
                    </a:lnTo>
                    <a:lnTo>
                      <a:pt x="96" y="0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" name="Freeform 29"/>
              <p:cNvSpPr>
                <a:spLocks/>
              </p:cNvSpPr>
              <p:nvPr/>
            </p:nvSpPr>
            <p:spPr bwMode="auto">
              <a:xfrm>
                <a:off x="3722688" y="3822700"/>
                <a:ext cx="107950" cy="163512"/>
              </a:xfrm>
              <a:custGeom>
                <a:avLst/>
                <a:gdLst/>
                <a:ahLst/>
                <a:cxnLst>
                  <a:cxn ang="0">
                    <a:pos x="68" y="0"/>
                  </a:cxn>
                  <a:cxn ang="0">
                    <a:pos x="68" y="12"/>
                  </a:cxn>
                  <a:cxn ang="0">
                    <a:pos x="14" y="12"/>
                  </a:cxn>
                  <a:cxn ang="0">
                    <a:pos x="14" y="40"/>
                  </a:cxn>
                  <a:cxn ang="0">
                    <a:pos x="56" y="40"/>
                  </a:cxn>
                  <a:cxn ang="0">
                    <a:pos x="56" y="53"/>
                  </a:cxn>
                  <a:cxn ang="0">
                    <a:pos x="14" y="53"/>
                  </a:cxn>
                  <a:cxn ang="0">
                    <a:pos x="14" y="90"/>
                  </a:cxn>
                  <a:cxn ang="0">
                    <a:pos x="68" y="90"/>
                  </a:cxn>
                  <a:cxn ang="0">
                    <a:pos x="68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68" y="0"/>
                  </a:cxn>
                </a:cxnLst>
                <a:rect l="0" t="0" r="r" b="b"/>
                <a:pathLst>
                  <a:path w="68" h="103">
                    <a:moveTo>
                      <a:pt x="68" y="0"/>
                    </a:moveTo>
                    <a:lnTo>
                      <a:pt x="68" y="12"/>
                    </a:lnTo>
                    <a:lnTo>
                      <a:pt x="14" y="12"/>
                    </a:lnTo>
                    <a:lnTo>
                      <a:pt x="14" y="40"/>
                    </a:lnTo>
                    <a:lnTo>
                      <a:pt x="56" y="40"/>
                    </a:lnTo>
                    <a:lnTo>
                      <a:pt x="56" y="53"/>
                    </a:lnTo>
                    <a:lnTo>
                      <a:pt x="14" y="53"/>
                    </a:lnTo>
                    <a:lnTo>
                      <a:pt x="14" y="90"/>
                    </a:lnTo>
                    <a:lnTo>
                      <a:pt x="68" y="90"/>
                    </a:lnTo>
                    <a:lnTo>
                      <a:pt x="68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" name="Freeform 30"/>
              <p:cNvSpPr>
                <a:spLocks/>
              </p:cNvSpPr>
              <p:nvPr/>
            </p:nvSpPr>
            <p:spPr bwMode="auto">
              <a:xfrm>
                <a:off x="3851275" y="3822700"/>
                <a:ext cx="130175" cy="163512"/>
              </a:xfrm>
              <a:custGeom>
                <a:avLst/>
                <a:gdLst/>
                <a:ahLst/>
                <a:cxnLst>
                  <a:cxn ang="0">
                    <a:pos x="82" y="0"/>
                  </a:cxn>
                  <a:cxn ang="0">
                    <a:pos x="82" y="103"/>
                  </a:cxn>
                  <a:cxn ang="0">
                    <a:pos x="68" y="103"/>
                  </a:cxn>
                  <a:cxn ang="0">
                    <a:pos x="68" y="53"/>
                  </a:cxn>
                  <a:cxn ang="0">
                    <a:pos x="13" y="53"/>
                  </a:cxn>
                  <a:cxn ang="0">
                    <a:pos x="13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13" y="0"/>
                  </a:cxn>
                  <a:cxn ang="0">
                    <a:pos x="13" y="40"/>
                  </a:cxn>
                  <a:cxn ang="0">
                    <a:pos x="68" y="40"/>
                  </a:cxn>
                  <a:cxn ang="0">
                    <a:pos x="68" y="0"/>
                  </a:cxn>
                  <a:cxn ang="0">
                    <a:pos x="82" y="0"/>
                  </a:cxn>
                </a:cxnLst>
                <a:rect l="0" t="0" r="r" b="b"/>
                <a:pathLst>
                  <a:path w="82" h="103">
                    <a:moveTo>
                      <a:pt x="82" y="0"/>
                    </a:moveTo>
                    <a:lnTo>
                      <a:pt x="82" y="103"/>
                    </a:lnTo>
                    <a:lnTo>
                      <a:pt x="68" y="103"/>
                    </a:lnTo>
                    <a:lnTo>
                      <a:pt x="68" y="53"/>
                    </a:lnTo>
                    <a:lnTo>
                      <a:pt x="13" y="53"/>
                    </a:lnTo>
                    <a:lnTo>
                      <a:pt x="13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13" y="40"/>
                    </a:lnTo>
                    <a:lnTo>
                      <a:pt x="68" y="40"/>
                    </a:lnTo>
                    <a:lnTo>
                      <a:pt x="68" y="0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" name="Freeform 31"/>
              <p:cNvSpPr>
                <a:spLocks/>
              </p:cNvSpPr>
              <p:nvPr/>
            </p:nvSpPr>
            <p:spPr bwMode="auto">
              <a:xfrm>
                <a:off x="4017963" y="3822700"/>
                <a:ext cx="107950" cy="163512"/>
              </a:xfrm>
              <a:custGeom>
                <a:avLst/>
                <a:gdLst/>
                <a:ahLst/>
                <a:cxnLst>
                  <a:cxn ang="0">
                    <a:pos x="68" y="0"/>
                  </a:cxn>
                  <a:cxn ang="0">
                    <a:pos x="68" y="12"/>
                  </a:cxn>
                  <a:cxn ang="0">
                    <a:pos x="13" y="12"/>
                  </a:cxn>
                  <a:cxn ang="0">
                    <a:pos x="13" y="40"/>
                  </a:cxn>
                  <a:cxn ang="0">
                    <a:pos x="54" y="40"/>
                  </a:cxn>
                  <a:cxn ang="0">
                    <a:pos x="54" y="53"/>
                  </a:cxn>
                  <a:cxn ang="0">
                    <a:pos x="13" y="53"/>
                  </a:cxn>
                  <a:cxn ang="0">
                    <a:pos x="13" y="90"/>
                  </a:cxn>
                  <a:cxn ang="0">
                    <a:pos x="68" y="90"/>
                  </a:cxn>
                  <a:cxn ang="0">
                    <a:pos x="68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68" y="0"/>
                  </a:cxn>
                </a:cxnLst>
                <a:rect l="0" t="0" r="r" b="b"/>
                <a:pathLst>
                  <a:path w="68" h="103">
                    <a:moveTo>
                      <a:pt x="68" y="0"/>
                    </a:moveTo>
                    <a:lnTo>
                      <a:pt x="68" y="12"/>
                    </a:lnTo>
                    <a:lnTo>
                      <a:pt x="13" y="12"/>
                    </a:lnTo>
                    <a:lnTo>
                      <a:pt x="13" y="40"/>
                    </a:lnTo>
                    <a:lnTo>
                      <a:pt x="54" y="40"/>
                    </a:lnTo>
                    <a:lnTo>
                      <a:pt x="54" y="53"/>
                    </a:lnTo>
                    <a:lnTo>
                      <a:pt x="13" y="53"/>
                    </a:lnTo>
                    <a:lnTo>
                      <a:pt x="13" y="90"/>
                    </a:lnTo>
                    <a:lnTo>
                      <a:pt x="68" y="90"/>
                    </a:lnTo>
                    <a:lnTo>
                      <a:pt x="68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" name="Freeform 32"/>
              <p:cNvSpPr>
                <a:spLocks/>
              </p:cNvSpPr>
              <p:nvPr/>
            </p:nvSpPr>
            <p:spPr bwMode="auto">
              <a:xfrm>
                <a:off x="4146550" y="3822700"/>
                <a:ext cx="127000" cy="163512"/>
              </a:xfrm>
              <a:custGeom>
                <a:avLst/>
                <a:gdLst/>
                <a:ahLst/>
                <a:cxnLst>
                  <a:cxn ang="0">
                    <a:pos x="80" y="0"/>
                  </a:cxn>
                  <a:cxn ang="0">
                    <a:pos x="80" y="103"/>
                  </a:cxn>
                  <a:cxn ang="0">
                    <a:pos x="68" y="103"/>
                  </a:cxn>
                  <a:cxn ang="0">
                    <a:pos x="68" y="53"/>
                  </a:cxn>
                  <a:cxn ang="0">
                    <a:pos x="12" y="53"/>
                  </a:cxn>
                  <a:cxn ang="0">
                    <a:pos x="12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12" y="0"/>
                  </a:cxn>
                  <a:cxn ang="0">
                    <a:pos x="12" y="40"/>
                  </a:cxn>
                  <a:cxn ang="0">
                    <a:pos x="68" y="40"/>
                  </a:cxn>
                  <a:cxn ang="0">
                    <a:pos x="68" y="0"/>
                  </a:cxn>
                  <a:cxn ang="0">
                    <a:pos x="80" y="0"/>
                  </a:cxn>
                </a:cxnLst>
                <a:rect l="0" t="0" r="r" b="b"/>
                <a:pathLst>
                  <a:path w="80" h="103">
                    <a:moveTo>
                      <a:pt x="80" y="0"/>
                    </a:moveTo>
                    <a:lnTo>
                      <a:pt x="80" y="103"/>
                    </a:lnTo>
                    <a:lnTo>
                      <a:pt x="68" y="103"/>
                    </a:lnTo>
                    <a:lnTo>
                      <a:pt x="68" y="53"/>
                    </a:lnTo>
                    <a:lnTo>
                      <a:pt x="12" y="53"/>
                    </a:lnTo>
                    <a:lnTo>
                      <a:pt x="12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40"/>
                    </a:lnTo>
                    <a:lnTo>
                      <a:pt x="68" y="40"/>
                    </a:lnTo>
                    <a:lnTo>
                      <a:pt x="68" y="0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" name="Freeform 33"/>
              <p:cNvSpPr>
                <a:spLocks/>
              </p:cNvSpPr>
              <p:nvPr/>
            </p:nvSpPr>
            <p:spPr bwMode="auto">
              <a:xfrm>
                <a:off x="4311650" y="3822700"/>
                <a:ext cx="136525" cy="163512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80"/>
                  </a:cxn>
                  <a:cxn ang="0">
                    <a:pos x="78" y="0"/>
                  </a:cxn>
                  <a:cxn ang="0">
                    <a:pos x="86" y="0"/>
                  </a:cxn>
                  <a:cxn ang="0">
                    <a:pos x="86" y="103"/>
                  </a:cxn>
                  <a:cxn ang="0">
                    <a:pos x="72" y="103"/>
                  </a:cxn>
                  <a:cxn ang="0">
                    <a:pos x="72" y="22"/>
                  </a:cxn>
                  <a:cxn ang="0">
                    <a:pos x="8" y="103"/>
                  </a:cxn>
                  <a:cxn ang="0">
                    <a:pos x="0" y="103"/>
                  </a:cxn>
                  <a:cxn ang="0">
                    <a:pos x="0" y="0"/>
                  </a:cxn>
                  <a:cxn ang="0">
                    <a:pos x="13" y="0"/>
                  </a:cxn>
                </a:cxnLst>
                <a:rect l="0" t="0" r="r" b="b"/>
                <a:pathLst>
                  <a:path w="86" h="103">
                    <a:moveTo>
                      <a:pt x="13" y="0"/>
                    </a:moveTo>
                    <a:lnTo>
                      <a:pt x="13" y="80"/>
                    </a:lnTo>
                    <a:lnTo>
                      <a:pt x="78" y="0"/>
                    </a:lnTo>
                    <a:lnTo>
                      <a:pt x="86" y="0"/>
                    </a:lnTo>
                    <a:lnTo>
                      <a:pt x="86" y="103"/>
                    </a:lnTo>
                    <a:lnTo>
                      <a:pt x="72" y="103"/>
                    </a:lnTo>
                    <a:lnTo>
                      <a:pt x="72" y="22"/>
                    </a:lnTo>
                    <a:lnTo>
                      <a:pt x="8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" name="Freeform 34"/>
              <p:cNvSpPr>
                <a:spLocks noEditPoints="1"/>
              </p:cNvSpPr>
              <p:nvPr/>
            </p:nvSpPr>
            <p:spPr bwMode="auto">
              <a:xfrm>
                <a:off x="4475163" y="3776663"/>
                <a:ext cx="134937" cy="209550"/>
              </a:xfrm>
              <a:custGeom>
                <a:avLst/>
                <a:gdLst/>
                <a:ahLst/>
                <a:cxnLst>
                  <a:cxn ang="0">
                    <a:pos x="85" y="29"/>
                  </a:cxn>
                  <a:cxn ang="0">
                    <a:pos x="85" y="132"/>
                  </a:cxn>
                  <a:cxn ang="0">
                    <a:pos x="72" y="132"/>
                  </a:cxn>
                  <a:cxn ang="0">
                    <a:pos x="72" y="51"/>
                  </a:cxn>
                  <a:cxn ang="0">
                    <a:pos x="7" y="132"/>
                  </a:cxn>
                  <a:cxn ang="0">
                    <a:pos x="0" y="132"/>
                  </a:cxn>
                  <a:cxn ang="0">
                    <a:pos x="0" y="29"/>
                  </a:cxn>
                  <a:cxn ang="0">
                    <a:pos x="12" y="29"/>
                  </a:cxn>
                  <a:cxn ang="0">
                    <a:pos x="12" y="109"/>
                  </a:cxn>
                  <a:cxn ang="0">
                    <a:pos x="78" y="29"/>
                  </a:cxn>
                  <a:cxn ang="0">
                    <a:pos x="85" y="29"/>
                  </a:cxn>
                  <a:cxn ang="0">
                    <a:pos x="63" y="8"/>
                  </a:cxn>
                  <a:cxn ang="0">
                    <a:pos x="42" y="33"/>
                  </a:cxn>
                  <a:cxn ang="0">
                    <a:pos x="32" y="25"/>
                  </a:cxn>
                  <a:cxn ang="0">
                    <a:pos x="54" y="0"/>
                  </a:cxn>
                  <a:cxn ang="0">
                    <a:pos x="63" y="8"/>
                  </a:cxn>
                </a:cxnLst>
                <a:rect l="0" t="0" r="r" b="b"/>
                <a:pathLst>
                  <a:path w="85" h="132">
                    <a:moveTo>
                      <a:pt x="85" y="29"/>
                    </a:moveTo>
                    <a:lnTo>
                      <a:pt x="85" y="132"/>
                    </a:lnTo>
                    <a:lnTo>
                      <a:pt x="72" y="132"/>
                    </a:lnTo>
                    <a:lnTo>
                      <a:pt x="72" y="51"/>
                    </a:lnTo>
                    <a:lnTo>
                      <a:pt x="7" y="132"/>
                    </a:lnTo>
                    <a:lnTo>
                      <a:pt x="0" y="132"/>
                    </a:lnTo>
                    <a:lnTo>
                      <a:pt x="0" y="29"/>
                    </a:lnTo>
                    <a:lnTo>
                      <a:pt x="12" y="29"/>
                    </a:lnTo>
                    <a:lnTo>
                      <a:pt x="12" y="109"/>
                    </a:lnTo>
                    <a:lnTo>
                      <a:pt x="78" y="29"/>
                    </a:lnTo>
                    <a:lnTo>
                      <a:pt x="85" y="29"/>
                    </a:lnTo>
                    <a:close/>
                    <a:moveTo>
                      <a:pt x="63" y="8"/>
                    </a:moveTo>
                    <a:lnTo>
                      <a:pt x="42" y="33"/>
                    </a:lnTo>
                    <a:lnTo>
                      <a:pt x="32" y="25"/>
                    </a:lnTo>
                    <a:lnTo>
                      <a:pt x="54" y="0"/>
                    </a:lnTo>
                    <a:lnTo>
                      <a:pt x="63" y="8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1" name="Группа 48"/>
            <p:cNvGrpSpPr/>
            <p:nvPr/>
          </p:nvGrpSpPr>
          <p:grpSpPr>
            <a:xfrm>
              <a:off x="5580063" y="3001963"/>
              <a:ext cx="3187700" cy="1036637"/>
              <a:chOff x="5580063" y="3001963"/>
              <a:chExt cx="3187700" cy="1036637"/>
            </a:xfrm>
          </p:grpSpPr>
          <p:sp>
            <p:nvSpPr>
              <p:cNvPr id="21" name="Freeform 40"/>
              <p:cNvSpPr>
                <a:spLocks noEditPoints="1"/>
              </p:cNvSpPr>
              <p:nvPr/>
            </p:nvSpPr>
            <p:spPr bwMode="auto">
              <a:xfrm>
                <a:off x="5580063" y="3014663"/>
                <a:ext cx="909637" cy="1012825"/>
              </a:xfrm>
              <a:custGeom>
                <a:avLst/>
                <a:gdLst/>
                <a:ahLst/>
                <a:cxnLst>
                  <a:cxn ang="0">
                    <a:pos x="0" y="96"/>
                  </a:cxn>
                  <a:cxn ang="0">
                    <a:pos x="0" y="78"/>
                  </a:cxn>
                  <a:cxn ang="0">
                    <a:pos x="3" y="59"/>
                  </a:cxn>
                  <a:cxn ang="0">
                    <a:pos x="9" y="42"/>
                  </a:cxn>
                  <a:cxn ang="0">
                    <a:pos x="23" y="24"/>
                  </a:cxn>
                  <a:cxn ang="0">
                    <a:pos x="30" y="17"/>
                  </a:cxn>
                  <a:cxn ang="0">
                    <a:pos x="48" y="7"/>
                  </a:cxn>
                  <a:cxn ang="0">
                    <a:pos x="67" y="2"/>
                  </a:cxn>
                  <a:cxn ang="0">
                    <a:pos x="94" y="0"/>
                  </a:cxn>
                  <a:cxn ang="0">
                    <a:pos x="398" y="0"/>
                  </a:cxn>
                  <a:cxn ang="0">
                    <a:pos x="443" y="2"/>
                  </a:cxn>
                  <a:cxn ang="0">
                    <a:pos x="476" y="9"/>
                  </a:cxn>
                  <a:cxn ang="0">
                    <a:pos x="509" y="25"/>
                  </a:cxn>
                  <a:cxn ang="0">
                    <a:pos x="525" y="38"/>
                  </a:cxn>
                  <a:cxn ang="0">
                    <a:pos x="533" y="46"/>
                  </a:cxn>
                  <a:cxn ang="0">
                    <a:pos x="545" y="64"/>
                  </a:cxn>
                  <a:cxn ang="0">
                    <a:pos x="559" y="95"/>
                  </a:cxn>
                  <a:cxn ang="0">
                    <a:pos x="569" y="141"/>
                  </a:cxn>
                  <a:cxn ang="0">
                    <a:pos x="573" y="185"/>
                  </a:cxn>
                  <a:cxn ang="0">
                    <a:pos x="573" y="206"/>
                  </a:cxn>
                  <a:cxn ang="0">
                    <a:pos x="572" y="249"/>
                  </a:cxn>
                  <a:cxn ang="0">
                    <a:pos x="563" y="298"/>
                  </a:cxn>
                  <a:cxn ang="0">
                    <a:pos x="552" y="332"/>
                  </a:cxn>
                  <a:cxn ang="0">
                    <a:pos x="541" y="355"/>
                  </a:cxn>
                  <a:cxn ang="0">
                    <a:pos x="526" y="373"/>
                  </a:cxn>
                  <a:cxn ang="0">
                    <a:pos x="518" y="381"/>
                  </a:cxn>
                  <a:cxn ang="0">
                    <a:pos x="497" y="394"/>
                  </a:cxn>
                  <a:cxn ang="0">
                    <a:pos x="473" y="403"/>
                  </a:cxn>
                  <a:cxn ang="0">
                    <a:pos x="447" y="410"/>
                  </a:cxn>
                  <a:cxn ang="0">
                    <a:pos x="420" y="412"/>
                  </a:cxn>
                  <a:cxn ang="0">
                    <a:pos x="120" y="638"/>
                  </a:cxn>
                  <a:cxn ang="0">
                    <a:pos x="349" y="316"/>
                  </a:cxn>
                  <a:cxn ang="0">
                    <a:pos x="370" y="316"/>
                  </a:cxn>
                  <a:cxn ang="0">
                    <a:pos x="391" y="313"/>
                  </a:cxn>
                  <a:cxn ang="0">
                    <a:pos x="411" y="306"/>
                  </a:cxn>
                  <a:cxn ang="0">
                    <a:pos x="427" y="292"/>
                  </a:cxn>
                  <a:cxn ang="0">
                    <a:pos x="434" y="284"/>
                  </a:cxn>
                  <a:cxn ang="0">
                    <a:pos x="443" y="262"/>
                  </a:cxn>
                  <a:cxn ang="0">
                    <a:pos x="448" y="225"/>
                  </a:cxn>
                  <a:cxn ang="0">
                    <a:pos x="449" y="205"/>
                  </a:cxn>
                  <a:cxn ang="0">
                    <a:pos x="447" y="170"/>
                  </a:cxn>
                  <a:cxn ang="0">
                    <a:pos x="443" y="148"/>
                  </a:cxn>
                  <a:cxn ang="0">
                    <a:pos x="433" y="127"/>
                  </a:cxn>
                  <a:cxn ang="0">
                    <a:pos x="426" y="117"/>
                  </a:cxn>
                  <a:cxn ang="0">
                    <a:pos x="408" y="105"/>
                  </a:cxn>
                  <a:cxn ang="0">
                    <a:pos x="388" y="99"/>
                  </a:cxn>
                  <a:cxn ang="0">
                    <a:pos x="351" y="96"/>
                  </a:cxn>
                  <a:cxn ang="0">
                    <a:pos x="158" y="96"/>
                  </a:cxn>
                  <a:cxn ang="0">
                    <a:pos x="144" y="96"/>
                  </a:cxn>
                  <a:cxn ang="0">
                    <a:pos x="128" y="103"/>
                  </a:cxn>
                  <a:cxn ang="0">
                    <a:pos x="124" y="110"/>
                  </a:cxn>
                  <a:cxn ang="0">
                    <a:pos x="120" y="125"/>
                  </a:cxn>
                  <a:cxn ang="0">
                    <a:pos x="120" y="316"/>
                  </a:cxn>
                </a:cxnLst>
                <a:rect l="0" t="0" r="r" b="b"/>
                <a:pathLst>
                  <a:path w="573" h="638">
                    <a:moveTo>
                      <a:pt x="0" y="638"/>
                    </a:moveTo>
                    <a:lnTo>
                      <a:pt x="0" y="96"/>
                    </a:lnTo>
                    <a:lnTo>
                      <a:pt x="0" y="96"/>
                    </a:lnTo>
                    <a:lnTo>
                      <a:pt x="0" y="78"/>
                    </a:lnTo>
                    <a:lnTo>
                      <a:pt x="2" y="68"/>
                    </a:lnTo>
                    <a:lnTo>
                      <a:pt x="3" y="59"/>
                    </a:lnTo>
                    <a:lnTo>
                      <a:pt x="6" y="50"/>
                    </a:lnTo>
                    <a:lnTo>
                      <a:pt x="9" y="42"/>
                    </a:lnTo>
                    <a:lnTo>
                      <a:pt x="14" y="32"/>
                    </a:lnTo>
                    <a:lnTo>
                      <a:pt x="23" y="24"/>
                    </a:lnTo>
                    <a:lnTo>
                      <a:pt x="23" y="24"/>
                    </a:lnTo>
                    <a:lnTo>
                      <a:pt x="30" y="17"/>
                    </a:lnTo>
                    <a:lnTo>
                      <a:pt x="39" y="11"/>
                    </a:lnTo>
                    <a:lnTo>
                      <a:pt x="48" y="7"/>
                    </a:lnTo>
                    <a:lnTo>
                      <a:pt x="57" y="4"/>
                    </a:lnTo>
                    <a:lnTo>
                      <a:pt x="67" y="2"/>
                    </a:lnTo>
                    <a:lnTo>
                      <a:pt x="77" y="0"/>
                    </a:lnTo>
                    <a:lnTo>
                      <a:pt x="94" y="0"/>
                    </a:lnTo>
                    <a:lnTo>
                      <a:pt x="398" y="0"/>
                    </a:lnTo>
                    <a:lnTo>
                      <a:pt x="398" y="0"/>
                    </a:lnTo>
                    <a:lnTo>
                      <a:pt x="426" y="0"/>
                    </a:lnTo>
                    <a:lnTo>
                      <a:pt x="443" y="2"/>
                    </a:lnTo>
                    <a:lnTo>
                      <a:pt x="459" y="4"/>
                    </a:lnTo>
                    <a:lnTo>
                      <a:pt x="476" y="9"/>
                    </a:lnTo>
                    <a:lnTo>
                      <a:pt x="493" y="16"/>
                    </a:lnTo>
                    <a:lnTo>
                      <a:pt x="509" y="25"/>
                    </a:lnTo>
                    <a:lnTo>
                      <a:pt x="518" y="31"/>
                    </a:lnTo>
                    <a:lnTo>
                      <a:pt x="525" y="38"/>
                    </a:lnTo>
                    <a:lnTo>
                      <a:pt x="525" y="38"/>
                    </a:lnTo>
                    <a:lnTo>
                      <a:pt x="533" y="46"/>
                    </a:lnTo>
                    <a:lnTo>
                      <a:pt x="540" y="56"/>
                    </a:lnTo>
                    <a:lnTo>
                      <a:pt x="545" y="64"/>
                    </a:lnTo>
                    <a:lnTo>
                      <a:pt x="551" y="74"/>
                    </a:lnTo>
                    <a:lnTo>
                      <a:pt x="559" y="95"/>
                    </a:lnTo>
                    <a:lnTo>
                      <a:pt x="565" y="117"/>
                    </a:lnTo>
                    <a:lnTo>
                      <a:pt x="569" y="141"/>
                    </a:lnTo>
                    <a:lnTo>
                      <a:pt x="572" y="163"/>
                    </a:lnTo>
                    <a:lnTo>
                      <a:pt x="573" y="185"/>
                    </a:lnTo>
                    <a:lnTo>
                      <a:pt x="573" y="206"/>
                    </a:lnTo>
                    <a:lnTo>
                      <a:pt x="573" y="206"/>
                    </a:lnTo>
                    <a:lnTo>
                      <a:pt x="572" y="227"/>
                    </a:lnTo>
                    <a:lnTo>
                      <a:pt x="572" y="249"/>
                    </a:lnTo>
                    <a:lnTo>
                      <a:pt x="569" y="273"/>
                    </a:lnTo>
                    <a:lnTo>
                      <a:pt x="563" y="298"/>
                    </a:lnTo>
                    <a:lnTo>
                      <a:pt x="557" y="321"/>
                    </a:lnTo>
                    <a:lnTo>
                      <a:pt x="552" y="332"/>
                    </a:lnTo>
                    <a:lnTo>
                      <a:pt x="547" y="344"/>
                    </a:lnTo>
                    <a:lnTo>
                      <a:pt x="541" y="355"/>
                    </a:lnTo>
                    <a:lnTo>
                      <a:pt x="534" y="364"/>
                    </a:lnTo>
                    <a:lnTo>
                      <a:pt x="526" y="373"/>
                    </a:lnTo>
                    <a:lnTo>
                      <a:pt x="518" y="381"/>
                    </a:lnTo>
                    <a:lnTo>
                      <a:pt x="518" y="381"/>
                    </a:lnTo>
                    <a:lnTo>
                      <a:pt x="508" y="388"/>
                    </a:lnTo>
                    <a:lnTo>
                      <a:pt x="497" y="394"/>
                    </a:lnTo>
                    <a:lnTo>
                      <a:pt x="486" y="399"/>
                    </a:lnTo>
                    <a:lnTo>
                      <a:pt x="473" y="403"/>
                    </a:lnTo>
                    <a:lnTo>
                      <a:pt x="461" y="407"/>
                    </a:lnTo>
                    <a:lnTo>
                      <a:pt x="447" y="410"/>
                    </a:lnTo>
                    <a:lnTo>
                      <a:pt x="434" y="412"/>
                    </a:lnTo>
                    <a:lnTo>
                      <a:pt x="420" y="412"/>
                    </a:lnTo>
                    <a:lnTo>
                      <a:pt x="120" y="412"/>
                    </a:lnTo>
                    <a:lnTo>
                      <a:pt x="120" y="638"/>
                    </a:lnTo>
                    <a:lnTo>
                      <a:pt x="0" y="638"/>
                    </a:lnTo>
                    <a:close/>
                    <a:moveTo>
                      <a:pt x="349" y="316"/>
                    </a:moveTo>
                    <a:lnTo>
                      <a:pt x="349" y="316"/>
                    </a:lnTo>
                    <a:lnTo>
                      <a:pt x="370" y="316"/>
                    </a:lnTo>
                    <a:lnTo>
                      <a:pt x="380" y="314"/>
                    </a:lnTo>
                    <a:lnTo>
                      <a:pt x="391" y="313"/>
                    </a:lnTo>
                    <a:lnTo>
                      <a:pt x="401" y="310"/>
                    </a:lnTo>
                    <a:lnTo>
                      <a:pt x="411" y="306"/>
                    </a:lnTo>
                    <a:lnTo>
                      <a:pt x="419" y="300"/>
                    </a:lnTo>
                    <a:lnTo>
                      <a:pt x="427" y="292"/>
                    </a:lnTo>
                    <a:lnTo>
                      <a:pt x="427" y="292"/>
                    </a:lnTo>
                    <a:lnTo>
                      <a:pt x="434" y="284"/>
                    </a:lnTo>
                    <a:lnTo>
                      <a:pt x="440" y="273"/>
                    </a:lnTo>
                    <a:lnTo>
                      <a:pt x="443" y="262"/>
                    </a:lnTo>
                    <a:lnTo>
                      <a:pt x="445" y="250"/>
                    </a:lnTo>
                    <a:lnTo>
                      <a:pt x="448" y="225"/>
                    </a:lnTo>
                    <a:lnTo>
                      <a:pt x="449" y="205"/>
                    </a:lnTo>
                    <a:lnTo>
                      <a:pt x="449" y="205"/>
                    </a:lnTo>
                    <a:lnTo>
                      <a:pt x="448" y="182"/>
                    </a:lnTo>
                    <a:lnTo>
                      <a:pt x="447" y="170"/>
                    </a:lnTo>
                    <a:lnTo>
                      <a:pt x="445" y="159"/>
                    </a:lnTo>
                    <a:lnTo>
                      <a:pt x="443" y="148"/>
                    </a:lnTo>
                    <a:lnTo>
                      <a:pt x="438" y="136"/>
                    </a:lnTo>
                    <a:lnTo>
                      <a:pt x="433" y="127"/>
                    </a:lnTo>
                    <a:lnTo>
                      <a:pt x="426" y="117"/>
                    </a:lnTo>
                    <a:lnTo>
                      <a:pt x="426" y="117"/>
                    </a:lnTo>
                    <a:lnTo>
                      <a:pt x="417" y="110"/>
                    </a:lnTo>
                    <a:lnTo>
                      <a:pt x="408" y="105"/>
                    </a:lnTo>
                    <a:lnTo>
                      <a:pt x="398" y="102"/>
                    </a:lnTo>
                    <a:lnTo>
                      <a:pt x="388" y="99"/>
                    </a:lnTo>
                    <a:lnTo>
                      <a:pt x="369" y="96"/>
                    </a:lnTo>
                    <a:lnTo>
                      <a:pt x="351" y="96"/>
                    </a:lnTo>
                    <a:lnTo>
                      <a:pt x="158" y="96"/>
                    </a:lnTo>
                    <a:lnTo>
                      <a:pt x="158" y="96"/>
                    </a:lnTo>
                    <a:lnTo>
                      <a:pt x="151" y="96"/>
                    </a:lnTo>
                    <a:lnTo>
                      <a:pt x="144" y="96"/>
                    </a:lnTo>
                    <a:lnTo>
                      <a:pt x="135" y="99"/>
                    </a:lnTo>
                    <a:lnTo>
                      <a:pt x="128" y="103"/>
                    </a:lnTo>
                    <a:lnTo>
                      <a:pt x="128" y="103"/>
                    </a:lnTo>
                    <a:lnTo>
                      <a:pt x="124" y="110"/>
                    </a:lnTo>
                    <a:lnTo>
                      <a:pt x="121" y="118"/>
                    </a:lnTo>
                    <a:lnTo>
                      <a:pt x="120" y="125"/>
                    </a:lnTo>
                    <a:lnTo>
                      <a:pt x="120" y="134"/>
                    </a:lnTo>
                    <a:lnTo>
                      <a:pt x="120" y="316"/>
                    </a:lnTo>
                    <a:lnTo>
                      <a:pt x="349" y="316"/>
                    </a:lnTo>
                    <a:close/>
                  </a:path>
                </a:pathLst>
              </a:custGeom>
              <a:solidFill>
                <a:srgbClr val="F5821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" name="Freeform 41"/>
              <p:cNvSpPr>
                <a:spLocks/>
              </p:cNvSpPr>
              <p:nvPr/>
            </p:nvSpPr>
            <p:spPr bwMode="auto">
              <a:xfrm>
                <a:off x="6662738" y="3014663"/>
                <a:ext cx="933450" cy="1012825"/>
              </a:xfrm>
              <a:custGeom>
                <a:avLst/>
                <a:gdLst/>
                <a:ahLst/>
                <a:cxnLst>
                  <a:cxn ang="0">
                    <a:pos x="0" y="109"/>
                  </a:cxn>
                  <a:cxn ang="0">
                    <a:pos x="2" y="77"/>
                  </a:cxn>
                  <a:cxn ang="0">
                    <a:pos x="7" y="56"/>
                  </a:cxn>
                  <a:cxn ang="0">
                    <a:pos x="18" y="35"/>
                  </a:cxn>
                  <a:cxn ang="0">
                    <a:pos x="26" y="25"/>
                  </a:cxn>
                  <a:cxn ang="0">
                    <a:pos x="45" y="13"/>
                  </a:cxn>
                  <a:cxn ang="0">
                    <a:pos x="65" y="4"/>
                  </a:cxn>
                  <a:cxn ang="0">
                    <a:pos x="84" y="0"/>
                  </a:cxn>
                  <a:cxn ang="0">
                    <a:pos x="406" y="0"/>
                  </a:cxn>
                  <a:cxn ang="0">
                    <a:pos x="424" y="0"/>
                  </a:cxn>
                  <a:cxn ang="0">
                    <a:pos x="460" y="3"/>
                  </a:cxn>
                  <a:cxn ang="0">
                    <a:pos x="495" y="16"/>
                  </a:cxn>
                  <a:cxn ang="0">
                    <a:pos x="513" y="25"/>
                  </a:cxn>
                  <a:cxn ang="0">
                    <a:pos x="528" y="39"/>
                  </a:cxn>
                  <a:cxn ang="0">
                    <a:pos x="543" y="59"/>
                  </a:cxn>
                  <a:cxn ang="0">
                    <a:pos x="553" y="75"/>
                  </a:cxn>
                  <a:cxn ang="0">
                    <a:pos x="567" y="110"/>
                  </a:cxn>
                  <a:cxn ang="0">
                    <a:pos x="572" y="145"/>
                  </a:cxn>
                  <a:cxn ang="0">
                    <a:pos x="575" y="199"/>
                  </a:cxn>
                  <a:cxn ang="0">
                    <a:pos x="574" y="234"/>
                  </a:cxn>
                  <a:cxn ang="0">
                    <a:pos x="571" y="270"/>
                  </a:cxn>
                  <a:cxn ang="0">
                    <a:pos x="563" y="306"/>
                  </a:cxn>
                  <a:cxn ang="0">
                    <a:pos x="547" y="342"/>
                  </a:cxn>
                  <a:cxn ang="0">
                    <a:pos x="540" y="355"/>
                  </a:cxn>
                  <a:cxn ang="0">
                    <a:pos x="521" y="377"/>
                  </a:cxn>
                  <a:cxn ang="0">
                    <a:pos x="493" y="395"/>
                  </a:cxn>
                  <a:cxn ang="0">
                    <a:pos x="453" y="406"/>
                  </a:cxn>
                  <a:cxn ang="0">
                    <a:pos x="344" y="409"/>
                  </a:cxn>
                  <a:cxn ang="0">
                    <a:pos x="588" y="638"/>
                  </a:cxn>
                  <a:cxn ang="0">
                    <a:pos x="226" y="431"/>
                  </a:cxn>
                  <a:cxn ang="0">
                    <a:pos x="216" y="420"/>
                  </a:cxn>
                  <a:cxn ang="0">
                    <a:pos x="203" y="399"/>
                  </a:cxn>
                  <a:cxn ang="0">
                    <a:pos x="197" y="384"/>
                  </a:cxn>
                  <a:cxn ang="0">
                    <a:pos x="196" y="363"/>
                  </a:cxn>
                  <a:cxn ang="0">
                    <a:pos x="197" y="353"/>
                  </a:cxn>
                  <a:cxn ang="0">
                    <a:pos x="204" y="338"/>
                  </a:cxn>
                  <a:cxn ang="0">
                    <a:pos x="218" y="325"/>
                  </a:cxn>
                  <a:cxn ang="0">
                    <a:pos x="237" y="320"/>
                  </a:cxn>
                  <a:cxn ang="0">
                    <a:pos x="371" y="318"/>
                  </a:cxn>
                  <a:cxn ang="0">
                    <a:pos x="387" y="318"/>
                  </a:cxn>
                  <a:cxn ang="0">
                    <a:pos x="406" y="314"/>
                  </a:cxn>
                  <a:cxn ang="0">
                    <a:pos x="422" y="306"/>
                  </a:cxn>
                  <a:cxn ang="0">
                    <a:pos x="436" y="291"/>
                  </a:cxn>
                  <a:cxn ang="0">
                    <a:pos x="440" y="282"/>
                  </a:cxn>
                  <a:cxn ang="0">
                    <a:pos x="446" y="260"/>
                  </a:cxn>
                  <a:cxn ang="0">
                    <a:pos x="450" y="223"/>
                  </a:cxn>
                  <a:cxn ang="0">
                    <a:pos x="450" y="203"/>
                  </a:cxn>
                  <a:cxn ang="0">
                    <a:pos x="449" y="170"/>
                  </a:cxn>
                  <a:cxn ang="0">
                    <a:pos x="444" y="145"/>
                  </a:cxn>
                  <a:cxn ang="0">
                    <a:pos x="438" y="127"/>
                  </a:cxn>
                  <a:cxn ang="0">
                    <a:pos x="428" y="114"/>
                  </a:cxn>
                  <a:cxn ang="0">
                    <a:pos x="421" y="109"/>
                  </a:cxn>
                  <a:cxn ang="0">
                    <a:pos x="403" y="100"/>
                  </a:cxn>
                  <a:cxn ang="0">
                    <a:pos x="376" y="96"/>
                  </a:cxn>
                  <a:cxn ang="0">
                    <a:pos x="165" y="96"/>
                  </a:cxn>
                  <a:cxn ang="0">
                    <a:pos x="157" y="96"/>
                  </a:cxn>
                  <a:cxn ang="0">
                    <a:pos x="141" y="100"/>
                  </a:cxn>
                  <a:cxn ang="0">
                    <a:pos x="133" y="106"/>
                  </a:cxn>
                  <a:cxn ang="0">
                    <a:pos x="126" y="114"/>
                  </a:cxn>
                  <a:cxn ang="0">
                    <a:pos x="121" y="132"/>
                  </a:cxn>
                  <a:cxn ang="0">
                    <a:pos x="121" y="638"/>
                  </a:cxn>
                  <a:cxn ang="0">
                    <a:pos x="0" y="109"/>
                  </a:cxn>
                </a:cxnLst>
                <a:rect l="0" t="0" r="r" b="b"/>
                <a:pathLst>
                  <a:path w="588" h="638">
                    <a:moveTo>
                      <a:pt x="0" y="109"/>
                    </a:moveTo>
                    <a:lnTo>
                      <a:pt x="0" y="109"/>
                    </a:lnTo>
                    <a:lnTo>
                      <a:pt x="1" y="88"/>
                    </a:lnTo>
                    <a:lnTo>
                      <a:pt x="2" y="77"/>
                    </a:lnTo>
                    <a:lnTo>
                      <a:pt x="4" y="66"/>
                    </a:lnTo>
                    <a:lnTo>
                      <a:pt x="7" y="56"/>
                    </a:lnTo>
                    <a:lnTo>
                      <a:pt x="12" y="45"/>
                    </a:lnTo>
                    <a:lnTo>
                      <a:pt x="18" y="35"/>
                    </a:lnTo>
                    <a:lnTo>
                      <a:pt x="26" y="25"/>
                    </a:lnTo>
                    <a:lnTo>
                      <a:pt x="26" y="25"/>
                    </a:lnTo>
                    <a:lnTo>
                      <a:pt x="36" y="18"/>
                    </a:lnTo>
                    <a:lnTo>
                      <a:pt x="45" y="13"/>
                    </a:lnTo>
                    <a:lnTo>
                      <a:pt x="55" y="7"/>
                    </a:lnTo>
                    <a:lnTo>
                      <a:pt x="65" y="4"/>
                    </a:lnTo>
                    <a:lnTo>
                      <a:pt x="75" y="2"/>
                    </a:lnTo>
                    <a:lnTo>
                      <a:pt x="84" y="0"/>
                    </a:lnTo>
                    <a:lnTo>
                      <a:pt x="104" y="0"/>
                    </a:lnTo>
                    <a:lnTo>
                      <a:pt x="406" y="0"/>
                    </a:lnTo>
                    <a:lnTo>
                      <a:pt x="406" y="0"/>
                    </a:lnTo>
                    <a:lnTo>
                      <a:pt x="424" y="0"/>
                    </a:lnTo>
                    <a:lnTo>
                      <a:pt x="440" y="2"/>
                    </a:lnTo>
                    <a:lnTo>
                      <a:pt x="460" y="3"/>
                    </a:lnTo>
                    <a:lnTo>
                      <a:pt x="478" y="9"/>
                    </a:lnTo>
                    <a:lnTo>
                      <a:pt x="495" y="16"/>
                    </a:lnTo>
                    <a:lnTo>
                      <a:pt x="503" y="20"/>
                    </a:lnTo>
                    <a:lnTo>
                      <a:pt x="513" y="25"/>
                    </a:lnTo>
                    <a:lnTo>
                      <a:pt x="520" y="32"/>
                    </a:lnTo>
                    <a:lnTo>
                      <a:pt x="528" y="39"/>
                    </a:lnTo>
                    <a:lnTo>
                      <a:pt x="536" y="49"/>
                    </a:lnTo>
                    <a:lnTo>
                      <a:pt x="543" y="59"/>
                    </a:lnTo>
                    <a:lnTo>
                      <a:pt x="543" y="59"/>
                    </a:lnTo>
                    <a:lnTo>
                      <a:pt x="553" y="75"/>
                    </a:lnTo>
                    <a:lnTo>
                      <a:pt x="560" y="92"/>
                    </a:lnTo>
                    <a:lnTo>
                      <a:pt x="567" y="110"/>
                    </a:lnTo>
                    <a:lnTo>
                      <a:pt x="570" y="127"/>
                    </a:lnTo>
                    <a:lnTo>
                      <a:pt x="572" y="145"/>
                    </a:lnTo>
                    <a:lnTo>
                      <a:pt x="574" y="163"/>
                    </a:lnTo>
                    <a:lnTo>
                      <a:pt x="575" y="199"/>
                    </a:lnTo>
                    <a:lnTo>
                      <a:pt x="575" y="199"/>
                    </a:lnTo>
                    <a:lnTo>
                      <a:pt x="574" y="234"/>
                    </a:lnTo>
                    <a:lnTo>
                      <a:pt x="572" y="252"/>
                    </a:lnTo>
                    <a:lnTo>
                      <a:pt x="571" y="270"/>
                    </a:lnTo>
                    <a:lnTo>
                      <a:pt x="567" y="288"/>
                    </a:lnTo>
                    <a:lnTo>
                      <a:pt x="563" y="306"/>
                    </a:lnTo>
                    <a:lnTo>
                      <a:pt x="556" y="324"/>
                    </a:lnTo>
                    <a:lnTo>
                      <a:pt x="547" y="342"/>
                    </a:lnTo>
                    <a:lnTo>
                      <a:pt x="547" y="342"/>
                    </a:lnTo>
                    <a:lnTo>
                      <a:pt x="540" y="355"/>
                    </a:lnTo>
                    <a:lnTo>
                      <a:pt x="532" y="366"/>
                    </a:lnTo>
                    <a:lnTo>
                      <a:pt x="521" y="377"/>
                    </a:lnTo>
                    <a:lnTo>
                      <a:pt x="508" y="387"/>
                    </a:lnTo>
                    <a:lnTo>
                      <a:pt x="493" y="395"/>
                    </a:lnTo>
                    <a:lnTo>
                      <a:pt x="474" y="402"/>
                    </a:lnTo>
                    <a:lnTo>
                      <a:pt x="453" y="406"/>
                    </a:lnTo>
                    <a:lnTo>
                      <a:pt x="426" y="409"/>
                    </a:lnTo>
                    <a:lnTo>
                      <a:pt x="344" y="409"/>
                    </a:lnTo>
                    <a:lnTo>
                      <a:pt x="344" y="413"/>
                    </a:lnTo>
                    <a:lnTo>
                      <a:pt x="588" y="638"/>
                    </a:lnTo>
                    <a:lnTo>
                      <a:pt x="436" y="638"/>
                    </a:lnTo>
                    <a:lnTo>
                      <a:pt x="226" y="431"/>
                    </a:lnTo>
                    <a:lnTo>
                      <a:pt x="226" y="431"/>
                    </a:lnTo>
                    <a:lnTo>
                      <a:pt x="216" y="420"/>
                    </a:lnTo>
                    <a:lnTo>
                      <a:pt x="207" y="406"/>
                    </a:lnTo>
                    <a:lnTo>
                      <a:pt x="203" y="399"/>
                    </a:lnTo>
                    <a:lnTo>
                      <a:pt x="200" y="392"/>
                    </a:lnTo>
                    <a:lnTo>
                      <a:pt x="197" y="384"/>
                    </a:lnTo>
                    <a:lnTo>
                      <a:pt x="196" y="377"/>
                    </a:lnTo>
                    <a:lnTo>
                      <a:pt x="196" y="363"/>
                    </a:lnTo>
                    <a:lnTo>
                      <a:pt x="196" y="363"/>
                    </a:lnTo>
                    <a:lnTo>
                      <a:pt x="197" y="353"/>
                    </a:lnTo>
                    <a:lnTo>
                      <a:pt x="200" y="345"/>
                    </a:lnTo>
                    <a:lnTo>
                      <a:pt x="204" y="338"/>
                    </a:lnTo>
                    <a:lnTo>
                      <a:pt x="210" y="331"/>
                    </a:lnTo>
                    <a:lnTo>
                      <a:pt x="218" y="325"/>
                    </a:lnTo>
                    <a:lnTo>
                      <a:pt x="228" y="323"/>
                    </a:lnTo>
                    <a:lnTo>
                      <a:pt x="237" y="320"/>
                    </a:lnTo>
                    <a:lnTo>
                      <a:pt x="250" y="318"/>
                    </a:lnTo>
                    <a:lnTo>
                      <a:pt x="371" y="318"/>
                    </a:lnTo>
                    <a:lnTo>
                      <a:pt x="371" y="318"/>
                    </a:lnTo>
                    <a:lnTo>
                      <a:pt x="387" y="318"/>
                    </a:lnTo>
                    <a:lnTo>
                      <a:pt x="396" y="317"/>
                    </a:lnTo>
                    <a:lnTo>
                      <a:pt x="406" y="314"/>
                    </a:lnTo>
                    <a:lnTo>
                      <a:pt x="414" y="310"/>
                    </a:lnTo>
                    <a:lnTo>
                      <a:pt x="422" y="306"/>
                    </a:lnTo>
                    <a:lnTo>
                      <a:pt x="429" y="299"/>
                    </a:lnTo>
                    <a:lnTo>
                      <a:pt x="436" y="291"/>
                    </a:lnTo>
                    <a:lnTo>
                      <a:pt x="436" y="291"/>
                    </a:lnTo>
                    <a:lnTo>
                      <a:pt x="440" y="282"/>
                    </a:lnTo>
                    <a:lnTo>
                      <a:pt x="444" y="271"/>
                    </a:lnTo>
                    <a:lnTo>
                      <a:pt x="446" y="260"/>
                    </a:lnTo>
                    <a:lnTo>
                      <a:pt x="449" y="248"/>
                    </a:lnTo>
                    <a:lnTo>
                      <a:pt x="450" y="223"/>
                    </a:lnTo>
                    <a:lnTo>
                      <a:pt x="450" y="203"/>
                    </a:lnTo>
                    <a:lnTo>
                      <a:pt x="450" y="203"/>
                    </a:lnTo>
                    <a:lnTo>
                      <a:pt x="450" y="185"/>
                    </a:lnTo>
                    <a:lnTo>
                      <a:pt x="449" y="170"/>
                    </a:lnTo>
                    <a:lnTo>
                      <a:pt x="447" y="156"/>
                    </a:lnTo>
                    <a:lnTo>
                      <a:pt x="444" y="145"/>
                    </a:lnTo>
                    <a:lnTo>
                      <a:pt x="440" y="135"/>
                    </a:lnTo>
                    <a:lnTo>
                      <a:pt x="438" y="127"/>
                    </a:lnTo>
                    <a:lnTo>
                      <a:pt x="432" y="120"/>
                    </a:lnTo>
                    <a:lnTo>
                      <a:pt x="428" y="114"/>
                    </a:lnTo>
                    <a:lnTo>
                      <a:pt x="428" y="114"/>
                    </a:lnTo>
                    <a:lnTo>
                      <a:pt x="421" y="109"/>
                    </a:lnTo>
                    <a:lnTo>
                      <a:pt x="412" y="103"/>
                    </a:lnTo>
                    <a:lnTo>
                      <a:pt x="403" y="100"/>
                    </a:lnTo>
                    <a:lnTo>
                      <a:pt x="394" y="98"/>
                    </a:lnTo>
                    <a:lnTo>
                      <a:pt x="376" y="96"/>
                    </a:lnTo>
                    <a:lnTo>
                      <a:pt x="361" y="96"/>
                    </a:lnTo>
                    <a:lnTo>
                      <a:pt x="165" y="96"/>
                    </a:lnTo>
                    <a:lnTo>
                      <a:pt x="165" y="96"/>
                    </a:lnTo>
                    <a:lnTo>
                      <a:pt x="157" y="96"/>
                    </a:lnTo>
                    <a:lnTo>
                      <a:pt x="148" y="98"/>
                    </a:lnTo>
                    <a:lnTo>
                      <a:pt x="141" y="100"/>
                    </a:lnTo>
                    <a:lnTo>
                      <a:pt x="133" y="106"/>
                    </a:lnTo>
                    <a:lnTo>
                      <a:pt x="133" y="106"/>
                    </a:lnTo>
                    <a:lnTo>
                      <a:pt x="129" y="110"/>
                    </a:lnTo>
                    <a:lnTo>
                      <a:pt x="126" y="114"/>
                    </a:lnTo>
                    <a:lnTo>
                      <a:pt x="122" y="123"/>
                    </a:lnTo>
                    <a:lnTo>
                      <a:pt x="121" y="132"/>
                    </a:lnTo>
                    <a:lnTo>
                      <a:pt x="121" y="141"/>
                    </a:lnTo>
                    <a:lnTo>
                      <a:pt x="121" y="638"/>
                    </a:lnTo>
                    <a:lnTo>
                      <a:pt x="0" y="638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F5821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" name="Freeform 42"/>
              <p:cNvSpPr>
                <a:spLocks noEditPoints="1"/>
              </p:cNvSpPr>
              <p:nvPr/>
            </p:nvSpPr>
            <p:spPr bwMode="auto">
              <a:xfrm>
                <a:off x="7726363" y="3001963"/>
                <a:ext cx="1041400" cy="1036637"/>
              </a:xfrm>
              <a:custGeom>
                <a:avLst/>
                <a:gdLst/>
                <a:ahLst/>
                <a:cxnLst>
                  <a:cxn ang="0">
                    <a:pos x="595" y="81"/>
                  </a:cxn>
                  <a:cxn ang="0">
                    <a:pos x="621" y="124"/>
                  </a:cxn>
                  <a:cxn ang="0">
                    <a:pos x="639" y="172"/>
                  </a:cxn>
                  <a:cxn ang="0">
                    <a:pos x="653" y="260"/>
                  </a:cxn>
                  <a:cxn ang="0">
                    <a:pos x="656" y="326"/>
                  </a:cxn>
                  <a:cxn ang="0">
                    <a:pos x="649" y="429"/>
                  </a:cxn>
                  <a:cxn ang="0">
                    <a:pos x="634" y="497"/>
                  </a:cxn>
                  <a:cxn ang="0">
                    <a:pos x="613" y="545"/>
                  </a:cxn>
                  <a:cxn ang="0">
                    <a:pos x="582" y="586"/>
                  </a:cxn>
                  <a:cxn ang="0">
                    <a:pos x="554" y="609"/>
                  </a:cxn>
                  <a:cxn ang="0">
                    <a:pos x="507" y="631"/>
                  </a:cxn>
                  <a:cxn ang="0">
                    <a:pos x="457" y="645"/>
                  </a:cxn>
                  <a:cxn ang="0">
                    <a:pos x="357" y="653"/>
                  </a:cxn>
                  <a:cxn ang="0">
                    <a:pos x="299" y="653"/>
                  </a:cxn>
                  <a:cxn ang="0">
                    <a:pos x="198" y="645"/>
                  </a:cxn>
                  <a:cxn ang="0">
                    <a:pos x="148" y="631"/>
                  </a:cxn>
                  <a:cxn ang="0">
                    <a:pos x="101" y="609"/>
                  </a:cxn>
                  <a:cxn ang="0">
                    <a:pos x="73" y="586"/>
                  </a:cxn>
                  <a:cxn ang="0">
                    <a:pos x="39" y="542"/>
                  </a:cxn>
                  <a:cxn ang="0">
                    <a:pos x="18" y="492"/>
                  </a:cxn>
                  <a:cxn ang="0">
                    <a:pos x="4" y="422"/>
                  </a:cxn>
                  <a:cxn ang="0">
                    <a:pos x="0" y="326"/>
                  </a:cxn>
                  <a:cxn ang="0">
                    <a:pos x="1" y="260"/>
                  </a:cxn>
                  <a:cxn ang="0">
                    <a:pos x="15" y="172"/>
                  </a:cxn>
                  <a:cxn ang="0">
                    <a:pos x="33" y="124"/>
                  </a:cxn>
                  <a:cxn ang="0">
                    <a:pos x="61" y="81"/>
                  </a:cxn>
                  <a:cxn ang="0">
                    <a:pos x="87" y="56"/>
                  </a:cxn>
                  <a:cxn ang="0">
                    <a:pos x="132" y="29"/>
                  </a:cxn>
                  <a:cxn ang="0">
                    <a:pos x="182" y="12"/>
                  </a:cxn>
                  <a:cxn ang="0">
                    <a:pos x="265" y="1"/>
                  </a:cxn>
                  <a:cxn ang="0">
                    <a:pos x="328" y="0"/>
                  </a:cxn>
                  <a:cxn ang="0">
                    <a:pos x="424" y="4"/>
                  </a:cxn>
                  <a:cxn ang="0">
                    <a:pos x="490" y="17"/>
                  </a:cxn>
                  <a:cxn ang="0">
                    <a:pos x="539" y="36"/>
                  </a:cxn>
                  <a:cxn ang="0">
                    <a:pos x="582" y="68"/>
                  </a:cxn>
                  <a:cxn ang="0">
                    <a:pos x="162" y="504"/>
                  </a:cxn>
                  <a:cxn ang="0">
                    <a:pos x="186" y="528"/>
                  </a:cxn>
                  <a:cxn ang="0">
                    <a:pos x="214" y="543"/>
                  </a:cxn>
                  <a:cxn ang="0">
                    <a:pos x="279" y="556"/>
                  </a:cxn>
                  <a:cxn ang="0">
                    <a:pos x="326" y="557"/>
                  </a:cxn>
                  <a:cxn ang="0">
                    <a:pos x="397" y="553"/>
                  </a:cxn>
                  <a:cxn ang="0">
                    <a:pos x="450" y="538"/>
                  </a:cxn>
                  <a:cxn ang="0">
                    <a:pos x="476" y="521"/>
                  </a:cxn>
                  <a:cxn ang="0">
                    <a:pos x="492" y="504"/>
                  </a:cxn>
                  <a:cxn ang="0">
                    <a:pos x="514" y="464"/>
                  </a:cxn>
                  <a:cxn ang="0">
                    <a:pos x="528" y="395"/>
                  </a:cxn>
                  <a:cxn ang="0">
                    <a:pos x="531" y="326"/>
                  </a:cxn>
                  <a:cxn ang="0">
                    <a:pos x="524" y="228"/>
                  </a:cxn>
                  <a:cxn ang="0">
                    <a:pos x="507" y="171"/>
                  </a:cxn>
                  <a:cxn ang="0">
                    <a:pos x="492" y="149"/>
                  </a:cxn>
                  <a:cxn ang="0">
                    <a:pos x="468" y="126"/>
                  </a:cxn>
                  <a:cxn ang="0">
                    <a:pos x="440" y="111"/>
                  </a:cxn>
                  <a:cxn ang="0">
                    <a:pos x="375" y="97"/>
                  </a:cxn>
                  <a:cxn ang="0">
                    <a:pos x="326" y="96"/>
                  </a:cxn>
                  <a:cxn ang="0">
                    <a:pos x="255" y="100"/>
                  </a:cxn>
                  <a:cxn ang="0">
                    <a:pos x="194" y="121"/>
                  </a:cxn>
                  <a:cxn ang="0">
                    <a:pos x="171" y="140"/>
                  </a:cxn>
                  <a:cxn ang="0">
                    <a:pos x="154" y="161"/>
                  </a:cxn>
                  <a:cxn ang="0">
                    <a:pos x="135" y="213"/>
                  </a:cxn>
                  <a:cxn ang="0">
                    <a:pos x="125" y="293"/>
                  </a:cxn>
                  <a:cxn ang="0">
                    <a:pos x="125" y="363"/>
                  </a:cxn>
                  <a:cxn ang="0">
                    <a:pos x="136" y="445"/>
                  </a:cxn>
                  <a:cxn ang="0">
                    <a:pos x="155" y="493"/>
                  </a:cxn>
                </a:cxnLst>
                <a:rect l="0" t="0" r="r" b="b"/>
                <a:pathLst>
                  <a:path w="656" h="653">
                    <a:moveTo>
                      <a:pt x="582" y="68"/>
                    </a:moveTo>
                    <a:lnTo>
                      <a:pt x="582" y="68"/>
                    </a:lnTo>
                    <a:lnTo>
                      <a:pt x="595" y="81"/>
                    </a:lnTo>
                    <a:lnTo>
                      <a:pt x="604" y="94"/>
                    </a:lnTo>
                    <a:lnTo>
                      <a:pt x="614" y="108"/>
                    </a:lnTo>
                    <a:lnTo>
                      <a:pt x="621" y="124"/>
                    </a:lnTo>
                    <a:lnTo>
                      <a:pt x="628" y="139"/>
                    </a:lnTo>
                    <a:lnTo>
                      <a:pt x="635" y="156"/>
                    </a:lnTo>
                    <a:lnTo>
                      <a:pt x="639" y="172"/>
                    </a:lnTo>
                    <a:lnTo>
                      <a:pt x="643" y="190"/>
                    </a:lnTo>
                    <a:lnTo>
                      <a:pt x="650" y="225"/>
                    </a:lnTo>
                    <a:lnTo>
                      <a:pt x="653" y="260"/>
                    </a:lnTo>
                    <a:lnTo>
                      <a:pt x="654" y="295"/>
                    </a:lnTo>
                    <a:lnTo>
                      <a:pt x="656" y="326"/>
                    </a:lnTo>
                    <a:lnTo>
                      <a:pt x="656" y="326"/>
                    </a:lnTo>
                    <a:lnTo>
                      <a:pt x="654" y="360"/>
                    </a:lnTo>
                    <a:lnTo>
                      <a:pt x="653" y="393"/>
                    </a:lnTo>
                    <a:lnTo>
                      <a:pt x="649" y="429"/>
                    </a:lnTo>
                    <a:lnTo>
                      <a:pt x="643" y="464"/>
                    </a:lnTo>
                    <a:lnTo>
                      <a:pt x="639" y="481"/>
                    </a:lnTo>
                    <a:lnTo>
                      <a:pt x="634" y="497"/>
                    </a:lnTo>
                    <a:lnTo>
                      <a:pt x="628" y="514"/>
                    </a:lnTo>
                    <a:lnTo>
                      <a:pt x="621" y="531"/>
                    </a:lnTo>
                    <a:lnTo>
                      <a:pt x="613" y="545"/>
                    </a:lnTo>
                    <a:lnTo>
                      <a:pt x="604" y="560"/>
                    </a:lnTo>
                    <a:lnTo>
                      <a:pt x="593" y="574"/>
                    </a:lnTo>
                    <a:lnTo>
                      <a:pt x="582" y="586"/>
                    </a:lnTo>
                    <a:lnTo>
                      <a:pt x="582" y="586"/>
                    </a:lnTo>
                    <a:lnTo>
                      <a:pt x="568" y="597"/>
                    </a:lnTo>
                    <a:lnTo>
                      <a:pt x="554" y="609"/>
                    </a:lnTo>
                    <a:lnTo>
                      <a:pt x="539" y="617"/>
                    </a:lnTo>
                    <a:lnTo>
                      <a:pt x="524" y="625"/>
                    </a:lnTo>
                    <a:lnTo>
                      <a:pt x="507" y="631"/>
                    </a:lnTo>
                    <a:lnTo>
                      <a:pt x="490" y="636"/>
                    </a:lnTo>
                    <a:lnTo>
                      <a:pt x="474" y="640"/>
                    </a:lnTo>
                    <a:lnTo>
                      <a:pt x="457" y="645"/>
                    </a:lnTo>
                    <a:lnTo>
                      <a:pt x="422" y="650"/>
                    </a:lnTo>
                    <a:lnTo>
                      <a:pt x="389" y="652"/>
                    </a:lnTo>
                    <a:lnTo>
                      <a:pt x="357" y="653"/>
                    </a:lnTo>
                    <a:lnTo>
                      <a:pt x="328" y="653"/>
                    </a:lnTo>
                    <a:lnTo>
                      <a:pt x="328" y="653"/>
                    </a:lnTo>
                    <a:lnTo>
                      <a:pt x="299" y="653"/>
                    </a:lnTo>
                    <a:lnTo>
                      <a:pt x="267" y="652"/>
                    </a:lnTo>
                    <a:lnTo>
                      <a:pt x="233" y="650"/>
                    </a:lnTo>
                    <a:lnTo>
                      <a:pt x="198" y="645"/>
                    </a:lnTo>
                    <a:lnTo>
                      <a:pt x="182" y="640"/>
                    </a:lnTo>
                    <a:lnTo>
                      <a:pt x="165" y="636"/>
                    </a:lnTo>
                    <a:lnTo>
                      <a:pt x="148" y="631"/>
                    </a:lnTo>
                    <a:lnTo>
                      <a:pt x="132" y="625"/>
                    </a:lnTo>
                    <a:lnTo>
                      <a:pt x="116" y="617"/>
                    </a:lnTo>
                    <a:lnTo>
                      <a:pt x="101" y="609"/>
                    </a:lnTo>
                    <a:lnTo>
                      <a:pt x="87" y="597"/>
                    </a:lnTo>
                    <a:lnTo>
                      <a:pt x="73" y="586"/>
                    </a:lnTo>
                    <a:lnTo>
                      <a:pt x="73" y="586"/>
                    </a:lnTo>
                    <a:lnTo>
                      <a:pt x="61" y="572"/>
                    </a:lnTo>
                    <a:lnTo>
                      <a:pt x="48" y="557"/>
                    </a:lnTo>
                    <a:lnTo>
                      <a:pt x="39" y="542"/>
                    </a:lnTo>
                    <a:lnTo>
                      <a:pt x="30" y="525"/>
                    </a:lnTo>
                    <a:lnTo>
                      <a:pt x="23" y="509"/>
                    </a:lnTo>
                    <a:lnTo>
                      <a:pt x="18" y="492"/>
                    </a:lnTo>
                    <a:lnTo>
                      <a:pt x="12" y="474"/>
                    </a:lnTo>
                    <a:lnTo>
                      <a:pt x="9" y="457"/>
                    </a:lnTo>
                    <a:lnTo>
                      <a:pt x="4" y="422"/>
                    </a:lnTo>
                    <a:lnTo>
                      <a:pt x="1" y="388"/>
                    </a:lnTo>
                    <a:lnTo>
                      <a:pt x="0" y="356"/>
                    </a:lnTo>
                    <a:lnTo>
                      <a:pt x="0" y="326"/>
                    </a:lnTo>
                    <a:lnTo>
                      <a:pt x="0" y="326"/>
                    </a:lnTo>
                    <a:lnTo>
                      <a:pt x="0" y="293"/>
                    </a:lnTo>
                    <a:lnTo>
                      <a:pt x="1" y="260"/>
                    </a:lnTo>
                    <a:lnTo>
                      <a:pt x="5" y="224"/>
                    </a:lnTo>
                    <a:lnTo>
                      <a:pt x="11" y="189"/>
                    </a:lnTo>
                    <a:lnTo>
                      <a:pt x="15" y="172"/>
                    </a:lnTo>
                    <a:lnTo>
                      <a:pt x="19" y="156"/>
                    </a:lnTo>
                    <a:lnTo>
                      <a:pt x="26" y="140"/>
                    </a:lnTo>
                    <a:lnTo>
                      <a:pt x="33" y="124"/>
                    </a:lnTo>
                    <a:lnTo>
                      <a:pt x="41" y="108"/>
                    </a:lnTo>
                    <a:lnTo>
                      <a:pt x="50" y="94"/>
                    </a:lnTo>
                    <a:lnTo>
                      <a:pt x="61" y="81"/>
                    </a:lnTo>
                    <a:lnTo>
                      <a:pt x="73" y="68"/>
                    </a:lnTo>
                    <a:lnTo>
                      <a:pt x="73" y="68"/>
                    </a:lnTo>
                    <a:lnTo>
                      <a:pt x="87" y="56"/>
                    </a:lnTo>
                    <a:lnTo>
                      <a:pt x="101" y="46"/>
                    </a:lnTo>
                    <a:lnTo>
                      <a:pt x="116" y="36"/>
                    </a:lnTo>
                    <a:lnTo>
                      <a:pt x="132" y="29"/>
                    </a:lnTo>
                    <a:lnTo>
                      <a:pt x="148" y="22"/>
                    </a:lnTo>
                    <a:lnTo>
                      <a:pt x="165" y="17"/>
                    </a:lnTo>
                    <a:lnTo>
                      <a:pt x="182" y="12"/>
                    </a:lnTo>
                    <a:lnTo>
                      <a:pt x="198" y="10"/>
                    </a:lnTo>
                    <a:lnTo>
                      <a:pt x="232" y="4"/>
                    </a:lnTo>
                    <a:lnTo>
                      <a:pt x="265" y="1"/>
                    </a:lnTo>
                    <a:lnTo>
                      <a:pt x="297" y="1"/>
                    </a:lnTo>
                    <a:lnTo>
                      <a:pt x="328" y="0"/>
                    </a:lnTo>
                    <a:lnTo>
                      <a:pt x="328" y="0"/>
                    </a:lnTo>
                    <a:lnTo>
                      <a:pt x="357" y="1"/>
                    </a:lnTo>
                    <a:lnTo>
                      <a:pt x="389" y="1"/>
                    </a:lnTo>
                    <a:lnTo>
                      <a:pt x="424" y="4"/>
                    </a:lnTo>
                    <a:lnTo>
                      <a:pt x="457" y="10"/>
                    </a:lnTo>
                    <a:lnTo>
                      <a:pt x="474" y="12"/>
                    </a:lnTo>
                    <a:lnTo>
                      <a:pt x="490" y="17"/>
                    </a:lnTo>
                    <a:lnTo>
                      <a:pt x="507" y="22"/>
                    </a:lnTo>
                    <a:lnTo>
                      <a:pt x="524" y="29"/>
                    </a:lnTo>
                    <a:lnTo>
                      <a:pt x="539" y="36"/>
                    </a:lnTo>
                    <a:lnTo>
                      <a:pt x="554" y="46"/>
                    </a:lnTo>
                    <a:lnTo>
                      <a:pt x="568" y="56"/>
                    </a:lnTo>
                    <a:lnTo>
                      <a:pt x="582" y="68"/>
                    </a:lnTo>
                    <a:lnTo>
                      <a:pt x="582" y="68"/>
                    </a:lnTo>
                    <a:close/>
                    <a:moveTo>
                      <a:pt x="162" y="504"/>
                    </a:moveTo>
                    <a:lnTo>
                      <a:pt x="162" y="504"/>
                    </a:lnTo>
                    <a:lnTo>
                      <a:pt x="171" y="513"/>
                    </a:lnTo>
                    <a:lnTo>
                      <a:pt x="178" y="521"/>
                    </a:lnTo>
                    <a:lnTo>
                      <a:pt x="186" y="528"/>
                    </a:lnTo>
                    <a:lnTo>
                      <a:pt x="194" y="534"/>
                    </a:lnTo>
                    <a:lnTo>
                      <a:pt x="204" y="538"/>
                    </a:lnTo>
                    <a:lnTo>
                      <a:pt x="214" y="543"/>
                    </a:lnTo>
                    <a:lnTo>
                      <a:pt x="233" y="549"/>
                    </a:lnTo>
                    <a:lnTo>
                      <a:pt x="255" y="553"/>
                    </a:lnTo>
                    <a:lnTo>
                      <a:pt x="279" y="556"/>
                    </a:lnTo>
                    <a:lnTo>
                      <a:pt x="303" y="557"/>
                    </a:lnTo>
                    <a:lnTo>
                      <a:pt x="326" y="557"/>
                    </a:lnTo>
                    <a:lnTo>
                      <a:pt x="326" y="557"/>
                    </a:lnTo>
                    <a:lnTo>
                      <a:pt x="351" y="557"/>
                    </a:lnTo>
                    <a:lnTo>
                      <a:pt x="375" y="556"/>
                    </a:lnTo>
                    <a:lnTo>
                      <a:pt x="397" y="553"/>
                    </a:lnTo>
                    <a:lnTo>
                      <a:pt x="419" y="549"/>
                    </a:lnTo>
                    <a:lnTo>
                      <a:pt x="440" y="543"/>
                    </a:lnTo>
                    <a:lnTo>
                      <a:pt x="450" y="538"/>
                    </a:lnTo>
                    <a:lnTo>
                      <a:pt x="460" y="534"/>
                    </a:lnTo>
                    <a:lnTo>
                      <a:pt x="468" y="528"/>
                    </a:lnTo>
                    <a:lnTo>
                      <a:pt x="476" y="521"/>
                    </a:lnTo>
                    <a:lnTo>
                      <a:pt x="485" y="513"/>
                    </a:lnTo>
                    <a:lnTo>
                      <a:pt x="492" y="504"/>
                    </a:lnTo>
                    <a:lnTo>
                      <a:pt x="492" y="504"/>
                    </a:lnTo>
                    <a:lnTo>
                      <a:pt x="500" y="493"/>
                    </a:lnTo>
                    <a:lnTo>
                      <a:pt x="507" y="481"/>
                    </a:lnTo>
                    <a:lnTo>
                      <a:pt x="514" y="464"/>
                    </a:lnTo>
                    <a:lnTo>
                      <a:pt x="520" y="445"/>
                    </a:lnTo>
                    <a:lnTo>
                      <a:pt x="524" y="421"/>
                    </a:lnTo>
                    <a:lnTo>
                      <a:pt x="528" y="395"/>
                    </a:lnTo>
                    <a:lnTo>
                      <a:pt x="531" y="363"/>
                    </a:lnTo>
                    <a:lnTo>
                      <a:pt x="531" y="326"/>
                    </a:lnTo>
                    <a:lnTo>
                      <a:pt x="531" y="326"/>
                    </a:lnTo>
                    <a:lnTo>
                      <a:pt x="531" y="289"/>
                    </a:lnTo>
                    <a:lnTo>
                      <a:pt x="528" y="256"/>
                    </a:lnTo>
                    <a:lnTo>
                      <a:pt x="524" y="228"/>
                    </a:lnTo>
                    <a:lnTo>
                      <a:pt x="520" y="206"/>
                    </a:lnTo>
                    <a:lnTo>
                      <a:pt x="513" y="186"/>
                    </a:lnTo>
                    <a:lnTo>
                      <a:pt x="507" y="171"/>
                    </a:lnTo>
                    <a:lnTo>
                      <a:pt x="499" y="158"/>
                    </a:lnTo>
                    <a:lnTo>
                      <a:pt x="492" y="149"/>
                    </a:lnTo>
                    <a:lnTo>
                      <a:pt x="492" y="149"/>
                    </a:lnTo>
                    <a:lnTo>
                      <a:pt x="485" y="140"/>
                    </a:lnTo>
                    <a:lnTo>
                      <a:pt x="476" y="133"/>
                    </a:lnTo>
                    <a:lnTo>
                      <a:pt x="468" y="126"/>
                    </a:lnTo>
                    <a:lnTo>
                      <a:pt x="460" y="121"/>
                    </a:lnTo>
                    <a:lnTo>
                      <a:pt x="450" y="115"/>
                    </a:lnTo>
                    <a:lnTo>
                      <a:pt x="440" y="111"/>
                    </a:lnTo>
                    <a:lnTo>
                      <a:pt x="419" y="104"/>
                    </a:lnTo>
                    <a:lnTo>
                      <a:pt x="397" y="100"/>
                    </a:lnTo>
                    <a:lnTo>
                      <a:pt x="375" y="97"/>
                    </a:lnTo>
                    <a:lnTo>
                      <a:pt x="351" y="97"/>
                    </a:lnTo>
                    <a:lnTo>
                      <a:pt x="326" y="96"/>
                    </a:lnTo>
                    <a:lnTo>
                      <a:pt x="326" y="96"/>
                    </a:lnTo>
                    <a:lnTo>
                      <a:pt x="303" y="97"/>
                    </a:lnTo>
                    <a:lnTo>
                      <a:pt x="279" y="97"/>
                    </a:lnTo>
                    <a:lnTo>
                      <a:pt x="255" y="100"/>
                    </a:lnTo>
                    <a:lnTo>
                      <a:pt x="233" y="104"/>
                    </a:lnTo>
                    <a:lnTo>
                      <a:pt x="214" y="111"/>
                    </a:lnTo>
                    <a:lnTo>
                      <a:pt x="194" y="121"/>
                    </a:lnTo>
                    <a:lnTo>
                      <a:pt x="186" y="126"/>
                    </a:lnTo>
                    <a:lnTo>
                      <a:pt x="178" y="133"/>
                    </a:lnTo>
                    <a:lnTo>
                      <a:pt x="171" y="140"/>
                    </a:lnTo>
                    <a:lnTo>
                      <a:pt x="162" y="149"/>
                    </a:lnTo>
                    <a:lnTo>
                      <a:pt x="162" y="149"/>
                    </a:lnTo>
                    <a:lnTo>
                      <a:pt x="154" y="161"/>
                    </a:lnTo>
                    <a:lnTo>
                      <a:pt x="146" y="175"/>
                    </a:lnTo>
                    <a:lnTo>
                      <a:pt x="140" y="193"/>
                    </a:lnTo>
                    <a:lnTo>
                      <a:pt x="135" y="213"/>
                    </a:lnTo>
                    <a:lnTo>
                      <a:pt x="129" y="236"/>
                    </a:lnTo>
                    <a:lnTo>
                      <a:pt x="126" y="263"/>
                    </a:lnTo>
                    <a:lnTo>
                      <a:pt x="125" y="293"/>
                    </a:lnTo>
                    <a:lnTo>
                      <a:pt x="123" y="326"/>
                    </a:lnTo>
                    <a:lnTo>
                      <a:pt x="123" y="326"/>
                    </a:lnTo>
                    <a:lnTo>
                      <a:pt x="125" y="363"/>
                    </a:lnTo>
                    <a:lnTo>
                      <a:pt x="126" y="395"/>
                    </a:lnTo>
                    <a:lnTo>
                      <a:pt x="130" y="422"/>
                    </a:lnTo>
                    <a:lnTo>
                      <a:pt x="136" y="445"/>
                    </a:lnTo>
                    <a:lnTo>
                      <a:pt x="141" y="464"/>
                    </a:lnTo>
                    <a:lnTo>
                      <a:pt x="148" y="481"/>
                    </a:lnTo>
                    <a:lnTo>
                      <a:pt x="155" y="493"/>
                    </a:lnTo>
                    <a:lnTo>
                      <a:pt x="162" y="504"/>
                    </a:lnTo>
                    <a:lnTo>
                      <a:pt x="162" y="504"/>
                    </a:lnTo>
                    <a:close/>
                  </a:path>
                </a:pathLst>
              </a:custGeom>
              <a:solidFill>
                <a:srgbClr val="F5821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2636838" y="2305050"/>
              <a:ext cx="323850" cy="1336675"/>
            </a:xfrm>
            <a:custGeom>
              <a:avLst/>
              <a:gdLst/>
              <a:ahLst/>
              <a:cxnLst>
                <a:cxn ang="0">
                  <a:pos x="46" y="800"/>
                </a:cxn>
                <a:cxn ang="0">
                  <a:pos x="204" y="800"/>
                </a:cxn>
                <a:cxn ang="0">
                  <a:pos x="204" y="842"/>
                </a:cxn>
                <a:cxn ang="0">
                  <a:pos x="0" y="842"/>
                </a:cxn>
                <a:cxn ang="0">
                  <a:pos x="0" y="0"/>
                </a:cxn>
                <a:cxn ang="0">
                  <a:pos x="204" y="0"/>
                </a:cxn>
                <a:cxn ang="0">
                  <a:pos x="204" y="43"/>
                </a:cxn>
                <a:cxn ang="0">
                  <a:pos x="46" y="43"/>
                </a:cxn>
                <a:cxn ang="0">
                  <a:pos x="46" y="800"/>
                </a:cxn>
              </a:cxnLst>
              <a:rect l="0" t="0" r="r" b="b"/>
              <a:pathLst>
                <a:path w="204" h="842">
                  <a:moveTo>
                    <a:pt x="46" y="800"/>
                  </a:moveTo>
                  <a:lnTo>
                    <a:pt x="204" y="800"/>
                  </a:lnTo>
                  <a:lnTo>
                    <a:pt x="204" y="842"/>
                  </a:lnTo>
                  <a:lnTo>
                    <a:pt x="0" y="842"/>
                  </a:lnTo>
                  <a:lnTo>
                    <a:pt x="0" y="0"/>
                  </a:lnTo>
                  <a:lnTo>
                    <a:pt x="204" y="0"/>
                  </a:lnTo>
                  <a:lnTo>
                    <a:pt x="204" y="43"/>
                  </a:lnTo>
                  <a:lnTo>
                    <a:pt x="46" y="43"/>
                  </a:lnTo>
                  <a:lnTo>
                    <a:pt x="46" y="800"/>
                  </a:lnTo>
                  <a:close/>
                </a:path>
              </a:pathLst>
            </a:custGeom>
            <a:solidFill>
              <a:srgbClr val="2162A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8982075" y="2305050"/>
              <a:ext cx="323850" cy="1336675"/>
            </a:xfrm>
            <a:custGeom>
              <a:avLst/>
              <a:gdLst/>
              <a:ahLst/>
              <a:cxnLst>
                <a:cxn ang="0">
                  <a:pos x="158" y="800"/>
                </a:cxn>
                <a:cxn ang="0">
                  <a:pos x="0" y="800"/>
                </a:cxn>
                <a:cxn ang="0">
                  <a:pos x="0" y="842"/>
                </a:cxn>
                <a:cxn ang="0">
                  <a:pos x="204" y="842"/>
                </a:cxn>
                <a:cxn ang="0">
                  <a:pos x="204" y="0"/>
                </a:cxn>
                <a:cxn ang="0">
                  <a:pos x="0" y="0"/>
                </a:cxn>
                <a:cxn ang="0">
                  <a:pos x="0" y="43"/>
                </a:cxn>
                <a:cxn ang="0">
                  <a:pos x="158" y="43"/>
                </a:cxn>
                <a:cxn ang="0">
                  <a:pos x="158" y="800"/>
                </a:cxn>
              </a:cxnLst>
              <a:rect l="0" t="0" r="r" b="b"/>
              <a:pathLst>
                <a:path w="204" h="842">
                  <a:moveTo>
                    <a:pt x="158" y="800"/>
                  </a:moveTo>
                  <a:lnTo>
                    <a:pt x="0" y="800"/>
                  </a:lnTo>
                  <a:lnTo>
                    <a:pt x="0" y="842"/>
                  </a:lnTo>
                  <a:lnTo>
                    <a:pt x="204" y="842"/>
                  </a:lnTo>
                  <a:lnTo>
                    <a:pt x="204" y="0"/>
                  </a:lnTo>
                  <a:lnTo>
                    <a:pt x="0" y="0"/>
                  </a:lnTo>
                  <a:lnTo>
                    <a:pt x="0" y="43"/>
                  </a:lnTo>
                  <a:lnTo>
                    <a:pt x="158" y="43"/>
                  </a:lnTo>
                  <a:lnTo>
                    <a:pt x="158" y="800"/>
                  </a:lnTo>
                  <a:close/>
                </a:path>
              </a:pathLst>
            </a:custGeom>
            <a:solidFill>
              <a:srgbClr val="2162A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14" name="Группа 49"/>
            <p:cNvGrpSpPr/>
            <p:nvPr/>
          </p:nvGrpSpPr>
          <p:grpSpPr>
            <a:xfrm>
              <a:off x="3184525" y="1795463"/>
              <a:ext cx="5583237" cy="1025524"/>
              <a:chOff x="3184525" y="1795463"/>
              <a:chExt cx="5583237" cy="1025524"/>
            </a:xfrm>
          </p:grpSpPr>
          <p:sp>
            <p:nvSpPr>
              <p:cNvPr id="15" name="Freeform 35"/>
              <p:cNvSpPr>
                <a:spLocks noEditPoints="1"/>
              </p:cNvSpPr>
              <p:nvPr/>
            </p:nvSpPr>
            <p:spPr bwMode="auto">
              <a:xfrm>
                <a:off x="3184525" y="1795463"/>
                <a:ext cx="1001712" cy="1023937"/>
              </a:xfrm>
              <a:custGeom>
                <a:avLst/>
                <a:gdLst/>
                <a:ahLst/>
                <a:cxnLst>
                  <a:cxn ang="0">
                    <a:pos x="244" y="68"/>
                  </a:cxn>
                  <a:cxn ang="0">
                    <a:pos x="244" y="68"/>
                  </a:cxn>
                  <a:cxn ang="0">
                    <a:pos x="257" y="42"/>
                  </a:cxn>
                  <a:cxn ang="0">
                    <a:pos x="264" y="31"/>
                  </a:cxn>
                  <a:cxn ang="0">
                    <a:pos x="271" y="21"/>
                  </a:cxn>
                  <a:cxn ang="0">
                    <a:pos x="281" y="13"/>
                  </a:cxn>
                  <a:cxn ang="0">
                    <a:pos x="290" y="6"/>
                  </a:cxn>
                  <a:cxn ang="0">
                    <a:pos x="303" y="1"/>
                  </a:cxn>
                  <a:cxn ang="0">
                    <a:pos x="315" y="0"/>
                  </a:cxn>
                  <a:cxn ang="0">
                    <a:pos x="315" y="0"/>
                  </a:cxn>
                  <a:cxn ang="0">
                    <a:pos x="329" y="1"/>
                  </a:cxn>
                  <a:cxn ang="0">
                    <a:pos x="340" y="6"/>
                  </a:cxn>
                  <a:cxn ang="0">
                    <a:pos x="351" y="13"/>
                  </a:cxn>
                  <a:cxn ang="0">
                    <a:pos x="360" y="21"/>
                  </a:cxn>
                  <a:cxn ang="0">
                    <a:pos x="368" y="32"/>
                  </a:cxn>
                  <a:cxn ang="0">
                    <a:pos x="375" y="43"/>
                  </a:cxn>
                  <a:cxn ang="0">
                    <a:pos x="386" y="68"/>
                  </a:cxn>
                  <a:cxn ang="0">
                    <a:pos x="631" y="645"/>
                  </a:cxn>
                  <a:cxn ang="0">
                    <a:pos x="578" y="645"/>
                  </a:cxn>
                  <a:cxn ang="0">
                    <a:pos x="500" y="460"/>
                  </a:cxn>
                  <a:cxn ang="0">
                    <a:pos x="130" y="460"/>
                  </a:cxn>
                  <a:cxn ang="0">
                    <a:pos x="53" y="645"/>
                  </a:cxn>
                  <a:cxn ang="0">
                    <a:pos x="0" y="645"/>
                  </a:cxn>
                  <a:cxn ang="0">
                    <a:pos x="244" y="68"/>
                  </a:cxn>
                  <a:cxn ang="0">
                    <a:pos x="150" y="415"/>
                  </a:cxn>
                  <a:cxn ang="0">
                    <a:pos x="482" y="415"/>
                  </a:cxn>
                  <a:cxn ang="0">
                    <a:pos x="342" y="82"/>
                  </a:cxn>
                  <a:cxn ang="0">
                    <a:pos x="342" y="82"/>
                  </a:cxn>
                  <a:cxn ang="0">
                    <a:pos x="338" y="71"/>
                  </a:cxn>
                  <a:cxn ang="0">
                    <a:pos x="332" y="58"/>
                  </a:cxn>
                  <a:cxn ang="0">
                    <a:pos x="328" y="54"/>
                  </a:cxn>
                  <a:cxn ang="0">
                    <a:pos x="325" y="50"/>
                  </a:cxn>
                  <a:cxn ang="0">
                    <a:pos x="321" y="47"/>
                  </a:cxn>
                  <a:cxn ang="0">
                    <a:pos x="315" y="46"/>
                  </a:cxn>
                  <a:cxn ang="0">
                    <a:pos x="315" y="46"/>
                  </a:cxn>
                  <a:cxn ang="0">
                    <a:pos x="311" y="47"/>
                  </a:cxn>
                  <a:cxn ang="0">
                    <a:pos x="307" y="50"/>
                  </a:cxn>
                  <a:cxn ang="0">
                    <a:pos x="303" y="54"/>
                  </a:cxn>
                  <a:cxn ang="0">
                    <a:pos x="300" y="58"/>
                  </a:cxn>
                  <a:cxn ang="0">
                    <a:pos x="294" y="71"/>
                  </a:cxn>
                  <a:cxn ang="0">
                    <a:pos x="289" y="82"/>
                  </a:cxn>
                  <a:cxn ang="0">
                    <a:pos x="150" y="415"/>
                  </a:cxn>
                </a:cxnLst>
                <a:rect l="0" t="0" r="r" b="b"/>
                <a:pathLst>
                  <a:path w="631" h="645">
                    <a:moveTo>
                      <a:pt x="244" y="68"/>
                    </a:moveTo>
                    <a:lnTo>
                      <a:pt x="244" y="68"/>
                    </a:lnTo>
                    <a:lnTo>
                      <a:pt x="257" y="42"/>
                    </a:lnTo>
                    <a:lnTo>
                      <a:pt x="264" y="31"/>
                    </a:lnTo>
                    <a:lnTo>
                      <a:pt x="271" y="21"/>
                    </a:lnTo>
                    <a:lnTo>
                      <a:pt x="281" y="13"/>
                    </a:lnTo>
                    <a:lnTo>
                      <a:pt x="290" y="6"/>
                    </a:lnTo>
                    <a:lnTo>
                      <a:pt x="303" y="1"/>
                    </a:lnTo>
                    <a:lnTo>
                      <a:pt x="315" y="0"/>
                    </a:lnTo>
                    <a:lnTo>
                      <a:pt x="315" y="0"/>
                    </a:lnTo>
                    <a:lnTo>
                      <a:pt x="329" y="1"/>
                    </a:lnTo>
                    <a:lnTo>
                      <a:pt x="340" y="6"/>
                    </a:lnTo>
                    <a:lnTo>
                      <a:pt x="351" y="13"/>
                    </a:lnTo>
                    <a:lnTo>
                      <a:pt x="360" y="21"/>
                    </a:lnTo>
                    <a:lnTo>
                      <a:pt x="368" y="32"/>
                    </a:lnTo>
                    <a:lnTo>
                      <a:pt x="375" y="43"/>
                    </a:lnTo>
                    <a:lnTo>
                      <a:pt x="386" y="68"/>
                    </a:lnTo>
                    <a:lnTo>
                      <a:pt x="631" y="645"/>
                    </a:lnTo>
                    <a:lnTo>
                      <a:pt x="578" y="645"/>
                    </a:lnTo>
                    <a:lnTo>
                      <a:pt x="500" y="460"/>
                    </a:lnTo>
                    <a:lnTo>
                      <a:pt x="130" y="460"/>
                    </a:lnTo>
                    <a:lnTo>
                      <a:pt x="53" y="645"/>
                    </a:lnTo>
                    <a:lnTo>
                      <a:pt x="0" y="645"/>
                    </a:lnTo>
                    <a:lnTo>
                      <a:pt x="244" y="68"/>
                    </a:lnTo>
                    <a:close/>
                    <a:moveTo>
                      <a:pt x="150" y="415"/>
                    </a:moveTo>
                    <a:lnTo>
                      <a:pt x="482" y="415"/>
                    </a:lnTo>
                    <a:lnTo>
                      <a:pt x="342" y="82"/>
                    </a:lnTo>
                    <a:lnTo>
                      <a:pt x="342" y="82"/>
                    </a:lnTo>
                    <a:lnTo>
                      <a:pt x="338" y="71"/>
                    </a:lnTo>
                    <a:lnTo>
                      <a:pt x="332" y="58"/>
                    </a:lnTo>
                    <a:lnTo>
                      <a:pt x="328" y="54"/>
                    </a:lnTo>
                    <a:lnTo>
                      <a:pt x="325" y="50"/>
                    </a:lnTo>
                    <a:lnTo>
                      <a:pt x="321" y="47"/>
                    </a:lnTo>
                    <a:lnTo>
                      <a:pt x="315" y="46"/>
                    </a:lnTo>
                    <a:lnTo>
                      <a:pt x="315" y="46"/>
                    </a:lnTo>
                    <a:lnTo>
                      <a:pt x="311" y="47"/>
                    </a:lnTo>
                    <a:lnTo>
                      <a:pt x="307" y="50"/>
                    </a:lnTo>
                    <a:lnTo>
                      <a:pt x="303" y="54"/>
                    </a:lnTo>
                    <a:lnTo>
                      <a:pt x="300" y="58"/>
                    </a:lnTo>
                    <a:lnTo>
                      <a:pt x="294" y="71"/>
                    </a:lnTo>
                    <a:lnTo>
                      <a:pt x="289" y="82"/>
                    </a:lnTo>
                    <a:lnTo>
                      <a:pt x="150" y="415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" name="Freeform 36"/>
              <p:cNvSpPr>
                <a:spLocks noEditPoints="1"/>
              </p:cNvSpPr>
              <p:nvPr/>
            </p:nvSpPr>
            <p:spPr bwMode="auto">
              <a:xfrm>
                <a:off x="4303713" y="1806575"/>
                <a:ext cx="811212" cy="1014412"/>
              </a:xfrm>
              <a:custGeom>
                <a:avLst/>
                <a:gdLst/>
                <a:ahLst/>
                <a:cxnLst>
                  <a:cxn ang="0">
                    <a:pos x="1" y="67"/>
                  </a:cxn>
                  <a:cxn ang="0">
                    <a:pos x="13" y="28"/>
                  </a:cxn>
                  <a:cxn ang="0">
                    <a:pos x="23" y="15"/>
                  </a:cxn>
                  <a:cxn ang="0">
                    <a:pos x="44" y="4"/>
                  </a:cxn>
                  <a:cxn ang="0">
                    <a:pos x="368" y="0"/>
                  </a:cxn>
                  <a:cxn ang="0">
                    <a:pos x="400" y="3"/>
                  </a:cxn>
                  <a:cxn ang="0">
                    <a:pos x="437" y="17"/>
                  </a:cxn>
                  <a:cxn ang="0">
                    <a:pos x="464" y="36"/>
                  </a:cxn>
                  <a:cxn ang="0">
                    <a:pos x="476" y="50"/>
                  </a:cxn>
                  <a:cxn ang="0">
                    <a:pos x="497" y="103"/>
                  </a:cxn>
                  <a:cxn ang="0">
                    <a:pos x="504" y="172"/>
                  </a:cxn>
                  <a:cxn ang="0">
                    <a:pos x="501" y="215"/>
                  </a:cxn>
                  <a:cxn ang="0">
                    <a:pos x="492" y="256"/>
                  </a:cxn>
                  <a:cxn ang="0">
                    <a:pos x="476" y="281"/>
                  </a:cxn>
                  <a:cxn ang="0">
                    <a:pos x="457" y="299"/>
                  </a:cxn>
                  <a:cxn ang="0">
                    <a:pos x="435" y="310"/>
                  </a:cxn>
                  <a:cxn ang="0">
                    <a:pos x="418" y="317"/>
                  </a:cxn>
                  <a:cxn ang="0">
                    <a:pos x="450" y="326"/>
                  </a:cxn>
                  <a:cxn ang="0">
                    <a:pos x="474" y="340"/>
                  </a:cxn>
                  <a:cxn ang="0">
                    <a:pos x="493" y="365"/>
                  </a:cxn>
                  <a:cxn ang="0">
                    <a:pos x="508" y="406"/>
                  </a:cxn>
                  <a:cxn ang="0">
                    <a:pos x="511" y="465"/>
                  </a:cxn>
                  <a:cxn ang="0">
                    <a:pos x="508" y="518"/>
                  </a:cxn>
                  <a:cxn ang="0">
                    <a:pos x="494" y="568"/>
                  </a:cxn>
                  <a:cxn ang="0">
                    <a:pos x="472" y="600"/>
                  </a:cxn>
                  <a:cxn ang="0">
                    <a:pos x="439" y="628"/>
                  </a:cxn>
                  <a:cxn ang="0">
                    <a:pos x="405" y="638"/>
                  </a:cxn>
                  <a:cxn ang="0">
                    <a:pos x="100" y="638"/>
                  </a:cxn>
                  <a:cxn ang="0">
                    <a:pos x="59" y="636"/>
                  </a:cxn>
                  <a:cxn ang="0">
                    <a:pos x="27" y="625"/>
                  </a:cxn>
                  <a:cxn ang="0">
                    <a:pos x="12" y="610"/>
                  </a:cxn>
                  <a:cxn ang="0">
                    <a:pos x="2" y="588"/>
                  </a:cxn>
                  <a:cxn ang="0">
                    <a:pos x="0" y="85"/>
                  </a:cxn>
                  <a:cxn ang="0">
                    <a:pos x="347" y="296"/>
                  </a:cxn>
                  <a:cxn ang="0">
                    <a:pos x="392" y="292"/>
                  </a:cxn>
                  <a:cxn ang="0">
                    <a:pos x="424" y="276"/>
                  </a:cxn>
                  <a:cxn ang="0">
                    <a:pos x="437" y="258"/>
                  </a:cxn>
                  <a:cxn ang="0">
                    <a:pos x="447" y="218"/>
                  </a:cxn>
                  <a:cxn ang="0">
                    <a:pos x="451" y="167"/>
                  </a:cxn>
                  <a:cxn ang="0">
                    <a:pos x="444" y="106"/>
                  </a:cxn>
                  <a:cxn ang="0">
                    <a:pos x="430" y="74"/>
                  </a:cxn>
                  <a:cxn ang="0">
                    <a:pos x="415" y="57"/>
                  </a:cxn>
                  <a:cxn ang="0">
                    <a:pos x="390" y="46"/>
                  </a:cxn>
                  <a:cxn ang="0">
                    <a:pos x="84" y="44"/>
                  </a:cxn>
                  <a:cxn ang="0">
                    <a:pos x="70" y="44"/>
                  </a:cxn>
                  <a:cxn ang="0">
                    <a:pos x="58" y="51"/>
                  </a:cxn>
                  <a:cxn ang="0">
                    <a:pos x="48" y="74"/>
                  </a:cxn>
                  <a:cxn ang="0">
                    <a:pos x="48" y="545"/>
                  </a:cxn>
                  <a:cxn ang="0">
                    <a:pos x="50" y="572"/>
                  </a:cxn>
                  <a:cxn ang="0">
                    <a:pos x="55" y="585"/>
                  </a:cxn>
                  <a:cxn ang="0">
                    <a:pos x="73" y="593"/>
                  </a:cxn>
                  <a:cxn ang="0">
                    <a:pos x="351" y="595"/>
                  </a:cxn>
                  <a:cxn ang="0">
                    <a:pos x="383" y="593"/>
                  </a:cxn>
                  <a:cxn ang="0">
                    <a:pos x="418" y="582"/>
                  </a:cxn>
                  <a:cxn ang="0">
                    <a:pos x="437" y="564"/>
                  </a:cxn>
                  <a:cxn ang="0">
                    <a:pos x="451" y="531"/>
                  </a:cxn>
                  <a:cxn ang="0">
                    <a:pos x="458" y="467"/>
                  </a:cxn>
                  <a:cxn ang="0">
                    <a:pos x="454" y="417"/>
                  </a:cxn>
                  <a:cxn ang="0">
                    <a:pos x="446" y="382"/>
                  </a:cxn>
                  <a:cxn ang="0">
                    <a:pos x="436" y="367"/>
                  </a:cxn>
                  <a:cxn ang="0">
                    <a:pos x="414" y="349"/>
                  </a:cxn>
                  <a:cxn ang="0">
                    <a:pos x="386" y="340"/>
                  </a:cxn>
                  <a:cxn ang="0">
                    <a:pos x="48" y="545"/>
                  </a:cxn>
                </a:cxnLst>
                <a:rect l="0" t="0" r="r" b="b"/>
                <a:pathLst>
                  <a:path w="511" h="639">
                    <a:moveTo>
                      <a:pt x="0" y="85"/>
                    </a:moveTo>
                    <a:lnTo>
                      <a:pt x="0" y="85"/>
                    </a:lnTo>
                    <a:lnTo>
                      <a:pt x="1" y="67"/>
                    </a:lnTo>
                    <a:lnTo>
                      <a:pt x="4" y="50"/>
                    </a:lnTo>
                    <a:lnTo>
                      <a:pt x="9" y="35"/>
                    </a:lnTo>
                    <a:lnTo>
                      <a:pt x="13" y="28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23" y="15"/>
                    </a:lnTo>
                    <a:lnTo>
                      <a:pt x="30" y="11"/>
                    </a:lnTo>
                    <a:lnTo>
                      <a:pt x="37" y="7"/>
                    </a:lnTo>
                    <a:lnTo>
                      <a:pt x="44" y="4"/>
                    </a:lnTo>
                    <a:lnTo>
                      <a:pt x="59" y="1"/>
                    </a:lnTo>
                    <a:lnTo>
                      <a:pt x="73" y="0"/>
                    </a:lnTo>
                    <a:lnTo>
                      <a:pt x="368" y="0"/>
                    </a:lnTo>
                    <a:lnTo>
                      <a:pt x="368" y="0"/>
                    </a:lnTo>
                    <a:lnTo>
                      <a:pt x="385" y="1"/>
                    </a:lnTo>
                    <a:lnTo>
                      <a:pt x="400" y="3"/>
                    </a:lnTo>
                    <a:lnTo>
                      <a:pt x="414" y="7"/>
                    </a:lnTo>
                    <a:lnTo>
                      <a:pt x="426" y="11"/>
                    </a:lnTo>
                    <a:lnTo>
                      <a:pt x="437" y="17"/>
                    </a:lnTo>
                    <a:lnTo>
                      <a:pt x="449" y="22"/>
                    </a:lnTo>
                    <a:lnTo>
                      <a:pt x="457" y="29"/>
                    </a:lnTo>
                    <a:lnTo>
                      <a:pt x="464" y="36"/>
                    </a:lnTo>
                    <a:lnTo>
                      <a:pt x="464" y="36"/>
                    </a:lnTo>
                    <a:lnTo>
                      <a:pt x="471" y="43"/>
                    </a:lnTo>
                    <a:lnTo>
                      <a:pt x="476" y="50"/>
                    </a:lnTo>
                    <a:lnTo>
                      <a:pt x="485" y="67"/>
                    </a:lnTo>
                    <a:lnTo>
                      <a:pt x="493" y="85"/>
                    </a:lnTo>
                    <a:lnTo>
                      <a:pt x="497" y="103"/>
                    </a:lnTo>
                    <a:lnTo>
                      <a:pt x="501" y="121"/>
                    </a:lnTo>
                    <a:lnTo>
                      <a:pt x="503" y="139"/>
                    </a:lnTo>
                    <a:lnTo>
                      <a:pt x="504" y="172"/>
                    </a:lnTo>
                    <a:lnTo>
                      <a:pt x="504" y="172"/>
                    </a:lnTo>
                    <a:lnTo>
                      <a:pt x="503" y="201"/>
                    </a:lnTo>
                    <a:lnTo>
                      <a:pt x="501" y="215"/>
                    </a:lnTo>
                    <a:lnTo>
                      <a:pt x="500" y="229"/>
                    </a:lnTo>
                    <a:lnTo>
                      <a:pt x="496" y="243"/>
                    </a:lnTo>
                    <a:lnTo>
                      <a:pt x="492" y="256"/>
                    </a:lnTo>
                    <a:lnTo>
                      <a:pt x="485" y="268"/>
                    </a:lnTo>
                    <a:lnTo>
                      <a:pt x="476" y="281"/>
                    </a:lnTo>
                    <a:lnTo>
                      <a:pt x="476" y="281"/>
                    </a:lnTo>
                    <a:lnTo>
                      <a:pt x="471" y="288"/>
                    </a:lnTo>
                    <a:lnTo>
                      <a:pt x="464" y="293"/>
                    </a:lnTo>
                    <a:lnTo>
                      <a:pt x="457" y="299"/>
                    </a:lnTo>
                    <a:lnTo>
                      <a:pt x="450" y="304"/>
                    </a:lnTo>
                    <a:lnTo>
                      <a:pt x="443" y="307"/>
                    </a:lnTo>
                    <a:lnTo>
                      <a:pt x="435" y="310"/>
                    </a:lnTo>
                    <a:lnTo>
                      <a:pt x="418" y="314"/>
                    </a:lnTo>
                    <a:lnTo>
                      <a:pt x="418" y="317"/>
                    </a:lnTo>
                    <a:lnTo>
                      <a:pt x="418" y="317"/>
                    </a:lnTo>
                    <a:lnTo>
                      <a:pt x="430" y="320"/>
                    </a:lnTo>
                    <a:lnTo>
                      <a:pt x="440" y="322"/>
                    </a:lnTo>
                    <a:lnTo>
                      <a:pt x="450" y="326"/>
                    </a:lnTo>
                    <a:lnTo>
                      <a:pt x="458" y="331"/>
                    </a:lnTo>
                    <a:lnTo>
                      <a:pt x="467" y="336"/>
                    </a:lnTo>
                    <a:lnTo>
                      <a:pt x="474" y="340"/>
                    </a:lnTo>
                    <a:lnTo>
                      <a:pt x="485" y="351"/>
                    </a:lnTo>
                    <a:lnTo>
                      <a:pt x="485" y="351"/>
                    </a:lnTo>
                    <a:lnTo>
                      <a:pt x="493" y="365"/>
                    </a:lnTo>
                    <a:lnTo>
                      <a:pt x="500" y="378"/>
                    </a:lnTo>
                    <a:lnTo>
                      <a:pt x="504" y="392"/>
                    </a:lnTo>
                    <a:lnTo>
                      <a:pt x="508" y="406"/>
                    </a:lnTo>
                    <a:lnTo>
                      <a:pt x="510" y="421"/>
                    </a:lnTo>
                    <a:lnTo>
                      <a:pt x="510" y="436"/>
                    </a:lnTo>
                    <a:lnTo>
                      <a:pt x="511" y="465"/>
                    </a:lnTo>
                    <a:lnTo>
                      <a:pt x="511" y="465"/>
                    </a:lnTo>
                    <a:lnTo>
                      <a:pt x="510" y="500"/>
                    </a:lnTo>
                    <a:lnTo>
                      <a:pt x="508" y="518"/>
                    </a:lnTo>
                    <a:lnTo>
                      <a:pt x="506" y="535"/>
                    </a:lnTo>
                    <a:lnTo>
                      <a:pt x="501" y="552"/>
                    </a:lnTo>
                    <a:lnTo>
                      <a:pt x="494" y="568"/>
                    </a:lnTo>
                    <a:lnTo>
                      <a:pt x="485" y="585"/>
                    </a:lnTo>
                    <a:lnTo>
                      <a:pt x="472" y="600"/>
                    </a:lnTo>
                    <a:lnTo>
                      <a:pt x="472" y="600"/>
                    </a:lnTo>
                    <a:lnTo>
                      <a:pt x="461" y="613"/>
                    </a:lnTo>
                    <a:lnTo>
                      <a:pt x="450" y="621"/>
                    </a:lnTo>
                    <a:lnTo>
                      <a:pt x="439" y="628"/>
                    </a:lnTo>
                    <a:lnTo>
                      <a:pt x="428" y="632"/>
                    </a:lnTo>
                    <a:lnTo>
                      <a:pt x="417" y="635"/>
                    </a:lnTo>
                    <a:lnTo>
                      <a:pt x="405" y="638"/>
                    </a:lnTo>
                    <a:lnTo>
                      <a:pt x="382" y="638"/>
                    </a:lnTo>
                    <a:lnTo>
                      <a:pt x="100" y="638"/>
                    </a:lnTo>
                    <a:lnTo>
                      <a:pt x="100" y="638"/>
                    </a:lnTo>
                    <a:lnTo>
                      <a:pt x="80" y="639"/>
                    </a:lnTo>
                    <a:lnTo>
                      <a:pt x="70" y="638"/>
                    </a:lnTo>
                    <a:lnTo>
                      <a:pt x="59" y="636"/>
                    </a:lnTo>
                    <a:lnTo>
                      <a:pt x="48" y="635"/>
                    </a:lnTo>
                    <a:lnTo>
                      <a:pt x="37" y="631"/>
                    </a:lnTo>
                    <a:lnTo>
                      <a:pt x="27" y="625"/>
                    </a:lnTo>
                    <a:lnTo>
                      <a:pt x="18" y="617"/>
                    </a:lnTo>
                    <a:lnTo>
                      <a:pt x="18" y="617"/>
                    </a:lnTo>
                    <a:lnTo>
                      <a:pt x="12" y="610"/>
                    </a:lnTo>
                    <a:lnTo>
                      <a:pt x="8" y="603"/>
                    </a:lnTo>
                    <a:lnTo>
                      <a:pt x="5" y="595"/>
                    </a:lnTo>
                    <a:lnTo>
                      <a:pt x="2" y="588"/>
                    </a:lnTo>
                    <a:lnTo>
                      <a:pt x="0" y="571"/>
                    </a:lnTo>
                    <a:lnTo>
                      <a:pt x="0" y="556"/>
                    </a:lnTo>
                    <a:lnTo>
                      <a:pt x="0" y="85"/>
                    </a:lnTo>
                    <a:close/>
                    <a:moveTo>
                      <a:pt x="48" y="296"/>
                    </a:moveTo>
                    <a:lnTo>
                      <a:pt x="347" y="296"/>
                    </a:lnTo>
                    <a:lnTo>
                      <a:pt x="347" y="296"/>
                    </a:lnTo>
                    <a:lnTo>
                      <a:pt x="369" y="294"/>
                    </a:lnTo>
                    <a:lnTo>
                      <a:pt x="380" y="293"/>
                    </a:lnTo>
                    <a:lnTo>
                      <a:pt x="392" y="292"/>
                    </a:lnTo>
                    <a:lnTo>
                      <a:pt x="403" y="288"/>
                    </a:lnTo>
                    <a:lnTo>
                      <a:pt x="414" y="283"/>
                    </a:lnTo>
                    <a:lnTo>
                      <a:pt x="424" y="276"/>
                    </a:lnTo>
                    <a:lnTo>
                      <a:pt x="432" y="267"/>
                    </a:lnTo>
                    <a:lnTo>
                      <a:pt x="432" y="267"/>
                    </a:lnTo>
                    <a:lnTo>
                      <a:pt x="437" y="258"/>
                    </a:lnTo>
                    <a:lnTo>
                      <a:pt x="442" y="246"/>
                    </a:lnTo>
                    <a:lnTo>
                      <a:pt x="446" y="232"/>
                    </a:lnTo>
                    <a:lnTo>
                      <a:pt x="447" y="218"/>
                    </a:lnTo>
                    <a:lnTo>
                      <a:pt x="451" y="190"/>
                    </a:lnTo>
                    <a:lnTo>
                      <a:pt x="451" y="167"/>
                    </a:lnTo>
                    <a:lnTo>
                      <a:pt x="451" y="167"/>
                    </a:lnTo>
                    <a:lnTo>
                      <a:pt x="450" y="142"/>
                    </a:lnTo>
                    <a:lnTo>
                      <a:pt x="449" y="122"/>
                    </a:lnTo>
                    <a:lnTo>
                      <a:pt x="444" y="106"/>
                    </a:lnTo>
                    <a:lnTo>
                      <a:pt x="440" y="92"/>
                    </a:lnTo>
                    <a:lnTo>
                      <a:pt x="436" y="82"/>
                    </a:lnTo>
                    <a:lnTo>
                      <a:pt x="430" y="74"/>
                    </a:lnTo>
                    <a:lnTo>
                      <a:pt x="422" y="62"/>
                    </a:lnTo>
                    <a:lnTo>
                      <a:pt x="422" y="62"/>
                    </a:lnTo>
                    <a:lnTo>
                      <a:pt x="415" y="57"/>
                    </a:lnTo>
                    <a:lnTo>
                      <a:pt x="407" y="53"/>
                    </a:lnTo>
                    <a:lnTo>
                      <a:pt x="399" y="49"/>
                    </a:lnTo>
                    <a:lnTo>
                      <a:pt x="390" y="46"/>
                    </a:lnTo>
                    <a:lnTo>
                      <a:pt x="375" y="44"/>
                    </a:lnTo>
                    <a:lnTo>
                      <a:pt x="361" y="44"/>
                    </a:lnTo>
                    <a:lnTo>
                      <a:pt x="84" y="44"/>
                    </a:lnTo>
                    <a:lnTo>
                      <a:pt x="84" y="44"/>
                    </a:lnTo>
                    <a:lnTo>
                      <a:pt x="77" y="44"/>
                    </a:lnTo>
                    <a:lnTo>
                      <a:pt x="70" y="44"/>
                    </a:lnTo>
                    <a:lnTo>
                      <a:pt x="64" y="47"/>
                    </a:lnTo>
                    <a:lnTo>
                      <a:pt x="58" y="51"/>
                    </a:lnTo>
                    <a:lnTo>
                      <a:pt x="58" y="51"/>
                    </a:lnTo>
                    <a:lnTo>
                      <a:pt x="54" y="57"/>
                    </a:lnTo>
                    <a:lnTo>
                      <a:pt x="51" y="65"/>
                    </a:lnTo>
                    <a:lnTo>
                      <a:pt x="48" y="74"/>
                    </a:lnTo>
                    <a:lnTo>
                      <a:pt x="48" y="81"/>
                    </a:lnTo>
                    <a:lnTo>
                      <a:pt x="48" y="296"/>
                    </a:lnTo>
                    <a:close/>
                    <a:moveTo>
                      <a:pt x="48" y="545"/>
                    </a:moveTo>
                    <a:lnTo>
                      <a:pt x="48" y="545"/>
                    </a:lnTo>
                    <a:lnTo>
                      <a:pt x="48" y="561"/>
                    </a:lnTo>
                    <a:lnTo>
                      <a:pt x="50" y="572"/>
                    </a:lnTo>
                    <a:lnTo>
                      <a:pt x="52" y="581"/>
                    </a:lnTo>
                    <a:lnTo>
                      <a:pt x="55" y="585"/>
                    </a:lnTo>
                    <a:lnTo>
                      <a:pt x="55" y="585"/>
                    </a:lnTo>
                    <a:lnTo>
                      <a:pt x="58" y="588"/>
                    </a:lnTo>
                    <a:lnTo>
                      <a:pt x="62" y="590"/>
                    </a:lnTo>
                    <a:lnTo>
                      <a:pt x="73" y="593"/>
                    </a:lnTo>
                    <a:lnTo>
                      <a:pt x="86" y="595"/>
                    </a:lnTo>
                    <a:lnTo>
                      <a:pt x="97" y="595"/>
                    </a:lnTo>
                    <a:lnTo>
                      <a:pt x="351" y="595"/>
                    </a:lnTo>
                    <a:lnTo>
                      <a:pt x="351" y="595"/>
                    </a:lnTo>
                    <a:lnTo>
                      <a:pt x="372" y="595"/>
                    </a:lnTo>
                    <a:lnTo>
                      <a:pt x="383" y="593"/>
                    </a:lnTo>
                    <a:lnTo>
                      <a:pt x="396" y="590"/>
                    </a:lnTo>
                    <a:lnTo>
                      <a:pt x="407" y="588"/>
                    </a:lnTo>
                    <a:lnTo>
                      <a:pt x="418" y="582"/>
                    </a:lnTo>
                    <a:lnTo>
                      <a:pt x="429" y="575"/>
                    </a:lnTo>
                    <a:lnTo>
                      <a:pt x="437" y="564"/>
                    </a:lnTo>
                    <a:lnTo>
                      <a:pt x="437" y="564"/>
                    </a:lnTo>
                    <a:lnTo>
                      <a:pt x="443" y="556"/>
                    </a:lnTo>
                    <a:lnTo>
                      <a:pt x="447" y="545"/>
                    </a:lnTo>
                    <a:lnTo>
                      <a:pt x="451" y="531"/>
                    </a:lnTo>
                    <a:lnTo>
                      <a:pt x="454" y="518"/>
                    </a:lnTo>
                    <a:lnTo>
                      <a:pt x="457" y="490"/>
                    </a:lnTo>
                    <a:lnTo>
                      <a:pt x="458" y="467"/>
                    </a:lnTo>
                    <a:lnTo>
                      <a:pt x="458" y="467"/>
                    </a:lnTo>
                    <a:lnTo>
                      <a:pt x="457" y="443"/>
                    </a:lnTo>
                    <a:lnTo>
                      <a:pt x="454" y="417"/>
                    </a:lnTo>
                    <a:lnTo>
                      <a:pt x="453" y="404"/>
                    </a:lnTo>
                    <a:lnTo>
                      <a:pt x="450" y="392"/>
                    </a:lnTo>
                    <a:lnTo>
                      <a:pt x="446" y="382"/>
                    </a:lnTo>
                    <a:lnTo>
                      <a:pt x="442" y="374"/>
                    </a:lnTo>
                    <a:lnTo>
                      <a:pt x="442" y="374"/>
                    </a:lnTo>
                    <a:lnTo>
                      <a:pt x="436" y="367"/>
                    </a:lnTo>
                    <a:lnTo>
                      <a:pt x="429" y="360"/>
                    </a:lnTo>
                    <a:lnTo>
                      <a:pt x="422" y="354"/>
                    </a:lnTo>
                    <a:lnTo>
                      <a:pt x="414" y="349"/>
                    </a:lnTo>
                    <a:lnTo>
                      <a:pt x="405" y="345"/>
                    </a:lnTo>
                    <a:lnTo>
                      <a:pt x="396" y="342"/>
                    </a:lnTo>
                    <a:lnTo>
                      <a:pt x="386" y="340"/>
                    </a:lnTo>
                    <a:lnTo>
                      <a:pt x="376" y="339"/>
                    </a:lnTo>
                    <a:lnTo>
                      <a:pt x="48" y="339"/>
                    </a:lnTo>
                    <a:lnTo>
                      <a:pt x="48" y="545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" name="Freeform 37"/>
              <p:cNvSpPr>
                <a:spLocks/>
              </p:cNvSpPr>
              <p:nvPr/>
            </p:nvSpPr>
            <p:spPr bwMode="auto">
              <a:xfrm>
                <a:off x="5276850" y="1806575"/>
                <a:ext cx="685800" cy="1012825"/>
              </a:xfrm>
              <a:custGeom>
                <a:avLst/>
                <a:gdLst/>
                <a:ahLst/>
                <a:cxnLst>
                  <a:cxn ang="0">
                    <a:pos x="0" y="638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60"/>
                  </a:cxn>
                  <a:cxn ang="0">
                    <a:pos x="2" y="46"/>
                  </a:cxn>
                  <a:cxn ang="0">
                    <a:pos x="5" y="40"/>
                  </a:cxn>
                  <a:cxn ang="0">
                    <a:pos x="8" y="33"/>
                  </a:cxn>
                  <a:cxn ang="0">
                    <a:pos x="12" y="26"/>
                  </a:cxn>
                  <a:cxn ang="0">
                    <a:pos x="18" y="21"/>
                  </a:cxn>
                  <a:cxn ang="0">
                    <a:pos x="18" y="21"/>
                  </a:cxn>
                  <a:cxn ang="0">
                    <a:pos x="25" y="14"/>
                  </a:cxn>
                  <a:cxn ang="0">
                    <a:pos x="32" y="10"/>
                  </a:cxn>
                  <a:cxn ang="0">
                    <a:pos x="39" y="7"/>
                  </a:cxn>
                  <a:cxn ang="0">
                    <a:pos x="45" y="4"/>
                  </a:cxn>
                  <a:cxn ang="0">
                    <a:pos x="58" y="1"/>
                  </a:cxn>
                  <a:cxn ang="0">
                    <a:pos x="71" y="0"/>
                  </a:cxn>
                  <a:cxn ang="0">
                    <a:pos x="432" y="0"/>
                  </a:cxn>
                  <a:cxn ang="0">
                    <a:pos x="432" y="44"/>
                  </a:cxn>
                  <a:cxn ang="0">
                    <a:pos x="100" y="44"/>
                  </a:cxn>
                  <a:cxn ang="0">
                    <a:pos x="100" y="44"/>
                  </a:cxn>
                  <a:cxn ang="0">
                    <a:pos x="89" y="44"/>
                  </a:cxn>
                  <a:cxn ang="0">
                    <a:pos x="76" y="44"/>
                  </a:cxn>
                  <a:cxn ang="0">
                    <a:pos x="69" y="46"/>
                  </a:cxn>
                  <a:cxn ang="0">
                    <a:pos x="64" y="47"/>
                  </a:cxn>
                  <a:cxn ang="0">
                    <a:pos x="58" y="50"/>
                  </a:cxn>
                  <a:cxn ang="0">
                    <a:pos x="54" y="54"/>
                  </a:cxn>
                  <a:cxn ang="0">
                    <a:pos x="54" y="54"/>
                  </a:cxn>
                  <a:cxn ang="0">
                    <a:pos x="51" y="61"/>
                  </a:cxn>
                  <a:cxn ang="0">
                    <a:pos x="50" y="69"/>
                  </a:cxn>
                  <a:cxn ang="0">
                    <a:pos x="48" y="87"/>
                  </a:cxn>
                  <a:cxn ang="0">
                    <a:pos x="48" y="638"/>
                  </a:cxn>
                  <a:cxn ang="0">
                    <a:pos x="0" y="638"/>
                  </a:cxn>
                </a:cxnLst>
                <a:rect l="0" t="0" r="r" b="b"/>
                <a:pathLst>
                  <a:path w="432" h="638">
                    <a:moveTo>
                      <a:pt x="0" y="638"/>
                    </a:moveTo>
                    <a:lnTo>
                      <a:pt x="0" y="72"/>
                    </a:lnTo>
                    <a:lnTo>
                      <a:pt x="0" y="72"/>
                    </a:lnTo>
                    <a:lnTo>
                      <a:pt x="0" y="60"/>
                    </a:lnTo>
                    <a:lnTo>
                      <a:pt x="2" y="46"/>
                    </a:lnTo>
                    <a:lnTo>
                      <a:pt x="5" y="40"/>
                    </a:lnTo>
                    <a:lnTo>
                      <a:pt x="8" y="33"/>
                    </a:lnTo>
                    <a:lnTo>
                      <a:pt x="12" y="26"/>
                    </a:lnTo>
                    <a:lnTo>
                      <a:pt x="18" y="21"/>
                    </a:lnTo>
                    <a:lnTo>
                      <a:pt x="18" y="21"/>
                    </a:lnTo>
                    <a:lnTo>
                      <a:pt x="25" y="14"/>
                    </a:lnTo>
                    <a:lnTo>
                      <a:pt x="32" y="10"/>
                    </a:lnTo>
                    <a:lnTo>
                      <a:pt x="39" y="7"/>
                    </a:lnTo>
                    <a:lnTo>
                      <a:pt x="45" y="4"/>
                    </a:lnTo>
                    <a:lnTo>
                      <a:pt x="58" y="1"/>
                    </a:lnTo>
                    <a:lnTo>
                      <a:pt x="71" y="0"/>
                    </a:lnTo>
                    <a:lnTo>
                      <a:pt x="432" y="0"/>
                    </a:lnTo>
                    <a:lnTo>
                      <a:pt x="432" y="44"/>
                    </a:lnTo>
                    <a:lnTo>
                      <a:pt x="100" y="44"/>
                    </a:lnTo>
                    <a:lnTo>
                      <a:pt x="100" y="44"/>
                    </a:lnTo>
                    <a:lnTo>
                      <a:pt x="89" y="44"/>
                    </a:lnTo>
                    <a:lnTo>
                      <a:pt x="76" y="44"/>
                    </a:lnTo>
                    <a:lnTo>
                      <a:pt x="69" y="46"/>
                    </a:lnTo>
                    <a:lnTo>
                      <a:pt x="64" y="47"/>
                    </a:lnTo>
                    <a:lnTo>
                      <a:pt x="58" y="50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1" y="61"/>
                    </a:lnTo>
                    <a:lnTo>
                      <a:pt x="50" y="69"/>
                    </a:lnTo>
                    <a:lnTo>
                      <a:pt x="48" y="87"/>
                    </a:lnTo>
                    <a:lnTo>
                      <a:pt x="48" y="638"/>
                    </a:lnTo>
                    <a:lnTo>
                      <a:pt x="0" y="638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" name="Freeform 38"/>
              <p:cNvSpPr>
                <a:spLocks/>
              </p:cNvSpPr>
              <p:nvPr/>
            </p:nvSpPr>
            <p:spPr bwMode="auto">
              <a:xfrm>
                <a:off x="6997700" y="1806575"/>
                <a:ext cx="822325" cy="1012825"/>
              </a:xfrm>
              <a:custGeom>
                <a:avLst/>
                <a:gdLst/>
                <a:ahLst/>
                <a:cxnLst>
                  <a:cxn ang="0">
                    <a:pos x="261" y="638"/>
                  </a:cxn>
                  <a:cxn ang="0">
                    <a:pos x="225" y="636"/>
                  </a:cxn>
                  <a:cxn ang="0">
                    <a:pos x="192" y="631"/>
                  </a:cxn>
                  <a:cxn ang="0">
                    <a:pos x="163" y="622"/>
                  </a:cxn>
                  <a:cxn ang="0">
                    <a:pos x="117" y="602"/>
                  </a:cxn>
                  <a:cxn ang="0">
                    <a:pos x="83" y="578"/>
                  </a:cxn>
                  <a:cxn ang="0">
                    <a:pos x="71" y="567"/>
                  </a:cxn>
                  <a:cxn ang="0">
                    <a:pos x="53" y="545"/>
                  </a:cxn>
                  <a:cxn ang="0">
                    <a:pos x="37" y="521"/>
                  </a:cxn>
                  <a:cxn ang="0">
                    <a:pos x="25" y="496"/>
                  </a:cxn>
                  <a:cxn ang="0">
                    <a:pos x="15" y="467"/>
                  </a:cxn>
                  <a:cxn ang="0">
                    <a:pos x="3" y="403"/>
                  </a:cxn>
                  <a:cxn ang="0">
                    <a:pos x="0" y="328"/>
                  </a:cxn>
                  <a:cxn ang="0">
                    <a:pos x="0" y="296"/>
                  </a:cxn>
                  <a:cxn ang="0">
                    <a:pos x="5" y="229"/>
                  </a:cxn>
                  <a:cxn ang="0">
                    <a:pos x="15" y="179"/>
                  </a:cxn>
                  <a:cxn ang="0">
                    <a:pos x="25" y="147"/>
                  </a:cxn>
                  <a:cxn ang="0">
                    <a:pos x="39" y="118"/>
                  </a:cxn>
                  <a:cxn ang="0">
                    <a:pos x="57" y="90"/>
                  </a:cxn>
                  <a:cxn ang="0">
                    <a:pos x="68" y="78"/>
                  </a:cxn>
                  <a:cxn ang="0">
                    <a:pos x="92" y="56"/>
                  </a:cxn>
                  <a:cxn ang="0">
                    <a:pos x="132" y="31"/>
                  </a:cxn>
                  <a:cxn ang="0">
                    <a:pos x="158" y="19"/>
                  </a:cxn>
                  <a:cxn ang="0">
                    <a:pos x="189" y="10"/>
                  </a:cxn>
                  <a:cxn ang="0">
                    <a:pos x="224" y="3"/>
                  </a:cxn>
                  <a:cxn ang="0">
                    <a:pos x="264" y="0"/>
                  </a:cxn>
                  <a:cxn ang="0">
                    <a:pos x="509" y="44"/>
                  </a:cxn>
                  <a:cxn ang="0">
                    <a:pos x="285" y="44"/>
                  </a:cxn>
                  <a:cxn ang="0">
                    <a:pos x="243" y="46"/>
                  </a:cxn>
                  <a:cxn ang="0">
                    <a:pos x="195" y="56"/>
                  </a:cxn>
                  <a:cxn ang="0">
                    <a:pos x="170" y="64"/>
                  </a:cxn>
                  <a:cxn ang="0">
                    <a:pos x="144" y="78"/>
                  </a:cxn>
                  <a:cxn ang="0">
                    <a:pos x="121" y="94"/>
                  </a:cxn>
                  <a:cxn ang="0">
                    <a:pos x="100" y="118"/>
                  </a:cxn>
                  <a:cxn ang="0">
                    <a:pos x="93" y="129"/>
                  </a:cxn>
                  <a:cxn ang="0">
                    <a:pos x="79" y="153"/>
                  </a:cxn>
                  <a:cxn ang="0">
                    <a:pos x="67" y="190"/>
                  </a:cxn>
                  <a:cxn ang="0">
                    <a:pos x="57" y="246"/>
                  </a:cxn>
                  <a:cxn ang="0">
                    <a:pos x="53" y="301"/>
                  </a:cxn>
                  <a:cxn ang="0">
                    <a:pos x="53" y="329"/>
                  </a:cxn>
                  <a:cxn ang="0">
                    <a:pos x="56" y="404"/>
                  </a:cxn>
                  <a:cxn ang="0">
                    <a:pos x="65" y="451"/>
                  </a:cxn>
                  <a:cxn ang="0">
                    <a:pos x="82" y="496"/>
                  </a:cxn>
                  <a:cxn ang="0">
                    <a:pos x="94" y="517"/>
                  </a:cxn>
                  <a:cxn ang="0">
                    <a:pos x="104" y="529"/>
                  </a:cxn>
                  <a:cxn ang="0">
                    <a:pos x="132" y="554"/>
                  </a:cxn>
                  <a:cxn ang="0">
                    <a:pos x="163" y="572"/>
                  </a:cxn>
                  <a:cxn ang="0">
                    <a:pos x="188" y="582"/>
                  </a:cxn>
                  <a:cxn ang="0">
                    <a:pos x="218" y="590"/>
                  </a:cxn>
                  <a:cxn ang="0">
                    <a:pos x="253" y="595"/>
                  </a:cxn>
                  <a:cxn ang="0">
                    <a:pos x="518" y="595"/>
                  </a:cxn>
                  <a:cxn ang="0">
                    <a:pos x="261" y="638"/>
                  </a:cxn>
                </a:cxnLst>
                <a:rect l="0" t="0" r="r" b="b"/>
                <a:pathLst>
                  <a:path w="518" h="638">
                    <a:moveTo>
                      <a:pt x="261" y="638"/>
                    </a:moveTo>
                    <a:lnTo>
                      <a:pt x="261" y="638"/>
                    </a:lnTo>
                    <a:lnTo>
                      <a:pt x="243" y="638"/>
                    </a:lnTo>
                    <a:lnTo>
                      <a:pt x="225" y="636"/>
                    </a:lnTo>
                    <a:lnTo>
                      <a:pt x="208" y="634"/>
                    </a:lnTo>
                    <a:lnTo>
                      <a:pt x="192" y="631"/>
                    </a:lnTo>
                    <a:lnTo>
                      <a:pt x="176" y="627"/>
                    </a:lnTo>
                    <a:lnTo>
                      <a:pt x="163" y="622"/>
                    </a:lnTo>
                    <a:lnTo>
                      <a:pt x="138" y="613"/>
                    </a:lnTo>
                    <a:lnTo>
                      <a:pt x="117" y="602"/>
                    </a:lnTo>
                    <a:lnTo>
                      <a:pt x="99" y="589"/>
                    </a:lnTo>
                    <a:lnTo>
                      <a:pt x="83" y="578"/>
                    </a:lnTo>
                    <a:lnTo>
                      <a:pt x="71" y="567"/>
                    </a:lnTo>
                    <a:lnTo>
                      <a:pt x="71" y="567"/>
                    </a:lnTo>
                    <a:lnTo>
                      <a:pt x="61" y="556"/>
                    </a:lnTo>
                    <a:lnTo>
                      <a:pt x="53" y="545"/>
                    </a:lnTo>
                    <a:lnTo>
                      <a:pt x="44" y="533"/>
                    </a:lnTo>
                    <a:lnTo>
                      <a:pt x="37" y="521"/>
                    </a:lnTo>
                    <a:lnTo>
                      <a:pt x="30" y="508"/>
                    </a:lnTo>
                    <a:lnTo>
                      <a:pt x="25" y="496"/>
                    </a:lnTo>
                    <a:lnTo>
                      <a:pt x="19" y="482"/>
                    </a:lnTo>
                    <a:lnTo>
                      <a:pt x="15" y="467"/>
                    </a:lnTo>
                    <a:lnTo>
                      <a:pt x="8" y="436"/>
                    </a:lnTo>
                    <a:lnTo>
                      <a:pt x="3" y="403"/>
                    </a:lnTo>
                    <a:lnTo>
                      <a:pt x="1" y="367"/>
                    </a:lnTo>
                    <a:lnTo>
                      <a:pt x="0" y="328"/>
                    </a:lnTo>
                    <a:lnTo>
                      <a:pt x="0" y="328"/>
                    </a:lnTo>
                    <a:lnTo>
                      <a:pt x="0" y="296"/>
                    </a:lnTo>
                    <a:lnTo>
                      <a:pt x="1" y="263"/>
                    </a:lnTo>
                    <a:lnTo>
                      <a:pt x="5" y="229"/>
                    </a:lnTo>
                    <a:lnTo>
                      <a:pt x="11" y="196"/>
                    </a:lnTo>
                    <a:lnTo>
                      <a:pt x="15" y="179"/>
                    </a:lnTo>
                    <a:lnTo>
                      <a:pt x="19" y="164"/>
                    </a:lnTo>
                    <a:lnTo>
                      <a:pt x="25" y="147"/>
                    </a:lnTo>
                    <a:lnTo>
                      <a:pt x="32" y="133"/>
                    </a:lnTo>
                    <a:lnTo>
                      <a:pt x="39" y="118"/>
                    </a:lnTo>
                    <a:lnTo>
                      <a:pt x="47" y="104"/>
                    </a:lnTo>
                    <a:lnTo>
                      <a:pt x="57" y="90"/>
                    </a:lnTo>
                    <a:lnTo>
                      <a:pt x="68" y="78"/>
                    </a:lnTo>
                    <a:lnTo>
                      <a:pt x="68" y="78"/>
                    </a:lnTo>
                    <a:lnTo>
                      <a:pt x="78" y="68"/>
                    </a:lnTo>
                    <a:lnTo>
                      <a:pt x="92" y="56"/>
                    </a:lnTo>
                    <a:lnTo>
                      <a:pt x="110" y="43"/>
                    </a:lnTo>
                    <a:lnTo>
                      <a:pt x="132" y="31"/>
                    </a:lnTo>
                    <a:lnTo>
                      <a:pt x="144" y="25"/>
                    </a:lnTo>
                    <a:lnTo>
                      <a:pt x="158" y="19"/>
                    </a:lnTo>
                    <a:lnTo>
                      <a:pt x="174" y="14"/>
                    </a:lnTo>
                    <a:lnTo>
                      <a:pt x="189" y="10"/>
                    </a:lnTo>
                    <a:lnTo>
                      <a:pt x="206" y="6"/>
                    </a:lnTo>
                    <a:lnTo>
                      <a:pt x="224" y="3"/>
                    </a:lnTo>
                    <a:lnTo>
                      <a:pt x="243" y="1"/>
                    </a:lnTo>
                    <a:lnTo>
                      <a:pt x="264" y="0"/>
                    </a:lnTo>
                    <a:lnTo>
                      <a:pt x="509" y="0"/>
                    </a:lnTo>
                    <a:lnTo>
                      <a:pt x="509" y="44"/>
                    </a:lnTo>
                    <a:lnTo>
                      <a:pt x="285" y="44"/>
                    </a:lnTo>
                    <a:lnTo>
                      <a:pt x="285" y="44"/>
                    </a:lnTo>
                    <a:lnTo>
                      <a:pt x="265" y="44"/>
                    </a:lnTo>
                    <a:lnTo>
                      <a:pt x="243" y="46"/>
                    </a:lnTo>
                    <a:lnTo>
                      <a:pt x="220" y="50"/>
                    </a:lnTo>
                    <a:lnTo>
                      <a:pt x="195" y="56"/>
                    </a:lnTo>
                    <a:lnTo>
                      <a:pt x="182" y="60"/>
                    </a:lnTo>
                    <a:lnTo>
                      <a:pt x="170" y="64"/>
                    </a:lnTo>
                    <a:lnTo>
                      <a:pt x="157" y="71"/>
                    </a:lnTo>
                    <a:lnTo>
                      <a:pt x="144" y="78"/>
                    </a:lnTo>
                    <a:lnTo>
                      <a:pt x="133" y="86"/>
                    </a:lnTo>
                    <a:lnTo>
                      <a:pt x="121" y="94"/>
                    </a:lnTo>
                    <a:lnTo>
                      <a:pt x="111" y="106"/>
                    </a:lnTo>
                    <a:lnTo>
                      <a:pt x="100" y="118"/>
                    </a:lnTo>
                    <a:lnTo>
                      <a:pt x="100" y="118"/>
                    </a:lnTo>
                    <a:lnTo>
                      <a:pt x="93" y="129"/>
                    </a:lnTo>
                    <a:lnTo>
                      <a:pt x="86" y="140"/>
                    </a:lnTo>
                    <a:lnTo>
                      <a:pt x="79" y="153"/>
                    </a:lnTo>
                    <a:lnTo>
                      <a:pt x="75" y="165"/>
                    </a:lnTo>
                    <a:lnTo>
                      <a:pt x="67" y="190"/>
                    </a:lnTo>
                    <a:lnTo>
                      <a:pt x="60" y="218"/>
                    </a:lnTo>
                    <a:lnTo>
                      <a:pt x="57" y="246"/>
                    </a:lnTo>
                    <a:lnTo>
                      <a:pt x="54" y="274"/>
                    </a:lnTo>
                    <a:lnTo>
                      <a:pt x="53" y="301"/>
                    </a:lnTo>
                    <a:lnTo>
                      <a:pt x="53" y="329"/>
                    </a:lnTo>
                    <a:lnTo>
                      <a:pt x="53" y="329"/>
                    </a:lnTo>
                    <a:lnTo>
                      <a:pt x="54" y="379"/>
                    </a:lnTo>
                    <a:lnTo>
                      <a:pt x="56" y="404"/>
                    </a:lnTo>
                    <a:lnTo>
                      <a:pt x="60" y="428"/>
                    </a:lnTo>
                    <a:lnTo>
                      <a:pt x="65" y="451"/>
                    </a:lnTo>
                    <a:lnTo>
                      <a:pt x="72" y="475"/>
                    </a:lnTo>
                    <a:lnTo>
                      <a:pt x="82" y="496"/>
                    </a:lnTo>
                    <a:lnTo>
                      <a:pt x="87" y="507"/>
                    </a:lnTo>
                    <a:lnTo>
                      <a:pt x="94" y="517"/>
                    </a:lnTo>
                    <a:lnTo>
                      <a:pt x="94" y="517"/>
                    </a:lnTo>
                    <a:lnTo>
                      <a:pt x="104" y="529"/>
                    </a:lnTo>
                    <a:lnTo>
                      <a:pt x="117" y="542"/>
                    </a:lnTo>
                    <a:lnTo>
                      <a:pt x="132" y="554"/>
                    </a:lnTo>
                    <a:lnTo>
                      <a:pt x="151" y="567"/>
                    </a:lnTo>
                    <a:lnTo>
                      <a:pt x="163" y="572"/>
                    </a:lnTo>
                    <a:lnTo>
                      <a:pt x="175" y="578"/>
                    </a:lnTo>
                    <a:lnTo>
                      <a:pt x="188" y="582"/>
                    </a:lnTo>
                    <a:lnTo>
                      <a:pt x="203" y="586"/>
                    </a:lnTo>
                    <a:lnTo>
                      <a:pt x="218" y="590"/>
                    </a:lnTo>
                    <a:lnTo>
                      <a:pt x="235" y="592"/>
                    </a:lnTo>
                    <a:lnTo>
                      <a:pt x="253" y="595"/>
                    </a:lnTo>
                    <a:lnTo>
                      <a:pt x="271" y="595"/>
                    </a:lnTo>
                    <a:lnTo>
                      <a:pt x="518" y="595"/>
                    </a:lnTo>
                    <a:lnTo>
                      <a:pt x="518" y="638"/>
                    </a:lnTo>
                    <a:lnTo>
                      <a:pt x="261" y="638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" name="Freeform 39"/>
              <p:cNvSpPr>
                <a:spLocks/>
              </p:cNvSpPr>
              <p:nvPr/>
            </p:nvSpPr>
            <p:spPr bwMode="auto">
              <a:xfrm>
                <a:off x="7918450" y="1806575"/>
                <a:ext cx="849312" cy="1012825"/>
              </a:xfrm>
              <a:custGeom>
                <a:avLst/>
                <a:gdLst/>
                <a:ahLst/>
                <a:cxnLst>
                  <a:cxn ang="0">
                    <a:pos x="243" y="638"/>
                  </a:cxn>
                  <a:cxn ang="0">
                    <a:pos x="243" y="44"/>
                  </a:cxn>
                  <a:cxn ang="0">
                    <a:pos x="0" y="44"/>
                  </a:cxn>
                  <a:cxn ang="0">
                    <a:pos x="0" y="0"/>
                  </a:cxn>
                  <a:cxn ang="0">
                    <a:pos x="535" y="0"/>
                  </a:cxn>
                  <a:cxn ang="0">
                    <a:pos x="535" y="44"/>
                  </a:cxn>
                  <a:cxn ang="0">
                    <a:pos x="292" y="44"/>
                  </a:cxn>
                  <a:cxn ang="0">
                    <a:pos x="292" y="638"/>
                  </a:cxn>
                  <a:cxn ang="0">
                    <a:pos x="243" y="638"/>
                  </a:cxn>
                </a:cxnLst>
                <a:rect l="0" t="0" r="r" b="b"/>
                <a:pathLst>
                  <a:path w="535" h="638">
                    <a:moveTo>
                      <a:pt x="243" y="638"/>
                    </a:moveTo>
                    <a:lnTo>
                      <a:pt x="243" y="44"/>
                    </a:lnTo>
                    <a:lnTo>
                      <a:pt x="0" y="44"/>
                    </a:lnTo>
                    <a:lnTo>
                      <a:pt x="0" y="0"/>
                    </a:lnTo>
                    <a:lnTo>
                      <a:pt x="535" y="0"/>
                    </a:lnTo>
                    <a:lnTo>
                      <a:pt x="535" y="44"/>
                    </a:lnTo>
                    <a:lnTo>
                      <a:pt x="292" y="44"/>
                    </a:lnTo>
                    <a:lnTo>
                      <a:pt x="292" y="638"/>
                    </a:lnTo>
                    <a:lnTo>
                      <a:pt x="243" y="638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" name="Freeform 45"/>
              <p:cNvSpPr>
                <a:spLocks/>
              </p:cNvSpPr>
              <p:nvPr/>
            </p:nvSpPr>
            <p:spPr bwMode="auto">
              <a:xfrm>
                <a:off x="6037263" y="1806575"/>
                <a:ext cx="971550" cy="1012825"/>
              </a:xfrm>
              <a:custGeom>
                <a:avLst/>
                <a:gdLst/>
                <a:ahLst/>
                <a:cxnLst>
                  <a:cxn ang="0">
                    <a:pos x="230" y="638"/>
                  </a:cxn>
                  <a:cxn ang="0">
                    <a:pos x="288" y="529"/>
                  </a:cxn>
                  <a:cxn ang="0">
                    <a:pos x="0" y="0"/>
                  </a:cxn>
                  <a:cxn ang="0">
                    <a:pos x="54" y="0"/>
                  </a:cxn>
                  <a:cxn ang="0">
                    <a:pos x="313" y="481"/>
                  </a:cxn>
                  <a:cxn ang="0">
                    <a:pos x="556" y="0"/>
                  </a:cxn>
                  <a:cxn ang="0">
                    <a:pos x="612" y="0"/>
                  </a:cxn>
                  <a:cxn ang="0">
                    <a:pos x="285" y="638"/>
                  </a:cxn>
                  <a:cxn ang="0">
                    <a:pos x="230" y="638"/>
                  </a:cxn>
                </a:cxnLst>
                <a:rect l="0" t="0" r="r" b="b"/>
                <a:pathLst>
                  <a:path w="612" h="638">
                    <a:moveTo>
                      <a:pt x="230" y="638"/>
                    </a:moveTo>
                    <a:lnTo>
                      <a:pt x="288" y="529"/>
                    </a:lnTo>
                    <a:lnTo>
                      <a:pt x="0" y="0"/>
                    </a:lnTo>
                    <a:lnTo>
                      <a:pt x="54" y="0"/>
                    </a:lnTo>
                    <a:lnTo>
                      <a:pt x="313" y="481"/>
                    </a:lnTo>
                    <a:lnTo>
                      <a:pt x="556" y="0"/>
                    </a:lnTo>
                    <a:lnTo>
                      <a:pt x="612" y="0"/>
                    </a:lnTo>
                    <a:lnTo>
                      <a:pt x="285" y="638"/>
                    </a:lnTo>
                    <a:lnTo>
                      <a:pt x="230" y="638"/>
                    </a:lnTo>
                    <a:close/>
                  </a:path>
                </a:pathLst>
              </a:custGeom>
              <a:solidFill>
                <a:srgbClr val="2162A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cxnSp>
        <p:nvCxnSpPr>
          <p:cNvPr id="54" name="Прямая соединительная линия 53"/>
          <p:cNvCxnSpPr/>
          <p:nvPr userDrawn="1"/>
        </p:nvCxnSpPr>
        <p:spPr>
          <a:xfrm>
            <a:off x="0" y="1200150"/>
            <a:ext cx="12192000" cy="0"/>
          </a:xfrm>
          <a:prstGeom prst="line">
            <a:avLst/>
          </a:prstGeom>
          <a:ln w="25400">
            <a:solidFill>
              <a:srgbClr val="F382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Текст 65"/>
          <p:cNvSpPr>
            <a:spLocks noGrp="1"/>
          </p:cNvSpPr>
          <p:nvPr>
            <p:ph type="body" sz="quarter" idx="10"/>
          </p:nvPr>
        </p:nvSpPr>
        <p:spPr>
          <a:xfrm>
            <a:off x="550862" y="1481138"/>
            <a:ext cx="5225823" cy="4451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>
                <a:latin typeface="Proxima Nova Rg" panose="02000506030000020004" pitchFamily="2" charset="0"/>
              </a:defRPr>
            </a:lvl1pPr>
            <a:lvl2pPr marL="457200" indent="0">
              <a:buNone/>
              <a:defRPr baseline="0">
                <a:latin typeface="Proxima Nova Rg" panose="02000506030000020004" pitchFamily="2" charset="0"/>
              </a:defRPr>
            </a:lvl2pPr>
            <a:lvl3pPr marL="914400" indent="0">
              <a:buNone/>
              <a:defRPr baseline="0">
                <a:latin typeface="Proxima Nova Rg" panose="02000506030000020004" pitchFamily="2" charset="0"/>
              </a:defRPr>
            </a:lvl3pPr>
            <a:lvl4pPr marL="1371600" indent="0">
              <a:buNone/>
              <a:defRPr baseline="0">
                <a:latin typeface="Proxima Nova Rg" panose="02000506030000020004" pitchFamily="2" charset="0"/>
              </a:defRPr>
            </a:lvl4pPr>
            <a:lvl5pPr marL="1828800" indent="0">
              <a:buNone/>
              <a:defRPr baseline="0">
                <a:latin typeface="Proxima Nova Rg" panose="02000506030000020004" pitchFamily="2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8" name="Текст 67"/>
          <p:cNvSpPr>
            <a:spLocks noGrp="1"/>
          </p:cNvSpPr>
          <p:nvPr>
            <p:ph type="body" sz="quarter" idx="11"/>
          </p:nvPr>
        </p:nvSpPr>
        <p:spPr>
          <a:xfrm>
            <a:off x="5965825" y="1481138"/>
            <a:ext cx="5181600" cy="445135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>
                <a:latin typeface="Proxima Nova Rg" panose="02000506030000020004" pitchFamily="2" charset="0"/>
              </a:defRPr>
            </a:lvl1pPr>
            <a:lvl2pPr marL="457200" indent="0">
              <a:buFontTx/>
              <a:buNone/>
              <a:defRPr>
                <a:latin typeface="Proxima Nova Rg" panose="02000506030000020004" pitchFamily="2" charset="0"/>
              </a:defRPr>
            </a:lvl2pPr>
            <a:lvl3pPr marL="914400" indent="0">
              <a:buFontTx/>
              <a:buNone/>
              <a:defRPr>
                <a:latin typeface="Proxima Nova Rg" panose="02000506030000020004" pitchFamily="2" charset="0"/>
              </a:defRPr>
            </a:lvl3pPr>
            <a:lvl4pPr marL="1371600" indent="0">
              <a:buFontTx/>
              <a:buNone/>
              <a:defRPr>
                <a:latin typeface="Proxima Nova Rg" panose="02000506030000020004" pitchFamily="2" charset="0"/>
              </a:defRPr>
            </a:lvl4pPr>
            <a:lvl5pPr marL="1828800" indent="0">
              <a:buFontTx/>
              <a:buNone/>
              <a:defRPr>
                <a:latin typeface="Proxima Nova Rg" panose="02000506030000020004" pitchFamily="2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1" name="Текст 70"/>
          <p:cNvSpPr>
            <a:spLocks noGrp="1"/>
          </p:cNvSpPr>
          <p:nvPr>
            <p:ph type="body" sz="quarter" idx="12" hasCustomPrompt="1"/>
          </p:nvPr>
        </p:nvSpPr>
        <p:spPr>
          <a:xfrm>
            <a:off x="2717430" y="348254"/>
            <a:ext cx="7461250" cy="6667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>
                <a:latin typeface="Proxima Nova Rg" panose="02000506030000020004" pitchFamily="2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ru-RU" dirty="0" smtClean="0"/>
              <a:t>ЗАГОЛОВОК СЛАЙДА </a:t>
            </a:r>
            <a:br>
              <a:rPr lang="ru-RU" dirty="0" smtClean="0"/>
            </a:br>
            <a:r>
              <a:rPr lang="ru-RU" dirty="0" smtClean="0"/>
              <a:t>ИЛИ НАЗВАНИЕ ТЕМЫ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68321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422691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088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  <p:sldLayoutId id="2147483946" r:id="rId13"/>
    <p:sldLayoutId id="2147483949" r:id="rId14"/>
    <p:sldLayoutId id="2147483950" r:id="rId15"/>
    <p:sldLayoutId id="2147483951" r:id="rId16"/>
    <p:sldLayoutId id="214748395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4.png"/><Relationship Id="rId7" Type="http://schemas.openxmlformats.org/officeDocument/2006/relationships/image" Target="../media/image2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png"/><Relationship Id="rId9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chart" Target="../charts/chart1.xml"/><Relationship Id="rId7" Type="http://schemas.openxmlformats.org/officeDocument/2006/relationships/image" Target="../media/image1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49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chart" Target="../charts/chart2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8.png"/><Relationship Id="rId5" Type="http://schemas.openxmlformats.org/officeDocument/2006/relationships/image" Target="../media/image43.png"/><Relationship Id="rId10" Type="http://schemas.openxmlformats.org/officeDocument/2006/relationships/image" Target="../media/image14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13" Type="http://schemas.openxmlformats.org/officeDocument/2006/relationships/image" Target="../media/image14.png"/><Relationship Id="rId3" Type="http://schemas.openxmlformats.org/officeDocument/2006/relationships/image" Target="../media/image59.jpg"/><Relationship Id="rId7" Type="http://schemas.openxmlformats.org/officeDocument/2006/relationships/image" Target="../media/image63.jpg"/><Relationship Id="rId12" Type="http://schemas.openxmlformats.org/officeDocument/2006/relationships/image" Target="../media/image13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g"/><Relationship Id="rId11" Type="http://schemas.openxmlformats.org/officeDocument/2006/relationships/image" Target="../media/image67.jpg"/><Relationship Id="rId5" Type="http://schemas.openxmlformats.org/officeDocument/2006/relationships/image" Target="../media/image61.jpg"/><Relationship Id="rId10" Type="http://schemas.openxmlformats.org/officeDocument/2006/relationships/image" Target="../media/image66.jpg"/><Relationship Id="rId4" Type="http://schemas.openxmlformats.org/officeDocument/2006/relationships/image" Target="../media/image60.jpg"/><Relationship Id="rId9" Type="http://schemas.openxmlformats.org/officeDocument/2006/relationships/image" Target="../media/image6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8.png"/><Relationship Id="rId7" Type="http://schemas.openxmlformats.org/officeDocument/2006/relationships/image" Target="../media/image70.png"/><Relationship Id="rId2" Type="http://schemas.openxmlformats.org/officeDocument/2006/relationships/hyperlink" Target="mailto:stop_nagruzka@obrnadzor.gov.ru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0.png"/><Relationship Id="rId7" Type="http://schemas.openxmlformats.org/officeDocument/2006/relationships/image" Target="../media/image13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14.png"/><Relationship Id="rId7" Type="http://schemas.openxmlformats.org/officeDocument/2006/relationships/image" Target="../media/image8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6.jpeg"/><Relationship Id="rId5" Type="http://schemas.openxmlformats.org/officeDocument/2006/relationships/image" Target="../media/image85.png"/><Relationship Id="rId4" Type="http://schemas.openxmlformats.org/officeDocument/2006/relationships/image" Target="../media/image84.png"/><Relationship Id="rId9" Type="http://schemas.openxmlformats.org/officeDocument/2006/relationships/image" Target="../media/image8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eg"/><Relationship Id="rId3" Type="http://schemas.openxmlformats.org/officeDocument/2006/relationships/image" Target="../media/image99.png"/><Relationship Id="rId7" Type="http://schemas.openxmlformats.org/officeDocument/2006/relationships/image" Target="../media/image14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01.png"/><Relationship Id="rId10" Type="http://schemas.openxmlformats.org/officeDocument/2006/relationships/image" Target="../media/image104.png"/><Relationship Id="rId4" Type="http://schemas.openxmlformats.org/officeDocument/2006/relationships/image" Target="../media/image100.png"/><Relationship Id="rId9" Type="http://schemas.openxmlformats.org/officeDocument/2006/relationships/image" Target="../media/image10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0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7.png"/><Relationship Id="rId5" Type="http://schemas.openxmlformats.org/officeDocument/2006/relationships/image" Target="../media/image106.jpeg"/><Relationship Id="rId4" Type="http://schemas.openxmlformats.org/officeDocument/2006/relationships/image" Target="../media/image10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1.jpeg"/><Relationship Id="rId4" Type="http://schemas.openxmlformats.org/officeDocument/2006/relationships/chart" Target="../charts/char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7.jpeg"/><Relationship Id="rId4" Type="http://schemas.openxmlformats.org/officeDocument/2006/relationships/image" Target="../media/image11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8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1.jpeg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Relationship Id="rId9" Type="http://schemas.openxmlformats.org/officeDocument/2006/relationships/image" Target="../media/image12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3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jpeg"/><Relationship Id="rId5" Type="http://schemas.openxmlformats.org/officeDocument/2006/relationships/image" Target="../media/image129.jpeg"/><Relationship Id="rId4" Type="http://schemas.openxmlformats.org/officeDocument/2006/relationships/image" Target="../media/image12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2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.jpeg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8.jpeg"/><Relationship Id="rId4" Type="http://schemas.openxmlformats.org/officeDocument/2006/relationships/image" Target="../media/image1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hyperlink" Target="https://disk.yandex.ru/d/Il6TQ5E-E0B3LQ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43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5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3" Type="http://schemas.openxmlformats.org/officeDocument/2006/relationships/image" Target="../media/image147.png"/><Relationship Id="rId7" Type="http://schemas.openxmlformats.org/officeDocument/2006/relationships/image" Target="../media/image151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49.png"/><Relationship Id="rId10" Type="http://schemas.openxmlformats.org/officeDocument/2006/relationships/image" Target="../media/image14.png"/><Relationship Id="rId4" Type="http://schemas.openxmlformats.org/officeDocument/2006/relationships/image" Target="../media/image148.png"/><Relationship Id="rId9" Type="http://schemas.openxmlformats.org/officeDocument/2006/relationships/image" Target="../media/image1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6.png"/><Relationship Id="rId7" Type="http://schemas.openxmlformats.org/officeDocument/2006/relationships/image" Target="../media/image158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jpg"/><Relationship Id="rId5" Type="http://schemas.openxmlformats.org/officeDocument/2006/relationships/image" Target="../media/image10.png"/><Relationship Id="rId4" Type="http://schemas.openxmlformats.org/officeDocument/2006/relationships/image" Target="../media/image2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13" Type="http://schemas.openxmlformats.org/officeDocument/2006/relationships/image" Target="../media/image170.png"/><Relationship Id="rId3" Type="http://schemas.openxmlformats.org/officeDocument/2006/relationships/image" Target="../media/image11.jpg"/><Relationship Id="rId7" Type="http://schemas.openxmlformats.org/officeDocument/2006/relationships/image" Target="../media/image164.png"/><Relationship Id="rId12" Type="http://schemas.openxmlformats.org/officeDocument/2006/relationships/image" Target="../media/image16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3.png"/><Relationship Id="rId11" Type="http://schemas.openxmlformats.org/officeDocument/2006/relationships/image" Target="../media/image168.png"/><Relationship Id="rId5" Type="http://schemas.openxmlformats.org/officeDocument/2006/relationships/image" Target="../media/image162.png"/><Relationship Id="rId10" Type="http://schemas.openxmlformats.org/officeDocument/2006/relationships/image" Target="../media/image167.png"/><Relationship Id="rId4" Type="http://schemas.openxmlformats.org/officeDocument/2006/relationships/image" Target="../media/image161.png"/><Relationship Id="rId9" Type="http://schemas.openxmlformats.org/officeDocument/2006/relationships/image" Target="../media/image166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4E85A42-5E09-4E45-8915-2449A877B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7526" y="1911530"/>
            <a:ext cx="5510723" cy="2417824"/>
          </a:xfrm>
          <a:noFill/>
        </p:spPr>
        <p:txBody>
          <a:bodyPr>
            <a:noAutofit/>
          </a:bodyPr>
          <a:lstStyle/>
          <a:p>
            <a:pPr algn="l">
              <a:lnSpc>
                <a:spcPct val="60000"/>
              </a:lnSpc>
            </a:pPr>
            <a:r>
              <a:rPr lang="ru-RU" sz="4800" dirty="0" smtClean="0">
                <a:solidFill>
                  <a:schemeClr val="bg1"/>
                </a:solidFill>
                <a:latin typeface="TomskObl2104" pitchFamily="50" charset="0"/>
              </a:rPr>
              <a:t>ВКЛАД СИСТЕМЫ ОБРАЗОВАНИЯ ТОМСКОЙ ОБЛАСТИ В РАЗВИТИЕ РЕГИОНА</a:t>
            </a:r>
            <a:endParaRPr lang="ru-RU" sz="7200" dirty="0">
              <a:solidFill>
                <a:schemeClr val="bg1"/>
              </a:solidFill>
              <a:latin typeface="TomskObl2104" pitchFamily="50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14" y="321643"/>
            <a:ext cx="2307771" cy="6184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961" y="181738"/>
            <a:ext cx="683773" cy="7208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834" y="190907"/>
            <a:ext cx="663470" cy="7842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404" y="218733"/>
            <a:ext cx="860948" cy="7851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752" y="190907"/>
            <a:ext cx="693528" cy="7851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241" y="1418439"/>
            <a:ext cx="5053668" cy="5053668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xmlns="" id="{B1143C60-EB70-40F8-9BF3-DD31D77C7549}"/>
              </a:ext>
            </a:extLst>
          </p:cNvPr>
          <p:cNvSpPr txBox="1">
            <a:spLocks/>
          </p:cNvSpPr>
          <p:nvPr/>
        </p:nvSpPr>
        <p:spPr>
          <a:xfrm>
            <a:off x="1439326" y="4550514"/>
            <a:ext cx="4526108" cy="12249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1800" b="1" dirty="0" err="1" smtClean="0">
                <a:solidFill>
                  <a:schemeClr val="bg1"/>
                </a:solidFill>
                <a:latin typeface="Gerbera" panose="02000500000000000000" pitchFamily="50" charset="-52"/>
              </a:rPr>
              <a:t>Калинюк</a:t>
            </a:r>
            <a:r>
              <a:rPr lang="ru-RU" sz="1800" b="1" dirty="0" smtClean="0">
                <a:solidFill>
                  <a:schemeClr val="bg1"/>
                </a:solidFill>
                <a:latin typeface="Gerbera" panose="02000500000000000000" pitchFamily="50" charset="-52"/>
              </a:rPr>
              <a:t> Юрий Владимирович, начальник Департамента образования Томской области</a:t>
            </a:r>
          </a:p>
          <a:p>
            <a:pPr marL="0" indent="0" algn="r">
              <a:buNone/>
            </a:pPr>
            <a:r>
              <a:rPr lang="ru-RU" sz="1800" b="1" dirty="0" smtClean="0">
                <a:solidFill>
                  <a:schemeClr val="bg1"/>
                </a:solidFill>
                <a:latin typeface="Gerbera" panose="02000500000000000000" pitchFamily="50" charset="-52"/>
              </a:rPr>
              <a:t>25.08.202</a:t>
            </a:r>
            <a:r>
              <a:rPr lang="en-US" sz="1800" b="1" dirty="0" smtClean="0">
                <a:solidFill>
                  <a:schemeClr val="bg1"/>
                </a:solidFill>
                <a:latin typeface="Gerbera" panose="02000500000000000000" pitchFamily="50" charset="-52"/>
              </a:rPr>
              <a:t>6</a:t>
            </a:r>
            <a:endParaRPr lang="ru-RU" sz="1800" b="1" dirty="0">
              <a:solidFill>
                <a:schemeClr val="bg1"/>
              </a:solidFill>
              <a:latin typeface="Gerbera" panose="02000500000000000000" pitchFamily="50" charset="-52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5ADF24BD-4016-44FA-8FE3-D7D9E8A6456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82" y="1777957"/>
            <a:ext cx="785180" cy="134547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12D3A4C8-6BF1-431D-9B37-CCDB76EB968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147" y="4474314"/>
            <a:ext cx="358778" cy="40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9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983193" y="2614099"/>
            <a:ext cx="102531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Образование, 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его доступность и качество являются ключевым фактором, основой долгосрочного успеха развития </a:t>
            </a:r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России</a:t>
            </a:r>
            <a:endParaRPr lang="ru-RU" sz="2400" i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77900" y="1758434"/>
            <a:ext cx="60946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«</a:t>
            </a:r>
            <a:endParaRPr lang="ru-RU" sz="7200" b="1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1236325" y="3029598"/>
            <a:ext cx="60946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»</a:t>
            </a:r>
            <a:endParaRPr lang="ru-RU" sz="7200" b="1" dirty="0">
              <a:solidFill>
                <a:schemeClr val="bg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033684" y="4415061"/>
            <a:ext cx="49106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bg1"/>
                </a:solidFill>
                <a:latin typeface="Century Gothic" panose="020B0502020202020204" pitchFamily="34" charset="0"/>
              </a:rPr>
              <a:t>– президент Российской Федерации Владимир Владимирович Путин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140" y="3875098"/>
            <a:ext cx="1549269" cy="172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06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>
          <a:xfrm>
            <a:off x="740533" y="265421"/>
            <a:ext cx="87895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ИНФРАСТРУКТУРА  СИСТЕМЫ ОБРАЗОВАНИЯ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16574" y="1196882"/>
            <a:ext cx="2351926" cy="2596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100"/>
              </a:lnSpc>
              <a:buClr>
                <a:srgbClr val="000000"/>
              </a:buClr>
              <a:defRPr/>
            </a:pPr>
            <a:r>
              <a:rPr lang="ru-RU" sz="2400" dirty="0">
                <a:solidFill>
                  <a:srgbClr val="00881B"/>
                </a:solidFill>
                <a:latin typeface="TomskObl2104" pitchFamily="50" charset="0"/>
              </a:rPr>
              <a:t>Детские сады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5" y="964395"/>
            <a:ext cx="507898" cy="577358"/>
          </a:xfrm>
          <a:prstGeom prst="rect">
            <a:avLst/>
          </a:prstGeom>
        </p:spPr>
      </p:pic>
      <p:sp>
        <p:nvSpPr>
          <p:cNvPr id="53" name="Прямоугольник 52"/>
          <p:cNvSpPr/>
          <p:nvPr/>
        </p:nvSpPr>
        <p:spPr>
          <a:xfrm>
            <a:off x="167737" y="1527382"/>
            <a:ext cx="2759399" cy="409075"/>
          </a:xfrm>
          <a:prstGeom prst="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1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 157</a:t>
            </a:r>
            <a:r>
              <a:rPr lang="ru-RU" sz="1600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организаций, </a:t>
            </a:r>
            <a:r>
              <a:rPr lang="ru-RU" sz="1400" b="1" i="1" dirty="0">
                <a:solidFill>
                  <a:schemeClr val="bg1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из них: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167736" y="2011261"/>
            <a:ext cx="2597186" cy="656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ru-RU" sz="1200" b="1" i="1" dirty="0" smtClean="0"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143</a:t>
            </a:r>
            <a:r>
              <a:rPr lang="ru-RU" sz="1200" i="1" dirty="0" smtClean="0"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 муниципальных</a:t>
            </a:r>
          </a:p>
          <a:p>
            <a:pPr marL="171450" indent="-171450"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ru-RU" sz="1200" b="1" i="1" dirty="0" smtClean="0"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12 </a:t>
            </a:r>
            <a:r>
              <a:rPr lang="ru-RU" sz="1200" i="1" dirty="0" smtClean="0"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частных</a:t>
            </a:r>
          </a:p>
          <a:p>
            <a:pPr marL="171450" indent="-171450"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ru-RU" sz="1200" b="1" i="1" dirty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2</a:t>
            </a:r>
            <a:r>
              <a:rPr lang="ru-RU" sz="1200" i="1" dirty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 </a:t>
            </a:r>
            <a:r>
              <a:rPr lang="ru-RU" sz="1200" i="1" dirty="0" smtClean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государственных </a:t>
            </a:r>
            <a:r>
              <a:rPr lang="ru-RU" sz="1200" i="1" dirty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(ТГУ, ТПУ</a:t>
            </a:r>
            <a:r>
              <a:rPr lang="ru-RU" sz="1200" i="1" dirty="0" smtClean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)</a:t>
            </a:r>
            <a:endParaRPr lang="ru-RU" sz="1200" i="1" dirty="0"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  <a:p>
            <a:pPr marL="171450" indent="-171450">
              <a:lnSpc>
                <a:spcPts val="1100"/>
              </a:lnSpc>
              <a:buFont typeface="Arial" panose="020B0604020202020204" pitchFamily="34" charset="0"/>
              <a:buChar char="•"/>
            </a:pPr>
            <a:endParaRPr lang="ru-RU" sz="1200" i="1" dirty="0"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67737" y="2538117"/>
            <a:ext cx="2759399" cy="409075"/>
          </a:xfrm>
          <a:prstGeom prst="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1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 5 </a:t>
            </a: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210 </a:t>
            </a:r>
            <a:r>
              <a:rPr lang="ru-RU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педагогов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167737" y="3004245"/>
            <a:ext cx="2759400" cy="409075"/>
          </a:xfrm>
          <a:prstGeom prst="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1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 41 959 </a:t>
            </a:r>
            <a:r>
              <a:rPr lang="ru-RU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обучающихся </a:t>
            </a:r>
            <a:r>
              <a:rPr lang="ru-RU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(прогноз)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64223" y="4337493"/>
            <a:ext cx="2667807" cy="436711"/>
          </a:xfrm>
          <a:prstGeom prst="roundRect">
            <a:avLst>
              <a:gd name="adj" fmla="val 0"/>
            </a:avLst>
          </a:prstGeom>
          <a:solidFill>
            <a:srgbClr val="C5E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ru-RU" b="1" dirty="0" smtClean="0">
                <a:solidFill>
                  <a:srgbClr val="3A892F"/>
                </a:solidFill>
                <a:latin typeface="Century Gothic" panose="020B0502020202020204" pitchFamily="34" charset="0"/>
              </a:rPr>
              <a:t>47 062</a:t>
            </a:r>
            <a:endParaRPr lang="ru-RU" b="1" dirty="0">
              <a:solidFill>
                <a:srgbClr val="3A892F"/>
              </a:solidFill>
              <a:latin typeface="Century Gothic" panose="020B0502020202020204" pitchFamily="34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764223" y="4910721"/>
            <a:ext cx="3709208" cy="436711"/>
          </a:xfrm>
          <a:prstGeom prst="roundRect">
            <a:avLst>
              <a:gd name="adj" fmla="val 0"/>
            </a:avLst>
          </a:prstGeom>
          <a:solidFill>
            <a:srgbClr val="C5E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ru-RU" b="1" dirty="0" smtClean="0">
                <a:solidFill>
                  <a:srgbClr val="3A892F"/>
                </a:solidFill>
                <a:latin typeface="Century Gothic" panose="020B0502020202020204" pitchFamily="34" charset="0"/>
              </a:rPr>
              <a:t>128 938</a:t>
            </a:r>
            <a:endParaRPr lang="ru-RU" b="1" dirty="0">
              <a:solidFill>
                <a:srgbClr val="3A892F"/>
              </a:solidFill>
              <a:latin typeface="Century Gothic" panose="020B0502020202020204" pitchFamily="34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764223" y="5504224"/>
            <a:ext cx="2283047" cy="435436"/>
          </a:xfrm>
          <a:prstGeom prst="roundRect">
            <a:avLst>
              <a:gd name="adj" fmla="val 0"/>
            </a:avLst>
          </a:prstGeom>
          <a:solidFill>
            <a:srgbClr val="C5E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ru-RU" b="1" dirty="0" smtClean="0">
                <a:solidFill>
                  <a:srgbClr val="3A892F"/>
                </a:solidFill>
                <a:latin typeface="Century Gothic" panose="020B0502020202020204" pitchFamily="34" charset="0"/>
              </a:rPr>
              <a:t>29 667</a:t>
            </a:r>
            <a:endParaRPr lang="ru-RU" b="1" dirty="0">
              <a:solidFill>
                <a:srgbClr val="3A892F"/>
              </a:solidFill>
              <a:latin typeface="Century Gothic" panose="020B0502020202020204" pitchFamily="34" charset="0"/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764223" y="6046915"/>
            <a:ext cx="4077508" cy="453027"/>
          </a:xfrm>
          <a:prstGeom prst="roundRect">
            <a:avLst>
              <a:gd name="adj" fmla="val 0"/>
            </a:avLst>
          </a:prstGeom>
          <a:solidFill>
            <a:srgbClr val="C5E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ru-RU" b="1" dirty="0" smtClean="0">
                <a:solidFill>
                  <a:srgbClr val="3A892F"/>
                </a:solidFill>
                <a:latin typeface="Century Gothic" panose="020B0502020202020204" pitchFamily="34" charset="0"/>
              </a:rPr>
              <a:t>137 353</a:t>
            </a:r>
            <a:endParaRPr lang="ru-RU" b="1" dirty="0">
              <a:solidFill>
                <a:srgbClr val="3A892F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6" name="Рисунок 7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11" y="5975697"/>
            <a:ext cx="523849" cy="595462"/>
          </a:xfrm>
          <a:prstGeom prst="rect">
            <a:avLst/>
          </a:prstGeom>
        </p:spPr>
      </p:pic>
      <p:pic>
        <p:nvPicPr>
          <p:cNvPr id="77" name="Рисунок 7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96" y="4832140"/>
            <a:ext cx="518405" cy="589252"/>
          </a:xfrm>
          <a:prstGeom prst="rect">
            <a:avLst/>
          </a:prstGeom>
        </p:spPr>
      </p:pic>
      <p:pic>
        <p:nvPicPr>
          <p:cNvPr id="78" name="Рисунок 7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5" y="5421329"/>
            <a:ext cx="502150" cy="570637"/>
          </a:xfrm>
          <a:prstGeom prst="rect">
            <a:avLst/>
          </a:prstGeom>
        </p:spPr>
      </p:pic>
      <p:pic>
        <p:nvPicPr>
          <p:cNvPr id="79" name="Рисунок 7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36" y="4237753"/>
            <a:ext cx="507898" cy="577358"/>
          </a:xfrm>
          <a:prstGeom prst="rect">
            <a:avLst/>
          </a:prstGeom>
        </p:spPr>
      </p:pic>
      <p:sp>
        <p:nvSpPr>
          <p:cNvPr id="80" name="Скругленный прямоугольник 79"/>
          <p:cNvSpPr/>
          <p:nvPr/>
        </p:nvSpPr>
        <p:spPr>
          <a:xfrm>
            <a:off x="3432030" y="4337493"/>
            <a:ext cx="2302139" cy="436711"/>
          </a:xfrm>
          <a:prstGeom prst="roundRect">
            <a:avLst>
              <a:gd name="adj" fmla="val 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45 221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5734169" y="4337493"/>
            <a:ext cx="1917699" cy="436711"/>
          </a:xfrm>
          <a:prstGeom prst="roundRect">
            <a:avLst>
              <a:gd name="adj" fmla="val 0"/>
            </a:avLst>
          </a:prstGeom>
          <a:solidFill>
            <a:srgbClr val="3A8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41 959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4473430" y="4910721"/>
            <a:ext cx="2905981" cy="436711"/>
          </a:xfrm>
          <a:prstGeom prst="roundRect">
            <a:avLst>
              <a:gd name="adj" fmla="val 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126 906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7379411" y="4910721"/>
            <a:ext cx="2809020" cy="436711"/>
          </a:xfrm>
          <a:prstGeom prst="roundRect">
            <a:avLst>
              <a:gd name="adj" fmla="val 0"/>
            </a:avLst>
          </a:prstGeom>
          <a:solidFill>
            <a:srgbClr val="3A8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123 696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3033334" y="5504224"/>
            <a:ext cx="2481935" cy="435436"/>
          </a:xfrm>
          <a:prstGeom prst="roundRect">
            <a:avLst>
              <a:gd name="adj" fmla="val 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29 937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515270" y="5504224"/>
            <a:ext cx="1940268" cy="435436"/>
          </a:xfrm>
          <a:prstGeom prst="roundRect">
            <a:avLst>
              <a:gd name="adj" fmla="val 0"/>
            </a:avLst>
          </a:prstGeom>
          <a:solidFill>
            <a:srgbClr val="3A8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29 907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4841731" y="6046915"/>
            <a:ext cx="2810138" cy="453027"/>
          </a:xfrm>
          <a:prstGeom prst="roundRect">
            <a:avLst>
              <a:gd name="adj" fmla="val 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139 197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9" name="Скругленный прямоугольник 88"/>
          <p:cNvSpPr/>
          <p:nvPr/>
        </p:nvSpPr>
        <p:spPr>
          <a:xfrm>
            <a:off x="7651869" y="6046915"/>
            <a:ext cx="2119645" cy="453027"/>
          </a:xfrm>
          <a:prstGeom prst="roundRect">
            <a:avLst>
              <a:gd name="adj" fmla="val 0"/>
            </a:avLst>
          </a:prstGeom>
          <a:solidFill>
            <a:srgbClr val="3A8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119 688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0921129" y="5425357"/>
            <a:ext cx="273336" cy="224554"/>
          </a:xfrm>
          <a:prstGeom prst="roundRect">
            <a:avLst>
              <a:gd name="adj" fmla="val 0"/>
            </a:avLst>
          </a:prstGeom>
          <a:solidFill>
            <a:srgbClr val="C5E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11194465" y="5432393"/>
            <a:ext cx="582211" cy="233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100"/>
              </a:lnSpc>
            </a:pPr>
            <a:r>
              <a:rPr lang="ru-RU" sz="1400" dirty="0" smtClean="0">
                <a:latin typeface="Century Gothic" panose="020B0502020202020204" pitchFamily="34" charset="0"/>
              </a:rPr>
              <a:t>2024</a:t>
            </a:r>
            <a:endParaRPr lang="ru-RU" sz="1400" dirty="0">
              <a:latin typeface="Century Gothic" panose="020B0502020202020204" pitchFamily="34" charset="0"/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10921129" y="4965936"/>
            <a:ext cx="273336" cy="224554"/>
          </a:xfrm>
          <a:prstGeom prst="roundRect">
            <a:avLst>
              <a:gd name="adj" fmla="val 0"/>
            </a:avLst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1194465" y="4972972"/>
            <a:ext cx="582211" cy="2379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100"/>
              </a:lnSpc>
            </a:pPr>
            <a:r>
              <a:rPr lang="ru-RU" sz="1400" dirty="0" smtClean="0">
                <a:latin typeface="Century Gothic" panose="020B0502020202020204" pitchFamily="34" charset="0"/>
              </a:rPr>
              <a:t>2025</a:t>
            </a:r>
            <a:endParaRPr lang="ru-RU" sz="1400" dirty="0">
              <a:latin typeface="Century Gothic" panose="020B0502020202020204" pitchFamily="34" charset="0"/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10921129" y="4481087"/>
            <a:ext cx="273336" cy="224554"/>
          </a:xfrm>
          <a:prstGeom prst="roundRect">
            <a:avLst>
              <a:gd name="adj" fmla="val 0"/>
            </a:avLst>
          </a:prstGeom>
          <a:solidFill>
            <a:srgbClr val="3A8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1194465" y="4488123"/>
            <a:ext cx="582211" cy="2379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100"/>
              </a:lnSpc>
            </a:pPr>
            <a:r>
              <a:rPr lang="ru-RU" sz="1400" dirty="0" smtClean="0">
                <a:latin typeface="Century Gothic" panose="020B0502020202020204" pitchFamily="34" charset="0"/>
              </a:rPr>
              <a:t>2026</a:t>
            </a:r>
            <a:endParaRPr lang="ru-RU" sz="1400" dirty="0">
              <a:latin typeface="Century Gothic" panose="020B0502020202020204" pitchFamily="34" charset="0"/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3618080" y="1173353"/>
            <a:ext cx="1228221" cy="233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100"/>
              </a:lnSpc>
              <a:buClr>
                <a:srgbClr val="000000"/>
              </a:buClr>
              <a:defRPr/>
            </a:pPr>
            <a:r>
              <a:rPr lang="ru-RU" sz="2400" dirty="0">
                <a:solidFill>
                  <a:srgbClr val="00881B"/>
                </a:solidFill>
                <a:latin typeface="TomskObl2104" pitchFamily="50" charset="0"/>
              </a:rPr>
              <a:t>Школы</a:t>
            </a:r>
            <a:endParaRPr lang="ru-RU" sz="32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3069658" y="1503588"/>
            <a:ext cx="2746967" cy="409075"/>
          </a:xfrm>
          <a:prstGeom prst="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1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 273 </a:t>
            </a:r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организации, </a:t>
            </a:r>
            <a:r>
              <a:rPr lang="ru-RU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из них:</a:t>
            </a:r>
          </a:p>
        </p:txBody>
      </p:sp>
      <p:sp>
        <p:nvSpPr>
          <p:cNvPr id="99" name="Прямоугольник 98"/>
          <p:cNvSpPr/>
          <p:nvPr/>
        </p:nvSpPr>
        <p:spPr>
          <a:xfrm>
            <a:off x="3141803" y="2010009"/>
            <a:ext cx="1885453" cy="5155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ru-RU" sz="1200" b="1" i="1" dirty="0" smtClean="0"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256 </a:t>
            </a:r>
            <a:r>
              <a:rPr lang="ru-RU" sz="1200" i="1" dirty="0"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муниципальных</a:t>
            </a:r>
          </a:p>
          <a:p>
            <a:pPr marL="171450" indent="-171450"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ru-RU" sz="1200" b="1" i="1" dirty="0"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13 </a:t>
            </a:r>
            <a:r>
              <a:rPr lang="ru-RU" sz="1200" i="1" dirty="0"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областных</a:t>
            </a:r>
          </a:p>
          <a:p>
            <a:pPr marL="171450" indent="-171450"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ru-RU" sz="1200" b="1" i="1" dirty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4 </a:t>
            </a:r>
            <a:r>
              <a:rPr lang="ru-RU" sz="1200" i="1" dirty="0" smtClean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частных</a:t>
            </a:r>
            <a:endParaRPr lang="ru-RU" sz="1200" i="1" dirty="0">
              <a:solidFill>
                <a:srgbClr val="000000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3076124" y="2522962"/>
            <a:ext cx="2741193" cy="409075"/>
          </a:xfrm>
          <a:prstGeom prst="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1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 9 </a:t>
            </a: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163 </a:t>
            </a:r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педагога</a:t>
            </a:r>
            <a:endParaRPr lang="ru-RU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4531687" y="3016987"/>
            <a:ext cx="1374565" cy="515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00"/>
              </a:lnSpc>
            </a:pPr>
            <a:r>
              <a:rPr lang="ru-RU" sz="1100" b="1" i="1" dirty="0" smtClean="0"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10 085 – </a:t>
            </a:r>
            <a:r>
              <a:rPr lang="ru-RU" sz="1100" i="1" dirty="0"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1 </a:t>
            </a:r>
            <a:r>
              <a:rPr lang="ru-RU" sz="1100" i="1" dirty="0" smtClean="0"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класс    </a:t>
            </a:r>
          </a:p>
          <a:p>
            <a:pPr>
              <a:lnSpc>
                <a:spcPts val="1100"/>
              </a:lnSpc>
            </a:pPr>
            <a:r>
              <a:rPr lang="ru-RU" sz="1100" b="1" i="1" dirty="0" smtClean="0"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12 120 </a:t>
            </a:r>
            <a:r>
              <a:rPr lang="ru-RU" sz="1100" b="1" i="1" dirty="0"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– </a:t>
            </a:r>
            <a:r>
              <a:rPr lang="ru-RU" sz="1100" i="1" dirty="0"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9 </a:t>
            </a:r>
            <a:r>
              <a:rPr lang="ru-RU" sz="1100" i="1" dirty="0" smtClean="0"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класс    </a:t>
            </a:r>
            <a:r>
              <a:rPr lang="ru-RU" sz="1100" b="1" i="1" dirty="0" smtClean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5 623 – </a:t>
            </a:r>
            <a:r>
              <a:rPr lang="ru-RU" sz="1100" i="1" dirty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11 класс</a:t>
            </a:r>
          </a:p>
        </p:txBody>
      </p:sp>
      <p:pic>
        <p:nvPicPr>
          <p:cNvPr id="105" name="Рисунок 10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703" y="940673"/>
            <a:ext cx="518405" cy="589252"/>
          </a:xfrm>
          <a:prstGeom prst="rect">
            <a:avLst/>
          </a:prstGeom>
        </p:spPr>
      </p:pic>
      <p:sp>
        <p:nvSpPr>
          <p:cNvPr id="106" name="Прямоугольник 105"/>
          <p:cNvSpPr/>
          <p:nvPr/>
        </p:nvSpPr>
        <p:spPr>
          <a:xfrm>
            <a:off x="3069659" y="2992609"/>
            <a:ext cx="1454501" cy="497119"/>
          </a:xfrm>
          <a:prstGeom prst="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>
              <a:lnSpc>
                <a:spcPts val="11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123 696 </a:t>
            </a:r>
            <a:r>
              <a:rPr lang="ru-RU" sz="1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обучающихся</a:t>
            </a:r>
            <a:endParaRPr lang="ru-RU" sz="1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9424117" y="1170793"/>
            <a:ext cx="2424062" cy="2494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100"/>
              </a:lnSpc>
              <a:buClr>
                <a:srgbClr val="000000"/>
              </a:buClr>
              <a:defRPr/>
            </a:pPr>
            <a:r>
              <a:rPr lang="ru-RU" sz="2000" dirty="0" err="1" smtClean="0">
                <a:solidFill>
                  <a:srgbClr val="00881B"/>
                </a:solidFill>
                <a:latin typeface="TomskObl2104" pitchFamily="50" charset="0"/>
              </a:rPr>
              <a:t>Доп.образование</a:t>
            </a:r>
            <a:endParaRPr lang="ru-RU" sz="2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6511415" y="1167863"/>
            <a:ext cx="1781257" cy="233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100"/>
              </a:lnSpc>
              <a:buClr>
                <a:srgbClr val="000000"/>
              </a:buClr>
              <a:defRPr/>
            </a:pPr>
            <a:r>
              <a:rPr lang="ru-RU" sz="2400" dirty="0">
                <a:solidFill>
                  <a:srgbClr val="00881B"/>
                </a:solidFill>
                <a:latin typeface="TomskObl2104" pitchFamily="50" charset="0"/>
              </a:rPr>
              <a:t>Колледжи</a:t>
            </a:r>
          </a:p>
        </p:txBody>
      </p:sp>
      <p:cxnSp>
        <p:nvCxnSpPr>
          <p:cNvPr id="110" name="Прямая соединительная линия 109"/>
          <p:cNvCxnSpPr/>
          <p:nvPr/>
        </p:nvCxnSpPr>
        <p:spPr>
          <a:xfrm>
            <a:off x="5978615" y="1056563"/>
            <a:ext cx="0" cy="2652805"/>
          </a:xfrm>
          <a:prstGeom prst="line">
            <a:avLst/>
          </a:prstGeom>
          <a:ln w="76200">
            <a:solidFill>
              <a:srgbClr val="0088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Прямоугольник 110"/>
          <p:cNvSpPr/>
          <p:nvPr/>
        </p:nvSpPr>
        <p:spPr>
          <a:xfrm>
            <a:off x="8893446" y="1486372"/>
            <a:ext cx="2986755" cy="409075"/>
          </a:xfrm>
          <a:prstGeom prst="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1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 52 </a:t>
            </a:r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организации</a:t>
            </a:r>
            <a:endParaRPr lang="ru-RU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8893446" y="2617334"/>
            <a:ext cx="2986755" cy="409075"/>
          </a:xfrm>
          <a:prstGeom prst="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1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 2 </a:t>
            </a: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919 </a:t>
            </a:r>
            <a:r>
              <a:rPr lang="ru-RU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педагогов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8893446" y="3111179"/>
            <a:ext cx="2986755" cy="409075"/>
          </a:xfrm>
          <a:prstGeom prst="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1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119 688 </a:t>
            </a:r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обучающихся</a:t>
            </a:r>
            <a:endParaRPr lang="ru-RU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14" name="Прямая соединительная линия 113"/>
          <p:cNvCxnSpPr/>
          <p:nvPr/>
        </p:nvCxnSpPr>
        <p:spPr>
          <a:xfrm>
            <a:off x="3033334" y="1048972"/>
            <a:ext cx="0" cy="2532428"/>
          </a:xfrm>
          <a:prstGeom prst="line">
            <a:avLst/>
          </a:prstGeom>
          <a:ln w="76200">
            <a:solidFill>
              <a:srgbClr val="0088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Прямоугольник 114"/>
          <p:cNvSpPr/>
          <p:nvPr/>
        </p:nvSpPr>
        <p:spPr>
          <a:xfrm>
            <a:off x="5979574" y="1489935"/>
            <a:ext cx="2769362" cy="409075"/>
          </a:xfrm>
          <a:prstGeom prst="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1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 34 </a:t>
            </a:r>
            <a:r>
              <a:rPr lang="ru-RU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организации, из них: </a:t>
            </a:r>
          </a:p>
        </p:txBody>
      </p:sp>
      <p:sp>
        <p:nvSpPr>
          <p:cNvPr id="116" name="Прямоугольник 115"/>
          <p:cNvSpPr/>
          <p:nvPr/>
        </p:nvSpPr>
        <p:spPr>
          <a:xfrm>
            <a:off x="6016201" y="1968416"/>
            <a:ext cx="2767720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ru-RU" sz="1200" b="1" i="1" dirty="0"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25 </a:t>
            </a:r>
            <a:r>
              <a:rPr lang="ru-RU" sz="1200" i="1" dirty="0"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областных</a:t>
            </a:r>
          </a:p>
          <a:p>
            <a:pPr marL="171450" indent="-171450"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ru-RU" sz="1200" b="1" i="1" dirty="0"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4 </a:t>
            </a:r>
            <a:r>
              <a:rPr lang="ru-RU" sz="1200" i="1" dirty="0"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негосударственных</a:t>
            </a:r>
          </a:p>
          <a:p>
            <a:pPr marL="171450" indent="-171450"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ru-RU" sz="1200" b="1" i="1" dirty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5 </a:t>
            </a:r>
            <a:r>
              <a:rPr lang="ru-RU" sz="1200" i="1" dirty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структурных </a:t>
            </a:r>
            <a:r>
              <a:rPr lang="ru-RU" sz="1200" i="1" dirty="0" smtClean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подразделений </a:t>
            </a:r>
            <a:r>
              <a:rPr lang="ru-RU" sz="1200" i="1" dirty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вузов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5979574" y="2621390"/>
            <a:ext cx="2769362" cy="409075"/>
          </a:xfrm>
          <a:prstGeom prst="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1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 1 339 </a:t>
            </a:r>
            <a:r>
              <a:rPr lang="ru-RU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педагогов</a:t>
            </a:r>
            <a:endParaRPr lang="ru-RU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5979575" y="3116883"/>
            <a:ext cx="1440911" cy="409075"/>
          </a:xfrm>
          <a:prstGeom prst="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3663">
              <a:lnSpc>
                <a:spcPts val="11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29 907 </a:t>
            </a:r>
          </a:p>
          <a:p>
            <a:pPr marL="93663">
              <a:lnSpc>
                <a:spcPts val="1100"/>
              </a:lnSpc>
            </a:pPr>
            <a:r>
              <a:rPr lang="ru-RU" sz="1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обучающихся</a:t>
            </a:r>
            <a:endParaRPr lang="ru-RU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7455537" y="3100234"/>
            <a:ext cx="1437909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00"/>
              </a:lnSpc>
            </a:pPr>
            <a:r>
              <a:rPr lang="ru-RU" sz="1100" b="1" i="1" dirty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11 037 </a:t>
            </a:r>
            <a:r>
              <a:rPr lang="ru-RU" sz="1050" i="1" dirty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первокурсников </a:t>
            </a:r>
            <a:r>
              <a:rPr lang="ru-RU" sz="1050" i="1" dirty="0" smtClean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(</a:t>
            </a:r>
            <a:r>
              <a:rPr lang="ru-RU" sz="1050" b="1" i="1" dirty="0" smtClean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480 </a:t>
            </a:r>
            <a:r>
              <a:rPr lang="ru-RU" sz="1050" i="1" dirty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из числа детей </a:t>
            </a:r>
            <a:r>
              <a:rPr lang="ru-RU" sz="1050" i="1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уч</a:t>
            </a:r>
            <a:r>
              <a:rPr lang="ru-RU" sz="1050" i="1" dirty="0" smtClean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-в </a:t>
            </a:r>
            <a:r>
              <a:rPr lang="ru-RU" sz="1050" i="1" dirty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СВО)</a:t>
            </a:r>
          </a:p>
        </p:txBody>
      </p:sp>
      <p:pic>
        <p:nvPicPr>
          <p:cNvPr id="124" name="Рисунок 1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460" y="951165"/>
            <a:ext cx="502150" cy="570637"/>
          </a:xfrm>
          <a:prstGeom prst="rect">
            <a:avLst/>
          </a:prstGeom>
        </p:spPr>
      </p:pic>
      <p:pic>
        <p:nvPicPr>
          <p:cNvPr id="125" name="Рисунок 1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207" y="936689"/>
            <a:ext cx="523849" cy="595462"/>
          </a:xfrm>
          <a:prstGeom prst="rect">
            <a:avLst/>
          </a:prstGeom>
        </p:spPr>
      </p:pic>
      <p:sp>
        <p:nvSpPr>
          <p:cNvPr id="126" name="Прямоугольник 125"/>
          <p:cNvSpPr/>
          <p:nvPr/>
        </p:nvSpPr>
        <p:spPr>
          <a:xfrm>
            <a:off x="9041072" y="1957789"/>
            <a:ext cx="3051700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ru-RU" sz="1200" b="1" i="1" dirty="0" smtClean="0"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50 </a:t>
            </a:r>
            <a:r>
              <a:rPr lang="ru-RU" sz="1200" i="1" dirty="0"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муниципальных </a:t>
            </a:r>
          </a:p>
          <a:p>
            <a:pPr marL="171450" indent="-171450"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ru-RU" sz="1200" b="1" i="1" dirty="0" smtClean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1 </a:t>
            </a:r>
            <a:r>
              <a:rPr lang="ru-RU" sz="1200" i="1" dirty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областная организация (Региональный центр воспитания</a:t>
            </a:r>
            <a:r>
              <a:rPr lang="ru-RU" sz="1200" i="1" dirty="0" smtClean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)</a:t>
            </a:r>
          </a:p>
          <a:p>
            <a:pPr marL="171450" indent="-171450"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ru-RU" sz="1200" b="1" i="1" dirty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1 </a:t>
            </a:r>
            <a:r>
              <a:rPr lang="ru-RU" sz="1200" i="1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Кванториум</a:t>
            </a:r>
            <a:endParaRPr lang="ru-RU" sz="1200" i="1" dirty="0">
              <a:solidFill>
                <a:srgbClr val="000000"/>
              </a:solidFill>
              <a:latin typeface="Century Gothic" panose="020B0502020202020204" pitchFamily="34" charset="0"/>
              <a:ea typeface="Arial"/>
              <a:cs typeface="Arial"/>
              <a:sym typeface="Arial"/>
            </a:endParaRPr>
          </a:p>
        </p:txBody>
      </p:sp>
      <p:cxnSp>
        <p:nvCxnSpPr>
          <p:cNvPr id="131" name="Прямая соединительная линия 130"/>
          <p:cNvCxnSpPr/>
          <p:nvPr/>
        </p:nvCxnSpPr>
        <p:spPr>
          <a:xfrm>
            <a:off x="177555" y="1048972"/>
            <a:ext cx="0" cy="2532428"/>
          </a:xfrm>
          <a:prstGeom prst="line">
            <a:avLst/>
          </a:prstGeom>
          <a:ln w="76200">
            <a:solidFill>
              <a:srgbClr val="0088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единительная линия 132"/>
          <p:cNvCxnSpPr/>
          <p:nvPr/>
        </p:nvCxnSpPr>
        <p:spPr>
          <a:xfrm>
            <a:off x="8858394" y="1039228"/>
            <a:ext cx="0" cy="2652805"/>
          </a:xfrm>
          <a:prstGeom prst="line">
            <a:avLst/>
          </a:prstGeom>
          <a:ln w="76200">
            <a:solidFill>
              <a:srgbClr val="0088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Прямоугольник 133"/>
          <p:cNvSpPr/>
          <p:nvPr/>
        </p:nvSpPr>
        <p:spPr>
          <a:xfrm>
            <a:off x="243811" y="3989867"/>
            <a:ext cx="8332730" cy="233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100"/>
              </a:lnSpc>
              <a:buClr>
                <a:srgbClr val="000000"/>
              </a:buClr>
              <a:defRPr/>
            </a:pPr>
            <a:r>
              <a:rPr lang="ru-RU" sz="2400" dirty="0" smtClean="0">
                <a:solidFill>
                  <a:srgbClr val="00881B"/>
                </a:solidFill>
                <a:latin typeface="TomskObl2104" pitchFamily="50" charset="0"/>
              </a:rPr>
              <a:t>Количество детей в образовательных организациях</a:t>
            </a:r>
            <a:endParaRPr lang="ru-RU" sz="24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3141802" y="4450245"/>
            <a:ext cx="617397" cy="21542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rgbClr val="00881B"/>
                </a:solidFill>
                <a:latin typeface="Century Gothic" panose="020B0502020202020204" pitchFamily="34" charset="0"/>
                <a:cs typeface="Arial"/>
                <a:sym typeface="Arial"/>
              </a:rPr>
              <a:t>-3,9%</a:t>
            </a:r>
            <a:endParaRPr lang="ru-RU" sz="1100" dirty="0">
              <a:solidFill>
                <a:srgbClr val="00881B"/>
              </a:solidFill>
            </a:endParaRP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5408158" y="4438656"/>
            <a:ext cx="617397" cy="21542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solidFill>
                  <a:srgbClr val="00881B"/>
                </a:solidFill>
                <a:latin typeface="Century Gothic" panose="020B0502020202020204" pitchFamily="34" charset="0"/>
                <a:cs typeface="Arial"/>
                <a:sym typeface="Arial"/>
              </a:rPr>
              <a:t>-7,2%</a:t>
            </a:r>
            <a:endParaRPr lang="ru-RU" sz="1100" dirty="0">
              <a:solidFill>
                <a:srgbClr val="00881B"/>
              </a:solidFill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4167074" y="5019053"/>
            <a:ext cx="617397" cy="21542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solidFill>
                  <a:srgbClr val="00881B"/>
                </a:solidFill>
                <a:latin typeface="Century Gothic" panose="020B0502020202020204" pitchFamily="34" charset="0"/>
                <a:cs typeface="Arial"/>
                <a:sym typeface="Arial"/>
              </a:rPr>
              <a:t>-1,5%</a:t>
            </a:r>
            <a:endParaRPr lang="ru-RU" sz="1100" dirty="0">
              <a:solidFill>
                <a:srgbClr val="00881B"/>
              </a:solidFill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7091362" y="5019053"/>
            <a:ext cx="617397" cy="21542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solidFill>
                  <a:srgbClr val="00881B"/>
                </a:solidFill>
                <a:latin typeface="Century Gothic" panose="020B0502020202020204" pitchFamily="34" charset="0"/>
                <a:cs typeface="Arial"/>
                <a:sym typeface="Arial"/>
              </a:rPr>
              <a:t>-2,5%</a:t>
            </a:r>
            <a:endParaRPr lang="ru-RU" sz="1100" dirty="0">
              <a:solidFill>
                <a:srgbClr val="00881B"/>
              </a:solidFill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4533031" y="6165708"/>
            <a:ext cx="617397" cy="21542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solidFill>
                  <a:srgbClr val="00881B"/>
                </a:solidFill>
                <a:latin typeface="Century Gothic" panose="020B0502020202020204" pitchFamily="34" charset="0"/>
                <a:cs typeface="Arial"/>
                <a:sym typeface="Arial"/>
              </a:rPr>
              <a:t>+1,3%</a:t>
            </a:r>
            <a:endParaRPr lang="ru-RU" sz="1100" dirty="0">
              <a:solidFill>
                <a:srgbClr val="00881B"/>
              </a:solidFill>
            </a:endParaRPr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2720978" y="5625213"/>
            <a:ext cx="617397" cy="21542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solidFill>
                  <a:srgbClr val="00881B"/>
                </a:solidFill>
                <a:latin typeface="Century Gothic" panose="020B0502020202020204" pitchFamily="34" charset="0"/>
                <a:cs typeface="Arial"/>
                <a:sym typeface="Arial"/>
              </a:rPr>
              <a:t>+0,9%</a:t>
            </a:r>
            <a:endParaRPr lang="ru-RU" sz="1100" dirty="0">
              <a:solidFill>
                <a:srgbClr val="00881B"/>
              </a:solidFill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5224378" y="5614229"/>
            <a:ext cx="617397" cy="21542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solidFill>
                  <a:srgbClr val="00881B"/>
                </a:solidFill>
                <a:latin typeface="Century Gothic" panose="020B0502020202020204" pitchFamily="34" charset="0"/>
                <a:cs typeface="Arial"/>
                <a:sym typeface="Arial"/>
              </a:rPr>
              <a:t>-0,1%</a:t>
            </a:r>
            <a:endParaRPr lang="ru-RU" sz="1100" dirty="0">
              <a:solidFill>
                <a:srgbClr val="00881B"/>
              </a:solidFill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7364255" y="6165708"/>
            <a:ext cx="617397" cy="21542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solidFill>
                  <a:srgbClr val="00881B"/>
                </a:solidFill>
                <a:latin typeface="Century Gothic" panose="020B0502020202020204" pitchFamily="34" charset="0"/>
                <a:cs typeface="Arial"/>
                <a:sym typeface="Arial"/>
              </a:rPr>
              <a:t>-14%</a:t>
            </a:r>
            <a:endParaRPr lang="ru-RU" sz="1100" dirty="0">
              <a:solidFill>
                <a:srgbClr val="00881B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8893446" y="6448048"/>
            <a:ext cx="93487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i="1" dirty="0" smtClean="0">
                <a:solidFill>
                  <a:srgbClr val="000000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rPr>
              <a:t>*на 31.07.26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185011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802129" y="2680138"/>
            <a:ext cx="10968320" cy="1791855"/>
            <a:chOff x="233080" y="2680137"/>
            <a:chExt cx="10968320" cy="1791855"/>
          </a:xfrm>
        </p:grpSpPr>
        <p:sp>
          <p:nvSpPr>
            <p:cNvPr id="11" name="Заголовок 1">
              <a:extLst>
                <a:ext uri="{FF2B5EF4-FFF2-40B4-BE49-F238E27FC236}">
                  <a16:creationId xmlns:a16="http://schemas.microsoft.com/office/drawing/2014/main" xmlns="" id="{F4E85A42-5E09-4E45-8915-2449A877BB6F}"/>
                </a:ext>
              </a:extLst>
            </p:cNvPr>
            <p:cNvSpPr txBox="1">
              <a:spLocks/>
            </p:cNvSpPr>
            <p:nvPr/>
          </p:nvSpPr>
          <p:spPr>
            <a:xfrm>
              <a:off x="1277340" y="2680137"/>
              <a:ext cx="9924060" cy="1791855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5500"/>
                </a:lnSpc>
              </a:pPr>
              <a:r>
                <a:rPr lang="ru-RU" sz="8000" dirty="0" smtClean="0">
                  <a:solidFill>
                    <a:schemeClr val="bg1"/>
                  </a:solidFill>
                  <a:latin typeface="TomskObl2104" pitchFamily="50" charset="0"/>
                </a:rPr>
                <a:t>Педагогические</a:t>
              </a:r>
            </a:p>
            <a:p>
              <a:pPr>
                <a:lnSpc>
                  <a:spcPts val="5500"/>
                </a:lnSpc>
              </a:pPr>
              <a:r>
                <a:rPr lang="ru-RU" sz="8000" dirty="0" smtClean="0">
                  <a:solidFill>
                    <a:schemeClr val="bg1"/>
                  </a:solidFill>
                  <a:latin typeface="TomskObl2104" pitchFamily="50" charset="0"/>
                </a:rPr>
                <a:t>кадры</a:t>
              </a:r>
              <a:endParaRPr lang="ru-RU" sz="11500" dirty="0">
                <a:solidFill>
                  <a:schemeClr val="bg1"/>
                </a:solidFill>
                <a:latin typeface="TomskObl2104" pitchFamily="50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xmlns="" id="{5ADF24BD-4016-44FA-8FE3-D7D9E8A64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080" y="2680137"/>
              <a:ext cx="785180" cy="1345474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12D3A4C8-6BF1-431D-9B37-CCDB76EB9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7981" y="4025611"/>
              <a:ext cx="358778" cy="409364"/>
            </a:xfrm>
            <a:prstGeom prst="rect">
              <a:avLst/>
            </a:prstGeom>
          </p:spPr>
        </p:pic>
      </p:grpSp>
      <p:grpSp>
        <p:nvGrpSpPr>
          <p:cNvPr id="4" name="Группа 3"/>
          <p:cNvGrpSpPr/>
          <p:nvPr/>
        </p:nvGrpSpPr>
        <p:grpSpPr>
          <a:xfrm>
            <a:off x="3470718" y="1356068"/>
            <a:ext cx="5539489" cy="904240"/>
            <a:chOff x="3167100" y="1340828"/>
            <a:chExt cx="5539489" cy="904240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3167100" y="1340828"/>
              <a:ext cx="2632385" cy="904240"/>
              <a:chOff x="1749498" y="287638"/>
              <a:chExt cx="2632385" cy="904240"/>
            </a:xfrm>
          </p:grpSpPr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49498" y="287638"/>
                <a:ext cx="918454" cy="904240"/>
              </a:xfrm>
              <a:prstGeom prst="rect">
                <a:avLst/>
              </a:prstGeom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2667952" y="448844"/>
                <a:ext cx="1713931" cy="6324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ru-RU" sz="1400" dirty="0" smtClean="0">
                    <a:solidFill>
                      <a:schemeClr val="bg1"/>
                    </a:solidFill>
                    <a:latin typeface="Gerbera" panose="02000500000000000000" pitchFamily="50" charset="-52"/>
                  </a:rPr>
                  <a:t>Департамент</a:t>
                </a:r>
              </a:p>
              <a:p>
                <a:pPr>
                  <a:lnSpc>
                    <a:spcPts val="1400"/>
                  </a:lnSpc>
                </a:pPr>
                <a:r>
                  <a:rPr lang="ru-RU" sz="1400" dirty="0" smtClean="0">
                    <a:solidFill>
                      <a:schemeClr val="bg1"/>
                    </a:solidFill>
                    <a:latin typeface="Gerbera" panose="02000500000000000000" pitchFamily="50" charset="-52"/>
                  </a:rPr>
                  <a:t>образования</a:t>
                </a:r>
              </a:p>
              <a:p>
                <a:pPr>
                  <a:lnSpc>
                    <a:spcPts val="1400"/>
                  </a:lnSpc>
                </a:pPr>
                <a:r>
                  <a:rPr lang="ru-RU" sz="1400" dirty="0" smtClean="0">
                    <a:solidFill>
                      <a:schemeClr val="bg1"/>
                    </a:solidFill>
                    <a:latin typeface="Gerbera" panose="02000500000000000000" pitchFamily="50" charset="-52"/>
                  </a:rPr>
                  <a:t>Томской области</a:t>
                </a:r>
                <a:endParaRPr lang="ru-RU" sz="1400" dirty="0">
                  <a:solidFill>
                    <a:schemeClr val="bg1"/>
                  </a:solidFill>
                  <a:latin typeface="Gerbera" panose="02000500000000000000" pitchFamily="50" charset="-52"/>
                </a:endParaRPr>
              </a:p>
            </p:txBody>
          </p:sp>
        </p:grp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xmlns="" id="{F02C5EC9-CAAB-4AB2-B7FE-101BD0C7D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9014" y="1502034"/>
              <a:ext cx="2367575" cy="63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7376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18093" y="1885523"/>
            <a:ext cx="102531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Мы проводим большую работу по укреплению статуса педагога среди общественности. Особую роль в этом играет национальный проект «Молодежь и дети», в рамках которого уже запущены масштабные программы поддержки и профессионального развития учителей. </a:t>
            </a:r>
          </a:p>
          <a:p>
            <a:pPr algn="ctr"/>
            <a:r>
              <a:rPr lang="ru-RU" sz="2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Убежден, что принятие указа Президента позволяет нам выйти на совершенно новый уровень: масштабировать лучшие практики на всю страну, усилить системную работу с педагогическими кадрами и создать единые федеральные стандарты поддержки</a:t>
            </a:r>
            <a:endParaRPr lang="ru-RU" sz="2000" b="1" i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823982" y="3839903"/>
            <a:ext cx="60946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»</a:t>
            </a:r>
            <a:endParaRPr lang="ru-RU" sz="72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706659" y="5187268"/>
            <a:ext cx="49106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bg1"/>
                </a:solidFill>
                <a:latin typeface="Century Gothic" panose="020B0502020202020204" pitchFamily="34" charset="0"/>
              </a:rPr>
              <a:t>– Министр просвещения РФ </a:t>
            </a:r>
            <a:endParaRPr lang="ru-RU" i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Сергей </a:t>
            </a:r>
            <a:r>
              <a:rPr lang="ru-RU" i="1" dirty="0">
                <a:solidFill>
                  <a:schemeClr val="bg1"/>
                </a:solidFill>
                <a:latin typeface="Century Gothic" panose="020B0502020202020204" pitchFamily="34" charset="0"/>
              </a:rPr>
              <a:t>Кравцов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761" y="4669721"/>
            <a:ext cx="1617898" cy="1681423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525525" y="1088509"/>
            <a:ext cx="60946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«</a:t>
            </a:r>
            <a:endParaRPr lang="ru-RU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29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8"/>
          <p:cNvSpPr/>
          <p:nvPr/>
        </p:nvSpPr>
        <p:spPr bwMode="auto">
          <a:xfrm>
            <a:off x="1733362" y="1227700"/>
            <a:ext cx="9827650" cy="1349279"/>
          </a:xfrm>
          <a:prstGeom prst="roundRect">
            <a:avLst>
              <a:gd name="adj" fmla="val 16667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>
                <a:srgbClr val="000000"/>
              </a:buClr>
              <a:defRPr/>
            </a:pPr>
            <a:r>
              <a:rPr lang="ru-RU" sz="1600" b="1" dirty="0">
                <a:solidFill>
                  <a:prstClr val="white"/>
                </a:solidFill>
                <a:latin typeface="Century Gothic"/>
                <a:ea typeface="Arial"/>
                <a:cs typeface="Arial"/>
              </a:rPr>
              <a:t>Принят Указ Президента Российской Федерации от 20 июля 2026 года № 498 </a:t>
            </a:r>
            <a:endParaRPr lang="ru-RU" sz="1600" b="1" dirty="0" smtClean="0">
              <a:solidFill>
                <a:prstClr val="white"/>
              </a:solidFill>
              <a:latin typeface="Century Gothic"/>
              <a:ea typeface="Arial"/>
              <a:cs typeface="Arial"/>
            </a:endParaRPr>
          </a:p>
          <a:p>
            <a:pPr lvl="0">
              <a:buClr>
                <a:srgbClr val="000000"/>
              </a:buClr>
              <a:defRPr/>
            </a:pPr>
            <a:r>
              <a:rPr lang="ru-RU" sz="1600" b="1" dirty="0" smtClean="0">
                <a:solidFill>
                  <a:prstClr val="white"/>
                </a:solidFill>
                <a:latin typeface="Century Gothic"/>
                <a:ea typeface="Arial"/>
                <a:cs typeface="Arial"/>
              </a:rPr>
              <a:t>«</a:t>
            </a:r>
            <a:r>
              <a:rPr lang="ru-RU" sz="1600" b="1" dirty="0">
                <a:solidFill>
                  <a:prstClr val="white"/>
                </a:solidFill>
                <a:latin typeface="Century Gothic"/>
                <a:ea typeface="Arial"/>
                <a:cs typeface="Arial"/>
              </a:rPr>
              <a:t>О дополнительных мерах поддержки учителей», который вводит новые социальные </a:t>
            </a:r>
            <a:endParaRPr lang="ru-RU" sz="1600" b="1" dirty="0" smtClean="0">
              <a:solidFill>
                <a:prstClr val="white"/>
              </a:solidFill>
              <a:latin typeface="Century Gothic"/>
              <a:ea typeface="Arial"/>
              <a:cs typeface="Arial"/>
            </a:endParaRPr>
          </a:p>
          <a:p>
            <a:pPr lvl="0">
              <a:buClr>
                <a:srgbClr val="000000"/>
              </a:buClr>
              <a:defRPr/>
            </a:pPr>
            <a:r>
              <a:rPr lang="ru-RU" sz="1600" b="1" dirty="0" smtClean="0">
                <a:solidFill>
                  <a:prstClr val="white"/>
                </a:solidFill>
                <a:latin typeface="Century Gothic"/>
                <a:ea typeface="Arial"/>
                <a:cs typeface="Arial"/>
              </a:rPr>
              <a:t>и </a:t>
            </a:r>
            <a:r>
              <a:rPr lang="ru-RU" sz="1600" b="1" dirty="0">
                <a:solidFill>
                  <a:prstClr val="white"/>
                </a:solidFill>
                <a:latin typeface="Century Gothic"/>
                <a:ea typeface="Arial"/>
                <a:cs typeface="Arial"/>
              </a:rPr>
              <a:t>профессиональные гарантии для </a:t>
            </a:r>
            <a:r>
              <a:rPr lang="ru-RU" sz="1600" b="1" dirty="0" smtClean="0">
                <a:solidFill>
                  <a:prstClr val="white"/>
                </a:solidFill>
                <a:latin typeface="Century Gothic"/>
                <a:ea typeface="Arial"/>
                <a:cs typeface="Arial"/>
              </a:rPr>
              <a:t>учителей и </a:t>
            </a:r>
            <a:r>
              <a:rPr lang="ru-RU" sz="1600" b="1" dirty="0">
                <a:solidFill>
                  <a:prstClr val="white"/>
                </a:solidFill>
                <a:latin typeface="Century Gothic"/>
                <a:ea typeface="Arial"/>
                <a:cs typeface="Arial"/>
              </a:rPr>
              <a:t>закрепляет их особый статус на государственном </a:t>
            </a:r>
            <a:r>
              <a:rPr lang="ru-RU" sz="1600" b="1" dirty="0" smtClean="0">
                <a:solidFill>
                  <a:prstClr val="white"/>
                </a:solidFill>
                <a:latin typeface="Century Gothic"/>
                <a:ea typeface="Arial"/>
                <a:cs typeface="Arial"/>
              </a:rPr>
              <a:t>уровне</a:t>
            </a:r>
            <a:endParaRPr lang="ru-RU" sz="1600" b="1" dirty="0">
              <a:solidFill>
                <a:prstClr val="white"/>
              </a:solidFill>
              <a:latin typeface="Century Gothic"/>
              <a:ea typeface="Arial"/>
              <a:cs typeface="Arial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256392"/>
            <a:ext cx="6412107" cy="691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Меры поддержки учителей </a:t>
            </a:r>
            <a:endParaRPr lang="ru-RU" sz="3200" dirty="0" smtClean="0">
              <a:solidFill>
                <a:srgbClr val="00881B"/>
              </a:solidFill>
              <a:latin typeface="TomskObl2104" pitchFamily="50" charset="0"/>
            </a:endParaRPr>
          </a:p>
          <a:p>
            <a:pPr>
              <a:lnSpc>
                <a:spcPct val="60000"/>
              </a:lnSpc>
            </a:pPr>
            <a:r>
              <a:rPr lang="ru-RU" sz="3200" dirty="0" smtClean="0">
                <a:solidFill>
                  <a:srgbClr val="00881B"/>
                </a:solidFill>
                <a:latin typeface="TomskObl2104" pitchFamily="50" charset="0"/>
              </a:rPr>
              <a:t>С </a:t>
            </a: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2026 ГОДА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4392665" y="2665280"/>
            <a:ext cx="3017785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2800" b="1" dirty="0" smtClean="0">
                <a:solidFill>
                  <a:srgbClr val="00881B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Нововведения:</a:t>
            </a:r>
            <a:endParaRPr lang="ru-RU" sz="2800" b="1" dirty="0">
              <a:solidFill>
                <a:srgbClr val="00881B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83" y="1276361"/>
            <a:ext cx="1249823" cy="1249823"/>
          </a:xfrm>
          <a:prstGeom prst="roundRect">
            <a:avLst>
              <a:gd name="adj" fmla="val 14881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00881B"/>
            </a:solidFill>
          </a:ln>
          <a:effectLst/>
        </p:spPr>
      </p:pic>
      <p:sp>
        <p:nvSpPr>
          <p:cNvPr id="74" name="Скругленный прямоугольник 73"/>
          <p:cNvSpPr/>
          <p:nvPr/>
        </p:nvSpPr>
        <p:spPr>
          <a:xfrm>
            <a:off x="1014837" y="3343422"/>
            <a:ext cx="2743858" cy="1391355"/>
          </a:xfrm>
          <a:prstGeom prst="roundRect">
            <a:avLst>
              <a:gd name="adj" fmla="val 10769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727662" y="3319100"/>
            <a:ext cx="2947149" cy="1391355"/>
          </a:xfrm>
          <a:prstGeom prst="roundRect">
            <a:avLst>
              <a:gd name="adj" fmla="val 10769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8538412" y="3319100"/>
            <a:ext cx="3022600" cy="1391355"/>
          </a:xfrm>
          <a:prstGeom prst="roundRect">
            <a:avLst>
              <a:gd name="adj" fmla="val 10769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7" name="Рисунок 7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6" r="24464"/>
          <a:stretch/>
        </p:blipFill>
        <p:spPr>
          <a:xfrm>
            <a:off x="4081587" y="3319100"/>
            <a:ext cx="1440000" cy="1440000"/>
          </a:xfrm>
          <a:prstGeom prst="ellipse">
            <a:avLst/>
          </a:prstGeom>
        </p:spPr>
      </p:pic>
      <p:pic>
        <p:nvPicPr>
          <p:cNvPr id="78" name="Picture 6" descr="Picture background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7" r="30266" b="16319"/>
          <a:stretch/>
        </p:blipFill>
        <p:spPr bwMode="auto">
          <a:xfrm>
            <a:off x="7997703" y="3306938"/>
            <a:ext cx="1440000" cy="1440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Прямоугольник 78"/>
          <p:cNvSpPr/>
          <p:nvPr/>
        </p:nvSpPr>
        <p:spPr>
          <a:xfrm>
            <a:off x="5589864" y="3415913"/>
            <a:ext cx="219173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обязательная система наставничества сроком не менее одного года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1988514" y="3675116"/>
            <a:ext cx="17701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непрерывное </a:t>
            </a:r>
            <a:r>
              <a:rPr lang="ru-RU" sz="1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профессиональ-ное</a:t>
            </a: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развитие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9511023" y="3549885"/>
            <a:ext cx="20869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право 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бесплатного посещения </a:t>
            </a: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музеев </a:t>
            </a:r>
          </a:p>
          <a:p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не 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реже </a:t>
            </a: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 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раза в месяц</a:t>
            </a: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1014837" y="5006142"/>
            <a:ext cx="2743858" cy="1391355"/>
          </a:xfrm>
          <a:prstGeom prst="roundRect">
            <a:avLst>
              <a:gd name="adj" fmla="val 10769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4727662" y="4981820"/>
            <a:ext cx="2947149" cy="1391355"/>
          </a:xfrm>
          <a:prstGeom prst="roundRect">
            <a:avLst>
              <a:gd name="adj" fmla="val 10769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8538412" y="4981820"/>
            <a:ext cx="3022600" cy="1391355"/>
          </a:xfrm>
          <a:prstGeom prst="roundRect">
            <a:avLst>
              <a:gd name="adj" fmla="val 10769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5" name="Рисунок 8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387068" y="3331560"/>
            <a:ext cx="1440000" cy="1440000"/>
          </a:xfrm>
          <a:prstGeom prst="ellipse">
            <a:avLst/>
          </a:prstGeom>
        </p:spPr>
      </p:pic>
      <p:sp>
        <p:nvSpPr>
          <p:cNvPr id="86" name="Прямоугольник 85"/>
          <p:cNvSpPr/>
          <p:nvPr/>
        </p:nvSpPr>
        <p:spPr>
          <a:xfrm>
            <a:off x="5607294" y="5208766"/>
            <a:ext cx="19818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бесплатный доступ к электронным образовательным ресурсам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1988514" y="5093414"/>
            <a:ext cx="167155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бесплатная юридическая 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помощь </a:t>
            </a: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по проф. вопросам </a:t>
            </a:r>
            <a:endParaRPr lang="ru-RU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9511023" y="5169665"/>
            <a:ext cx="20869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право на присвоение звания «Ветеран труда» при наличии не менее 25 лет общего стажа педагогической работы</a:t>
            </a:r>
          </a:p>
        </p:txBody>
      </p:sp>
      <p:pic>
        <p:nvPicPr>
          <p:cNvPr id="89" name="Picture 8" descr="Picture background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9" r="16689"/>
          <a:stretch/>
        </p:blipFill>
        <p:spPr bwMode="auto">
          <a:xfrm>
            <a:off x="387068" y="4981820"/>
            <a:ext cx="1440000" cy="1440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10" descr="Picture background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/>
        </p:blipFill>
        <p:spPr bwMode="auto">
          <a:xfrm>
            <a:off x="4076059" y="4969659"/>
            <a:ext cx="1440000" cy="1440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Рисунок 9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7" t="-721" r="33481" b="721"/>
          <a:stretch/>
        </p:blipFill>
        <p:spPr>
          <a:xfrm>
            <a:off x="7997703" y="4965819"/>
            <a:ext cx="1440000" cy="1440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2716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0" y="5572321"/>
            <a:ext cx="9105900" cy="109991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881B">
                  <a:tint val="66000"/>
                  <a:satMod val="160000"/>
                </a:srgbClr>
              </a:gs>
              <a:gs pos="50000">
                <a:srgbClr val="00881B">
                  <a:tint val="44500"/>
                  <a:satMod val="160000"/>
                </a:srgbClr>
              </a:gs>
              <a:gs pos="100000">
                <a:srgbClr val="00881B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4500">
              <a:defRPr/>
            </a:pPr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Задачи:</a:t>
            </a:r>
          </a:p>
          <a:p>
            <a:pPr marL="901700" indent="-279400">
              <a:buFont typeface="Arial" panose="020B0604020202020204" pitchFamily="34" charset="0"/>
              <a:buChar char="•"/>
              <a:tabLst>
                <a:tab pos="34925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Интегрировать статус наставника в систему эффективного контракта и портфолио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                 педагога </a:t>
            </a:r>
            <a:endParaRPr lang="ru-RU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901700" indent="-279400">
              <a:buFont typeface="Arial" panose="020B0604020202020204" pitchFamily="34" charset="0"/>
              <a:buChar char="•"/>
              <a:tabLst>
                <a:tab pos="34925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Использовать награду как высший знак отличия для формирования элиты педагогических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               кадров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региона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0" y="4449435"/>
            <a:ext cx="8743406" cy="984279"/>
          </a:xfrm>
          <a:prstGeom prst="roundRect">
            <a:avLst>
              <a:gd name="adj" fmla="val 0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4500">
              <a:tabLst>
                <a:tab pos="7620000" algn="l"/>
              </a:tabLst>
            </a:pP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По указу </a:t>
            </a: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(</a:t>
            </a:r>
            <a:r>
              <a:rPr lang="ru-RU" sz="1400" i="1" dirty="0">
                <a:latin typeface="Century Gothic" panose="020B0502020202020204" pitchFamily="34" charset="0"/>
              </a:rPr>
              <a:t>от 01.04.2025 № </a:t>
            </a:r>
            <a:r>
              <a:rPr lang="ru-RU" sz="1400" i="1" dirty="0" smtClean="0">
                <a:latin typeface="Century Gothic" panose="020B0502020202020204" pitchFamily="34" charset="0"/>
              </a:rPr>
              <a:t>197) </a:t>
            </a: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президента РФ Владимира </a:t>
            </a:r>
          </a:p>
          <a:p>
            <a:pPr marL="444500">
              <a:tabLst>
                <a:tab pos="7620000" algn="l"/>
              </a:tabLst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Путина в 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России </a:t>
            </a: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был 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учрежден </a:t>
            </a:r>
            <a:r>
              <a:rPr lang="ru-RU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День </a:t>
            </a:r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наставника</a:t>
            </a: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, который </a:t>
            </a:r>
          </a:p>
          <a:p>
            <a:pPr marL="444500">
              <a:tabLst>
                <a:tab pos="7620000" algn="l"/>
              </a:tabLst>
            </a:pP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теперь  ежегодно отмечается </a:t>
            </a:r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 </a:t>
            </a:r>
            <a:r>
              <a:rPr lang="ru-RU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марта 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уже второй год подряд. </a:t>
            </a:r>
          </a:p>
        </p:txBody>
      </p:sp>
      <p:sp>
        <p:nvSpPr>
          <p:cNvPr id="7" name="Овал 6"/>
          <p:cNvSpPr/>
          <p:nvPr/>
        </p:nvSpPr>
        <p:spPr>
          <a:xfrm>
            <a:off x="7874362" y="1845397"/>
            <a:ext cx="5930900" cy="5930900"/>
          </a:xfrm>
          <a:prstGeom prst="ellipse">
            <a:avLst/>
          </a:prstGeom>
          <a:solidFill>
            <a:srgbClr val="00881B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 bwMode="auto">
          <a:xfrm>
            <a:off x="740533" y="256392"/>
            <a:ext cx="7937771" cy="691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Закрепление Особого </a:t>
            </a:r>
            <a:endParaRPr lang="ru-RU" sz="3200" dirty="0" smtClean="0">
              <a:solidFill>
                <a:srgbClr val="00881B"/>
              </a:solidFill>
              <a:latin typeface="TomskObl2104" pitchFamily="50" charset="0"/>
            </a:endParaRPr>
          </a:p>
          <a:p>
            <a:pPr>
              <a:lnSpc>
                <a:spcPct val="60000"/>
              </a:lnSpc>
            </a:pPr>
            <a:r>
              <a:rPr lang="ru-RU" sz="3200" dirty="0" smtClean="0">
                <a:solidFill>
                  <a:srgbClr val="00881B"/>
                </a:solidFill>
                <a:latin typeface="TomskObl2104" pitchFamily="50" charset="0"/>
              </a:rPr>
              <a:t>статуса </a:t>
            </a: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наставника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3" t="9533" r="18266" b="14022"/>
          <a:stretch/>
        </p:blipFill>
        <p:spPr>
          <a:xfrm>
            <a:off x="8918135" y="947863"/>
            <a:ext cx="3081342" cy="561827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84013" y="2036428"/>
            <a:ext cx="769239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Century Gothic" panose="020B0502020202020204" pitchFamily="34" charset="0"/>
              </a:rPr>
              <a:t>Новой </a:t>
            </a:r>
            <a:r>
              <a:rPr lang="ru-RU" sz="1600" dirty="0">
                <a:latin typeface="Century Gothic" panose="020B0502020202020204" pitchFamily="34" charset="0"/>
              </a:rPr>
              <a:t>наградой будут отмечать педагогов и сотрудников предприятий за личный вклад в профессиональную подготовку молодежи. На награду смогут претендовать школьные учителя, преподаватели колледжей, а также специалисты предприятий. </a:t>
            </a:r>
          </a:p>
          <a:p>
            <a:endParaRPr lang="ru-RU" sz="800" dirty="0">
              <a:latin typeface="Century Gothic" panose="020B0502020202020204" pitchFamily="34" charset="0"/>
            </a:endParaRPr>
          </a:p>
          <a:p>
            <a:r>
              <a:rPr lang="ru-RU" sz="1600" dirty="0">
                <a:latin typeface="Century Gothic" panose="020B0502020202020204" pitchFamily="34" charset="0"/>
              </a:rPr>
              <a:t>Основанием для вручения станет успешное содействие </a:t>
            </a:r>
            <a:endParaRPr lang="ru-RU" sz="1600" dirty="0" smtClean="0">
              <a:latin typeface="Century Gothic" panose="020B0502020202020204" pitchFamily="34" charset="0"/>
            </a:endParaRPr>
          </a:p>
          <a:p>
            <a:r>
              <a:rPr lang="ru-RU" sz="1600" dirty="0" smtClean="0">
                <a:latin typeface="Century Gothic" panose="020B0502020202020204" pitchFamily="34" charset="0"/>
              </a:rPr>
              <a:t>обучающимся </a:t>
            </a:r>
            <a:r>
              <a:rPr lang="ru-RU" sz="1600" dirty="0">
                <a:latin typeface="Century Gothic" panose="020B0502020202020204" pitchFamily="34" charset="0"/>
              </a:rPr>
              <a:t>или молодым коллегам в освоении </a:t>
            </a:r>
            <a:endParaRPr lang="ru-RU" sz="1600" dirty="0" smtClean="0">
              <a:latin typeface="Century Gothic" panose="020B0502020202020204" pitchFamily="34" charset="0"/>
            </a:endParaRPr>
          </a:p>
          <a:p>
            <a:r>
              <a:rPr lang="ru-RU" sz="1600" dirty="0" smtClean="0">
                <a:latin typeface="Century Gothic" panose="020B0502020202020204" pitchFamily="34" charset="0"/>
              </a:rPr>
              <a:t>профессиональных </a:t>
            </a:r>
            <a:r>
              <a:rPr lang="ru-RU" sz="1600" dirty="0">
                <a:latin typeface="Century Gothic" panose="020B0502020202020204" pitchFamily="34" charset="0"/>
              </a:rPr>
              <a:t>знаний, навыков и умений</a:t>
            </a:r>
            <a:r>
              <a:rPr lang="ru-RU" sz="1600" dirty="0" smtClean="0">
                <a:latin typeface="Century Gothic" panose="020B0502020202020204" pitchFamily="34" charset="0"/>
              </a:rPr>
              <a:t>, </a:t>
            </a:r>
          </a:p>
          <a:p>
            <a:r>
              <a:rPr lang="ru-RU" sz="1600" dirty="0" smtClean="0">
                <a:latin typeface="Century Gothic" panose="020B0502020202020204" pitchFamily="34" charset="0"/>
              </a:rPr>
              <a:t>а </a:t>
            </a:r>
            <a:r>
              <a:rPr lang="ru-RU" sz="1600" dirty="0">
                <a:latin typeface="Century Gothic" panose="020B0502020202020204" pitchFamily="34" charset="0"/>
              </a:rPr>
              <a:t>также работа с практикантами.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78347" y="1223860"/>
            <a:ext cx="55013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Century Gothic" panose="020B0502020202020204" pitchFamily="34" charset="0"/>
              </a:rPr>
              <a:t>В Томской области учредили региональную награду – </a:t>
            </a:r>
            <a:r>
              <a:rPr lang="ru-RU" sz="1600" b="1" dirty="0" smtClean="0">
                <a:latin typeface="Century Gothic" panose="020B0502020202020204" pitchFamily="34" charset="0"/>
              </a:rPr>
              <a:t>медаль </a:t>
            </a:r>
            <a:r>
              <a:rPr lang="ru-RU" sz="1600" b="1" dirty="0">
                <a:latin typeface="Century Gothic" panose="020B0502020202020204" pitchFamily="34" charset="0"/>
              </a:rPr>
              <a:t>«За наставничество</a:t>
            </a:r>
            <a:r>
              <a:rPr lang="ru-RU" sz="1600" b="1" dirty="0" smtClean="0">
                <a:latin typeface="Century Gothic" panose="020B0502020202020204" pitchFamily="34" charset="0"/>
              </a:rPr>
              <a:t>»</a:t>
            </a:r>
            <a:endParaRPr lang="ru-RU" sz="16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46" y="1269100"/>
            <a:ext cx="450689" cy="627667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402046" y="2113501"/>
            <a:ext cx="0" cy="2229839"/>
          </a:xfrm>
          <a:prstGeom prst="line">
            <a:avLst/>
          </a:prstGeom>
          <a:ln w="76200">
            <a:solidFill>
              <a:srgbClr val="0088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3893" y="1142584"/>
            <a:ext cx="838555" cy="83855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737550" y="1270507"/>
            <a:ext cx="3175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>
                <a:latin typeface="Century Gothic" panose="020B0502020202020204" pitchFamily="34" charset="0"/>
              </a:rPr>
              <a:t>Распоряжение Департамента образования Томской области от 24.03.2026 № 436</a:t>
            </a:r>
            <a:endParaRPr lang="ru-RU" sz="1200" i="1" dirty="0"/>
          </a:p>
        </p:txBody>
      </p:sp>
      <p:pic>
        <p:nvPicPr>
          <p:cNvPr id="5122" name="Picture 2" descr="Увеличить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716" y="3657600"/>
            <a:ext cx="1305047" cy="1845418"/>
          </a:xfrm>
          <a:prstGeom prst="rect">
            <a:avLst/>
          </a:prstGeom>
          <a:noFill/>
          <a:ln w="19050">
            <a:solidFill>
              <a:srgbClr val="3A892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385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47413" y="6292495"/>
            <a:ext cx="5785580" cy="464519"/>
          </a:xfrm>
          <a:prstGeom prst="round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778 учителей</a:t>
            </a: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получили меру поддержки в 2025 году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85012" y="6469510"/>
            <a:ext cx="2743200" cy="365125"/>
          </a:xfrm>
        </p:spPr>
        <p:txBody>
          <a:bodyPr/>
          <a:lstStyle/>
          <a:p>
            <a:fld id="{00000000-1234-1234-1234-123412341234}" type="slidenum">
              <a:rPr lang="ru" smtClean="0">
                <a:solidFill>
                  <a:srgbClr val="595959"/>
                </a:solidFill>
              </a:rPr>
              <a:pPr/>
              <a:t>8</a:t>
            </a:fld>
            <a:endParaRPr lang="ru" dirty="0">
              <a:solidFill>
                <a:srgbClr val="59595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412" y="2653093"/>
            <a:ext cx="5454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</a:rPr>
              <a:t>РЕГИОНАЛЬНЫЕ</a:t>
            </a:r>
            <a:r>
              <a:rPr lang="en-US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endParaRPr lang="ru-RU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/>
          </p:nvPr>
        </p:nvGraphicFramePr>
        <p:xfrm>
          <a:off x="6149520" y="4405474"/>
          <a:ext cx="5878691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46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840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16906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</a:rPr>
                        <a:t>Молодые учителя </a:t>
                      </a:r>
                      <a:r>
                        <a:rPr lang="ru-RU" sz="1200" b="0" i="1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(сельская местность)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ED3B3B"/>
                          </a:solidFill>
                          <a:latin typeface="Century Gothic" panose="020B0502020202020204" pitchFamily="34" charset="0"/>
                        </a:rPr>
                        <a:t>4 000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rgbClr val="ED3B3B"/>
                          </a:solidFill>
                          <a:latin typeface="Century Gothic" panose="020B0502020202020204" pitchFamily="34" charset="0"/>
                        </a:rPr>
                        <a:t>6 000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руб.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4731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</a:rPr>
                        <a:t>Молодые учителя </a:t>
                      </a:r>
                      <a:r>
                        <a:rPr lang="ru-RU" sz="1200" b="0" i="1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(город)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ED3B3B"/>
                          </a:solidFill>
                          <a:latin typeface="Century Gothic" panose="020B0502020202020204" pitchFamily="34" charset="0"/>
                        </a:rPr>
                        <a:t>2 000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rgbClr val="ED3B3B"/>
                          </a:solidFill>
                          <a:latin typeface="Century Gothic" panose="020B0502020202020204" pitchFamily="34" charset="0"/>
                        </a:rPr>
                        <a:t>4 000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руб.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 bwMode="auto">
          <a:xfrm>
            <a:off x="740533" y="256392"/>
            <a:ext cx="8544479" cy="691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КАДРЫ В </a:t>
            </a:r>
            <a:r>
              <a:rPr lang="ru-RU" sz="3200" dirty="0" smtClean="0">
                <a:solidFill>
                  <a:srgbClr val="00881B"/>
                </a:solidFill>
                <a:latin typeface="TomskObl2104" pitchFamily="50" charset="0"/>
              </a:rPr>
              <a:t>РЕГИОНАЛЬНОЙ СИСТЕМЕ </a:t>
            </a: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ОБРАЗОВАНИЯ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147413" y="1000722"/>
            <a:ext cx="11399943" cy="1086404"/>
            <a:chOff x="45075" y="6585297"/>
            <a:chExt cx="11399943" cy="1467302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191176" y="7381214"/>
              <a:ext cx="2750331" cy="4156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latin typeface="Century Gothic" panose="020B0502020202020204" pitchFamily="34" charset="0"/>
                </a:rPr>
                <a:t>педагогических </a:t>
              </a:r>
              <a:r>
                <a:rPr lang="ru-RU" sz="1400" b="1" dirty="0" smtClean="0">
                  <a:latin typeface="Century Gothic" panose="020B0502020202020204" pitchFamily="34" charset="0"/>
                </a:rPr>
                <a:t>работника</a:t>
              </a:r>
              <a:endParaRPr lang="ru-RU" sz="14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24" name="Прямоугольник 3"/>
            <p:cNvSpPr>
              <a:spLocks noChangeArrowheads="1"/>
            </p:cNvSpPr>
            <p:nvPr/>
          </p:nvSpPr>
          <p:spPr bwMode="auto">
            <a:xfrm>
              <a:off x="4047699" y="6759749"/>
              <a:ext cx="178295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1200"/>
                </a:spcAft>
              </a:pPr>
              <a:r>
                <a:rPr lang="ru-RU" sz="2000" dirty="0">
                  <a:latin typeface="Century Gothic" panose="020B0502020202020204" pitchFamily="34" charset="0"/>
                </a:rPr>
                <a:t>до 35 лет</a:t>
              </a: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221986" y="7168985"/>
              <a:ext cx="1641796" cy="646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1200"/>
                </a:spcAft>
              </a:pPr>
              <a:r>
                <a:rPr lang="ru-RU" sz="4000" b="1" dirty="0" smtClean="0">
                  <a:solidFill>
                    <a:srgbClr val="00881B"/>
                  </a:solidFill>
                  <a:latin typeface="TomskObl2104" pitchFamily="50" charset="0"/>
                  <a:ea typeface="+mj-ea"/>
                  <a:cs typeface="+mj-cs"/>
                </a:rPr>
                <a:t>25,7</a:t>
              </a:r>
              <a:r>
                <a:rPr lang="ru-RU" sz="4000" b="1" dirty="0">
                  <a:solidFill>
                    <a:srgbClr val="00881B"/>
                  </a:solidFill>
                  <a:latin typeface="Century Gothic" panose="020B0502020202020204" pitchFamily="34" charset="0"/>
                </a:rPr>
                <a:t>%</a:t>
              </a:r>
              <a:endParaRPr lang="ru-RU" sz="4000" b="1" dirty="0">
                <a:solidFill>
                  <a:srgbClr val="00881B"/>
                </a:solidFill>
                <a:latin typeface="TomskObl2104" pitchFamily="50" charset="0"/>
                <a:ea typeface="+mj-ea"/>
                <a:cs typeface="+mj-cs"/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701181" y="6585297"/>
              <a:ext cx="1693092" cy="7078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4000" b="1" dirty="0">
                  <a:solidFill>
                    <a:srgbClr val="00881B"/>
                  </a:solidFill>
                  <a:latin typeface="TomskObl2104" pitchFamily="50" charset="0"/>
                  <a:ea typeface="+mj-ea"/>
                  <a:cs typeface="+mj-cs"/>
                </a:rPr>
                <a:t>18 372</a:t>
              </a:r>
            </a:p>
          </p:txBody>
        </p:sp>
        <p:sp>
          <p:nvSpPr>
            <p:cNvPr id="27" name="Скругленный прямоугольник 26"/>
            <p:cNvSpPr/>
            <p:nvPr/>
          </p:nvSpPr>
          <p:spPr>
            <a:xfrm>
              <a:off x="45075" y="6590275"/>
              <a:ext cx="11399943" cy="1462324"/>
            </a:xfrm>
            <a:prstGeom prst="roundRect">
              <a:avLst>
                <a:gd name="adj" fmla="val 9867"/>
              </a:avLst>
            </a:prstGeom>
            <a:noFill/>
            <a:ln w="28575">
              <a:solidFill>
                <a:srgbClr val="0088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28" name="Прямоугольник 3"/>
            <p:cNvSpPr>
              <a:spLocks noChangeArrowheads="1"/>
            </p:cNvSpPr>
            <p:nvPr/>
          </p:nvSpPr>
          <p:spPr bwMode="auto">
            <a:xfrm>
              <a:off x="6047183" y="6748154"/>
              <a:ext cx="257328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1200"/>
                </a:spcAft>
              </a:pPr>
              <a:r>
                <a:rPr lang="ru-RU" sz="2000" dirty="0">
                  <a:latin typeface="Century Gothic" panose="020B0502020202020204" pitchFamily="34" charset="0"/>
                </a:rPr>
                <a:t>от 36 до 60 лет</a:t>
              </a: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6451564" y="7199760"/>
              <a:ext cx="1866217" cy="646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1200"/>
                </a:spcAft>
              </a:pPr>
              <a:r>
                <a:rPr lang="ru-RU" sz="4000" b="1" dirty="0" smtClean="0">
                  <a:solidFill>
                    <a:srgbClr val="00881B"/>
                  </a:solidFill>
                  <a:latin typeface="TomskObl2104" pitchFamily="50" charset="0"/>
                  <a:ea typeface="+mj-ea"/>
                  <a:cs typeface="+mj-cs"/>
                </a:rPr>
                <a:t>60,5</a:t>
              </a:r>
              <a:r>
                <a:rPr lang="ru-RU" sz="4000" b="1" dirty="0">
                  <a:solidFill>
                    <a:srgbClr val="00881B"/>
                  </a:solidFill>
                  <a:latin typeface="Century Gothic" panose="020B0502020202020204" pitchFamily="34" charset="0"/>
                </a:rPr>
                <a:t> %</a:t>
              </a:r>
              <a:endParaRPr lang="ru-RU" sz="4000" b="1" dirty="0">
                <a:solidFill>
                  <a:srgbClr val="00881B"/>
                </a:solidFill>
                <a:latin typeface="TomskObl2104" pitchFamily="50" charset="0"/>
                <a:ea typeface="+mj-ea"/>
                <a:cs typeface="+mj-cs"/>
              </a:endParaRPr>
            </a:p>
          </p:txBody>
        </p:sp>
        <p:sp>
          <p:nvSpPr>
            <p:cNvPr id="30" name="Прямоугольник 3"/>
            <p:cNvSpPr>
              <a:spLocks noChangeArrowheads="1"/>
            </p:cNvSpPr>
            <p:nvPr/>
          </p:nvSpPr>
          <p:spPr bwMode="auto">
            <a:xfrm>
              <a:off x="8653589" y="6701947"/>
              <a:ext cx="260214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1200"/>
                </a:spcAft>
              </a:pPr>
              <a:r>
                <a:rPr lang="ru-RU" sz="2000" dirty="0">
                  <a:latin typeface="Century Gothic" panose="020B0502020202020204" pitchFamily="34" charset="0"/>
                </a:rPr>
                <a:t>старше 60 лет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9170634" y="7179200"/>
              <a:ext cx="1568058" cy="646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1200"/>
                </a:spcAft>
              </a:pPr>
              <a:r>
                <a:rPr lang="ru-RU" sz="4000" b="1" dirty="0" smtClean="0">
                  <a:solidFill>
                    <a:srgbClr val="00881B"/>
                  </a:solidFill>
                  <a:latin typeface="TomskObl2104" pitchFamily="50" charset="0"/>
                  <a:ea typeface="+mj-ea"/>
                  <a:cs typeface="+mj-cs"/>
                </a:rPr>
                <a:t>13,8</a:t>
              </a:r>
              <a:r>
                <a:rPr lang="ru-RU" sz="4000" b="1" dirty="0" smtClean="0">
                  <a:solidFill>
                    <a:srgbClr val="00881B"/>
                  </a:solidFill>
                  <a:latin typeface="Century Gothic" panose="020B0502020202020204" pitchFamily="34" charset="0"/>
                </a:rPr>
                <a:t>%</a:t>
              </a:r>
              <a:endParaRPr lang="ru-RU" sz="4000" b="1" dirty="0">
                <a:solidFill>
                  <a:srgbClr val="00881B"/>
                </a:solidFill>
                <a:latin typeface="TomskObl2104" pitchFamily="50" charset="0"/>
                <a:ea typeface="+mj-ea"/>
                <a:cs typeface="+mj-cs"/>
              </a:endParaRPr>
            </a:p>
          </p:txBody>
        </p:sp>
        <p:sp>
          <p:nvSpPr>
            <p:cNvPr id="32" name="Равнобедренный треугольник 31"/>
            <p:cNvSpPr/>
            <p:nvPr/>
          </p:nvSpPr>
          <p:spPr>
            <a:xfrm rot="5400000">
              <a:off x="3118896" y="6998348"/>
              <a:ext cx="739848" cy="457207"/>
            </a:xfrm>
            <a:prstGeom prst="triangle">
              <a:avLst/>
            </a:prstGeom>
            <a:noFill/>
            <a:ln w="28575">
              <a:solidFill>
                <a:srgbClr val="0088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 bwMode="auto">
          <a:xfrm>
            <a:off x="164078" y="2243390"/>
            <a:ext cx="10676952" cy="39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Меры </a:t>
            </a:r>
            <a:r>
              <a:rPr lang="ru-RU" sz="3200" dirty="0" smtClean="0">
                <a:solidFill>
                  <a:srgbClr val="00881B"/>
                </a:solidFill>
                <a:latin typeface="TomskObl2104" pitchFamily="50" charset="0"/>
              </a:rPr>
              <a:t>поддержки педагогических работников</a:t>
            </a:r>
            <a:endParaRPr lang="ru-RU" sz="32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4047" y="3042794"/>
            <a:ext cx="41602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Century Gothic" panose="020B0502020202020204" pitchFamily="34" charset="0"/>
              </a:rPr>
              <a:t>Закон </a:t>
            </a:r>
            <a:r>
              <a:rPr lang="ru-RU" b="1" dirty="0">
                <a:latin typeface="Century Gothic" panose="020B0502020202020204" pitchFamily="34" charset="0"/>
              </a:rPr>
              <a:t>Томской области от 12.08.2013 № 149-ОЗ «Об образовании в Томской области»</a:t>
            </a:r>
            <a:r>
              <a:rPr lang="en-US" b="1" dirty="0" smtClean="0">
                <a:latin typeface="Century Gothic" panose="020B0502020202020204" pitchFamily="34" charset="0"/>
              </a:rPr>
              <a:t> </a:t>
            </a:r>
            <a:endParaRPr lang="ru-RU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36" name="Таблица 35"/>
          <p:cNvGraphicFramePr>
            <a:graphicFrameLocks noGrp="1"/>
          </p:cNvGraphicFramePr>
          <p:nvPr>
            <p:extLst/>
          </p:nvPr>
        </p:nvGraphicFramePr>
        <p:xfrm>
          <a:off x="6149519" y="2735892"/>
          <a:ext cx="5878691" cy="1315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79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507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640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</a:rPr>
                        <a:t>Почетное звание «Народный учитель РФ»</a:t>
                      </a:r>
                    </a:p>
                  </a:txBody>
                  <a:tcPr anchor="ctr"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ED3B3B"/>
                          </a:solidFill>
                          <a:latin typeface="Century Gothic" panose="020B0502020202020204" pitchFamily="34" charset="0"/>
                        </a:rPr>
                        <a:t>6 000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руб.</a:t>
                      </a:r>
                    </a:p>
                  </a:txBody>
                  <a:tcPr anchor="ctr"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40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</a:rPr>
                        <a:t>Почетное звание «Заслуженный учитель РФ»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ED3B3B"/>
                          </a:solidFill>
                          <a:latin typeface="Century Gothic" panose="020B0502020202020204" pitchFamily="34" charset="0"/>
                        </a:rPr>
                        <a:t>5 000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руб.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00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</a:rPr>
                        <a:t>Молодые специалисты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ED3B3B"/>
                          </a:solidFill>
                          <a:latin typeface="Century Gothic" panose="020B0502020202020204" pitchFamily="34" charset="0"/>
                        </a:rPr>
                        <a:t>1 000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руб.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64003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</a:rPr>
                        <a:t>Педагогические работники</a:t>
                      </a:r>
                      <a:r>
                        <a:rPr lang="ru-RU" sz="1200" b="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200" b="0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</a:rPr>
                        <a:t>(</a:t>
                      </a:r>
                      <a:r>
                        <a:rPr lang="ru-RU" sz="1200" b="0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</a:rPr>
                        <a:t>ученая степень кандидата</a:t>
                      </a:r>
                      <a:r>
                        <a:rPr lang="en-US" sz="1200" b="0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ru-RU" sz="1200" b="0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</a:rPr>
                        <a:t>доктор наук</a:t>
                      </a:r>
                      <a:r>
                        <a:rPr lang="en-US" sz="1200" b="0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</a:rPr>
                        <a:t>)</a:t>
                      </a:r>
                      <a:endParaRPr lang="ru-RU" sz="1200" b="0" i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ED3B3B"/>
                          </a:solidFill>
                          <a:latin typeface="Century Gothic" panose="020B0502020202020204" pitchFamily="34" charset="0"/>
                        </a:rPr>
                        <a:t>300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rgbClr val="ED3B3B"/>
                          </a:solidFill>
                          <a:latin typeface="Century Gothic" panose="020B0502020202020204" pitchFamily="34" charset="0"/>
                        </a:rPr>
                        <a:t>500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руб.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157667" y="4299698"/>
            <a:ext cx="44244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Century Gothic" panose="020B0502020202020204" pitchFamily="34" charset="0"/>
              </a:rPr>
              <a:t>Постановление </a:t>
            </a:r>
            <a:r>
              <a:rPr lang="ru-RU" b="1" dirty="0">
                <a:latin typeface="Century Gothic" panose="020B0502020202020204" pitchFamily="34" charset="0"/>
              </a:rPr>
              <a:t>Губернатора Томской области от 10.02.2012 № 13 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47412" y="4092442"/>
            <a:ext cx="11880798" cy="32794"/>
          </a:xfrm>
          <a:prstGeom prst="line">
            <a:avLst/>
          </a:prstGeom>
          <a:ln w="25400">
            <a:solidFill>
              <a:srgbClr val="00881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164046" y="5206751"/>
            <a:ext cx="11880798" cy="32794"/>
          </a:xfrm>
          <a:prstGeom prst="line">
            <a:avLst/>
          </a:prstGeom>
          <a:ln w="25400">
            <a:solidFill>
              <a:srgbClr val="00881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47413" y="5328038"/>
            <a:ext cx="4595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Постановление </a:t>
            </a:r>
            <a:r>
              <a:rPr lang="ru-RU" b="1" dirty="0">
                <a:solidFill>
                  <a:srgbClr val="00881B"/>
                </a:solidFill>
                <a:latin typeface="Century Gothic" panose="020B0502020202020204" pitchFamily="34" charset="0"/>
              </a:rPr>
              <a:t>Правительства Томской области от 29.06.2026 № 36п </a:t>
            </a:r>
          </a:p>
        </p:txBody>
      </p:sp>
      <p:graphicFrame>
        <p:nvGraphicFramePr>
          <p:cNvPr id="47" name="Таблица 46"/>
          <p:cNvGraphicFramePr>
            <a:graphicFrameLocks noGrp="1"/>
          </p:cNvGraphicFramePr>
          <p:nvPr>
            <p:extLst/>
          </p:nvPr>
        </p:nvGraphicFramePr>
        <p:xfrm>
          <a:off x="6166153" y="5382802"/>
          <a:ext cx="5878691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46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840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16906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</a:rPr>
                        <a:t>Педагоги - наставники</a:t>
                      </a:r>
                      <a:endParaRPr lang="ru-RU" sz="1200" b="0" i="1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3 000 </a:t>
                      </a:r>
                      <a:r>
                        <a:rPr lang="en-US" sz="1200" b="1" dirty="0" smtClean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 5 000 </a:t>
                      </a:r>
                      <a:r>
                        <a:rPr lang="ru-RU" sz="1200" b="0" dirty="0" smtClean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руб.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4731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</a:rPr>
                        <a:t>Педагоги - методисты</a:t>
                      </a:r>
                      <a:endParaRPr lang="ru-RU" sz="1200" b="0" i="1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ED3B3B"/>
                          </a:solidFill>
                          <a:latin typeface="Century Gothic" panose="020B0502020202020204" pitchFamily="34" charset="0"/>
                        </a:rPr>
                        <a:t>3 000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rgbClr val="ED3B3B"/>
                          </a:solidFill>
                          <a:latin typeface="Century Gothic" panose="020B0502020202020204" pitchFamily="34" charset="0"/>
                        </a:rPr>
                        <a:t>5 000 </a:t>
                      </a:r>
                      <a:r>
                        <a:rPr lang="ru-RU" sz="1200" b="0" dirty="0" smtClean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руб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1" name="Скругленный прямоугольник 50"/>
          <p:cNvSpPr/>
          <p:nvPr/>
        </p:nvSpPr>
        <p:spPr>
          <a:xfrm>
            <a:off x="6149519" y="6269508"/>
            <a:ext cx="5878692" cy="487506"/>
          </a:xfrm>
          <a:prstGeom prst="round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844 учителя</a:t>
            </a: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получают меры 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поддержки в </a:t>
            </a:r>
            <a:r>
              <a:rPr lang="ru-RU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2026 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году</a:t>
            </a: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9661" y="3036204"/>
            <a:ext cx="986459" cy="986459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661" y="4165920"/>
            <a:ext cx="987971" cy="987971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3954" y="5267104"/>
            <a:ext cx="948338" cy="94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80930" y="369285"/>
            <a:ext cx="8560222" cy="39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 smtClean="0">
                <a:solidFill>
                  <a:srgbClr val="00881B"/>
                </a:solidFill>
                <a:latin typeface="TomskObl2104" pitchFamily="50" charset="0"/>
              </a:rPr>
              <a:t>Поддержка педагогических </a:t>
            </a: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работников</a:t>
            </a:r>
            <a:endParaRPr lang="ru-RU" sz="3200" dirty="0" smtClean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41964" y="2939861"/>
            <a:ext cx="6775557" cy="9785436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Абдуллина </a:t>
            </a: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Лариса Ивановна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 школы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 </a:t>
            </a: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г. о. Стрежевой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Богомолова Ирина Сергеевна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учитель-логопед школы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№19 г. Томск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 err="1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Вожова</a:t>
            </a:r>
            <a:r>
              <a:rPr lang="ru-RU" sz="11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Нина Викторовна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 Берлинской школы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Воробьёва </a:t>
            </a: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Елена Валерьевна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 школы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«Перспектива»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 err="1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Гуммер</a:t>
            </a: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Елена Андреевна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учитель-логопед детского сада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 85 г. Томск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 err="1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Дегтерева</a:t>
            </a: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Наталья </a:t>
            </a:r>
            <a:r>
              <a:rPr lang="ru-RU" sz="11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Ивановна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педагог-психолог школы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 42 г. Томск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 err="1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Десюкова</a:t>
            </a: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Наталья Валериевна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учитель-логопед школы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 35 г. Томска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Короткова Светлана Алексеевна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старший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воспитатель </a:t>
            </a: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сада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№15 </a:t>
            </a:r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Томск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Котова Лариса Юрьевна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 </a:t>
            </a:r>
            <a:r>
              <a:rPr lang="ru-RU" sz="1000" dirty="0" err="1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Тогурской</a:t>
            </a: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школы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им. С.В. </a:t>
            </a: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Маслова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 err="1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Кухальская</a:t>
            </a: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Ольга Владимировна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старший воспитатель </a:t>
            </a: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сада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 </a:t>
            </a: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г. Томск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Мисник </a:t>
            </a: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Татьяна Владимировна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 школы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 53 г. Томск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Пилипенко Ирина Викторовна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 школы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 30 г. Томск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 err="1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Подрезова</a:t>
            </a: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Ирина Ивановна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 школы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№36 г. Томск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Селезнева Ирина Яковлевна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старший воспитатель детского сада №134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г. Томск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Телешева </a:t>
            </a: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Марина Владимировна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дополнительного образования </a:t>
            </a: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Центра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дополнительного образования </a:t>
            </a: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детей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о. Стрежевой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 err="1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Хуторова</a:t>
            </a: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Оксана Викторовна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старший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воспитатель </a:t>
            </a: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сада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№134 </a:t>
            </a:r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Томск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 err="1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Чувакова</a:t>
            </a: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Лариса Ивановна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 Северской гимназии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ЗАТО Северск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1100" b="1" dirty="0" err="1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Шелкунова</a:t>
            </a: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Анна Федоровна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педагог-психолог детского сада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№44 г. Томск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8"/>
          <p:cNvSpPr/>
          <p:nvPr/>
        </p:nvSpPr>
        <p:spPr bwMode="auto">
          <a:xfrm>
            <a:off x="276023" y="1952559"/>
            <a:ext cx="11629923" cy="552366"/>
          </a:xfrm>
          <a:prstGeom prst="roundRect">
            <a:avLst>
              <a:gd name="adj" fmla="val 16667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>
                <a:srgbClr val="000000"/>
              </a:buClr>
              <a:defRPr/>
            </a:pPr>
            <a:r>
              <a:rPr lang="ru-RU" sz="1600" b="1" dirty="0" smtClean="0">
                <a:solidFill>
                  <a:prstClr val="white"/>
                </a:solidFill>
                <a:latin typeface="Century Gothic"/>
                <a:ea typeface="Arial"/>
                <a:cs typeface="Arial"/>
              </a:rPr>
              <a:t>С 1 сентября 2026 года уже получат выплату </a:t>
            </a:r>
            <a:r>
              <a:rPr lang="ru-RU" sz="1600" b="1" dirty="0" smtClean="0">
                <a:latin typeface="Century Gothic" panose="020B0502020202020204" pitchFamily="34" charset="0"/>
                <a:ea typeface="Arial"/>
                <a:cs typeface="Times New Roman" panose="02020603050405020304" pitchFamily="18" charset="0"/>
              </a:rPr>
              <a:t>п</a:t>
            </a:r>
            <a:r>
              <a:rPr lang="ru-RU" sz="16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едагоги-методисты и педагоги-наставники  </a:t>
            </a:r>
            <a:r>
              <a:rPr lang="ru-RU" sz="1600" b="1" dirty="0" smtClean="0">
                <a:solidFill>
                  <a:prstClr val="white"/>
                </a:solidFill>
                <a:latin typeface="Century Gothic"/>
                <a:ea typeface="Arial"/>
                <a:cs typeface="Arial"/>
              </a:rPr>
              <a:t> </a:t>
            </a:r>
            <a:endParaRPr lang="ru-RU" sz="1600" b="1" dirty="0">
              <a:solidFill>
                <a:prstClr val="white"/>
              </a:solidFill>
              <a:latin typeface="Century Gothic"/>
              <a:ea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43806" y="1047698"/>
            <a:ext cx="4595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Постановление </a:t>
            </a:r>
            <a:r>
              <a:rPr lang="ru-RU" b="1" dirty="0">
                <a:solidFill>
                  <a:srgbClr val="00881B"/>
                </a:solidFill>
                <a:latin typeface="Century Gothic" panose="020B0502020202020204" pitchFamily="34" charset="0"/>
              </a:rPr>
              <a:t>Правительства Томской области от 29.06.2026 № 36п 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3254196"/>
              </p:ext>
            </p:extLst>
          </p:nvPr>
        </p:nvGraphicFramePr>
        <p:xfrm>
          <a:off x="6090984" y="1161959"/>
          <a:ext cx="5878691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46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840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16906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</a:rPr>
                        <a:t>Педагоги - наставники</a:t>
                      </a:r>
                      <a:endParaRPr lang="ru-RU" sz="1200" b="0" i="1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3A892F"/>
                          </a:solidFill>
                          <a:latin typeface="Century Gothic" panose="020B0502020202020204" pitchFamily="34" charset="0"/>
                        </a:rPr>
                        <a:t>3 000 </a:t>
                      </a:r>
                      <a:r>
                        <a:rPr lang="en-US" sz="1200" b="1" dirty="0" smtClean="0">
                          <a:solidFill>
                            <a:srgbClr val="3A892F"/>
                          </a:solidFill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ru-RU" sz="1200" b="1" dirty="0" smtClean="0">
                          <a:solidFill>
                            <a:srgbClr val="3A892F"/>
                          </a:solidFill>
                          <a:latin typeface="Century Gothic" panose="020B0502020202020204" pitchFamily="34" charset="0"/>
                        </a:rPr>
                        <a:t> 5 000 </a:t>
                      </a:r>
                      <a:r>
                        <a:rPr lang="ru-RU" sz="1200" b="0" dirty="0" smtClean="0">
                          <a:solidFill>
                            <a:srgbClr val="3A892F"/>
                          </a:solidFill>
                          <a:latin typeface="Century Gothic" panose="020B0502020202020204" pitchFamily="34" charset="0"/>
                        </a:rPr>
                        <a:t>руб.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4731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</a:rPr>
                        <a:t>Педагоги - методисты</a:t>
                      </a:r>
                      <a:endParaRPr lang="ru-RU" sz="1200" b="0" i="1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3A892F"/>
                          </a:solidFill>
                          <a:latin typeface="Century Gothic" panose="020B0502020202020204" pitchFamily="34" charset="0"/>
                        </a:rPr>
                        <a:t>3 000 </a:t>
                      </a:r>
                      <a:r>
                        <a:rPr lang="en-US" sz="1200" b="1" dirty="0" smtClean="0">
                          <a:solidFill>
                            <a:srgbClr val="3A892F"/>
                          </a:solidFill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ru-RU" sz="1200" b="1" dirty="0" smtClean="0">
                          <a:solidFill>
                            <a:srgbClr val="3A892F"/>
                          </a:solidFill>
                          <a:latin typeface="Century Gothic" panose="020B0502020202020204" pitchFamily="34" charset="0"/>
                        </a:rPr>
                        <a:t> 5 000 </a:t>
                      </a:r>
                      <a:r>
                        <a:rPr lang="ru-RU" sz="1200" b="0" dirty="0" smtClean="0">
                          <a:solidFill>
                            <a:srgbClr val="3A892F"/>
                          </a:solidFill>
                          <a:latin typeface="Century Gothic" panose="020B0502020202020204" pitchFamily="34" charset="0"/>
                        </a:rPr>
                        <a:t>руб.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587" y="941521"/>
            <a:ext cx="858686" cy="85868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80930" y="2528782"/>
            <a:ext cx="2760692" cy="3656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3A892F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3A892F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Педагоги-методисты</a:t>
            </a:r>
            <a:endParaRPr lang="ru-RU" dirty="0">
              <a:solidFill>
                <a:srgbClr val="3A892F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972596" y="2528782"/>
            <a:ext cx="2797561" cy="3656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rgbClr val="3A892F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Педагоги-наставники </a:t>
            </a:r>
            <a:endParaRPr lang="ru-RU" dirty="0">
              <a:solidFill>
                <a:srgbClr val="3A892F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6504" y="2939861"/>
            <a:ext cx="4721987" cy="6740307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ru-RU" sz="11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Акулова </a:t>
            </a: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Елена Геннадьевна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педагог-психолог </a:t>
            </a:r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сада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 13 г. </a:t>
            </a: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Томска</a:t>
            </a:r>
          </a:p>
          <a:p>
            <a:r>
              <a:rPr lang="ru-RU" sz="11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Бердичева </a:t>
            </a: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Оксана Александровна</a:t>
            </a:r>
          </a:p>
          <a:p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 </a:t>
            </a: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школы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 49. г. </a:t>
            </a: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Томск</a:t>
            </a:r>
          </a:p>
          <a:p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Богомолова Ирина Сергеевна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учитель-логопед </a:t>
            </a: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школы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</a:t>
            </a: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</a:t>
            </a:r>
          </a:p>
          <a:p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Томск</a:t>
            </a:r>
          </a:p>
          <a:p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Дерябина Татьяна Георгиевна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 </a:t>
            </a: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Специальной коррекционной школы </a:t>
            </a:r>
          </a:p>
          <a:p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о. </a:t>
            </a: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Стрежевой</a:t>
            </a:r>
          </a:p>
          <a:p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Ермакова Людмила Николаевна</a:t>
            </a:r>
            <a:endParaRPr lang="ru-RU" sz="10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 </a:t>
            </a: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Северской гимназии</a:t>
            </a:r>
          </a:p>
          <a:p>
            <a:r>
              <a:rPr lang="ru-RU" sz="1100" b="1" dirty="0" err="1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Жабунина</a:t>
            </a: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Наталья Валентиновна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 </a:t>
            </a:r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00" dirty="0" err="1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Поротниковской</a:t>
            </a: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школы </a:t>
            </a:r>
          </a:p>
          <a:p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1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Ковалева </a:t>
            </a: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Марина 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1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Николаевна</a:t>
            </a:r>
          </a:p>
          <a:p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 школы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 2 </a:t>
            </a:r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о. </a:t>
            </a: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Стрежевой</a:t>
            </a:r>
          </a:p>
          <a:p>
            <a:r>
              <a:rPr lang="ru-RU" sz="11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Лазарева </a:t>
            </a: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Светлана Викторовна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лицея № 7 г. </a:t>
            </a: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Томска</a:t>
            </a:r>
          </a:p>
          <a:p>
            <a:r>
              <a:rPr lang="ru-RU" sz="1100" b="1" dirty="0" err="1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Мяленко</a:t>
            </a:r>
            <a:r>
              <a:rPr lang="ru-RU" sz="11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Елена Владимировна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дополнительного образования </a:t>
            </a:r>
            <a:endParaRPr lang="ru-RU" sz="10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детского сада №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 г. </a:t>
            </a: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Томска</a:t>
            </a:r>
          </a:p>
          <a:p>
            <a:r>
              <a:rPr lang="ru-RU" sz="11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Полева </a:t>
            </a: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Наталья Викторовна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 школы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 44 г. </a:t>
            </a: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Томска</a:t>
            </a:r>
          </a:p>
          <a:p>
            <a:r>
              <a:rPr lang="ru-RU" sz="11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Степанова </a:t>
            </a: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Елена Дмитриевна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педагог-психолог школы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 </a:t>
            </a: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</a:t>
            </a:r>
          </a:p>
          <a:p>
            <a:r>
              <a:rPr lang="ru-RU" sz="11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Чугунова </a:t>
            </a: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Наталья Васильевна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 </a:t>
            </a:r>
            <a:r>
              <a:rPr lang="ru-RU" sz="1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гимназии № 2 г. </a:t>
            </a: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Асино</a:t>
            </a:r>
          </a:p>
          <a:p>
            <a:r>
              <a:rPr lang="ru-RU" sz="11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Щукина </a:t>
            </a:r>
            <a:r>
              <a:rPr lang="ru-RU" sz="11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Любовь Леонидовна</a:t>
            </a:r>
            <a:endParaRPr lang="ru-RU" sz="1100" b="1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 </a:t>
            </a:r>
            <a:r>
              <a:rPr lang="ru-RU" sz="1000" dirty="0" err="1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Поротниковской</a:t>
            </a:r>
            <a:r>
              <a:rPr lang="ru-RU" sz="10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школы</a:t>
            </a:r>
            <a:endParaRPr lang="ru-RU" sz="1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5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5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1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1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5032982" y="2574183"/>
            <a:ext cx="0" cy="4169517"/>
          </a:xfrm>
          <a:prstGeom prst="line">
            <a:avLst/>
          </a:prstGeom>
          <a:ln w="76200">
            <a:solidFill>
              <a:srgbClr val="3A89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645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Скругленный прямоугольник 29"/>
          <p:cNvSpPr/>
          <p:nvPr/>
        </p:nvSpPr>
        <p:spPr>
          <a:xfrm>
            <a:off x="0" y="4885979"/>
            <a:ext cx="7711914" cy="1786257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881B">
                  <a:tint val="66000"/>
                  <a:satMod val="160000"/>
                </a:srgbClr>
              </a:gs>
              <a:gs pos="50000">
                <a:srgbClr val="00881B">
                  <a:tint val="44500"/>
                  <a:satMod val="160000"/>
                </a:srgbClr>
              </a:gs>
              <a:gs pos="100000">
                <a:srgbClr val="00881B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4500">
              <a:defRPr/>
            </a:pPr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Задачи:</a:t>
            </a:r>
          </a:p>
          <a:p>
            <a:pPr marL="901700" indent="-279400">
              <a:buFont typeface="Arial" panose="020B0604020202020204" pitchFamily="34" charset="0"/>
              <a:buChar char="•"/>
              <a:tabLst>
                <a:tab pos="3492500" algn="l"/>
              </a:tabLst>
              <a:defRPr/>
            </a:pP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Популяризация программы «Земский учитель» среди педагогического </a:t>
            </a:r>
            <a:r>
              <a:rPr lang="ru-RU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сообщества 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и выпускников томских университетов</a:t>
            </a:r>
          </a:p>
          <a:p>
            <a:pPr marL="901700" indent="-279400">
              <a:buFont typeface="Arial" panose="020B0604020202020204" pitchFamily="34" charset="0"/>
              <a:buChar char="•"/>
              <a:tabLst>
                <a:tab pos="3492500" algn="l"/>
              </a:tabLst>
              <a:defRPr/>
            </a:pPr>
            <a:r>
              <a:rPr lang="ru-RU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Закрепление 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«Земских учителей» на рабочих местах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27820" y="6398345"/>
            <a:ext cx="2743200" cy="365125"/>
          </a:xfrm>
        </p:spPr>
        <p:txBody>
          <a:bodyPr/>
          <a:lstStyle/>
          <a:p>
            <a:fld id="{CAA8A83B-5CFB-43F4-A323-D8D8ABB7EBB5}" type="slidenum">
              <a:rPr lang="ru-RU" smtClean="0"/>
              <a:t>10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00783" y="2022599"/>
            <a:ext cx="26289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Century Gothic" panose="020B0502020202020204" pitchFamily="34" charset="0"/>
              </a:rPr>
              <a:t>Участвуют</a:t>
            </a:r>
          </a:p>
          <a:p>
            <a:r>
              <a:rPr lang="ru-RU" sz="1400" dirty="0">
                <a:latin typeface="Century Gothic" panose="020B0502020202020204" pitchFamily="34" charset="0"/>
              </a:rPr>
              <a:t>в программе </a:t>
            </a:r>
            <a:r>
              <a:rPr lang="ru-RU" sz="2000" b="1" dirty="0" smtClean="0">
                <a:solidFill>
                  <a:srgbClr val="AB3117"/>
                </a:solidFill>
                <a:latin typeface="Century Gothic" panose="020B0502020202020204" pitchFamily="34" charset="0"/>
              </a:rPr>
              <a:t>92</a:t>
            </a:r>
            <a:endParaRPr lang="ru-RU" sz="1400" dirty="0">
              <a:solidFill>
                <a:srgbClr val="AB3117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76" y="1912363"/>
            <a:ext cx="1051031" cy="824949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4026609" y="3817891"/>
            <a:ext cx="3418485" cy="768976"/>
          </a:xfrm>
          <a:prstGeom prst="roundRect">
            <a:avLst/>
          </a:prstGeom>
          <a:noFill/>
          <a:ln>
            <a:solidFill>
              <a:srgbClr val="2654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Все учителя получили выплату в размере </a:t>
            </a:r>
            <a:r>
              <a:rPr lang="ru-RU" sz="1400" b="1" dirty="0">
                <a:solidFill>
                  <a:srgbClr val="ED3B3B"/>
                </a:solidFill>
                <a:latin typeface="Century Gothic" panose="020B0502020202020204" pitchFamily="34" charset="0"/>
              </a:rPr>
              <a:t>1</a:t>
            </a:r>
            <a:r>
              <a:rPr lang="ru-RU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млн.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8503" y="2920244"/>
            <a:ext cx="31873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Century Gothic" panose="020B0502020202020204" pitchFamily="34" charset="0"/>
              </a:rPr>
              <a:t>РЕГИОНАЛЬНАЯ КВОТА</a:t>
            </a: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281995161"/>
              </p:ext>
            </p:extLst>
          </p:nvPr>
        </p:nvGraphicFramePr>
        <p:xfrm>
          <a:off x="414000" y="2981433"/>
          <a:ext cx="3244712" cy="1779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56182" y="1064473"/>
            <a:ext cx="37704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265439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ФЕДЕРАЛЬНАЯ ПРОГРАММА «ЗЕМСКИЙ УЧИТЕЛЬ»</a:t>
            </a:r>
          </a:p>
          <a:p>
            <a:r>
              <a:rPr lang="ru-RU" sz="1600" dirty="0">
                <a:solidFill>
                  <a:srgbClr val="265439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ru-RU" sz="1600" dirty="0">
                <a:solidFill>
                  <a:srgbClr val="265439"/>
                </a:solidFill>
                <a:latin typeface="Century Gothic" panose="020B0502020202020204" pitchFamily="34" charset="0"/>
              </a:rPr>
              <a:t>реализуется с 2020 года</a:t>
            </a:r>
            <a:r>
              <a:rPr lang="ru-RU" sz="1600" dirty="0">
                <a:solidFill>
                  <a:srgbClr val="265439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136402" y="2401172"/>
            <a:ext cx="353785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Century Gothic" panose="020B0502020202020204" pitchFamily="34" charset="0"/>
              </a:rPr>
              <a:t>2025 – </a:t>
            </a:r>
            <a:r>
              <a:rPr lang="ru-RU" sz="2400" b="1" dirty="0">
                <a:solidFill>
                  <a:srgbClr val="AB3117"/>
                </a:solidFill>
                <a:latin typeface="Century Gothic" panose="020B0502020202020204" pitchFamily="34" charset="0"/>
              </a:rPr>
              <a:t>7</a:t>
            </a:r>
            <a:r>
              <a:rPr lang="ru-RU" sz="1400" b="1" dirty="0">
                <a:latin typeface="Century Gothic" panose="020B0502020202020204" pitchFamily="34" charset="0"/>
              </a:rPr>
              <a:t> трудовых договоров </a:t>
            </a:r>
            <a:r>
              <a:rPr lang="ru-RU" sz="1400" dirty="0">
                <a:latin typeface="Century Gothic" panose="020B0502020202020204" pitchFamily="34" charset="0"/>
              </a:rPr>
              <a:t>с образовательными организациями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/>
          <a:srcRect t="5704" b="28818"/>
          <a:stretch/>
        </p:blipFill>
        <p:spPr>
          <a:xfrm>
            <a:off x="4091609" y="936637"/>
            <a:ext cx="3353485" cy="14890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7674257" y="936637"/>
            <a:ext cx="37657" cy="5665786"/>
          </a:xfrm>
          <a:prstGeom prst="line">
            <a:avLst/>
          </a:prstGeom>
          <a:ln w="28575">
            <a:solidFill>
              <a:srgbClr val="2654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7910537" y="1014386"/>
            <a:ext cx="37704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265439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РЕГИОНАЛЬНАЯ ИНИЦИАТИВА «ГУБЕРНАТОРСКИЙ УЧИТЕЛЬ» </a:t>
            </a:r>
            <a:r>
              <a:rPr lang="ru-RU" sz="1400" dirty="0">
                <a:solidFill>
                  <a:srgbClr val="265439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(реализуется с 2025 года)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862187" y="3691409"/>
            <a:ext cx="3796169" cy="934726"/>
          </a:xfrm>
          <a:prstGeom prst="roundRect">
            <a:avLst/>
          </a:prstGeom>
          <a:noFill/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После получения выплаты учителю необходимо проработать в течение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ru-RU" sz="1200" b="1" u="sng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5 </a:t>
            </a:r>
            <a:r>
              <a:rPr lang="ru-RU" sz="1200" b="1" u="sng" dirty="0">
                <a:solidFill>
                  <a:schemeClr val="tx1"/>
                </a:solidFill>
                <a:latin typeface="Century Gothic" panose="020B0502020202020204" pitchFamily="34" charset="0"/>
              </a:rPr>
              <a:t>лет </a:t>
            </a:r>
            <a:endParaRPr lang="ru-RU" sz="1200" b="1" u="sng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в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школе с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нагрузкой от </a:t>
            </a:r>
            <a:r>
              <a:rPr lang="ru-RU" sz="1200" b="1" u="sng" dirty="0">
                <a:solidFill>
                  <a:schemeClr val="tx1"/>
                </a:solidFill>
                <a:latin typeface="Century Gothic" panose="020B0502020202020204" pitchFamily="34" charset="0"/>
              </a:rPr>
              <a:t>18 часов/неделю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887929" y="1801499"/>
            <a:ext cx="3770427" cy="1780603"/>
          </a:xfrm>
          <a:prstGeom prst="roundRect">
            <a:avLst>
              <a:gd name="adj" fmla="val 8833"/>
            </a:avLst>
          </a:prstGeom>
          <a:noFill/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rgbClr val="0C0D0E"/>
                </a:solidFill>
                <a:latin typeface="Century Gothic" panose="020B0502020202020204" pitchFamily="34" charset="0"/>
              </a:rPr>
              <a:t>В 2025 </a:t>
            </a:r>
            <a:r>
              <a:rPr lang="ru-RU" sz="1200" dirty="0" smtClean="0">
                <a:solidFill>
                  <a:srgbClr val="0C0D0E"/>
                </a:solidFill>
                <a:latin typeface="Century Gothic" panose="020B0502020202020204" pitchFamily="34" charset="0"/>
              </a:rPr>
              <a:t>году – 19 учителей получили меру поддержки</a:t>
            </a:r>
          </a:p>
          <a:p>
            <a:endParaRPr lang="ru-RU" sz="1200" dirty="0" smtClean="0">
              <a:solidFill>
                <a:srgbClr val="0C0D0E"/>
              </a:solidFill>
              <a:latin typeface="Century Gothic" panose="020B0502020202020204" pitchFamily="34" charset="0"/>
            </a:endParaRPr>
          </a:p>
          <a:p>
            <a:r>
              <a:rPr lang="ru-RU" sz="1200" b="1" dirty="0" smtClean="0">
                <a:solidFill>
                  <a:srgbClr val="0C0D0E"/>
                </a:solidFill>
                <a:latin typeface="Century Gothic" panose="020B0502020202020204" pitchFamily="34" charset="0"/>
              </a:rPr>
              <a:t>В 2026 ГОДУ – </a:t>
            </a:r>
            <a:r>
              <a:rPr lang="ru-RU" sz="1200" b="1" dirty="0" smtClean="0">
                <a:solidFill>
                  <a:srgbClr val="3A892F"/>
                </a:solidFill>
                <a:latin typeface="Century Gothic" panose="020B0502020202020204" pitchFamily="34" charset="0"/>
              </a:rPr>
              <a:t>20 ПОБЕДИТЕЛЕЙ КОНКУРСНОГО </a:t>
            </a:r>
            <a:r>
              <a:rPr lang="ru-RU" sz="1200" b="1" dirty="0">
                <a:solidFill>
                  <a:srgbClr val="3A892F"/>
                </a:solidFill>
                <a:latin typeface="Century Gothic" panose="020B0502020202020204" pitchFamily="34" charset="0"/>
              </a:rPr>
              <a:t>ОТБОРА </a:t>
            </a:r>
            <a:r>
              <a:rPr lang="ru-RU" sz="1200" dirty="0">
                <a:solidFill>
                  <a:srgbClr val="0C0D0E"/>
                </a:solidFill>
                <a:latin typeface="Century Gothic" panose="020B0502020202020204" pitchFamily="34" charset="0"/>
              </a:rPr>
              <a:t>получат единовременную выплату в размере </a:t>
            </a:r>
            <a:r>
              <a:rPr lang="ru-RU" sz="1200" b="1" dirty="0">
                <a:solidFill>
                  <a:srgbClr val="0C0D0E"/>
                </a:solidFill>
                <a:latin typeface="Century Gothic" panose="020B0502020202020204" pitchFamily="34" charset="0"/>
              </a:rPr>
              <a:t>500 тыс. рублей</a:t>
            </a:r>
            <a:r>
              <a:rPr lang="ru-RU" sz="1200" dirty="0">
                <a:solidFill>
                  <a:srgbClr val="0C0D0E"/>
                </a:solidFill>
                <a:latin typeface="Century Gothic" panose="020B0502020202020204" pitchFamily="34" charset="0"/>
              </a:rPr>
              <a:t> на улучшение жилищных условий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99" t="13252" r="12490" b="2132"/>
          <a:stretch/>
        </p:blipFill>
        <p:spPr>
          <a:xfrm>
            <a:off x="7989303" y="4754514"/>
            <a:ext cx="1625640" cy="17283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356363"/>
            <a:ext cx="7937771" cy="4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МЕРЫ ПОДДЕРЖКИ ПЕДРАБОТНИКОВ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113344" y="3045850"/>
            <a:ext cx="353785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Century Gothic" panose="020B0502020202020204" pitchFamily="34" charset="0"/>
              </a:rPr>
              <a:t>2026 </a:t>
            </a:r>
            <a:r>
              <a:rPr lang="ru-RU" sz="1400" b="1" dirty="0">
                <a:latin typeface="Century Gothic" panose="020B0502020202020204" pitchFamily="34" charset="0"/>
              </a:rPr>
              <a:t>– </a:t>
            </a:r>
            <a:r>
              <a:rPr lang="ru-RU" sz="2400" b="1" dirty="0" smtClean="0">
                <a:solidFill>
                  <a:srgbClr val="AB3117"/>
                </a:solidFill>
                <a:latin typeface="Century Gothic" panose="020B0502020202020204" pitchFamily="34" charset="0"/>
              </a:rPr>
              <a:t>23 </a:t>
            </a:r>
            <a:r>
              <a:rPr lang="ru-RU" sz="1400" b="1" dirty="0" smtClean="0">
                <a:latin typeface="Century Gothic" panose="020B0502020202020204" pitchFamily="34" charset="0"/>
              </a:rPr>
              <a:t>трудовых </a:t>
            </a:r>
            <a:r>
              <a:rPr lang="ru-RU" sz="1400" b="1" dirty="0" smtClean="0">
                <a:latin typeface="Century Gothic" panose="020B0502020202020204" pitchFamily="34" charset="0"/>
              </a:rPr>
              <a:t>договора </a:t>
            </a:r>
            <a:r>
              <a:rPr lang="ru-RU" sz="1400" dirty="0">
                <a:latin typeface="Century Gothic" panose="020B0502020202020204" pitchFamily="34" charset="0"/>
              </a:rPr>
              <a:t>с образовательными организациями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142" y="4724340"/>
            <a:ext cx="1780229" cy="178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9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105472"/>
              </p:ext>
            </p:extLst>
          </p:nvPr>
        </p:nvGraphicFramePr>
        <p:xfrm>
          <a:off x="14476674" y="-756323"/>
          <a:ext cx="11632558" cy="79030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04010"/>
                <a:gridCol w="2209807"/>
                <a:gridCol w="4733617"/>
                <a:gridCol w="2385124"/>
              </a:tblGrid>
              <a:tr h="191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Головина 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Екатерина Юрьевна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химии, биологии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err="1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Зональненская</a:t>
                      </a:r>
                      <a:r>
                        <a:rPr lang="ru-RU" sz="1050" b="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школа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Томский район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9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Богров 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Вячеслав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Петрович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математики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Богашевская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школа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им. А.И.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Федорова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9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Хайдорова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Арина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Геннадьевна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английского языка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Семилуженская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школа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1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Егорова 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Ксения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Эдуардовна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русского языка и литературы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№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197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ЗАТО Северск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1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Самарина 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Кульдияр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05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Телегеновна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математики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№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84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1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Башкова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Олеся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Андреевна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математики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№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87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1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Ставская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Надежда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Анатольевна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труда (технологии)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№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87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1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Любимов 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Павел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Павлович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информатики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№ 87»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4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Ищенко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Кристина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Владимировна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труда (технологии)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Северский лицей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1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Слабченко 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Татьяна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Геннадьевна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физики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Молчановская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школа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№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Молчановский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район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9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Садыкова 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Тимербига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05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Тимералеевна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математики и информатики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№4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углубленным изучением отдельных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предметов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Городской округ Стрежевой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9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Пристансков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Андрей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Александрович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математики 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№5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углубленным изучением отдельных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предметов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9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Манапова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Зульфия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05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Ахмадулловна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математики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№7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углубленным изучением отдельных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предметов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1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Тихонова 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Людмила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Анатольевна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истории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Староювалинская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школа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Кожевниковский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район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1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Лукьянова 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Евгения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Юрьевна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русского языка и литературы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№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65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город Томск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1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Пономарева 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Мария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Андреевна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математики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Лицей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им. </a:t>
                      </a:r>
                      <a:r>
                        <a:rPr lang="ru-RU" sz="1050" dirty="0" err="1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И.В.Авдзейко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Областные государственные образовательные учреждения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34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Багжанов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Руслан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Евгеньевич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математики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«Интеграция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»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4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Ковба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Наталья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Павловна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русского языка и литературы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«Интеграция»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1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Зюзина 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Валентина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Евгеньевна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начальных классов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Губернаторский </a:t>
                      </a:r>
                      <a:r>
                        <a:rPr lang="ru-RU" sz="105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Светленский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лицей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4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Вихрева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Дарья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Константиновна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начальных классов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«Интеграция»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4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Шторк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Олеся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Анатольевна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начальных классов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«Интеграция»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4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Чердынцева 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Светлана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Анатольевна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физики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«Интеграция»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1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Ярема 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Любовь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Георгиевна 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начальных классов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Губернаторский </a:t>
                      </a:r>
                      <a:r>
                        <a:rPr lang="ru-RU" sz="105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Светленский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лицей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3465661"/>
              </p:ext>
            </p:extLst>
          </p:nvPr>
        </p:nvGraphicFramePr>
        <p:xfrm>
          <a:off x="324141" y="1490921"/>
          <a:ext cx="4293995" cy="20275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8800"/>
                <a:gridCol w="1334205"/>
                <a:gridCol w="1130990"/>
              </a:tblGrid>
              <a:tr h="3380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Егорова 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Ксения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Эдуардовна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русского языка и литературы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№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197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1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Самарина 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Кульдияр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Телегеновна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математики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№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84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1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Башкова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Олеся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Андреевна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математики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№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87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1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Ставская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Надежда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Анатольевна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труда (технологии)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№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87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1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Любимов 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Павел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Павлович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информатики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№ 87»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9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Ищенко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Кристина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Владимировна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труда (технологии)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Северский лицей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188966"/>
              </p:ext>
            </p:extLst>
          </p:nvPr>
        </p:nvGraphicFramePr>
        <p:xfrm>
          <a:off x="324140" y="5441099"/>
          <a:ext cx="4293995" cy="3844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8655"/>
                <a:gridCol w="1017512"/>
                <a:gridCol w="1477828"/>
              </a:tblGrid>
              <a:tr h="3844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Слабченко 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Татьяна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Геннадьевна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физики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err="1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Молчановская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школа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№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986859"/>
              </p:ext>
            </p:extLst>
          </p:nvPr>
        </p:nvGraphicFramePr>
        <p:xfrm>
          <a:off x="5098796" y="1474655"/>
          <a:ext cx="6680463" cy="9784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50108"/>
                <a:gridCol w="1678077"/>
                <a:gridCol w="2552278"/>
              </a:tblGrid>
              <a:tr h="239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Садыкова 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Тимербига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Тимералеевна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математики и информатики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№4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углубленным изучением отдельных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предметов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9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Пристансков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Андрей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Александрович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математики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№5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углубленным изучением отдельных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предметов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9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Манапова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Зульфия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Ахмадулловна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математики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№7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углубленным изучением отдельных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предметов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030905"/>
              </p:ext>
            </p:extLst>
          </p:nvPr>
        </p:nvGraphicFramePr>
        <p:xfrm>
          <a:off x="324140" y="6250418"/>
          <a:ext cx="4293996" cy="3261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8076"/>
                <a:gridCol w="1175658"/>
                <a:gridCol w="1440262"/>
              </a:tblGrid>
              <a:tr h="191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Тихонова 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Людмила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Анатольевна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истории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err="1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Староювалинская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школа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815466"/>
              </p:ext>
            </p:extLst>
          </p:nvPr>
        </p:nvGraphicFramePr>
        <p:xfrm>
          <a:off x="5111184" y="2875336"/>
          <a:ext cx="6680463" cy="5111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80253"/>
                <a:gridCol w="1625600"/>
                <a:gridCol w="2574610"/>
              </a:tblGrid>
              <a:tr h="51111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Лукьянова 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Евгения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Юрьевна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 anchor="ctr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русского языка и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литературы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8280" marR="18280" marT="0" marB="0" anchor="ctr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№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65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 anchor="ctr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115788"/>
              </p:ext>
            </p:extLst>
          </p:nvPr>
        </p:nvGraphicFramePr>
        <p:xfrm>
          <a:off x="5098797" y="3808726"/>
          <a:ext cx="6680463" cy="28651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65739"/>
                <a:gridCol w="1625600"/>
                <a:gridCol w="2589124"/>
              </a:tblGrid>
              <a:tr h="3455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Пономарева 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Мария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Андреевна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математики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Лицей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им. </a:t>
                      </a:r>
                      <a:r>
                        <a:rPr lang="ru-RU" sz="1000" b="0" dirty="0" err="1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И.В.Авдзейко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55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Багжанов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Руслан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Евгеньевич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математики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«Интеграция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»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60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Ковба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Наталья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Павловна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русского языка и литературы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«Интеграция»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60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Зюзина 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Валентина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Евгеньевна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начальных классов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Губернаторский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Светленский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лицей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60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Вихрева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Дарья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Константиновна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начальных классов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«Интеграция»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60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Шторк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Олеся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Анатольевна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начальных классов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«Интеграция»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55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Чердынцева 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Светлана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Анатольевна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физики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Школа «Интеграция»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43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Ярема 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Любовь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Георгиевна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начальных классов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Губернаторский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Светленский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лицей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746681"/>
              </p:ext>
            </p:extLst>
          </p:nvPr>
        </p:nvGraphicFramePr>
        <p:xfrm>
          <a:off x="324140" y="3928296"/>
          <a:ext cx="4293996" cy="11414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8559"/>
                <a:gridCol w="1037607"/>
                <a:gridCol w="1477830"/>
              </a:tblGrid>
              <a:tr h="191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Головина 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Екатерина Юрьевна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химии, биологии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err="1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Зональненская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школа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9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Богров 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Вячеслав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Петрович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математики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Богашевская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школа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им. А.И.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Федорова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9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Хайдорова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Арина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Геннадьевна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Учитель английского языка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Семилуженская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школа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0" marR="18280" marT="0" marB="0">
                    <a:lnL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9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356363"/>
            <a:ext cx="837332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Список победителей конкурсного отбора </a:t>
            </a:r>
            <a:r>
              <a:rPr lang="ru-RU" sz="3600" dirty="0" smtClean="0">
                <a:solidFill>
                  <a:srgbClr val="00881B"/>
                </a:solidFill>
                <a:latin typeface="TomskObl2104" pitchFamily="50" charset="0"/>
              </a:rPr>
              <a:t>«</a:t>
            </a:r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Земский учитель» 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52857" y="1192208"/>
            <a:ext cx="1457958" cy="291402"/>
          </a:xfrm>
          <a:prstGeom prst="roundRect">
            <a:avLst/>
          </a:prstGeom>
          <a:solidFill>
            <a:srgbClr val="3A8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200" b="1" dirty="0">
                <a:latin typeface="Century Gothic" panose="020B0502020202020204" pitchFamily="34" charset="0"/>
              </a:rPr>
              <a:t>ЗАТО Северск</a:t>
            </a:r>
            <a:endParaRPr lang="ru-RU" sz="120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52857" y="3626199"/>
            <a:ext cx="1457958" cy="291402"/>
          </a:xfrm>
          <a:prstGeom prst="roundRect">
            <a:avLst/>
          </a:prstGeom>
          <a:solidFill>
            <a:srgbClr val="3A8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200" b="1" dirty="0">
                <a:latin typeface="Century Gothic" panose="020B0502020202020204" pitchFamily="34" charset="0"/>
              </a:rPr>
              <a:t>Томский район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52857" y="5149697"/>
            <a:ext cx="1914674" cy="291402"/>
          </a:xfrm>
          <a:prstGeom prst="roundRect">
            <a:avLst/>
          </a:prstGeom>
          <a:solidFill>
            <a:srgbClr val="3A8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200" b="1" dirty="0" err="1">
                <a:latin typeface="Century Gothic" panose="020B0502020202020204" pitchFamily="34" charset="0"/>
              </a:rPr>
              <a:t>Молчановский</a:t>
            </a:r>
            <a:r>
              <a:rPr lang="ru-RU" sz="1200" b="1" dirty="0">
                <a:latin typeface="Century Gothic" panose="020B0502020202020204" pitchFamily="34" charset="0"/>
              </a:rPr>
              <a:t> район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52857" y="5959016"/>
            <a:ext cx="2111100" cy="291402"/>
          </a:xfrm>
          <a:prstGeom prst="roundRect">
            <a:avLst/>
          </a:prstGeom>
          <a:solidFill>
            <a:srgbClr val="3A8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200" b="1" dirty="0" err="1">
                <a:latin typeface="Century Gothic" panose="020B0502020202020204" pitchFamily="34" charset="0"/>
              </a:rPr>
              <a:t>Кожевниковский</a:t>
            </a:r>
            <a:r>
              <a:rPr lang="ru-RU" sz="1200" b="1" dirty="0">
                <a:latin typeface="Century Gothic" panose="020B0502020202020204" pitchFamily="34" charset="0"/>
              </a:rPr>
              <a:t> район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060417" y="1181220"/>
            <a:ext cx="2519014" cy="291402"/>
          </a:xfrm>
          <a:prstGeom prst="roundRect">
            <a:avLst/>
          </a:prstGeom>
          <a:solidFill>
            <a:srgbClr val="3A8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200" b="1" dirty="0">
                <a:latin typeface="Century Gothic" panose="020B0502020202020204" pitchFamily="34" charset="0"/>
              </a:rPr>
              <a:t>Городской округ Стрежевой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060417" y="2579867"/>
            <a:ext cx="1226590" cy="291402"/>
          </a:xfrm>
          <a:prstGeom prst="roundRect">
            <a:avLst/>
          </a:prstGeom>
          <a:solidFill>
            <a:srgbClr val="3A8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200" b="1" dirty="0">
                <a:latin typeface="Century Gothic" panose="020B0502020202020204" pitchFamily="34" charset="0"/>
              </a:rPr>
              <a:t>город Томск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060417" y="3517325"/>
            <a:ext cx="5002745" cy="291402"/>
          </a:xfrm>
          <a:prstGeom prst="roundRect">
            <a:avLst/>
          </a:prstGeom>
          <a:solidFill>
            <a:srgbClr val="3A8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200" b="1" dirty="0">
                <a:latin typeface="Century Gothic" panose="020B0502020202020204" pitchFamily="34" charset="0"/>
              </a:rPr>
              <a:t>Областные государственные образовательные учреждения</a:t>
            </a:r>
          </a:p>
        </p:txBody>
      </p:sp>
    </p:spTree>
    <p:extLst>
      <p:ext uri="{BB962C8B-B14F-4D97-AF65-F5344CB8AC3E}">
        <p14:creationId xmlns:p14="http://schemas.microsoft.com/office/powerpoint/2010/main" val="1240124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61"/>
          <a:stretch/>
        </p:blipFill>
        <p:spPr>
          <a:xfrm>
            <a:off x="6473261" y="4290108"/>
            <a:ext cx="900481" cy="117220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70"/>
          <a:stretch/>
        </p:blipFill>
        <p:spPr>
          <a:xfrm>
            <a:off x="4998302" y="4295551"/>
            <a:ext cx="914583" cy="112104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3"/>
          <a:stretch/>
        </p:blipFill>
        <p:spPr>
          <a:xfrm>
            <a:off x="3410547" y="4316540"/>
            <a:ext cx="1038864" cy="111529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943" y="2794260"/>
            <a:ext cx="830631" cy="106804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57"/>
          <a:stretch/>
        </p:blipFill>
        <p:spPr>
          <a:xfrm>
            <a:off x="4793266" y="2539011"/>
            <a:ext cx="1136540" cy="137139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681"/>
          <a:stretch/>
        </p:blipFill>
        <p:spPr>
          <a:xfrm>
            <a:off x="4827253" y="1168927"/>
            <a:ext cx="1229873" cy="131569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270"/>
          <a:stretch/>
        </p:blipFill>
        <p:spPr>
          <a:xfrm>
            <a:off x="6403731" y="1292480"/>
            <a:ext cx="986828" cy="108760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93"/>
          <a:stretch/>
        </p:blipFill>
        <p:spPr>
          <a:xfrm>
            <a:off x="3539294" y="2799722"/>
            <a:ext cx="927742" cy="1123739"/>
          </a:xfrm>
          <a:prstGeom prst="rect">
            <a:avLst/>
          </a:prstGeom>
        </p:spPr>
      </p:pic>
      <p:sp>
        <p:nvSpPr>
          <p:cNvPr id="9" name="Google Shape;56;p13"/>
          <p:cNvSpPr/>
          <p:nvPr/>
        </p:nvSpPr>
        <p:spPr>
          <a:xfrm>
            <a:off x="3318429" y="1593428"/>
            <a:ext cx="2887513" cy="3229864"/>
          </a:xfrm>
          <a:prstGeom prst="rect">
            <a:avLst/>
          </a:prstGeom>
          <a:noFill/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endParaRPr sz="2400" dirty="0">
              <a:latin typeface="Century Gothic" panose="020B0502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58544" y="4963661"/>
            <a:ext cx="286530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ru-RU" sz="1100" b="1" dirty="0">
                <a:solidFill>
                  <a:schemeClr val="dk1"/>
                </a:solidFill>
                <a:latin typeface="Century Gothic" panose="020B0502020202020204" pitchFamily="34" charset="0"/>
              </a:rPr>
              <a:t>Премии  Губернатора Томской области </a:t>
            </a:r>
            <a:r>
              <a:rPr lang="ru-RU" sz="1100" dirty="0">
                <a:solidFill>
                  <a:schemeClr val="dk1"/>
                </a:solidFill>
                <a:latin typeface="Century Gothic" panose="020B0502020202020204" pitchFamily="34" charset="0"/>
              </a:rPr>
              <a:t>лучшим </a:t>
            </a:r>
            <a:r>
              <a:rPr lang="ru-RU" sz="1100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педагогическим и </a:t>
            </a:r>
            <a:r>
              <a:rPr lang="ru-RU" sz="1100" dirty="0">
                <a:solidFill>
                  <a:schemeClr val="dk1"/>
                </a:solidFill>
                <a:latin typeface="Century Gothic" panose="020B0502020202020204" pitchFamily="34" charset="0"/>
              </a:rPr>
              <a:t>руководящим работникам в системе образования  Томской области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229398" y="821229"/>
            <a:ext cx="8825542" cy="5015365"/>
          </a:xfrm>
          <a:prstGeom prst="rect">
            <a:avLst/>
          </a:prstGeom>
          <a:noFill/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33"/>
          </a:p>
        </p:txBody>
      </p:sp>
      <p:sp>
        <p:nvSpPr>
          <p:cNvPr id="31" name="Прямоугольник 30"/>
          <p:cNvSpPr/>
          <p:nvPr/>
        </p:nvSpPr>
        <p:spPr>
          <a:xfrm>
            <a:off x="3220638" y="924609"/>
            <a:ext cx="43687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ru-RU" sz="1600" b="1" dirty="0" smtClean="0">
                <a:solidFill>
                  <a:schemeClr val="dk1"/>
                </a:solidFill>
                <a:latin typeface="Century Gothic" panose="020B0502020202020204" pitchFamily="34" charset="0"/>
              </a:rPr>
              <a:t>Победители конкурсов 2026 года</a:t>
            </a:r>
            <a:endParaRPr lang="ru-RU" sz="1600" b="1" dirty="0">
              <a:solidFill>
                <a:schemeClr val="dk1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83076" y="3452516"/>
            <a:ext cx="28643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Clr>
                <a:srgbClr val="009CAD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Century Gothic" panose="020B0502020202020204" pitchFamily="34" charset="0"/>
              </a:rPr>
              <a:t>Наставничество</a:t>
            </a:r>
            <a:endParaRPr lang="ru-RU" sz="1100" dirty="0">
              <a:latin typeface="Century Gothic" panose="020B0502020202020204" pitchFamily="34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58544" y="1171482"/>
            <a:ext cx="2857249" cy="519183"/>
          </a:xfrm>
          <a:prstGeom prst="roundRect">
            <a:avLst>
              <a:gd name="adj" fmla="val 50000"/>
            </a:avLst>
          </a:prstGeom>
          <a:solidFill>
            <a:srgbClr val="0088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Региональные этапы Всероссийских конкурсов</a:t>
            </a:r>
            <a:endParaRPr lang="ru-RU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310420" y="3038832"/>
            <a:ext cx="2663974" cy="339056"/>
          </a:xfrm>
          <a:prstGeom prst="roundRect">
            <a:avLst>
              <a:gd name="adj" fmla="val 50000"/>
            </a:avLst>
          </a:prstGeom>
          <a:solidFill>
            <a:srgbClr val="0088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Региональные конкурсы</a:t>
            </a:r>
            <a:endParaRPr lang="ru-RU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93819" y="1746527"/>
            <a:ext cx="29441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Clr>
                <a:srgbClr val="009CAD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Century Gothic" panose="020B0502020202020204" pitchFamily="34" charset="0"/>
              </a:rPr>
              <a:t>Учитель года России</a:t>
            </a:r>
          </a:p>
          <a:p>
            <a:pPr marL="285744" indent="-285744">
              <a:buClr>
                <a:srgbClr val="009CAD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Century Gothic" panose="020B0502020202020204" pitchFamily="34" charset="0"/>
              </a:rPr>
              <a:t>Воспитатель года России</a:t>
            </a:r>
          </a:p>
          <a:p>
            <a:pPr marL="285744" indent="-285744">
              <a:buClr>
                <a:srgbClr val="009CAD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Century Gothic" panose="020B0502020202020204" pitchFamily="34" charset="0"/>
              </a:rPr>
              <a:t>Сердце отдаю детям</a:t>
            </a:r>
          </a:p>
          <a:p>
            <a:pPr marL="285744" indent="-285744">
              <a:buClr>
                <a:srgbClr val="009CAD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Century Gothic" panose="020B0502020202020204" pitchFamily="34" charset="0"/>
              </a:rPr>
              <a:t>Педагог-психолог </a:t>
            </a:r>
            <a:r>
              <a:rPr lang="ru-RU" sz="1100" dirty="0">
                <a:latin typeface="Century Gothic" panose="020B0502020202020204" pitchFamily="34" charset="0"/>
              </a:rPr>
              <a:t>России</a:t>
            </a:r>
          </a:p>
          <a:p>
            <a:pPr marL="285744" indent="-285744">
              <a:buClr>
                <a:srgbClr val="009CAD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Century Gothic" panose="020B0502020202020204" pitchFamily="34" charset="0"/>
              </a:rPr>
              <a:t>Учитель-дефектолог России</a:t>
            </a:r>
          </a:p>
          <a:p>
            <a:pPr marL="285744" indent="-285744">
              <a:buClr>
                <a:srgbClr val="009CAD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Century Gothic" panose="020B0502020202020204" pitchFamily="34" charset="0"/>
              </a:rPr>
              <a:t>За </a:t>
            </a:r>
            <a:r>
              <a:rPr lang="ru-RU" sz="1100" dirty="0">
                <a:latin typeface="Century Gothic" panose="020B0502020202020204" pitchFamily="34" charset="0"/>
              </a:rPr>
              <a:t>нравственный подвиг </a:t>
            </a:r>
            <a:r>
              <a:rPr lang="ru-RU" sz="1100" dirty="0" smtClean="0">
                <a:latin typeface="Century Gothic" panose="020B0502020202020204" pitchFamily="34" charset="0"/>
              </a:rPr>
              <a:t>учителя</a:t>
            </a:r>
          </a:p>
          <a:p>
            <a:pPr marL="285744" indent="-285744">
              <a:buClr>
                <a:srgbClr val="009CAD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Century Gothic" panose="020B0502020202020204" pitchFamily="34" charset="0"/>
              </a:rPr>
              <a:t>Мастер года</a:t>
            </a:r>
          </a:p>
          <a:p>
            <a:pPr marL="285744" indent="-285744">
              <a:buClr>
                <a:srgbClr val="009CAD"/>
              </a:buClr>
              <a:buFont typeface="Wingdings" panose="05000000000000000000" pitchFamily="2" charset="2"/>
              <a:buChar char="§"/>
            </a:pPr>
            <a:endParaRPr lang="ru-RU" sz="1100" dirty="0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912" y="863583"/>
            <a:ext cx="30716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" sz="1200" b="1" dirty="0" smtClean="0">
                <a:latin typeface="Century Gothic" panose="020B0502020202020204" pitchFamily="34" charset="0"/>
                <a:ea typeface="PT Sans"/>
                <a:cs typeface="PT Sans"/>
              </a:rPr>
              <a:t>КОНКУРСЫ ПРОФ. МАСТЕРСТВА</a:t>
            </a:r>
            <a:endParaRPr lang="ru-RU" sz="1200" b="1" dirty="0">
              <a:latin typeface="Century Gothic" panose="020B0502020202020204" pitchFamily="34" charset="0"/>
              <a:ea typeface="PT Sans"/>
              <a:cs typeface="PT Sans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80909" y="821228"/>
            <a:ext cx="2971179" cy="5873005"/>
          </a:xfrm>
          <a:prstGeom prst="rect">
            <a:avLst/>
          </a:prstGeom>
          <a:noFill/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33"/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3220638" y="5947971"/>
            <a:ext cx="2836488" cy="705575"/>
          </a:xfrm>
          <a:prstGeom prst="roundRect">
            <a:avLst/>
          </a:prstGeom>
          <a:solidFill>
            <a:srgbClr val="0088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Century Gothic" panose="020B0502020202020204" pitchFamily="34" charset="0"/>
              </a:rPr>
              <a:t>Ассоциация классных руководителей </a:t>
            </a:r>
            <a:endParaRPr lang="ru-RU" sz="1600" b="1" dirty="0">
              <a:latin typeface="Century Gothic" panose="020B0502020202020204" pitchFamily="34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6131093" y="5955122"/>
            <a:ext cx="2685210" cy="684723"/>
          </a:xfrm>
          <a:prstGeom prst="roundRect">
            <a:avLst/>
          </a:prstGeom>
          <a:solidFill>
            <a:srgbClr val="0088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Century Gothic" panose="020B0502020202020204" pitchFamily="34" charset="0"/>
              </a:rPr>
              <a:t>Ассоциация учителей года</a:t>
            </a:r>
            <a:endParaRPr lang="ru-RU" sz="1600" b="1" dirty="0">
              <a:latin typeface="Century Gothic" panose="020B0502020202020204" pitchFamily="34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8890270" y="5955122"/>
            <a:ext cx="3164670" cy="684723"/>
          </a:xfrm>
          <a:prstGeom prst="roundRect">
            <a:avLst/>
          </a:prstGeom>
          <a:solidFill>
            <a:srgbClr val="0088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Century Gothic" panose="020B0502020202020204" pitchFamily="34" charset="0"/>
              </a:rPr>
              <a:t>Ассоциация молодых педагогов</a:t>
            </a:r>
            <a:endParaRPr lang="ru-RU" sz="1600" b="1" dirty="0">
              <a:latin typeface="Century Gothic" panose="020B0502020202020204" pitchFamily="34" charset="0"/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 bwMode="auto">
          <a:xfrm>
            <a:off x="740533" y="356363"/>
            <a:ext cx="7937771" cy="4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600" dirty="0" smtClean="0">
                <a:solidFill>
                  <a:srgbClr val="00881B"/>
                </a:solidFill>
                <a:latin typeface="TomskObl2104" pitchFamily="50" charset="0"/>
              </a:rPr>
              <a:t>Конкурсы проф. мастерства</a:t>
            </a:r>
            <a:endParaRPr lang="ru-RU" sz="36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0420" y="5825950"/>
            <a:ext cx="775434" cy="77543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45456" y="785751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325295" y="3762987"/>
            <a:ext cx="2663974" cy="339056"/>
          </a:xfrm>
          <a:prstGeom prst="roundRect">
            <a:avLst>
              <a:gd name="adj" fmla="val 50000"/>
            </a:avLst>
          </a:prstGeom>
          <a:solidFill>
            <a:srgbClr val="0088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Всероссийские конкурсы</a:t>
            </a:r>
            <a:endParaRPr lang="ru-RU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25295" y="4185300"/>
            <a:ext cx="286438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Clr>
                <a:srgbClr val="009CAD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Century Gothic" panose="020B0502020202020204" pitchFamily="34" charset="0"/>
              </a:rPr>
              <a:t>Директор года </a:t>
            </a:r>
            <a:r>
              <a:rPr lang="ru-RU" sz="1100" dirty="0" smtClean="0">
                <a:latin typeface="Century Gothic" panose="020B0502020202020204" pitchFamily="34" charset="0"/>
              </a:rPr>
              <a:t>России</a:t>
            </a:r>
          </a:p>
          <a:p>
            <a:pPr marL="285744" indent="-285744">
              <a:buClr>
                <a:srgbClr val="009CAD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Century Gothic" panose="020B0502020202020204" pitchFamily="34" charset="0"/>
              </a:rPr>
              <a:t>Быть</a:t>
            </a:r>
            <a:r>
              <a:rPr lang="ru-RU" sz="1100" dirty="0">
                <a:latin typeface="Century Gothic" panose="020B0502020202020204" pitchFamily="34" charset="0"/>
              </a:rPr>
              <a:t>, а не </a:t>
            </a:r>
            <a:r>
              <a:rPr lang="ru-RU" sz="1100" dirty="0" smtClean="0">
                <a:latin typeface="Century Gothic" panose="020B0502020202020204" pitchFamily="34" charset="0"/>
              </a:rPr>
              <a:t>казаться</a:t>
            </a:r>
          </a:p>
          <a:p>
            <a:pPr marL="285744" indent="-285744">
              <a:buClr>
                <a:srgbClr val="009CAD"/>
              </a:buClr>
              <a:buFont typeface="Wingdings" panose="05000000000000000000" pitchFamily="2" charset="2"/>
              <a:buChar char="§"/>
            </a:pPr>
            <a:r>
              <a:rPr lang="ru-RU" sz="1100" dirty="0">
                <a:latin typeface="Century Gothic" panose="020B0502020202020204" pitchFamily="34" charset="0"/>
              </a:rPr>
              <a:t>Первый учитель</a:t>
            </a:r>
          </a:p>
        </p:txBody>
      </p:sp>
      <p:graphicFrame>
        <p:nvGraphicFramePr>
          <p:cNvPr id="28" name="Диаграмма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5970189"/>
              </p:ext>
            </p:extLst>
          </p:nvPr>
        </p:nvGraphicFramePr>
        <p:xfrm>
          <a:off x="7934118" y="1016000"/>
          <a:ext cx="3970472" cy="4720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5273200" y="-1569689"/>
            <a:ext cx="22610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latin typeface="Century Gothic" panose="020B0502020202020204" pitchFamily="34" charset="0"/>
              </a:rPr>
              <a:t>Самара Анна </a:t>
            </a:r>
          </a:p>
          <a:p>
            <a:r>
              <a:rPr lang="ru-RU" sz="900" dirty="0">
                <a:latin typeface="Century Gothic" panose="020B0502020202020204" pitchFamily="34" charset="0"/>
              </a:rPr>
              <a:t>Воспитатель Детский сад «Северный парк» Томского </a:t>
            </a:r>
            <a:r>
              <a:rPr lang="ru-RU" sz="900" dirty="0" smtClean="0">
                <a:latin typeface="Century Gothic" panose="020B0502020202020204" pitchFamily="34" charset="0"/>
              </a:rPr>
              <a:t>района</a:t>
            </a:r>
            <a:endParaRPr lang="ru-RU" sz="900" dirty="0">
              <a:latin typeface="Century Gothic" panose="020B0502020202020204" pitchFamily="34" charset="0"/>
            </a:endParaRPr>
          </a:p>
          <a:p>
            <a:r>
              <a:rPr lang="ru-RU" sz="900" b="1" dirty="0">
                <a:latin typeface="Century Gothic" panose="020B0502020202020204" pitchFamily="34" charset="0"/>
              </a:rPr>
              <a:t>«Воспитатель года России» </a:t>
            </a:r>
            <a:endParaRPr lang="ru-RU" sz="900" b="1" dirty="0" smtClean="0">
              <a:latin typeface="Century Gothic" panose="020B0502020202020204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4222016" y="-2197621"/>
            <a:ext cx="22507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latin typeface="Century Gothic" panose="020B0502020202020204" pitchFamily="34" charset="0"/>
              </a:rPr>
              <a:t>Мухина Елена </a:t>
            </a:r>
            <a:endParaRPr lang="ru-RU" sz="900" dirty="0" smtClean="0">
              <a:latin typeface="Century Gothic" panose="020B0502020202020204" pitchFamily="34" charset="0"/>
            </a:endParaRPr>
          </a:p>
          <a:p>
            <a:r>
              <a:rPr lang="ru-RU" sz="900" dirty="0">
                <a:latin typeface="Century Gothic" panose="020B0502020202020204" pitchFamily="34" charset="0"/>
              </a:rPr>
              <a:t>Педагог-психолог </a:t>
            </a:r>
            <a:r>
              <a:rPr lang="ru-RU" sz="900" dirty="0" smtClean="0">
                <a:latin typeface="Century Gothic" panose="020B0502020202020204" pitchFamily="34" charset="0"/>
              </a:rPr>
              <a:t>«Дом </a:t>
            </a:r>
            <a:r>
              <a:rPr lang="ru-RU" sz="900" dirty="0">
                <a:latin typeface="Century Gothic" panose="020B0502020202020204" pitchFamily="34" charset="0"/>
              </a:rPr>
              <a:t>детского творчества» с. Молчаново</a:t>
            </a:r>
          </a:p>
          <a:p>
            <a:r>
              <a:rPr lang="ru-RU" sz="900" b="1" dirty="0" smtClean="0">
                <a:latin typeface="Century Gothic" panose="020B0502020202020204" pitchFamily="34" charset="0"/>
              </a:rPr>
              <a:t>«Педагог-психолог</a:t>
            </a:r>
            <a:r>
              <a:rPr lang="ru-RU" sz="900" b="1" dirty="0">
                <a:latin typeface="Century Gothic" panose="020B0502020202020204" pitchFamily="34" charset="0"/>
              </a:rPr>
              <a:t>» </a:t>
            </a:r>
            <a:endParaRPr lang="ru-RU" sz="900" b="1" dirty="0" smtClean="0">
              <a:latin typeface="Century Gothic" panose="020B0502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096"/>
          <a:stretch/>
        </p:blipFill>
        <p:spPr>
          <a:xfrm>
            <a:off x="3387766" y="1377758"/>
            <a:ext cx="1184341" cy="991064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1637821" y="-1663655"/>
            <a:ext cx="169734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latin typeface="Century Gothic" panose="020B0502020202020204" pitchFamily="34" charset="0"/>
              </a:rPr>
              <a:t>Богданов Андрей </a:t>
            </a:r>
            <a:endParaRPr lang="en-US" sz="900" dirty="0" smtClean="0">
              <a:latin typeface="Century Gothic" panose="020B0502020202020204" pitchFamily="34" charset="0"/>
            </a:endParaRPr>
          </a:p>
          <a:p>
            <a:r>
              <a:rPr lang="ru-RU" sz="900" dirty="0">
                <a:latin typeface="Century Gothic" panose="020B0502020202020204" pitchFamily="34" charset="0"/>
              </a:rPr>
              <a:t>Учитель </a:t>
            </a:r>
            <a:r>
              <a:rPr lang="ru-RU" sz="900" dirty="0" smtClean="0">
                <a:latin typeface="Century Gothic" panose="020B0502020202020204" pitchFamily="34" charset="0"/>
              </a:rPr>
              <a:t>ОБЗР</a:t>
            </a:r>
            <a:r>
              <a:rPr lang="en-US" sz="900" dirty="0" smtClean="0">
                <a:latin typeface="Century Gothic" panose="020B0502020202020204" pitchFamily="34" charset="0"/>
              </a:rPr>
              <a:t> </a:t>
            </a:r>
            <a:r>
              <a:rPr lang="ru-RU" sz="900" dirty="0" smtClean="0">
                <a:latin typeface="Century Gothic" panose="020B0502020202020204" pitchFamily="34" charset="0"/>
              </a:rPr>
              <a:t>школы №54</a:t>
            </a:r>
            <a:endParaRPr lang="ru-RU" sz="900" dirty="0">
              <a:latin typeface="Century Gothic" panose="020B0502020202020204" pitchFamily="34" charset="0"/>
            </a:endParaRPr>
          </a:p>
          <a:p>
            <a:r>
              <a:rPr lang="ru-RU" sz="900" b="1" dirty="0">
                <a:latin typeface="Century Gothic" panose="020B0502020202020204" pitchFamily="34" charset="0"/>
              </a:rPr>
              <a:t>«Учитель года России» </a:t>
            </a:r>
            <a:endParaRPr lang="ru-RU" sz="900" b="1" dirty="0" smtClean="0">
              <a:latin typeface="Century Gothic" panose="020B050202020202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323215" y="2141524"/>
            <a:ext cx="1381309" cy="496780"/>
          </a:xfrm>
          <a:prstGeom prst="roundRect">
            <a:avLst/>
          </a:prstGeom>
          <a:solidFill>
            <a:srgbClr val="3A892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dirty="0">
                <a:latin typeface="Century Gothic" panose="020B0502020202020204" pitchFamily="34" charset="0"/>
              </a:rPr>
              <a:t>«Учитель года России» </a:t>
            </a:r>
            <a:endParaRPr lang="ru-RU" sz="700" dirty="0" smtClean="0">
              <a:latin typeface="Century Gothic" panose="020B0502020202020204" pitchFamily="34" charset="0"/>
            </a:endParaRPr>
          </a:p>
          <a:p>
            <a:pPr algn="ctr"/>
            <a:r>
              <a:rPr lang="ru-RU" sz="700" dirty="0" smtClean="0">
                <a:latin typeface="Century Gothic" panose="020B0502020202020204" pitchFamily="34" charset="0"/>
              </a:rPr>
              <a:t>Богданов </a:t>
            </a:r>
            <a:r>
              <a:rPr lang="ru-RU" sz="700" dirty="0">
                <a:latin typeface="Century Gothic" panose="020B0502020202020204" pitchFamily="34" charset="0"/>
              </a:rPr>
              <a:t>Андрей </a:t>
            </a:r>
            <a:endParaRPr lang="en-US" sz="700" dirty="0">
              <a:latin typeface="Century Gothic" panose="020B0502020202020204" pitchFamily="34" charset="0"/>
            </a:endParaRPr>
          </a:p>
          <a:p>
            <a:pPr algn="ctr"/>
            <a:r>
              <a:rPr lang="ru-RU" sz="500" dirty="0">
                <a:latin typeface="Century Gothic" panose="020B0502020202020204" pitchFamily="34" charset="0"/>
              </a:rPr>
              <a:t>Учитель ОБЗР</a:t>
            </a:r>
            <a:r>
              <a:rPr lang="en-US" sz="500" dirty="0">
                <a:latin typeface="Century Gothic" panose="020B0502020202020204" pitchFamily="34" charset="0"/>
              </a:rPr>
              <a:t> </a:t>
            </a:r>
            <a:r>
              <a:rPr lang="ru-RU" sz="500" dirty="0">
                <a:latin typeface="Century Gothic" panose="020B0502020202020204" pitchFamily="34" charset="0"/>
              </a:rPr>
              <a:t>школы №</a:t>
            </a:r>
            <a:r>
              <a:rPr lang="ru-RU" sz="500" dirty="0" smtClean="0">
                <a:latin typeface="Century Gothic" panose="020B0502020202020204" pitchFamily="34" charset="0"/>
              </a:rPr>
              <a:t>54</a:t>
            </a:r>
            <a:endParaRPr lang="ru-RU" sz="500" dirty="0">
              <a:latin typeface="Century Gothic" panose="020B0502020202020204" pitchFamily="34" charset="0"/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3331989" y="3608621"/>
            <a:ext cx="1374650" cy="451676"/>
          </a:xfrm>
          <a:prstGeom prst="roundRect">
            <a:avLst/>
          </a:prstGeom>
          <a:solidFill>
            <a:srgbClr val="3A892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dirty="0">
                <a:latin typeface="Century Gothic" panose="020B0502020202020204" pitchFamily="34" charset="0"/>
              </a:rPr>
              <a:t>«Педагог-психолог» </a:t>
            </a:r>
            <a:endParaRPr lang="ru-RU" sz="700" dirty="0" smtClean="0">
              <a:latin typeface="Century Gothic" panose="020B0502020202020204" pitchFamily="34" charset="0"/>
            </a:endParaRPr>
          </a:p>
          <a:p>
            <a:pPr algn="ctr"/>
            <a:r>
              <a:rPr lang="ru-RU" sz="700" dirty="0" smtClean="0">
                <a:latin typeface="Century Gothic" panose="020B0502020202020204" pitchFamily="34" charset="0"/>
              </a:rPr>
              <a:t>Мухина </a:t>
            </a:r>
            <a:r>
              <a:rPr lang="ru-RU" sz="700" dirty="0">
                <a:latin typeface="Century Gothic" panose="020B0502020202020204" pitchFamily="34" charset="0"/>
              </a:rPr>
              <a:t>Елена </a:t>
            </a:r>
          </a:p>
          <a:p>
            <a:pPr algn="ctr"/>
            <a:r>
              <a:rPr lang="ru-RU" sz="500" dirty="0">
                <a:latin typeface="Century Gothic" panose="020B0502020202020204" pitchFamily="34" charset="0"/>
              </a:rPr>
              <a:t>Педагог-психолог «Дом детского творчества» с. </a:t>
            </a:r>
            <a:r>
              <a:rPr lang="ru-RU" sz="500" dirty="0" smtClean="0">
                <a:latin typeface="Century Gothic" panose="020B0502020202020204" pitchFamily="34" charset="0"/>
              </a:rPr>
              <a:t>Молчаново</a:t>
            </a:r>
            <a:endParaRPr lang="ru-RU" sz="500" dirty="0">
              <a:latin typeface="Century Gothic" panose="020B0502020202020204" pitchFamily="34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6214434" y="2142984"/>
            <a:ext cx="1478841" cy="495320"/>
          </a:xfrm>
          <a:prstGeom prst="roundRect">
            <a:avLst/>
          </a:prstGeom>
          <a:solidFill>
            <a:srgbClr val="3A892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dirty="0">
                <a:latin typeface="Century Gothic" panose="020B0502020202020204" pitchFamily="34" charset="0"/>
              </a:rPr>
              <a:t>«Воспитатель года России» </a:t>
            </a:r>
          </a:p>
          <a:p>
            <a:pPr algn="ctr"/>
            <a:r>
              <a:rPr lang="ru-RU" sz="700" dirty="0" smtClean="0">
                <a:latin typeface="Century Gothic" panose="020B0502020202020204" pitchFamily="34" charset="0"/>
              </a:rPr>
              <a:t>Самара </a:t>
            </a:r>
            <a:r>
              <a:rPr lang="ru-RU" sz="700" dirty="0">
                <a:latin typeface="Century Gothic" panose="020B0502020202020204" pitchFamily="34" charset="0"/>
              </a:rPr>
              <a:t>Анна </a:t>
            </a:r>
          </a:p>
          <a:p>
            <a:pPr algn="ctr"/>
            <a:r>
              <a:rPr lang="ru-RU" sz="500" dirty="0">
                <a:latin typeface="Century Gothic" panose="020B0502020202020204" pitchFamily="34" charset="0"/>
              </a:rPr>
              <a:t>Воспитатель Детский сад «Северный парк» Томского района</a:t>
            </a: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765641" y="2135655"/>
            <a:ext cx="1381309" cy="496780"/>
          </a:xfrm>
          <a:prstGeom prst="roundRect">
            <a:avLst/>
          </a:prstGeom>
          <a:solidFill>
            <a:srgbClr val="3A892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dirty="0">
                <a:latin typeface="Century Gothic" panose="020B0502020202020204" pitchFamily="34" charset="0"/>
              </a:rPr>
              <a:t>«Учитель-дефектолог» </a:t>
            </a:r>
          </a:p>
          <a:p>
            <a:pPr algn="ctr"/>
            <a:r>
              <a:rPr lang="ru-RU" sz="700" dirty="0" smtClean="0">
                <a:latin typeface="Century Gothic" panose="020B0502020202020204" pitchFamily="34" charset="0"/>
              </a:rPr>
              <a:t>Терентьева </a:t>
            </a:r>
            <a:r>
              <a:rPr lang="ru-RU" sz="700" dirty="0">
                <a:latin typeface="Century Gothic" panose="020B0502020202020204" pitchFamily="34" charset="0"/>
              </a:rPr>
              <a:t>Галина </a:t>
            </a:r>
          </a:p>
          <a:p>
            <a:pPr algn="ctr"/>
            <a:r>
              <a:rPr lang="ru-RU" sz="500" dirty="0">
                <a:latin typeface="Century Gothic" panose="020B0502020202020204" pitchFamily="34" charset="0"/>
              </a:rPr>
              <a:t>Учитель-дефектолог Заозерная школа №16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766083" y="3614684"/>
            <a:ext cx="1385812" cy="451676"/>
          </a:xfrm>
          <a:prstGeom prst="roundRect">
            <a:avLst/>
          </a:prstGeom>
          <a:solidFill>
            <a:srgbClr val="3A892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dirty="0">
                <a:latin typeface="Century Gothic" panose="020B0502020202020204" pitchFamily="34" charset="0"/>
              </a:rPr>
              <a:t>«Мастер года»</a:t>
            </a:r>
          </a:p>
          <a:p>
            <a:pPr algn="ctr"/>
            <a:r>
              <a:rPr lang="ru-RU" sz="700" dirty="0" smtClean="0">
                <a:latin typeface="Century Gothic" panose="020B0502020202020204" pitchFamily="34" charset="0"/>
              </a:rPr>
              <a:t>Кускова </a:t>
            </a:r>
            <a:r>
              <a:rPr lang="ru-RU" sz="700" dirty="0">
                <a:latin typeface="Century Gothic" panose="020B0502020202020204" pitchFamily="34" charset="0"/>
              </a:rPr>
              <a:t>Анастасия </a:t>
            </a:r>
          </a:p>
          <a:p>
            <a:pPr algn="ctr"/>
            <a:r>
              <a:rPr lang="ru-RU" sz="500" dirty="0">
                <a:latin typeface="Century Gothic" panose="020B0502020202020204" pitchFamily="34" charset="0"/>
              </a:rPr>
              <a:t>Преподаватель Томский техникум железнодорожного транспорта</a:t>
            </a: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6218190" y="3597511"/>
            <a:ext cx="1435406" cy="496780"/>
          </a:xfrm>
          <a:prstGeom prst="roundRect">
            <a:avLst/>
          </a:prstGeom>
          <a:solidFill>
            <a:srgbClr val="3A892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dirty="0">
                <a:latin typeface="Century Gothic" panose="020B0502020202020204" pitchFamily="34" charset="0"/>
              </a:rPr>
              <a:t>«Сердце отдаю детям» </a:t>
            </a:r>
          </a:p>
          <a:p>
            <a:pPr algn="ctr"/>
            <a:r>
              <a:rPr lang="ru-RU" sz="700" dirty="0" err="1" smtClean="0">
                <a:latin typeface="Century Gothic" panose="020B0502020202020204" pitchFamily="34" charset="0"/>
              </a:rPr>
              <a:t>Маткина</a:t>
            </a:r>
            <a:r>
              <a:rPr lang="ru-RU" sz="700" dirty="0" smtClean="0">
                <a:latin typeface="Century Gothic" panose="020B0502020202020204" pitchFamily="34" charset="0"/>
              </a:rPr>
              <a:t> </a:t>
            </a:r>
            <a:r>
              <a:rPr lang="ru-RU" sz="700" dirty="0">
                <a:latin typeface="Century Gothic" panose="020B0502020202020204" pitchFamily="34" charset="0"/>
              </a:rPr>
              <a:t>Ксения </a:t>
            </a:r>
          </a:p>
          <a:p>
            <a:pPr algn="ctr"/>
            <a:r>
              <a:rPr lang="ru-RU" sz="500" dirty="0">
                <a:latin typeface="Century Gothic" panose="020B0502020202020204" pitchFamily="34" charset="0"/>
              </a:rPr>
              <a:t>Педагог дополнительного образования «Томский Хобби-центр»</a:t>
            </a: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3331989" y="5130276"/>
            <a:ext cx="1374650" cy="537177"/>
          </a:xfrm>
          <a:prstGeom prst="roundRect">
            <a:avLst/>
          </a:prstGeom>
          <a:solidFill>
            <a:srgbClr val="3A892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dirty="0" smtClean="0">
                <a:latin typeface="Century Gothic" panose="020B0502020202020204" pitchFamily="34" charset="0"/>
              </a:rPr>
              <a:t>За </a:t>
            </a:r>
            <a:r>
              <a:rPr lang="ru-RU" sz="700" b="1" dirty="0">
                <a:latin typeface="Century Gothic" panose="020B0502020202020204" pitchFamily="34" charset="0"/>
              </a:rPr>
              <a:t>нравственный подвиг </a:t>
            </a:r>
            <a:r>
              <a:rPr lang="ru-RU" sz="700" b="1" dirty="0" smtClean="0">
                <a:latin typeface="Century Gothic" panose="020B0502020202020204" pitchFamily="34" charset="0"/>
              </a:rPr>
              <a:t>учителя</a:t>
            </a:r>
          </a:p>
          <a:p>
            <a:pPr algn="ctr"/>
            <a:r>
              <a:rPr lang="ru-RU" sz="700" dirty="0" err="1" smtClean="0">
                <a:latin typeface="Century Gothic" panose="020B0502020202020204" pitchFamily="34" charset="0"/>
              </a:rPr>
              <a:t>Бузениус</a:t>
            </a:r>
            <a:r>
              <a:rPr lang="ru-RU" sz="700" dirty="0" smtClean="0">
                <a:latin typeface="Century Gothic" panose="020B0502020202020204" pitchFamily="34" charset="0"/>
              </a:rPr>
              <a:t> </a:t>
            </a:r>
            <a:r>
              <a:rPr lang="ru-RU" sz="700" dirty="0">
                <a:latin typeface="Century Gothic" panose="020B0502020202020204" pitchFamily="34" charset="0"/>
              </a:rPr>
              <a:t>Оксана </a:t>
            </a:r>
            <a:endParaRPr lang="ru-RU" sz="700" dirty="0" smtClean="0">
              <a:latin typeface="Century Gothic" panose="020B0502020202020204" pitchFamily="34" charset="0"/>
            </a:endParaRPr>
          </a:p>
          <a:p>
            <a:pPr algn="ctr"/>
            <a:r>
              <a:rPr lang="ru-RU" sz="500" dirty="0">
                <a:latin typeface="Century Gothic" panose="020B0502020202020204" pitchFamily="34" charset="0"/>
              </a:rPr>
              <a:t>Педагог-психолог Детский сад г. Колпашево</a:t>
            </a: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4766082" y="5129849"/>
            <a:ext cx="1385812" cy="537603"/>
          </a:xfrm>
          <a:prstGeom prst="roundRect">
            <a:avLst/>
          </a:prstGeom>
          <a:solidFill>
            <a:srgbClr val="3A892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dirty="0">
                <a:latin typeface="Century Gothic" panose="020B0502020202020204" pitchFamily="34" charset="0"/>
              </a:rPr>
              <a:t>«Первый учитель» </a:t>
            </a:r>
            <a:r>
              <a:rPr lang="ru-RU" sz="700" dirty="0" smtClean="0">
                <a:latin typeface="Century Gothic" panose="020B0502020202020204" pitchFamily="34" charset="0"/>
              </a:rPr>
              <a:t>Зырянова </a:t>
            </a:r>
            <a:r>
              <a:rPr lang="ru-RU" sz="700" dirty="0">
                <a:latin typeface="Century Gothic" panose="020B0502020202020204" pitchFamily="34" charset="0"/>
              </a:rPr>
              <a:t>Мария </a:t>
            </a:r>
            <a:endParaRPr lang="ru-RU" sz="700" dirty="0" smtClean="0">
              <a:latin typeface="Century Gothic" panose="020B0502020202020204" pitchFamily="34" charset="0"/>
            </a:endParaRPr>
          </a:p>
          <a:p>
            <a:pPr algn="ctr"/>
            <a:r>
              <a:rPr lang="ru-RU" sz="500" dirty="0" smtClean="0">
                <a:latin typeface="Century Gothic" panose="020B0502020202020204" pitchFamily="34" charset="0"/>
              </a:rPr>
              <a:t>Учитель </a:t>
            </a:r>
            <a:r>
              <a:rPr lang="ru-RU" sz="500" dirty="0">
                <a:latin typeface="Century Gothic" panose="020B0502020202020204" pitchFamily="34" charset="0"/>
              </a:rPr>
              <a:t>начальных классов школа № 2 им. Ф.А. Трифонова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6214434" y="5093830"/>
            <a:ext cx="1439162" cy="573621"/>
          </a:xfrm>
          <a:prstGeom prst="roundRect">
            <a:avLst/>
          </a:prstGeom>
          <a:solidFill>
            <a:srgbClr val="3A892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dirty="0">
                <a:latin typeface="Century Gothic" panose="020B0502020202020204" pitchFamily="34" charset="0"/>
              </a:rPr>
              <a:t>«Директор года России» </a:t>
            </a:r>
            <a:r>
              <a:rPr lang="ru-RU" sz="700" dirty="0" smtClean="0">
                <a:latin typeface="Century Gothic" panose="020B0502020202020204" pitchFamily="34" charset="0"/>
              </a:rPr>
              <a:t>Малышева </a:t>
            </a:r>
            <a:r>
              <a:rPr lang="ru-RU" sz="700" dirty="0">
                <a:latin typeface="Century Gothic" panose="020B0502020202020204" pitchFamily="34" charset="0"/>
              </a:rPr>
              <a:t>Ольга </a:t>
            </a:r>
            <a:endParaRPr lang="ru-RU" sz="700" dirty="0" smtClean="0">
              <a:latin typeface="Century Gothic" panose="020B0502020202020204" pitchFamily="34" charset="0"/>
            </a:endParaRPr>
          </a:p>
          <a:p>
            <a:pPr algn="ctr"/>
            <a:r>
              <a:rPr lang="ru-RU" sz="500" dirty="0">
                <a:latin typeface="Century Gothic" panose="020B0502020202020204" pitchFamily="34" charset="0"/>
              </a:rPr>
              <a:t>Директор </a:t>
            </a:r>
            <a:r>
              <a:rPr lang="ru-RU" sz="500" dirty="0" smtClean="0">
                <a:latin typeface="Century Gothic" panose="020B0502020202020204" pitchFamily="34" charset="0"/>
              </a:rPr>
              <a:t>школы №65 </a:t>
            </a:r>
            <a:r>
              <a:rPr lang="ru-RU" sz="500" dirty="0" err="1" smtClean="0">
                <a:latin typeface="Century Gothic" panose="020B0502020202020204" pitchFamily="34" charset="0"/>
              </a:rPr>
              <a:t>г.Томск</a:t>
            </a:r>
            <a:endParaRPr lang="ru-RU" sz="500" dirty="0">
              <a:latin typeface="Century Gothic" panose="020B0502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94614" y="5827728"/>
            <a:ext cx="21444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i="1" dirty="0">
                <a:solidFill>
                  <a:srgbClr val="363636"/>
                </a:solidFill>
                <a:latin typeface="Century Gothic" panose="020B0502020202020204" pitchFamily="34" charset="0"/>
              </a:rPr>
              <a:t>Конкурсы профессионального педагогического мастерства</a:t>
            </a:r>
            <a:endParaRPr lang="ru-RU" sz="1100" i="1" dirty="0">
              <a:solidFill>
                <a:srgbClr val="363636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253250" y="286785"/>
            <a:ext cx="2810450" cy="7273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9" name="Рисунок 7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53426" y="303897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41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2579900" y="2448780"/>
            <a:ext cx="1594167" cy="2580420"/>
          </a:xfrm>
          <a:prstGeom prst="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764300" y="2457964"/>
            <a:ext cx="1594167" cy="2969170"/>
          </a:xfrm>
          <a:prstGeom prst="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7326903" y="2457963"/>
            <a:ext cx="1594167" cy="3055759"/>
          </a:xfrm>
          <a:prstGeom prst="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9941789" y="2457963"/>
            <a:ext cx="1594167" cy="2850637"/>
          </a:xfrm>
          <a:prstGeom prst="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972733" y="1576544"/>
            <a:ext cx="9875159" cy="87223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85012" y="6492875"/>
            <a:ext cx="2743200" cy="365125"/>
          </a:xfrm>
        </p:spPr>
        <p:txBody>
          <a:bodyPr/>
          <a:lstStyle/>
          <a:p>
            <a:fld id="{00000000-1234-1234-1234-123412341234}" type="slidenum">
              <a:rPr lang="ru" smtClean="0"/>
              <a:pPr/>
              <a:t>13</a:t>
            </a:fld>
            <a:endParaRPr lang="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74" y="6415850"/>
            <a:ext cx="1874089" cy="304485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14247"/>
              </p:ext>
            </p:extLst>
          </p:nvPr>
        </p:nvGraphicFramePr>
        <p:xfrm>
          <a:off x="2106863" y="1661876"/>
          <a:ext cx="9751606" cy="3765258"/>
        </p:xfrm>
        <a:graphic>
          <a:graphicData uri="http://schemas.openxmlformats.org/drawingml/2006/table">
            <a:tbl>
              <a:tblPr/>
              <a:tblGrid>
                <a:gridCol w="245785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04046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10726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14602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819521"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5093" marR="5093" marT="905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5093" marR="5093" marT="905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5093" marR="5093" marT="905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5093" marR="5093" marT="905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45737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100,0</a:t>
                      </a:r>
                      <a:endParaRPr lang="ru-RU" sz="2800" b="1" i="0" u="none" strike="noStrike" cap="non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5093" marR="5093" marT="90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100,4</a:t>
                      </a:r>
                      <a:endParaRPr lang="ru-RU" sz="2800" b="1" i="0" u="none" strike="noStrike" cap="non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5093" marR="5093" marT="90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101,6</a:t>
                      </a:r>
                      <a:endParaRPr lang="ru-RU" sz="2800" b="1" i="0" u="none" strike="noStrike" cap="non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5093" marR="5093" marT="9053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100,2</a:t>
                      </a:r>
                      <a:endParaRPr lang="ru-RU" sz="28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790" marR="6790" marT="1207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256392"/>
            <a:ext cx="8352667" cy="691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СРЕДНЯЯ ЗАРАБОТНАЯ ПЛАТА ПЕДАГОГИЧЕСКИХ РАБОТНИКОВ ЗА 2025 </a:t>
            </a:r>
            <a:r>
              <a:rPr lang="ru-RU" sz="3200" dirty="0" smtClean="0">
                <a:solidFill>
                  <a:srgbClr val="00881B"/>
                </a:solidFill>
                <a:latin typeface="TomskObl2104" pitchFamily="50" charset="0"/>
              </a:rPr>
              <a:t>ГОД</a:t>
            </a:r>
            <a:endParaRPr lang="ru-RU" sz="32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40533" y="933700"/>
            <a:ext cx="2823209" cy="2215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</a:pPr>
            <a:r>
              <a:rPr lang="ru-RU" sz="1400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(по данным </a:t>
            </a:r>
            <a:r>
              <a:rPr lang="ru-RU" sz="1400" dirty="0" err="1" smtClean="0">
                <a:solidFill>
                  <a:srgbClr val="00881B"/>
                </a:solidFill>
                <a:latin typeface="Century Gothic" panose="020B0502020202020204" pitchFamily="34" charset="0"/>
              </a:rPr>
              <a:t>зп</a:t>
            </a:r>
            <a:r>
              <a:rPr lang="ru-RU" sz="1400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-образование)</a:t>
            </a:r>
            <a:endParaRPr lang="ru-RU" sz="1400" dirty="0">
              <a:solidFill>
                <a:srgbClr val="00881B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054" y="1729223"/>
            <a:ext cx="523849" cy="59546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002" y="1724202"/>
            <a:ext cx="518405" cy="58925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5941" y="1728697"/>
            <a:ext cx="502150" cy="57063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940" y="1743281"/>
            <a:ext cx="507898" cy="577358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579900" y="1945534"/>
            <a:ext cx="1988045" cy="233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100"/>
              </a:lnSpc>
              <a:buClr>
                <a:srgbClr val="000000"/>
              </a:buClr>
              <a:defRPr/>
            </a:pPr>
            <a:r>
              <a:rPr lang="ru-RU" sz="2000" dirty="0">
                <a:solidFill>
                  <a:srgbClr val="00881B"/>
                </a:solidFill>
                <a:latin typeface="TomskObl2104" pitchFamily="50" charset="0"/>
              </a:rPr>
              <a:t>Детские сады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209926" y="1868239"/>
            <a:ext cx="3147485" cy="374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00"/>
              </a:lnSpc>
              <a:buClr>
                <a:srgbClr val="000000"/>
              </a:buClr>
              <a:defRPr/>
            </a:pPr>
            <a:r>
              <a:rPr lang="ru-RU" sz="2000" dirty="0">
                <a:solidFill>
                  <a:srgbClr val="00881B"/>
                </a:solidFill>
                <a:latin typeface="TomskObl2104" pitchFamily="50" charset="0"/>
              </a:rPr>
              <a:t>Дополнительное образование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166611" y="1945534"/>
            <a:ext cx="1051891" cy="233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100"/>
              </a:lnSpc>
              <a:buClr>
                <a:srgbClr val="000000"/>
              </a:buClr>
              <a:defRPr/>
            </a:pPr>
            <a:r>
              <a:rPr lang="ru-RU" sz="2000" dirty="0">
                <a:solidFill>
                  <a:srgbClr val="00881B"/>
                </a:solidFill>
                <a:latin typeface="TomskObl2104" pitchFamily="50" charset="0"/>
              </a:rPr>
              <a:t>Школы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0278091" y="1929504"/>
            <a:ext cx="1513556" cy="2494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100"/>
              </a:lnSpc>
              <a:buClr>
                <a:srgbClr val="000000"/>
              </a:buClr>
              <a:defRPr/>
            </a:pPr>
            <a:r>
              <a:rPr lang="ru-RU" sz="2000" dirty="0">
                <a:solidFill>
                  <a:srgbClr val="00881B"/>
                </a:solidFill>
                <a:latin typeface="TomskObl2104" pitchFamily="50" charset="0"/>
              </a:rPr>
              <a:t>Колледжи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785534" y="5925784"/>
            <a:ext cx="906235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ru-RU" sz="12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* Показатель указан без учета ежемесячного денежного вознаграждения за классное руководство (кураторство)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32774" y="2866850"/>
            <a:ext cx="22290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ru-RU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% выполнения к запланированному </a:t>
            </a:r>
            <a:r>
              <a:rPr lang="ru-RU" sz="16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уровню на </a:t>
            </a:r>
            <a:r>
              <a:rPr lang="ru-RU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2025 </a:t>
            </a:r>
            <a:r>
              <a:rPr lang="ru-RU" sz="16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год</a:t>
            </a:r>
            <a:endParaRPr lang="ru-RU" sz="16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fontAlgn="b"/>
            <a:r>
              <a:rPr lang="ru-RU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(в целом по Томской области)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1187941" y="1212033"/>
            <a:ext cx="5741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"/>
            <a:r>
              <a:rPr lang="ru-RU" sz="14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руб.</a:t>
            </a:r>
          </a:p>
        </p:txBody>
      </p:sp>
    </p:spTree>
    <p:extLst>
      <p:ext uri="{BB962C8B-B14F-4D97-AF65-F5344CB8AC3E}">
        <p14:creationId xmlns:p14="http://schemas.microsoft.com/office/powerpoint/2010/main" val="192904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284970" y="6327780"/>
            <a:ext cx="2743200" cy="365125"/>
          </a:xfrm>
        </p:spPr>
        <p:txBody>
          <a:bodyPr/>
          <a:lstStyle/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14</a:t>
            </a:fld>
            <a:endParaRPr lang="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8223997"/>
              </p:ext>
            </p:extLst>
          </p:nvPr>
        </p:nvGraphicFramePr>
        <p:xfrm>
          <a:off x="301831" y="1734491"/>
          <a:ext cx="11538934" cy="4419916"/>
        </p:xfrm>
        <a:graphic>
          <a:graphicData uri="http://schemas.openxmlformats.org/drawingml/2006/table">
            <a:tbl>
              <a:tblPr firstRow="1" firstCol="1" bandRow="1"/>
              <a:tblGrid>
                <a:gridCol w="58236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058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326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7674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05384">
                <a:tc rowSpan="2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entury Gothic"/>
                        </a:rPr>
                        <a:t>Наименование мероприятия (результата) и источники финансирования</a:t>
                      </a:r>
                      <a:endParaRPr sz="2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1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entury Gothic"/>
                        </a:rPr>
                        <a:t>Объем финансового обеспечения</a:t>
                      </a:r>
                      <a:endParaRPr sz="2400" dirty="0"/>
                    </a:p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entury Gothic"/>
                        </a:rPr>
                        <a:t>по годам реализации (тыс. рублей)</a:t>
                      </a:r>
                      <a:endParaRPr sz="2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1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2692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entury Gothic"/>
                        </a:rPr>
                        <a:t>2025</a:t>
                      </a:r>
                      <a:endParaRPr sz="2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entury Gothic"/>
                        </a:rPr>
                        <a:t>2026</a:t>
                      </a:r>
                      <a:endParaRPr sz="2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entury Gothic"/>
                        </a:rPr>
                        <a:t>2027</a:t>
                      </a:r>
                      <a:endParaRPr sz="2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69036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spc="-10" dirty="0">
                          <a:latin typeface="Century Gothic"/>
                        </a:rPr>
                        <a:t>Обеспечены выплаты ежемесячного денежного вознаграждения советникам директоров по воспитанию и взаимодействию с детскими общественными объединениями</a:t>
                      </a:r>
                      <a:endParaRPr lang="ru-RU" sz="1400" dirty="0"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0960" marR="60960" marT="6096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spc="-10" dirty="0" smtClean="0">
                          <a:solidFill>
                            <a:schemeClr val="tx1"/>
                          </a:solidFill>
                          <a:latin typeface="Century Gothic"/>
                        </a:rPr>
                        <a:t>35 143,7</a:t>
                      </a:r>
                      <a:endParaRPr lang="ru-RU" sz="1400" dirty="0">
                        <a:solidFill>
                          <a:schemeClr val="tx1"/>
                        </a:solidFill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0960" marR="60960" marT="6096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spc="-10" dirty="0" smtClean="0">
                          <a:solidFill>
                            <a:schemeClr val="tx1"/>
                          </a:solidFill>
                          <a:latin typeface="Century Gothic"/>
                        </a:rPr>
                        <a:t>41 696,6</a:t>
                      </a:r>
                      <a:endParaRPr lang="ru-RU" sz="1400" dirty="0">
                        <a:solidFill>
                          <a:schemeClr val="tx1"/>
                        </a:solidFill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0960" marR="60960" marT="6096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spc="-10" dirty="0" smtClean="0">
                          <a:solidFill>
                            <a:schemeClr val="tx1"/>
                          </a:solidFill>
                          <a:latin typeface="Century Gothic"/>
                        </a:rPr>
                        <a:t>41 673,6</a:t>
                      </a:r>
                      <a:endParaRPr lang="ru-RU" sz="1400" dirty="0">
                        <a:solidFill>
                          <a:schemeClr val="tx1"/>
                        </a:solidFill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0960" marR="60960" marT="6096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74420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400" spc="-10" dirty="0">
                          <a:latin typeface="Century Gothic"/>
                        </a:rPr>
                        <a:t>В государственных и муниципальных общеобразовательных организациях и их структурных подразделениях реализованы мероприятия по обеспечению деятельности советников директора по воспитанию и взаимодействию с детскими общественными объединениями</a:t>
                      </a:r>
                      <a:endParaRPr lang="ru-RU" sz="1400" dirty="0"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0960" marR="60960" marT="6096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Century Gothic"/>
                          <a:ea typeface="Times New Roman"/>
                          <a:cs typeface="Times New Roman"/>
                        </a:rPr>
                        <a:t>82 570,2</a:t>
                      </a:r>
                      <a:endParaRPr lang="ru-RU" sz="1400" dirty="0">
                        <a:solidFill>
                          <a:schemeClr val="tx1"/>
                        </a:solidFill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0960" marR="60960" marT="6096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Century Gothic"/>
                          <a:ea typeface="Times New Roman"/>
                          <a:cs typeface="Times New Roman"/>
                        </a:rPr>
                        <a:t>93 935,6</a:t>
                      </a:r>
                      <a:endParaRPr lang="ru-RU" sz="1400" dirty="0">
                        <a:solidFill>
                          <a:schemeClr val="tx1"/>
                        </a:solidFill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0960" marR="60960" marT="6096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Century Gothic"/>
                          <a:ea typeface="Times New Roman"/>
                          <a:cs typeface="Times New Roman"/>
                        </a:rPr>
                        <a:t>95 099,9</a:t>
                      </a:r>
                      <a:endParaRPr lang="ru-RU" sz="1400" dirty="0">
                        <a:solidFill>
                          <a:schemeClr val="tx1"/>
                        </a:solidFill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0960" marR="60960" marT="6096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8007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spc="-10">
                          <a:latin typeface="Century Gothic"/>
                        </a:rPr>
                        <a:t>Осуществлены единовременные компенсационные выплаты учителям в рамках реализации программы "Земский учитель"</a:t>
                      </a:r>
                      <a:endParaRPr lang="ru-RU" sz="1400"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50511" marR="50511" marT="5051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spc="-10" dirty="0" smtClean="0">
                          <a:solidFill>
                            <a:schemeClr val="tx1"/>
                          </a:solidFill>
                          <a:latin typeface="Century Gothic"/>
                        </a:rPr>
                        <a:t>23 000,00</a:t>
                      </a:r>
                      <a:endParaRPr lang="ru-RU" sz="1400" dirty="0">
                        <a:solidFill>
                          <a:schemeClr val="tx1"/>
                        </a:solidFill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50511" marR="50511" marT="5051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spc="-10" dirty="0" smtClean="0">
                          <a:solidFill>
                            <a:schemeClr val="tx1"/>
                          </a:solidFill>
                          <a:latin typeface="Century Gothic"/>
                        </a:rPr>
                        <a:t>25 000,00</a:t>
                      </a:r>
                      <a:endParaRPr lang="ru-RU" sz="1400" dirty="0">
                        <a:solidFill>
                          <a:schemeClr val="tx1"/>
                        </a:solidFill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50511" marR="50511" marT="5051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spc="-10" dirty="0" smtClean="0">
                          <a:solidFill>
                            <a:schemeClr val="tx1"/>
                          </a:solidFill>
                          <a:latin typeface="Century Gothic"/>
                        </a:rPr>
                        <a:t>11</a:t>
                      </a:r>
                      <a:r>
                        <a:rPr lang="ru-RU" sz="1400" spc="-10" dirty="0">
                          <a:solidFill>
                            <a:schemeClr val="tx1"/>
                          </a:solidFill>
                          <a:latin typeface="Century Gothic"/>
                        </a:rPr>
                        <a:t> 000,00</a:t>
                      </a:r>
                      <a:endParaRPr lang="ru-RU" sz="1400" dirty="0">
                        <a:solidFill>
                          <a:schemeClr val="tx1"/>
                        </a:solidFill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50511" marR="50511" marT="5051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58587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spc="-10">
                          <a:latin typeface="Century Gothic"/>
                        </a:rPr>
                        <a:t>Обеспечены выплаты денежного вознаграждения за классное руководство, предоставляемые педагогическим работникам образовательных организаций, ежемесячно</a:t>
                      </a:r>
                      <a:endParaRPr lang="ru-RU" sz="1400"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50511" marR="50511" marT="5051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Century Gothic"/>
                          <a:ea typeface="Times New Roman"/>
                          <a:cs typeface="Times New Roman"/>
                        </a:rPr>
                        <a:t>1 089 497,5</a:t>
                      </a:r>
                      <a:endParaRPr lang="ru-RU" sz="1400" dirty="0">
                        <a:solidFill>
                          <a:schemeClr val="tx1"/>
                        </a:solidFill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50511" marR="50511" marT="5051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Century Gothic"/>
                          <a:ea typeface="Times New Roman"/>
                          <a:cs typeface="Times New Roman"/>
                        </a:rPr>
                        <a:t>1 084 166,2</a:t>
                      </a:r>
                      <a:endParaRPr lang="ru-RU" sz="1400" dirty="0">
                        <a:solidFill>
                          <a:schemeClr val="tx1"/>
                        </a:solidFill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50511" marR="50511" marT="5051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Century Gothic"/>
                          <a:ea typeface="Times New Roman"/>
                          <a:cs typeface="Times New Roman"/>
                        </a:rPr>
                        <a:t>1 082 011,00</a:t>
                      </a:r>
                      <a:endParaRPr lang="ru-RU" sz="1400" dirty="0">
                        <a:solidFill>
                          <a:schemeClr val="tx1"/>
                        </a:solidFill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50511" marR="50511" marT="5051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8587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spc="-10" dirty="0">
                          <a:latin typeface="Century Gothic"/>
                        </a:rPr>
                        <a:t>Обеспечены выплаты денежного вознаграждения за классное руководство (кураторство), предоставляемые педагогическим работникам образовательных организаций, ежемесячно</a:t>
                      </a:r>
                      <a:endParaRPr lang="ru-RU" sz="1400" dirty="0"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50511" marR="50511" marT="5051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Century Gothic"/>
                          <a:ea typeface="Times New Roman"/>
                          <a:cs typeface="Times New Roman"/>
                        </a:rPr>
                        <a:t>121 483,8</a:t>
                      </a:r>
                      <a:endParaRPr lang="ru-RU" sz="1400" dirty="0">
                        <a:solidFill>
                          <a:schemeClr val="tx1"/>
                        </a:solidFill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50511" marR="50511" marT="5051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Century Gothic"/>
                          <a:ea typeface="Times New Roman"/>
                          <a:cs typeface="Times New Roman"/>
                        </a:rPr>
                        <a:t>118 080,8</a:t>
                      </a:r>
                      <a:endParaRPr lang="ru-RU" sz="1400" dirty="0">
                        <a:solidFill>
                          <a:schemeClr val="tx1"/>
                        </a:solidFill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50511" marR="50511" marT="5051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Century Gothic"/>
                          <a:ea typeface="Times New Roman"/>
                          <a:cs typeface="Times New Roman"/>
                        </a:rPr>
                        <a:t>115 358,6</a:t>
                      </a:r>
                      <a:endParaRPr lang="ru-RU" sz="1400" dirty="0">
                        <a:solidFill>
                          <a:schemeClr val="tx1"/>
                        </a:solidFill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50511" marR="50511" marT="5051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3203">
                <a:tc>
                  <a:txBody>
                    <a:bodyPr/>
                    <a:lstStyle/>
                    <a:p>
                      <a:pPr algn="r"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b="1" spc="-10">
                          <a:latin typeface="Century Gothic"/>
                        </a:rPr>
                        <a:t>ИТОГО ПО РЕГИОНАЛЬНОМУ ПРОЕКТУ:</a:t>
                      </a:r>
                      <a:endParaRPr lang="ru-RU" sz="1400" b="1"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50511" marR="50511" marT="5051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b="1" spc="-10" dirty="0" smtClean="0">
                          <a:latin typeface="Century Gothic"/>
                        </a:rPr>
                        <a:t>1 351 695,2</a:t>
                      </a:r>
                      <a:endParaRPr lang="ru-RU" sz="1400" b="1" dirty="0"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50511" marR="50511" marT="5051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b="1" spc="-10" dirty="0" smtClean="0">
                          <a:latin typeface="Century Gothic"/>
                        </a:rPr>
                        <a:t>1 362 879,2</a:t>
                      </a:r>
                      <a:endParaRPr lang="ru-RU" sz="1400" b="1" dirty="0"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50511" marR="50511" marT="5051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b="1" spc="-10" dirty="0" smtClean="0">
                          <a:latin typeface="Century Gothic"/>
                        </a:rPr>
                        <a:t>1 345 143,1</a:t>
                      </a:r>
                      <a:endParaRPr lang="ru-RU" sz="1400" b="1" dirty="0"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50511" marR="50511" marT="5051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7" name="Скругленный прямоугольник 6"/>
          <p:cNvSpPr/>
          <p:nvPr/>
        </p:nvSpPr>
        <p:spPr bwMode="auto">
          <a:xfrm>
            <a:off x="301831" y="1013134"/>
            <a:ext cx="11501832" cy="54022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Century Gothic"/>
              </a:rPr>
              <a:t>Целью реализации Регионального проекта «Педагоги и наставники» является сокращение количества вакантных должностей педагогических работников в образовательных организациях. </a:t>
            </a:r>
            <a:endParaRPr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256392"/>
            <a:ext cx="7937771" cy="691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ФЕДЕРАЛЬНЫЙ </a:t>
            </a:r>
            <a:r>
              <a:rPr lang="ru-RU" sz="3200" dirty="0" smtClean="0">
                <a:solidFill>
                  <a:srgbClr val="00881B"/>
                </a:solidFill>
                <a:latin typeface="TomskObl2104" pitchFamily="50" charset="0"/>
              </a:rPr>
              <a:t>ПРОЕКТ</a:t>
            </a:r>
          </a:p>
          <a:p>
            <a:pPr>
              <a:lnSpc>
                <a:spcPct val="60000"/>
              </a:lnSpc>
            </a:pPr>
            <a:r>
              <a:rPr lang="ru-RU" sz="3200" dirty="0" smtClean="0">
                <a:solidFill>
                  <a:srgbClr val="00881B"/>
                </a:solidFill>
                <a:latin typeface="TomskObl2104" pitchFamily="50" charset="0"/>
              </a:rPr>
              <a:t>«</a:t>
            </a: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ПЕДАГОГИ И НАСТАВНИКИ»</a:t>
            </a:r>
          </a:p>
        </p:txBody>
      </p:sp>
    </p:spTree>
    <p:extLst>
      <p:ext uri="{BB962C8B-B14F-4D97-AF65-F5344CB8AC3E}">
        <p14:creationId xmlns:p14="http://schemas.microsoft.com/office/powerpoint/2010/main" val="375274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216390" y="6356350"/>
            <a:ext cx="2743200" cy="365125"/>
          </a:xfrm>
        </p:spPr>
        <p:txBody>
          <a:bodyPr/>
          <a:lstStyle/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15</a:t>
            </a:fld>
            <a:endParaRPr lang="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308034"/>
              </p:ext>
            </p:extLst>
          </p:nvPr>
        </p:nvGraphicFramePr>
        <p:xfrm>
          <a:off x="346014" y="1005844"/>
          <a:ext cx="11529755" cy="5100314"/>
        </p:xfrm>
        <a:graphic>
          <a:graphicData uri="http://schemas.openxmlformats.org/drawingml/2006/table">
            <a:tbl>
              <a:tblPr firstRow="1" bandRow="1"/>
              <a:tblGrid>
                <a:gridCol w="59489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89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89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68290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4693">
                <a:tc rowSpan="2"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entury Gothic"/>
                        </a:rPr>
                        <a:t>Наименование мероприятия (результата)</a:t>
                      </a:r>
                      <a:endParaRPr sz="2400" dirty="0"/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1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dirty="0">
                          <a:solidFill>
                            <a:schemeClr val="bg1"/>
                          </a:solidFill>
                          <a:latin typeface="Century Gothic"/>
                          <a:ea typeface="Arial"/>
                          <a:cs typeface="Arial"/>
                        </a:rPr>
                        <a:t>Получают выплаты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1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400" b="1" i="0" u="none" strike="noStrike" cap="none">
                          <a:solidFill>
                            <a:schemeClr val="bg1"/>
                          </a:solidFill>
                          <a:latin typeface="Century Gothic"/>
                          <a:ea typeface="Arial"/>
                          <a:cs typeface="Arial"/>
                        </a:rPr>
                        <a:t>Сумма выплат</a:t>
                      </a:r>
                      <a:endParaRPr sz="2400"/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4693">
                <a:tc vMerge="1"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endParaRPr lang="ru-RU" sz="1050" b="1">
                        <a:solidFill>
                          <a:schemeClr val="bg1"/>
                        </a:solidFill>
                        <a:latin typeface="Century Gothic"/>
                      </a:endParaRPr>
                    </a:p>
                  </a:txBody>
                  <a:tcPr anchor="ctr">
                    <a:solidFill>
                      <a:srgbClr val="3C5A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>
                          <a:solidFill>
                            <a:schemeClr val="bg1"/>
                          </a:solidFill>
                          <a:latin typeface="Century Gothic"/>
                          <a:ea typeface="Arial"/>
                          <a:cs typeface="Arial"/>
                        </a:rPr>
                        <a:t>план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1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 cap="none" dirty="0">
                          <a:solidFill>
                            <a:schemeClr val="bg1"/>
                          </a:solidFill>
                          <a:latin typeface="Century Gothic"/>
                          <a:ea typeface="Arial"/>
                          <a:cs typeface="Arial"/>
                        </a:rPr>
                        <a:t>факт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1B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endParaRPr lang="ru-RU" sz="1050" b="1" i="0" u="none" strike="noStrike" cap="none">
                        <a:solidFill>
                          <a:schemeClr val="bg1"/>
                        </a:solidFill>
                        <a:latin typeface="Century Gothic"/>
                        <a:ea typeface="Arial"/>
                        <a:cs typeface="Arial"/>
                      </a:endParaRPr>
                    </a:p>
                  </a:txBody>
                  <a:tcPr anchor="ctr">
                    <a:solidFill>
                      <a:srgbClr val="3C5A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67412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 spc="-10" dirty="0">
                          <a:latin typeface="Century Gothic"/>
                        </a:rPr>
                        <a:t>Обеспечены выплаты ежемесячного денежного вознаграждения советникам директоров по воспитанию и взаимодействию с детскими общественными объединениями (на 30.06.2025)</a:t>
                      </a:r>
                      <a:endParaRPr lang="ru-RU" sz="1400" dirty="0"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0960" marR="60960" marT="6096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 smtClean="0">
                          <a:latin typeface="Century Gothic"/>
                        </a:rPr>
                        <a:t>346 </a:t>
                      </a:r>
                      <a:r>
                        <a:rPr lang="ru-RU" sz="1600" dirty="0">
                          <a:latin typeface="Century Gothic"/>
                        </a:rPr>
                        <a:t>чел.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600" dirty="0">
                          <a:latin typeface="Century Gothic"/>
                        </a:rPr>
                        <a:t>280 чел.</a:t>
                      </a:r>
                      <a:endParaRPr sz="2400" dirty="0"/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 smtClean="0">
                          <a:latin typeface="Century Gothic"/>
                        </a:rPr>
                        <a:t>19 562,70 тыс.руб.</a:t>
                      </a:r>
                      <a:endParaRPr lang="ru-RU" sz="1600" dirty="0">
                        <a:latin typeface="Century Gothic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92996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400" spc="-10">
                          <a:latin typeface="Century Gothic"/>
                        </a:rPr>
                        <a:t>В государственных и муниципальных общеобразовательных организациях и их структурных подразделениях реализованы мероприятия по обеспечению деятельности советников директора по воспитанию и взаимодействию с детскими общественными объединениями (на 30.06.2025)</a:t>
                      </a:r>
                      <a:endParaRPr lang="ru-RU" sz="1400"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60960" marR="60960" marT="6096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 smtClean="0">
                          <a:latin typeface="Century Gothic"/>
                        </a:rPr>
                        <a:t>285 </a:t>
                      </a:r>
                      <a:r>
                        <a:rPr lang="ru-RU" sz="1600" dirty="0">
                          <a:latin typeface="Century Gothic"/>
                        </a:rPr>
                        <a:t>ед.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Century Gothic"/>
                        </a:rPr>
                        <a:t>242 ед.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 smtClean="0">
                          <a:latin typeface="Century Gothic"/>
                        </a:rPr>
                        <a:t>51 064,80 тыс.руб.</a:t>
                      </a:r>
                      <a:endParaRPr lang="ru-RU" sz="1600" dirty="0">
                        <a:latin typeface="Century Gothic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53864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400" spc="-10">
                          <a:latin typeface="Century Gothic"/>
                        </a:rPr>
                        <a:t>Обеспечены выплаты денежного вознаграждения за классное руководство, предоставляемые педагогическим работникам образовательных организаций, ежемесячно (на 30.05.2025)</a:t>
                      </a:r>
                      <a:endParaRPr lang="ru-RU" sz="1400"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50511" marR="50511" marT="5051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Century Gothic"/>
                        </a:rPr>
                        <a:t>6 </a:t>
                      </a:r>
                      <a:r>
                        <a:rPr lang="ru-RU" sz="1600" dirty="0" smtClean="0">
                          <a:latin typeface="Century Gothic"/>
                        </a:rPr>
                        <a:t>315 </a:t>
                      </a:r>
                      <a:r>
                        <a:rPr lang="ru-RU" sz="1600" dirty="0">
                          <a:latin typeface="Century Gothic"/>
                        </a:rPr>
                        <a:t>ед.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Century Gothic"/>
                        </a:rPr>
                        <a:t>6 </a:t>
                      </a:r>
                      <a:r>
                        <a:rPr lang="ru-RU" sz="1600" dirty="0" smtClean="0">
                          <a:latin typeface="Century Gothic"/>
                        </a:rPr>
                        <a:t>187 </a:t>
                      </a:r>
                      <a:r>
                        <a:rPr lang="ru-RU" sz="1600" dirty="0">
                          <a:latin typeface="Century Gothic"/>
                        </a:rPr>
                        <a:t>ед.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 smtClean="0">
                          <a:latin typeface="Century Gothic"/>
                        </a:rPr>
                        <a:t>700 056,00 тыс.руб.</a:t>
                      </a:r>
                      <a:endParaRPr lang="ru-RU" sz="1600" dirty="0">
                        <a:latin typeface="Century Gothic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116656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ru-RU" sz="1400" spc="-10" dirty="0">
                          <a:latin typeface="Century Gothic"/>
                        </a:rPr>
                        <a:t>Обеспечены выплаты денежного вознаграждения за классное руководство (кураторство), предоставляемые педагогическим работникам образовательных организаций, ежемесячно (на 30.05.2025)</a:t>
                      </a:r>
                      <a:endParaRPr lang="ru-RU" sz="1400" dirty="0">
                        <a:latin typeface="Century Gothic"/>
                        <a:ea typeface="Times New Roman"/>
                        <a:cs typeface="Times New Roman"/>
                      </a:endParaRPr>
                    </a:p>
                  </a:txBody>
                  <a:tcPr marL="50511" marR="50511" marT="50511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 smtClean="0">
                          <a:latin typeface="Century Gothic"/>
                        </a:rPr>
                        <a:t>887 </a:t>
                      </a:r>
                      <a:r>
                        <a:rPr lang="ru-RU" sz="1600" dirty="0">
                          <a:latin typeface="Century Gothic"/>
                        </a:rPr>
                        <a:t>ед.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 smtClean="0">
                          <a:latin typeface="Century Gothic"/>
                        </a:rPr>
                        <a:t>880 </a:t>
                      </a:r>
                      <a:r>
                        <a:rPr lang="ru-RU" sz="1600" dirty="0">
                          <a:latin typeface="Century Gothic"/>
                        </a:rPr>
                        <a:t>ед.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 smtClean="0">
                          <a:latin typeface="Century Gothic"/>
                        </a:rPr>
                        <a:t>78 901,20 тыс.руб.</a:t>
                      </a:r>
                      <a:endParaRPr lang="ru-RU" sz="1600" dirty="0">
                        <a:latin typeface="Century Gothic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256392"/>
            <a:ext cx="5406267" cy="691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ФЕДЕРАЛЬНЫЙ ПРОЕКТ </a:t>
            </a:r>
            <a:endParaRPr lang="ru-RU" sz="3200" dirty="0" smtClean="0">
              <a:solidFill>
                <a:srgbClr val="00881B"/>
              </a:solidFill>
              <a:latin typeface="TomskObl2104" pitchFamily="50" charset="0"/>
            </a:endParaRPr>
          </a:p>
          <a:p>
            <a:pPr>
              <a:lnSpc>
                <a:spcPct val="60000"/>
              </a:lnSpc>
            </a:pPr>
            <a:r>
              <a:rPr lang="ru-RU" sz="3200" dirty="0" smtClean="0">
                <a:solidFill>
                  <a:srgbClr val="00881B"/>
                </a:solidFill>
                <a:latin typeface="TomskObl2104" pitchFamily="50" charset="0"/>
              </a:rPr>
              <a:t>«</a:t>
            </a: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ПЕДАГОГИ И НАСТАВНИКИ»</a:t>
            </a:r>
          </a:p>
        </p:txBody>
      </p:sp>
    </p:spTree>
    <p:extLst>
      <p:ext uri="{BB962C8B-B14F-4D97-AF65-F5344CB8AC3E}">
        <p14:creationId xmlns:p14="http://schemas.microsoft.com/office/powerpoint/2010/main" val="176562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14505" y="1445066"/>
            <a:ext cx="3357148" cy="5212757"/>
          </a:xfrm>
          <a:prstGeom prst="roundRect">
            <a:avLst>
              <a:gd name="adj" fmla="val 4449"/>
            </a:avLst>
          </a:prstGeom>
          <a:noFill/>
          <a:ln w="3810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6108" y="1153302"/>
            <a:ext cx="3501066" cy="805242"/>
          </a:xfrm>
          <a:prstGeom prst="round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600" algn="ctr">
              <a:lnSpc>
                <a:spcPct val="72000"/>
              </a:lnSpc>
              <a:spcBef>
                <a:spcPts val="1145"/>
              </a:spcBef>
              <a:tabLst>
                <a:tab pos="1524000" algn="l"/>
              </a:tabLst>
            </a:pPr>
            <a:r>
              <a:rPr lang="ru-RU" sz="2000" dirty="0">
                <a:solidFill>
                  <a:schemeClr val="bg1"/>
                </a:solidFill>
                <a:latin typeface="TomskObl2104" pitchFamily="50" charset="0"/>
              </a:rPr>
              <a:t>КЛАССНЫЕ</a:t>
            </a:r>
            <a:r>
              <a:rPr lang="ru-RU" sz="2000" b="1" spc="-150" dirty="0">
                <a:solidFill>
                  <a:schemeClr val="bg1"/>
                </a:solidFill>
                <a:latin typeface="Century Gothic"/>
                <a:ea typeface="PT Sans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omskObl2104" pitchFamily="50" charset="0"/>
              </a:rPr>
              <a:t>РУКОВОДИТЕЛИ</a:t>
            </a:r>
          </a:p>
        </p:txBody>
      </p:sp>
      <p:sp>
        <p:nvSpPr>
          <p:cNvPr id="322" name="Скругленный прямоугольник 26"/>
          <p:cNvSpPr/>
          <p:nvPr/>
        </p:nvSpPr>
        <p:spPr>
          <a:xfrm>
            <a:off x="621717" y="3628152"/>
            <a:ext cx="2971879" cy="2805232"/>
          </a:xfrm>
          <a:prstGeom prst="roundRect">
            <a:avLst>
              <a:gd name="adj" fmla="val 3094"/>
            </a:avLst>
          </a:prstGeom>
          <a:noFill/>
          <a:ln w="3810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200" b="0" u="none" strike="noStrike" dirty="0">
                <a:solidFill>
                  <a:srgbClr val="000000"/>
                </a:solidFill>
                <a:effectLst/>
                <a:uFillTx/>
                <a:latin typeface="Century Gothic"/>
              </a:rPr>
              <a:t>Ежемесячное денежное вознаграждение за классное руководство педагогическим работникам государственных и муниципальных образовательных организаций (школы)</a:t>
            </a:r>
            <a:endParaRPr lang="ru-RU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ru-RU" sz="800" b="0" u="none" strike="noStrike" dirty="0" smtClean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ru-RU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US" sz="2400" b="1" u="none" strike="noStrike" dirty="0" smtClean="0">
                <a:solidFill>
                  <a:srgbClr val="00881B"/>
                </a:solidFill>
                <a:effectLst/>
                <a:uFillTx/>
                <a:latin typeface="Century Gothic"/>
              </a:rPr>
              <a:t>1 089 497,5 </a:t>
            </a:r>
            <a:r>
              <a:rPr lang="ru-RU" b="1" u="none" strike="noStrike" dirty="0" smtClean="0">
                <a:effectLst/>
                <a:uFillTx/>
                <a:latin typeface="Century Gothic"/>
              </a:rPr>
              <a:t>тыс. рублей</a:t>
            </a:r>
            <a:endParaRPr lang="ru-RU" sz="2000" b="1" u="none" strike="noStrike" dirty="0" smtClean="0">
              <a:effectLst/>
              <a:uFillTx/>
              <a:latin typeface="Century Gothic"/>
            </a:endParaRPr>
          </a:p>
        </p:txBody>
      </p:sp>
      <p:sp>
        <p:nvSpPr>
          <p:cNvPr id="326" name="Рисунок 37"/>
          <p:cNvSpPr/>
          <p:nvPr/>
        </p:nvSpPr>
        <p:spPr>
          <a:xfrm>
            <a:off x="4197062" y="2238330"/>
            <a:ext cx="1648230" cy="1275219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>
              <a:fillRect l="-2" r="-22427"/>
            </a:stretch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7" name="Рисунок 38"/>
          <p:cNvSpPr/>
          <p:nvPr/>
        </p:nvSpPr>
        <p:spPr>
          <a:xfrm>
            <a:off x="588747" y="2264162"/>
            <a:ext cx="1613665" cy="1249387"/>
          </a:xfrm>
          <a:prstGeom prst="roundRect">
            <a:avLst>
              <a:gd name="adj" fmla="val 8594"/>
            </a:avLst>
          </a:prstGeom>
          <a:blipFill rotWithShape="0">
            <a:blip r:embed="rId3"/>
            <a:srcRect/>
            <a:stretch>
              <a:fillRect l="1" r="-18891"/>
            </a:stretch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1" name="Прямоугольник 18"/>
          <p:cNvSpPr/>
          <p:nvPr/>
        </p:nvSpPr>
        <p:spPr>
          <a:xfrm>
            <a:off x="2262840" y="2344300"/>
            <a:ext cx="1343935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3600" b="1" u="none" strike="noStrike" dirty="0">
                <a:solidFill>
                  <a:srgbClr val="00881B"/>
                </a:solidFill>
                <a:effectLst/>
                <a:uFillTx/>
                <a:latin typeface="Century Gothic"/>
              </a:rPr>
              <a:t>6 </a:t>
            </a:r>
            <a:r>
              <a:rPr lang="en-US" sz="3600" b="1" dirty="0" smtClean="0">
                <a:solidFill>
                  <a:srgbClr val="00881B"/>
                </a:solidFill>
                <a:latin typeface="Century Gothic"/>
              </a:rPr>
              <a:t>187</a:t>
            </a:r>
            <a:endParaRPr lang="ru-RU" sz="3600" b="0" u="none" strike="noStrike" dirty="0">
              <a:solidFill>
                <a:srgbClr val="00881B"/>
              </a:solidFill>
              <a:effectLst/>
              <a:uFillTx/>
              <a:latin typeface="Arial"/>
            </a:endParaRPr>
          </a:p>
        </p:txBody>
      </p:sp>
      <p:sp>
        <p:nvSpPr>
          <p:cNvPr id="332" name="Прямоугольник 19"/>
          <p:cNvSpPr/>
          <p:nvPr/>
        </p:nvSpPr>
        <p:spPr>
          <a:xfrm>
            <a:off x="2262840" y="2983275"/>
            <a:ext cx="1448384" cy="42943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100" b="0" u="none" strike="noStrike" dirty="0">
                <a:effectLst/>
                <a:uFillTx/>
                <a:latin typeface="Century Gothic"/>
              </a:rPr>
              <a:t>классных </a:t>
            </a:r>
            <a:r>
              <a:rPr lang="ru-RU" sz="1100" b="0" u="none" strike="noStrike" dirty="0" smtClean="0">
                <a:effectLst/>
                <a:uFillTx/>
                <a:latin typeface="Century Gothic"/>
              </a:rPr>
              <a:t>руководителей </a:t>
            </a:r>
            <a:endParaRPr lang="ru-RU" sz="11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29" name="Прямоугольник 24"/>
          <p:cNvSpPr/>
          <p:nvPr/>
        </p:nvSpPr>
        <p:spPr>
          <a:xfrm>
            <a:off x="5926240" y="2361763"/>
            <a:ext cx="1172556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3600" b="1" u="none" strike="noStrike" dirty="0" smtClean="0">
                <a:solidFill>
                  <a:srgbClr val="00881B"/>
                </a:solidFill>
                <a:effectLst/>
                <a:uFillTx/>
                <a:latin typeface="Century Gothic"/>
              </a:rPr>
              <a:t>280</a:t>
            </a:r>
            <a:endParaRPr lang="ru-RU" sz="3600" b="0" u="none" strike="noStrike" dirty="0">
              <a:solidFill>
                <a:srgbClr val="00881B"/>
              </a:solidFill>
              <a:effectLst/>
              <a:uFillTx/>
              <a:latin typeface="Arial"/>
            </a:endParaRPr>
          </a:p>
        </p:txBody>
      </p:sp>
      <p:sp>
        <p:nvSpPr>
          <p:cNvPr id="30" name="Прямоугольник 25"/>
          <p:cNvSpPr/>
          <p:nvPr/>
        </p:nvSpPr>
        <p:spPr>
          <a:xfrm>
            <a:off x="5926240" y="2977561"/>
            <a:ext cx="1376877" cy="42943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100" b="0" u="none" strike="noStrike" dirty="0" smtClean="0">
                <a:solidFill>
                  <a:schemeClr val="dk1"/>
                </a:solidFill>
                <a:effectLst/>
                <a:uFillTx/>
                <a:latin typeface="Century Gothic"/>
              </a:rPr>
              <a:t>советников по воспитанию</a:t>
            </a:r>
            <a:endParaRPr lang="ru-RU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Скругленный прямоугольник 26"/>
          <p:cNvSpPr/>
          <p:nvPr/>
        </p:nvSpPr>
        <p:spPr>
          <a:xfrm>
            <a:off x="4183843" y="3731814"/>
            <a:ext cx="3284152" cy="1221648"/>
          </a:xfrm>
          <a:prstGeom prst="roundRect">
            <a:avLst>
              <a:gd name="adj" fmla="val 11487"/>
            </a:avLst>
          </a:prstGeom>
          <a:noFill/>
          <a:ln w="3810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200" dirty="0" smtClean="0">
                <a:solidFill>
                  <a:srgbClr val="000000"/>
                </a:solidFill>
                <a:latin typeface="Century Gothic"/>
              </a:rPr>
              <a:t>Обеспечение выплат </a:t>
            </a:r>
            <a:r>
              <a:rPr lang="ru-RU" sz="1200" dirty="0">
                <a:solidFill>
                  <a:srgbClr val="000000"/>
                </a:solidFill>
                <a:latin typeface="Century Gothic"/>
              </a:rPr>
              <a:t>ежемесячного денежного вознаграждения советникам директоров МО и СПО</a:t>
            </a:r>
          </a:p>
          <a:p>
            <a:pPr algn="ctr" defTabSz="914400">
              <a:lnSpc>
                <a:spcPct val="100000"/>
              </a:lnSpc>
            </a:pPr>
            <a:endParaRPr lang="ru-RU" sz="800" b="0" u="none" strike="noStrike" dirty="0" smtClean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0" algn="ctr"/>
            <a:r>
              <a:rPr lang="ru-RU" sz="2400" b="1" dirty="0">
                <a:solidFill>
                  <a:srgbClr val="00881B"/>
                </a:solidFill>
                <a:latin typeface="Century Gothic"/>
              </a:rPr>
              <a:t>35 </a:t>
            </a:r>
            <a:r>
              <a:rPr lang="ru-RU" sz="2400" b="1" dirty="0" smtClean="0">
                <a:solidFill>
                  <a:srgbClr val="00881B"/>
                </a:solidFill>
                <a:latin typeface="Century Gothic"/>
              </a:rPr>
              <a:t>143,7</a:t>
            </a:r>
            <a:r>
              <a:rPr lang="en-US" sz="2400" b="1" dirty="0" smtClean="0">
                <a:solidFill>
                  <a:srgbClr val="00881B"/>
                </a:solidFill>
                <a:latin typeface="Century Gothic"/>
              </a:rPr>
              <a:t> </a:t>
            </a:r>
            <a:r>
              <a:rPr lang="ru-RU" b="1" dirty="0" smtClean="0">
                <a:latin typeface="Century Gothic"/>
              </a:rPr>
              <a:t>тыс</a:t>
            </a:r>
            <a:r>
              <a:rPr lang="ru-RU" b="1" dirty="0">
                <a:latin typeface="Century Gothic"/>
              </a:rPr>
              <a:t>. </a:t>
            </a:r>
            <a:r>
              <a:rPr lang="ru-RU" b="1" dirty="0" err="1">
                <a:latin typeface="Century Gothic"/>
              </a:rPr>
              <a:t>руб</a:t>
            </a:r>
            <a:endParaRPr lang="ru-RU" b="1" dirty="0">
              <a:latin typeface="Century Gothic"/>
            </a:endParaRPr>
          </a:p>
        </p:txBody>
      </p:sp>
      <p:sp>
        <p:nvSpPr>
          <p:cNvPr id="35" name="Скругленный прямоугольник 26"/>
          <p:cNvSpPr/>
          <p:nvPr/>
        </p:nvSpPr>
        <p:spPr>
          <a:xfrm>
            <a:off x="4187382" y="5133373"/>
            <a:ext cx="3280614" cy="1303605"/>
          </a:xfrm>
          <a:prstGeom prst="roundRect">
            <a:avLst>
              <a:gd name="adj" fmla="val 11487"/>
            </a:avLst>
          </a:prstGeom>
          <a:noFill/>
          <a:ln w="3810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200" dirty="0" smtClean="0">
                <a:solidFill>
                  <a:srgbClr val="000000"/>
                </a:solidFill>
                <a:latin typeface="Century Gothic"/>
              </a:rPr>
              <a:t>Проведение мероприятий </a:t>
            </a:r>
            <a:r>
              <a:rPr lang="ru-RU" sz="1200" dirty="0">
                <a:solidFill>
                  <a:srgbClr val="000000"/>
                </a:solidFill>
                <a:latin typeface="Century Gothic"/>
              </a:rPr>
              <a:t>по обеспечению деятельности советников </a:t>
            </a:r>
            <a:r>
              <a:rPr lang="ru-RU" sz="1200" dirty="0" smtClean="0">
                <a:solidFill>
                  <a:srgbClr val="000000"/>
                </a:solidFill>
                <a:latin typeface="Century Gothic"/>
              </a:rPr>
              <a:t>директора</a:t>
            </a:r>
          </a:p>
          <a:p>
            <a:pPr algn="ctr"/>
            <a:endParaRPr lang="ru-RU" sz="1200" dirty="0">
              <a:solidFill>
                <a:srgbClr val="000000"/>
              </a:solidFill>
              <a:latin typeface="Century Gothic"/>
            </a:endParaRPr>
          </a:p>
          <a:p>
            <a:pPr lvl="0" algn="ctr"/>
            <a:r>
              <a:rPr lang="ru-RU" sz="2400" b="1" dirty="0">
                <a:solidFill>
                  <a:srgbClr val="00881B"/>
                </a:solidFill>
                <a:latin typeface="Century Gothic"/>
              </a:rPr>
              <a:t>82 570,2 </a:t>
            </a:r>
            <a:r>
              <a:rPr lang="ru-RU" b="1" dirty="0">
                <a:latin typeface="Century Gothic"/>
              </a:rPr>
              <a:t>тыс. </a:t>
            </a:r>
            <a:r>
              <a:rPr lang="ru-RU" b="1" dirty="0" err="1">
                <a:latin typeface="Century Gothic"/>
              </a:rPr>
              <a:t>руб</a:t>
            </a:r>
            <a:endParaRPr lang="ru-RU" b="1" dirty="0">
              <a:latin typeface="Century Gothic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24" name="Скругленный прямоугольник 23"/>
          <p:cNvSpPr/>
          <p:nvPr/>
        </p:nvSpPr>
        <p:spPr>
          <a:xfrm>
            <a:off x="3974277" y="1141406"/>
            <a:ext cx="3742030" cy="805241"/>
          </a:xfrm>
          <a:prstGeom prst="round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600" algn="ctr">
              <a:lnSpc>
                <a:spcPct val="72000"/>
              </a:lnSpc>
              <a:spcBef>
                <a:spcPts val="1145"/>
              </a:spcBef>
              <a:tabLst>
                <a:tab pos="1524000" algn="l"/>
              </a:tabLst>
            </a:pPr>
            <a:r>
              <a:rPr lang="ru-RU" sz="2000" dirty="0">
                <a:solidFill>
                  <a:schemeClr val="bg1"/>
                </a:solidFill>
                <a:latin typeface="TomskObl2104" pitchFamily="50" charset="0"/>
              </a:rPr>
              <a:t>СОВЕТНИКИ ПО ВОСПИТАНИЮ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369285"/>
            <a:ext cx="7937771" cy="691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 smtClean="0">
                <a:solidFill>
                  <a:srgbClr val="00881B"/>
                </a:solidFill>
                <a:latin typeface="TomskObl2104" pitchFamily="50" charset="0"/>
              </a:rPr>
              <a:t>Выплаты классным руководителям, советникам и кураторам</a:t>
            </a:r>
            <a:endParaRPr lang="ru-RU" sz="32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22" name="Скругленный прямоугольник 26"/>
          <p:cNvSpPr/>
          <p:nvPr/>
        </p:nvSpPr>
        <p:spPr>
          <a:xfrm>
            <a:off x="8102956" y="3731814"/>
            <a:ext cx="3291616" cy="2736344"/>
          </a:xfrm>
          <a:prstGeom prst="roundRect">
            <a:avLst>
              <a:gd name="adj" fmla="val 6150"/>
            </a:avLst>
          </a:prstGeom>
          <a:noFill/>
          <a:ln w="3810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400" dirty="0" smtClean="0">
                <a:solidFill>
                  <a:srgbClr val="000000"/>
                </a:solidFill>
                <a:latin typeface="Century Gothic"/>
              </a:rPr>
              <a:t>Ежемесячные выплаты </a:t>
            </a:r>
            <a:r>
              <a:rPr lang="ru-RU" sz="1400" dirty="0">
                <a:solidFill>
                  <a:srgbClr val="000000"/>
                </a:solidFill>
                <a:latin typeface="Century Gothic"/>
              </a:rPr>
              <a:t>денежного вознаграждения за классное руководство (кураторство), предоставляемые педагогическим работникам образовательных </a:t>
            </a:r>
            <a:r>
              <a:rPr lang="ru-RU" sz="1400" dirty="0" smtClean="0">
                <a:solidFill>
                  <a:srgbClr val="000000"/>
                </a:solidFill>
                <a:latin typeface="Century Gothic"/>
              </a:rPr>
              <a:t>организаций</a:t>
            </a:r>
            <a:endParaRPr lang="ru-RU" sz="1400" dirty="0">
              <a:solidFill>
                <a:srgbClr val="000000"/>
              </a:solidFill>
              <a:latin typeface="Century Gothic"/>
            </a:endParaRPr>
          </a:p>
          <a:p>
            <a:pPr algn="ctr" defTabSz="914400">
              <a:lnSpc>
                <a:spcPct val="100000"/>
              </a:lnSpc>
            </a:pPr>
            <a:endParaRPr lang="ru-RU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/>
            <a:r>
              <a:rPr lang="en-US" sz="2400" b="1" dirty="0">
                <a:solidFill>
                  <a:srgbClr val="00881B"/>
                </a:solidFill>
                <a:latin typeface="Century Gothic"/>
              </a:rPr>
              <a:t>121 </a:t>
            </a:r>
            <a:r>
              <a:rPr lang="en-US" sz="2400" b="1" dirty="0" smtClean="0">
                <a:solidFill>
                  <a:srgbClr val="00881B"/>
                </a:solidFill>
                <a:latin typeface="Century Gothic"/>
              </a:rPr>
              <a:t>483,8</a:t>
            </a:r>
            <a:r>
              <a:rPr lang="ru-RU" sz="2400" b="1" dirty="0" smtClean="0">
                <a:solidFill>
                  <a:srgbClr val="00881B"/>
                </a:solidFill>
                <a:latin typeface="Century Gothic"/>
              </a:rPr>
              <a:t> </a:t>
            </a:r>
            <a:r>
              <a:rPr lang="ru-RU" b="1" u="none" strike="noStrike" dirty="0" smtClean="0">
                <a:effectLst/>
                <a:uFillTx/>
                <a:latin typeface="Century Gothic"/>
              </a:rPr>
              <a:t>тыс. рублей</a:t>
            </a:r>
            <a:endParaRPr lang="ru-RU" sz="2000" b="1" u="none" strike="noStrike" dirty="0" smtClean="0">
              <a:effectLst/>
              <a:uFillTx/>
              <a:latin typeface="Century Gothic"/>
            </a:endParaRPr>
          </a:p>
        </p:txBody>
      </p:sp>
      <p:sp>
        <p:nvSpPr>
          <p:cNvPr id="27" name="Прямоугольник 18"/>
          <p:cNvSpPr/>
          <p:nvPr/>
        </p:nvSpPr>
        <p:spPr>
          <a:xfrm>
            <a:off x="9771661" y="2337301"/>
            <a:ext cx="956009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r>
              <a:rPr lang="ru-RU" sz="3600" b="1" dirty="0">
                <a:solidFill>
                  <a:srgbClr val="00881B"/>
                </a:solidFill>
                <a:latin typeface="Century Gothic"/>
              </a:rPr>
              <a:t>880</a:t>
            </a:r>
            <a:endParaRPr lang="ru-RU" sz="3600" b="0" u="none" strike="noStrike" dirty="0">
              <a:solidFill>
                <a:srgbClr val="00881B"/>
              </a:solidFill>
              <a:effectLst/>
              <a:uFillTx/>
              <a:latin typeface="Arial"/>
            </a:endParaRPr>
          </a:p>
        </p:txBody>
      </p:sp>
      <p:sp>
        <p:nvSpPr>
          <p:cNvPr id="28" name="Прямоугольник 19"/>
          <p:cNvSpPr/>
          <p:nvPr/>
        </p:nvSpPr>
        <p:spPr>
          <a:xfrm>
            <a:off x="9771661" y="2933421"/>
            <a:ext cx="1418468" cy="42943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100" b="0" u="none" strike="noStrike" dirty="0" smtClean="0">
                <a:effectLst/>
                <a:uFillTx/>
                <a:latin typeface="Century Gothic"/>
              </a:rPr>
              <a:t>кураторов учебных групп</a:t>
            </a:r>
            <a:endParaRPr lang="ru-RU" sz="11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863410" y="1141405"/>
            <a:ext cx="3772185" cy="805241"/>
          </a:xfrm>
          <a:prstGeom prst="round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600" algn="ctr">
              <a:lnSpc>
                <a:spcPct val="72000"/>
              </a:lnSpc>
              <a:spcBef>
                <a:spcPts val="1145"/>
              </a:spcBef>
              <a:tabLst>
                <a:tab pos="1524000" algn="l"/>
              </a:tabLst>
            </a:pPr>
            <a:r>
              <a:rPr lang="ru-RU" sz="2000" dirty="0">
                <a:solidFill>
                  <a:schemeClr val="bg1"/>
                </a:solidFill>
                <a:latin typeface="TomskObl2104" pitchFamily="50" charset="0"/>
              </a:rPr>
              <a:t>Кураторы учебных групп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034385" y="1445066"/>
            <a:ext cx="3608198" cy="5212757"/>
          </a:xfrm>
          <a:prstGeom prst="roundRect">
            <a:avLst>
              <a:gd name="adj" fmla="val 4449"/>
            </a:avLst>
          </a:prstGeom>
          <a:noFill/>
          <a:ln w="3810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905315" y="1445066"/>
            <a:ext cx="3686334" cy="5212757"/>
          </a:xfrm>
          <a:prstGeom prst="roundRect">
            <a:avLst>
              <a:gd name="adj" fmla="val 4449"/>
            </a:avLst>
          </a:prstGeom>
          <a:noFill/>
          <a:ln w="3810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Picture 2" descr="https://sun9-32.vkuserphoto.ru/s/v1/ig2/_DFp7XP9UXV-Mm7GWmQgDWMHgipCCPnccox_SdjPzhQ14t8wF1bfo9GjqaUgGcEEJ_GkPxhFVCIRdolGmrUZXZx3.jpg?quality=96&amp;as=32x21,48x32,72x48,108x72,160x107,240x160,360x240,480x320,540x360,640x426,720x480,1080x720,1280x853,1440x960,2560x1706&amp;from=bu&amp;u=nw6MnmCXqaUQW87aE6SfpK_9WWXWbYG6M81B9WQoGIc&amp;cs=2560x0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2" r="10099"/>
          <a:stretch/>
        </p:blipFill>
        <p:spPr bwMode="auto">
          <a:xfrm>
            <a:off x="8083836" y="2277707"/>
            <a:ext cx="1645920" cy="12734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23649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>
          <a:xfrm>
            <a:off x="9448800" y="6487765"/>
            <a:ext cx="2743200" cy="365125"/>
          </a:xfrm>
        </p:spPr>
        <p:txBody>
          <a:bodyPr/>
          <a:lstStyle/>
          <a:p>
            <a:fld id="{00000000-1234-1234-1234-123412341234}" type="slidenum">
              <a:rPr lang="ru" smtClean="0"/>
              <a:pPr/>
              <a:t>17</a:t>
            </a:fld>
            <a:endParaRPr lang="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47567" y="3418011"/>
            <a:ext cx="10820376" cy="794003"/>
          </a:xfrm>
          <a:prstGeom prst="roundRect">
            <a:avLst>
              <a:gd name="adj" fmla="val 13163"/>
            </a:avLst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В Томской области </a:t>
            </a:r>
            <a:r>
              <a:rPr lang="ru-RU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разработан </a:t>
            </a:r>
            <a:r>
              <a:rPr lang="ru-RU" sz="1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закон </a:t>
            </a:r>
            <a:r>
              <a:rPr lang="ru-RU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(«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О предоставлении межбюджетных </a:t>
            </a:r>
            <a:r>
              <a:rPr lang="ru-RU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трансфертов» от 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03.04.2025 № </a:t>
            </a:r>
            <a:r>
              <a:rPr lang="ru-RU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19-ОЗ), 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который устанавливает меры материального стимулирования для студентов, обучающихся по договору о целевом </a:t>
            </a:r>
            <a:r>
              <a:rPr lang="ru-RU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обучении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976130" y="4359697"/>
            <a:ext cx="3661503" cy="1066492"/>
          </a:xfrm>
          <a:prstGeom prst="roundRect">
            <a:avLst>
              <a:gd name="adj" fmla="val 13723"/>
            </a:avLst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52 студента-</a:t>
            </a:r>
            <a:r>
              <a:rPr lang="ru-RU" sz="1600" b="1" dirty="0" err="1" smtClean="0">
                <a:solidFill>
                  <a:srgbClr val="C00000"/>
                </a:solidFill>
                <a:latin typeface="Century Gothic" panose="020B0502020202020204" pitchFamily="34" charset="0"/>
              </a:rPr>
              <a:t>целевика</a:t>
            </a:r>
            <a:r>
              <a:rPr lang="ru-RU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 ТГПУ </a:t>
            </a:r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получали меру стимулирования по </a:t>
            </a:r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3020,5 руб. </a:t>
            </a:r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в 2025 году</a:t>
            </a:r>
            <a:endParaRPr lang="ru-RU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23" name="Диаграмма 22"/>
          <p:cNvGraphicFramePr/>
          <p:nvPr>
            <p:extLst/>
          </p:nvPr>
        </p:nvGraphicFramePr>
        <p:xfrm>
          <a:off x="264615" y="4726047"/>
          <a:ext cx="3226204" cy="2098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4" name="Прямоугольник 23"/>
          <p:cNvSpPr/>
          <p:nvPr/>
        </p:nvSpPr>
        <p:spPr>
          <a:xfrm>
            <a:off x="272011" y="4345012"/>
            <a:ext cx="34711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Century Gothic" panose="020B0502020202020204" pitchFamily="34" charset="0"/>
              </a:rPr>
              <a:t>Трудоустроенные выпускники ТГПУ (%) </a:t>
            </a:r>
            <a:endParaRPr lang="ru-RU" sz="16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126539"/>
              </p:ext>
            </p:extLst>
          </p:nvPr>
        </p:nvGraphicFramePr>
        <p:xfrm>
          <a:off x="3819075" y="4532466"/>
          <a:ext cx="3996585" cy="2197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82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55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128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08472"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Заявки на портале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«Работа России»</a:t>
                      </a:r>
                      <a:endParaRPr lang="ru-RU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Количество студентов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-</a:t>
                      </a:r>
                      <a:r>
                        <a:rPr lang="ru-RU" sz="1200" baseline="0" dirty="0" err="1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целевиков</a:t>
                      </a:r>
                      <a:endParaRPr lang="ru-RU" sz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090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881B"/>
                          </a:solidFill>
                          <a:latin typeface="Century Gothic" panose="020B0502020202020204" pitchFamily="34" charset="0"/>
                        </a:rPr>
                        <a:t>2026</a:t>
                      </a:r>
                      <a:endParaRPr lang="ru-RU" sz="2000" b="1" dirty="0">
                        <a:solidFill>
                          <a:srgbClr val="00881B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buFont typeface="Symbol" panose="05050102010706020507" pitchFamily="18" charset="2"/>
                        <a:buChar char="»"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sym typeface="Symbol" panose="05050102010706020507" pitchFamily="18" charset="2"/>
                        </a:rPr>
                        <a:t>45 </a:t>
                      </a:r>
                    </a:p>
                    <a:p>
                      <a:pPr marL="0" indent="0" algn="ctr">
                        <a:buFont typeface="Symbol" panose="05050102010706020507" pitchFamily="18" charset="2"/>
                        <a:buNone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sym typeface="Symbol" panose="05050102010706020507" pitchFamily="18" charset="2"/>
                        </a:rPr>
                        <a:t>(в процессе заключения)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6673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881B"/>
                          </a:solidFill>
                          <a:latin typeface="Century Gothic" panose="020B0502020202020204" pitchFamily="34" charset="0"/>
                        </a:rPr>
                        <a:t>2025</a:t>
                      </a:r>
                      <a:endParaRPr lang="ru-RU" sz="2000" b="1" dirty="0">
                        <a:solidFill>
                          <a:srgbClr val="00881B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240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52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26999949"/>
                  </a:ext>
                </a:extLst>
              </a:tr>
              <a:tr h="459863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00881B"/>
                          </a:solidFill>
                          <a:latin typeface="Century Gothic" panose="020B0502020202020204" pitchFamily="34" charset="0"/>
                        </a:rPr>
                        <a:t>2024</a:t>
                      </a:r>
                      <a:endParaRPr lang="ru-RU" sz="2000" b="1" dirty="0">
                        <a:solidFill>
                          <a:srgbClr val="00881B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283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4667323" y="4150756"/>
            <a:ext cx="2392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latin typeface="Century Gothic" panose="020B0502020202020204" pitchFamily="34" charset="0"/>
              </a:rPr>
              <a:t>Целевое </a:t>
            </a:r>
            <a:r>
              <a:rPr lang="ru-RU" b="1" dirty="0" smtClean="0">
                <a:latin typeface="Century Gothic" panose="020B0502020202020204" pitchFamily="34" charset="0"/>
              </a:rPr>
              <a:t>обучение</a:t>
            </a:r>
            <a:endParaRPr lang="ru-RU" b="1" dirty="0">
              <a:latin typeface="Century Gothic" panose="020B0502020202020204" pitchFamily="34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3735724" y="4335422"/>
            <a:ext cx="14792" cy="2378911"/>
          </a:xfrm>
          <a:prstGeom prst="line">
            <a:avLst/>
          </a:prstGeom>
          <a:ln w="38100">
            <a:solidFill>
              <a:srgbClr val="0088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Скругленный прямоугольник 27"/>
          <p:cNvSpPr/>
          <p:nvPr/>
        </p:nvSpPr>
        <p:spPr>
          <a:xfrm>
            <a:off x="7976130" y="5556878"/>
            <a:ext cx="3661503" cy="1066492"/>
          </a:xfrm>
          <a:prstGeom prst="roundRect">
            <a:avLst>
              <a:gd name="adj" fmla="val 13723"/>
            </a:avLst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Предусмотрена мера не только для учителей, но и </a:t>
            </a:r>
            <a:r>
              <a:rPr lang="ru-RU" sz="15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для педагогов доп. образования</a:t>
            </a:r>
            <a:r>
              <a:rPr lang="ru-RU" sz="15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, в том числе для культуры и спорта</a:t>
            </a:r>
            <a:endParaRPr lang="ru-RU" sz="15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10613" y="888743"/>
            <a:ext cx="64357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tabLst>
                <a:tab pos="449263" algn="l"/>
              </a:tabLst>
            </a:pPr>
            <a:r>
              <a:rPr lang="ru-RU" sz="1400" b="1" dirty="0" smtClean="0">
                <a:solidFill>
                  <a:srgbClr val="00881B"/>
                </a:solidFill>
                <a:latin typeface="Century Gothic" panose="020B0502020202020204" pitchFamily="34" charset="0"/>
                <a:ea typeface="PT Sans"/>
                <a:cs typeface="PT Sans"/>
                <a:sym typeface="Wingdings" panose="05000000000000000000" pitchFamily="2" charset="2"/>
              </a:rPr>
              <a:t>РЕГИОНАЛЬНАЯ ИНИЦИАТИВА </a:t>
            </a:r>
            <a:r>
              <a:rPr lang="ru-RU" sz="1400" b="1" dirty="0">
                <a:solidFill>
                  <a:srgbClr val="00881B"/>
                </a:solidFill>
                <a:latin typeface="Century Gothic" panose="020B0502020202020204" pitchFamily="34" charset="0"/>
                <a:ea typeface="PT Sans"/>
                <a:cs typeface="PT Sans"/>
                <a:sym typeface="Wingdings" panose="05000000000000000000" pitchFamily="2" charset="2"/>
              </a:rPr>
              <a:t>«ДВА ДИПЛОМА»  </a:t>
            </a:r>
            <a:r>
              <a:rPr lang="ru-RU" sz="1200" b="1" dirty="0" smtClean="0">
                <a:solidFill>
                  <a:srgbClr val="00881B"/>
                </a:solidFill>
                <a:latin typeface="Century Gothic" panose="020B0502020202020204" pitchFamily="34" charset="0"/>
                <a:ea typeface="PT Sans"/>
                <a:cs typeface="PT Sans"/>
                <a:sym typeface="Wingdings" panose="05000000000000000000" pitchFamily="2" charset="2"/>
              </a:rPr>
              <a:t>(С </a:t>
            </a:r>
            <a:r>
              <a:rPr lang="ru-RU" sz="1200" b="1" dirty="0">
                <a:solidFill>
                  <a:srgbClr val="00881B"/>
                </a:solidFill>
                <a:latin typeface="Century Gothic" panose="020B0502020202020204" pitchFamily="34" charset="0"/>
                <a:ea typeface="PT Sans"/>
                <a:cs typeface="PT Sans"/>
                <a:sym typeface="Wingdings" panose="05000000000000000000" pitchFamily="2" charset="2"/>
              </a:rPr>
              <a:t>2024 ГОДА)</a:t>
            </a:r>
          </a:p>
        </p:txBody>
      </p:sp>
      <p:sp>
        <p:nvSpPr>
          <p:cNvPr id="37" name="Шеврон 4"/>
          <p:cNvSpPr/>
          <p:nvPr/>
        </p:nvSpPr>
        <p:spPr>
          <a:xfrm>
            <a:off x="210612" y="1298702"/>
            <a:ext cx="5285620" cy="283559"/>
          </a:xfrm>
          <a:prstGeom prst="chevron">
            <a:avLst/>
          </a:prstGeom>
          <a:solidFill>
            <a:srgbClr val="00881B"/>
          </a:solidFill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Томский государственный педагогический колледж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981137"/>
              </p:ext>
            </p:extLst>
          </p:nvPr>
        </p:nvGraphicFramePr>
        <p:xfrm>
          <a:off x="1892689" y="1622432"/>
          <a:ext cx="7245318" cy="3160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2851">
                  <a:extLst>
                    <a:ext uri="{9D8B030D-6E8A-4147-A177-3AD203B41FA5}">
                      <a16:colId xmlns:a16="http://schemas.microsoft.com/office/drawing/2014/main" xmlns="" val="1114518568"/>
                    </a:ext>
                  </a:extLst>
                </a:gridCol>
                <a:gridCol w="1761066">
                  <a:extLst>
                    <a:ext uri="{9D8B030D-6E8A-4147-A177-3AD203B41FA5}">
                      <a16:colId xmlns:a16="http://schemas.microsoft.com/office/drawing/2014/main" xmlns="" val="2075371136"/>
                    </a:ext>
                  </a:extLst>
                </a:gridCol>
                <a:gridCol w="3581401">
                  <a:extLst>
                    <a:ext uri="{9D8B030D-6E8A-4147-A177-3AD203B41FA5}">
                      <a16:colId xmlns:a16="http://schemas.microsoft.com/office/drawing/2014/main" xmlns="" val="1737291434"/>
                    </a:ext>
                  </a:extLst>
                </a:gridCol>
              </a:tblGrid>
              <a:tr h="31602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881B"/>
                          </a:solidFill>
                        </a:rPr>
                        <a:t>СПЕЦИАЛЬНОСТЬ</a:t>
                      </a:r>
                      <a:endParaRPr lang="ru-RU" sz="1400" dirty="0">
                        <a:solidFill>
                          <a:srgbClr val="00881B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881B"/>
                          </a:solidFill>
                        </a:rPr>
                        <a:t>КВАЛИФИКАЦИЯ</a:t>
                      </a:r>
                      <a:endParaRPr lang="ru-RU" sz="1400" dirty="0">
                        <a:solidFill>
                          <a:srgbClr val="00881B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881B"/>
                          </a:solidFill>
                        </a:rPr>
                        <a:t>ДОПОЛНИТЕЛЬНАЯ КВАЛИФИКАЦИЯ</a:t>
                      </a:r>
                      <a:endParaRPr lang="ru-RU" sz="1400" dirty="0">
                        <a:solidFill>
                          <a:srgbClr val="00881B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74855704"/>
                  </a:ext>
                </a:extLst>
              </a:tr>
            </a:tbl>
          </a:graphicData>
        </a:graphic>
      </p:graphicFrame>
      <p:sp>
        <p:nvSpPr>
          <p:cNvPr id="4" name="Крест 3"/>
          <p:cNvSpPr/>
          <p:nvPr/>
        </p:nvSpPr>
        <p:spPr>
          <a:xfrm>
            <a:off x="5574890" y="1717624"/>
            <a:ext cx="165731" cy="160650"/>
          </a:xfrm>
          <a:prstGeom prst="plus">
            <a:avLst/>
          </a:prstGeom>
          <a:solidFill>
            <a:srgbClr val="0088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7DC0"/>
              </a:solidFill>
            </a:endParaRPr>
          </a:p>
        </p:txBody>
      </p:sp>
      <p:sp>
        <p:nvSpPr>
          <p:cNvPr id="38" name="Шеврон 4"/>
          <p:cNvSpPr/>
          <p:nvPr/>
        </p:nvSpPr>
        <p:spPr>
          <a:xfrm>
            <a:off x="5515348" y="1325600"/>
            <a:ext cx="1508846" cy="229764"/>
          </a:xfrm>
          <a:prstGeom prst="chevron">
            <a:avLst/>
          </a:prstGeom>
          <a:solidFill>
            <a:srgbClr val="00881B"/>
          </a:solidFill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2027</a:t>
            </a:r>
            <a:endParaRPr lang="ru-RU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Шеврон 4"/>
          <p:cNvSpPr/>
          <p:nvPr/>
        </p:nvSpPr>
        <p:spPr>
          <a:xfrm>
            <a:off x="7059323" y="1325600"/>
            <a:ext cx="4423407" cy="229763"/>
          </a:xfrm>
          <a:prstGeom prst="chevron">
            <a:avLst/>
          </a:prstGeom>
          <a:solidFill>
            <a:schemeClr val="bg1"/>
          </a:solidFill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123 </a:t>
            </a: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чел.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планируемый </a:t>
            </a: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выпуск</a:t>
            </a:r>
            <a:endParaRPr lang="ru-RU" sz="1400" dirty="0">
              <a:solidFill>
                <a:schemeClr val="dk1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Шеврон 4"/>
          <p:cNvSpPr/>
          <p:nvPr/>
        </p:nvSpPr>
        <p:spPr>
          <a:xfrm>
            <a:off x="210612" y="2018795"/>
            <a:ext cx="11272118" cy="283559"/>
          </a:xfrm>
          <a:prstGeom prst="chevron">
            <a:avLst/>
          </a:prstGeom>
          <a:solidFill>
            <a:srgbClr val="00881B"/>
          </a:solidFill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Томский государственный педагогический </a:t>
            </a:r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университет</a:t>
            </a:r>
            <a:endParaRPr lang="ru-RU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892751" y="2351092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 smtClean="0">
                <a:latin typeface="Century Gothic" panose="020B0502020202020204" pitchFamily="34" charset="0"/>
              </a:rPr>
              <a:t>Подготовка педагогических кадров под задачи </a:t>
            </a:r>
            <a:r>
              <a:rPr lang="ru-RU" sz="1400" b="1" dirty="0" smtClean="0">
                <a:latin typeface="Century Gothic" panose="020B0502020202020204" pitchFamily="34" charset="0"/>
              </a:rPr>
              <a:t>региона </a:t>
            </a:r>
            <a:endParaRPr lang="ru-RU" sz="1400" b="1" dirty="0">
              <a:latin typeface="Century Gothic" panose="020B0502020202020204" pitchFamily="34" charset="0"/>
            </a:endParaRPr>
          </a:p>
        </p:txBody>
      </p:sp>
      <p:sp>
        <p:nvSpPr>
          <p:cNvPr id="42" name="Шеврон 4"/>
          <p:cNvSpPr/>
          <p:nvPr/>
        </p:nvSpPr>
        <p:spPr>
          <a:xfrm>
            <a:off x="4377770" y="2762537"/>
            <a:ext cx="7104960" cy="412383"/>
          </a:xfrm>
          <a:prstGeom prst="chevron">
            <a:avLst/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Второй диплом </a:t>
            </a:r>
            <a:r>
              <a:rPr lang="ru-RU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учителя физики, математики</a:t>
            </a:r>
            <a:endParaRPr lang="ru-RU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Шеврон 4"/>
          <p:cNvSpPr/>
          <p:nvPr/>
        </p:nvSpPr>
        <p:spPr>
          <a:xfrm>
            <a:off x="763046" y="2699158"/>
            <a:ext cx="3614724" cy="579430"/>
          </a:xfrm>
          <a:prstGeom prst="chevron">
            <a:avLst/>
          </a:prstGeom>
          <a:solidFill>
            <a:srgbClr val="00881B"/>
          </a:solidFill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Студенты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ТУСУР, ТПУ, ТГУ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2968" y="3384244"/>
            <a:ext cx="889330" cy="889330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11164706" y="3371371"/>
            <a:ext cx="945854" cy="950420"/>
          </a:xfrm>
          <a:prstGeom prst="roundRect">
            <a:avLst/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50798" y="185724"/>
            <a:ext cx="8352667" cy="616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  <a:tabLst>
                <a:tab pos="6096000" algn="l"/>
              </a:tabLst>
            </a:pPr>
            <a:r>
              <a:rPr lang="ru-RU" sz="2800" dirty="0">
                <a:solidFill>
                  <a:srgbClr val="00881B"/>
                </a:solidFill>
                <a:latin typeface="TomskObl2104" pitchFamily="50" charset="0"/>
              </a:rPr>
              <a:t>ПОДГОТОВКА КАДРОВ ДЛЯ СИСТЕМЫ ОБРАЗОВАНИЯ ТОМСКОЙ ОБЛАСТИ</a:t>
            </a:r>
          </a:p>
        </p:txBody>
      </p:sp>
      <p:sp>
        <p:nvSpPr>
          <p:cNvPr id="32" name="Крест 31"/>
          <p:cNvSpPr/>
          <p:nvPr/>
        </p:nvSpPr>
        <p:spPr>
          <a:xfrm>
            <a:off x="3650924" y="1698344"/>
            <a:ext cx="165731" cy="160650"/>
          </a:xfrm>
          <a:prstGeom prst="plus">
            <a:avLst/>
          </a:prstGeom>
          <a:solidFill>
            <a:srgbClr val="0088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7D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01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Диаграмма 23"/>
          <p:cNvGraphicFramePr/>
          <p:nvPr>
            <p:extLst/>
          </p:nvPr>
        </p:nvGraphicFramePr>
        <p:xfrm>
          <a:off x="325072" y="956899"/>
          <a:ext cx="3139037" cy="2257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Прямоугольник 27"/>
          <p:cNvSpPr/>
          <p:nvPr/>
        </p:nvSpPr>
        <p:spPr>
          <a:xfrm>
            <a:off x="3984283" y="1243662"/>
            <a:ext cx="3879739" cy="1887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000"/>
              </a:lnSpc>
              <a:buClr>
                <a:srgbClr val="00881B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Дошкольное воспитание</a:t>
            </a:r>
          </a:p>
          <a:p>
            <a:pPr marL="285750" indent="-285750">
              <a:lnSpc>
                <a:spcPts val="2000"/>
              </a:lnSpc>
              <a:buClr>
                <a:srgbClr val="00881B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Вожатская деятельность</a:t>
            </a:r>
          </a:p>
          <a:p>
            <a:pPr marL="285750" indent="-285750">
              <a:lnSpc>
                <a:spcPts val="2000"/>
              </a:lnSpc>
              <a:buClr>
                <a:srgbClr val="00881B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Вожатская деятельность (юниоры)</a:t>
            </a:r>
          </a:p>
          <a:p>
            <a:pPr marL="285750" indent="-285750">
              <a:lnSpc>
                <a:spcPts val="2000"/>
              </a:lnSpc>
              <a:buClr>
                <a:srgbClr val="00881B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Преподавание в младших классах</a:t>
            </a:r>
          </a:p>
          <a:p>
            <a:pPr marL="285750" indent="-285750">
              <a:lnSpc>
                <a:spcPts val="2000"/>
              </a:lnSpc>
              <a:buClr>
                <a:srgbClr val="00881B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Преподавание в младших классах (юниоры)</a:t>
            </a:r>
          </a:p>
          <a:p>
            <a:pPr marL="285750" indent="-285750">
              <a:lnSpc>
                <a:spcPts val="2000"/>
              </a:lnSpc>
              <a:buClr>
                <a:srgbClr val="00881B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Преподавание труда и </a:t>
            </a:r>
            <a:r>
              <a:rPr lang="ru-RU" sz="1400" dirty="0" smtClean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технологии</a:t>
            </a:r>
            <a:endParaRPr lang="ru-RU" sz="140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7457" y="804417"/>
            <a:ext cx="34854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333333"/>
                </a:solidFill>
                <a:latin typeface="Century Gothic" panose="020B0502020202020204" pitchFamily="34" charset="0"/>
              </a:rPr>
              <a:t>Психолого-педагогические классы</a:t>
            </a:r>
            <a:endParaRPr lang="ru-RU" sz="1400" b="1" dirty="0">
              <a:latin typeface="Century Gothic" panose="020B050202020202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75403" y="1186087"/>
            <a:ext cx="2896142" cy="596763"/>
          </a:xfrm>
          <a:prstGeom prst="roundRect">
            <a:avLst>
              <a:gd name="adj" fmla="val 12153"/>
            </a:avLst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6000"/>
              </a:lnSpc>
              <a:spcAft>
                <a:spcPts val="0"/>
              </a:spcAft>
            </a:pPr>
            <a:r>
              <a:rPr lang="ru-RU" sz="1200" b="1" dirty="0">
                <a:solidFill>
                  <a:srgbClr val="FD5E15"/>
                </a:solidFill>
                <a:latin typeface="Century Gothic" panose="020B0502020202020204" pitchFamily="34" charset="0"/>
              </a:rPr>
              <a:t>773</a:t>
            </a:r>
            <a:r>
              <a:rPr lang="ru-RU" sz="12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 чел. обучаются в профильных </a:t>
            </a:r>
            <a:r>
              <a:rPr lang="ru-RU" sz="1200" dirty="0" smtClean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классах в </a:t>
            </a:r>
            <a:r>
              <a:rPr lang="ru-RU" sz="12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2025-2026 </a:t>
            </a:r>
            <a:r>
              <a:rPr lang="ru-RU" sz="1200" dirty="0" smtClean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учебном году</a:t>
            </a:r>
            <a:endParaRPr lang="ru-RU" sz="1200" dirty="0">
              <a:solidFill>
                <a:sysClr val="windowText" lastClr="000000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3650160" y="983491"/>
            <a:ext cx="14792" cy="2378911"/>
          </a:xfrm>
          <a:prstGeom prst="line">
            <a:avLst/>
          </a:prstGeom>
          <a:ln w="38100">
            <a:solidFill>
              <a:srgbClr val="0088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829161" y="848015"/>
            <a:ext cx="704203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333333"/>
                </a:solidFill>
                <a:latin typeface="Century Gothic" panose="020B0502020202020204" pitchFamily="34" charset="0"/>
              </a:rPr>
              <a:t>Региональный этап чемпионата «Профессионалы»</a:t>
            </a:r>
            <a:endParaRPr lang="ru-RU" sz="1400" b="1" dirty="0"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00346" y="1137212"/>
            <a:ext cx="4467070" cy="2144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000"/>
              </a:lnSpc>
              <a:buClr>
                <a:srgbClr val="00881B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Преподавание труда и технологии (юниоры)</a:t>
            </a:r>
          </a:p>
          <a:p>
            <a:pPr marL="285750" indent="-285750">
              <a:lnSpc>
                <a:spcPts val="2000"/>
              </a:lnSpc>
              <a:buClr>
                <a:srgbClr val="00881B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Технологии физического развития</a:t>
            </a:r>
          </a:p>
          <a:p>
            <a:pPr marL="285750" indent="-285750">
              <a:lnSpc>
                <a:spcPts val="2000"/>
              </a:lnSpc>
              <a:buClr>
                <a:srgbClr val="00881B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Физическая культура, спорт и фитнес</a:t>
            </a:r>
          </a:p>
          <a:p>
            <a:pPr marL="285750" indent="-285750">
              <a:lnSpc>
                <a:spcPts val="2000"/>
              </a:lnSpc>
              <a:buClr>
                <a:srgbClr val="00881B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Дополнительное образование детей и взрослых</a:t>
            </a:r>
          </a:p>
          <a:p>
            <a:pPr marL="285750" indent="-285750">
              <a:lnSpc>
                <a:spcPts val="2000"/>
              </a:lnSpc>
              <a:buClr>
                <a:srgbClr val="00881B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Коррекционная педагогика в начальном и дошкольном образовании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H="1">
            <a:off x="279485" y="3453689"/>
            <a:ext cx="11630329" cy="0"/>
          </a:xfrm>
          <a:prstGeom prst="line">
            <a:avLst/>
          </a:prstGeom>
          <a:ln w="38100">
            <a:solidFill>
              <a:srgbClr val="0088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2103145" y="3512413"/>
            <a:ext cx="82473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333333"/>
                </a:solidFill>
                <a:latin typeface="Century Gothic" panose="020B0502020202020204" pitchFamily="34" charset="0"/>
              </a:rPr>
              <a:t>Томский государственный педагогический колледж </a:t>
            </a:r>
          </a:p>
          <a:p>
            <a:pPr algn="ctr"/>
            <a:r>
              <a:rPr lang="ru-RU" sz="1600" dirty="0" smtClean="0">
                <a:solidFill>
                  <a:srgbClr val="333333"/>
                </a:solidFill>
                <a:latin typeface="Century Gothic" panose="020B0502020202020204" pitchFamily="34" charset="0"/>
              </a:rPr>
              <a:t>(Региональный центр по работе с талантливыми и одаренными детьми)</a:t>
            </a:r>
            <a:endParaRPr lang="ru-RU" sz="1600" dirty="0">
              <a:latin typeface="Century Gothic" panose="020B0502020202020204" pitchFamily="34" charset="0"/>
            </a:endParaRPr>
          </a:p>
        </p:txBody>
      </p:sp>
      <p:sp>
        <p:nvSpPr>
          <p:cNvPr id="52" name="Шеврон 4"/>
          <p:cNvSpPr/>
          <p:nvPr/>
        </p:nvSpPr>
        <p:spPr>
          <a:xfrm>
            <a:off x="3602935" y="4204940"/>
            <a:ext cx="7747628" cy="287597"/>
          </a:xfrm>
          <a:prstGeom prst="chevron">
            <a:avLst/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/>
            <a:r>
              <a:rPr lang="ru-RU" sz="13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Подготовка студентов-волонтеров на мероприятия с </a:t>
            </a:r>
            <a:r>
              <a:rPr lang="ru-RU" sz="1300" b="1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пед.работниками</a:t>
            </a:r>
            <a:endParaRPr lang="ru-RU" sz="1300" b="1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4" name="Шеврон 4"/>
          <p:cNvSpPr/>
          <p:nvPr/>
        </p:nvSpPr>
        <p:spPr>
          <a:xfrm>
            <a:off x="3602935" y="4551459"/>
            <a:ext cx="7747628" cy="316375"/>
          </a:xfrm>
          <a:prstGeom prst="chevron">
            <a:avLst/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/>
            <a:r>
              <a:rPr lang="ru-RU" sz="13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Подготовка наставников для школьников из числа студентов</a:t>
            </a:r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40" y="5053400"/>
            <a:ext cx="2816868" cy="448138"/>
          </a:xfrm>
          <a:prstGeom prst="rect">
            <a:avLst/>
          </a:prstGeom>
        </p:spPr>
      </p:pic>
      <p:sp>
        <p:nvSpPr>
          <p:cNvPr id="60" name="Скругленный прямоугольник 59"/>
          <p:cNvSpPr/>
          <p:nvPr/>
        </p:nvSpPr>
        <p:spPr>
          <a:xfrm>
            <a:off x="279485" y="4363069"/>
            <a:ext cx="3087978" cy="1926529"/>
          </a:xfrm>
          <a:prstGeom prst="roundRect">
            <a:avLst>
              <a:gd name="adj" fmla="val 12993"/>
            </a:avLst>
          </a:prstGeom>
          <a:noFill/>
          <a:ln w="3810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Century Gothic" panose="020B0502020202020204" pitchFamily="34" charset="0"/>
            </a:endParaRPr>
          </a:p>
        </p:txBody>
      </p:sp>
      <p:sp>
        <p:nvSpPr>
          <p:cNvPr id="20" name="Шеврон 4"/>
          <p:cNvSpPr/>
          <p:nvPr/>
        </p:nvSpPr>
        <p:spPr>
          <a:xfrm>
            <a:off x="3602935" y="4939268"/>
            <a:ext cx="7747628" cy="316375"/>
          </a:xfrm>
          <a:prstGeom prst="chevron">
            <a:avLst/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/>
            <a:r>
              <a:rPr lang="ru-RU" sz="13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П</a:t>
            </a:r>
            <a:r>
              <a:rPr lang="ru-RU" sz="13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роведение регионального </a:t>
            </a:r>
            <a:r>
              <a:rPr lang="ru-RU" sz="1300" b="1" dirty="0">
                <a:solidFill>
                  <a:schemeClr val="tx1"/>
                </a:solidFill>
                <a:latin typeface="Century Gothic" panose="020B0502020202020204" pitchFamily="34" charset="0"/>
              </a:rPr>
              <a:t>э</a:t>
            </a:r>
            <a:r>
              <a:rPr lang="ru-RU" sz="13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тапа ВСОШ и сопровождение на федеральный этап </a:t>
            </a:r>
          </a:p>
        </p:txBody>
      </p:sp>
      <p:sp>
        <p:nvSpPr>
          <p:cNvPr id="21" name="Шеврон 4"/>
          <p:cNvSpPr/>
          <p:nvPr/>
        </p:nvSpPr>
        <p:spPr>
          <a:xfrm>
            <a:off x="3602935" y="5333298"/>
            <a:ext cx="7747628" cy="316375"/>
          </a:xfrm>
          <a:prstGeom prst="chevron">
            <a:avLst/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/>
            <a:r>
              <a:rPr lang="ru-RU" sz="13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Организация и проведение «Уроков цифры» в школах</a:t>
            </a:r>
          </a:p>
        </p:txBody>
      </p:sp>
      <p:sp>
        <p:nvSpPr>
          <p:cNvPr id="22" name="Шеврон 4"/>
          <p:cNvSpPr/>
          <p:nvPr/>
        </p:nvSpPr>
        <p:spPr>
          <a:xfrm>
            <a:off x="3602935" y="5727328"/>
            <a:ext cx="7747628" cy="316375"/>
          </a:xfrm>
          <a:prstGeom prst="chevron">
            <a:avLst/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/>
            <a:r>
              <a:rPr lang="ru-RU" sz="13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Проведение мероприятий по финансовой грамотности и безопасности</a:t>
            </a:r>
          </a:p>
        </p:txBody>
      </p:sp>
      <p:sp>
        <p:nvSpPr>
          <p:cNvPr id="25" name="Шеврон 4"/>
          <p:cNvSpPr/>
          <p:nvPr/>
        </p:nvSpPr>
        <p:spPr>
          <a:xfrm>
            <a:off x="3602935" y="6143768"/>
            <a:ext cx="7747628" cy="316375"/>
          </a:xfrm>
          <a:prstGeom prst="chevron">
            <a:avLst/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/>
            <a:r>
              <a:rPr lang="ru-RU" sz="13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Организация региональных конкурсов для школьников и студентов СПО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364501"/>
            <a:ext cx="8352667" cy="39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  <a:tabLst>
                <a:tab pos="1790700" algn="l"/>
                <a:tab pos="6096000" algn="l"/>
              </a:tabLst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ПОПУЛЯРИЗАЦИЯ ПРОФЕССИИ УЧИТЕЛЯ</a:t>
            </a:r>
          </a:p>
        </p:txBody>
      </p:sp>
    </p:spTree>
    <p:extLst>
      <p:ext uri="{BB962C8B-B14F-4D97-AF65-F5344CB8AC3E}">
        <p14:creationId xmlns:p14="http://schemas.microsoft.com/office/powerpoint/2010/main" val="23456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26108" y="5666568"/>
            <a:ext cx="7274256" cy="915353"/>
          </a:xfrm>
          <a:prstGeom prst="roundRect">
            <a:avLst/>
          </a:prstGeom>
          <a:solidFill>
            <a:srgbClr val="3A892F"/>
          </a:solidFill>
          <a:ln>
            <a:solidFill>
              <a:srgbClr val="3A89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Детали церемонии открытия:</a:t>
            </a:r>
            <a:endParaRPr lang="ru-RU" sz="16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Торжественное мероприятие </a:t>
            </a:r>
            <a:r>
              <a:rPr lang="ru-RU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состоялось </a:t>
            </a:r>
            <a:r>
              <a:rPr lang="ru-RU" sz="1400" b="1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 </a:t>
            </a:r>
            <a:r>
              <a:rPr lang="ru-RU" sz="14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августа 2026 года</a:t>
            </a:r>
            <a:r>
              <a:rPr lang="ru-RU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с 9:00 до 9:30 </a:t>
            </a:r>
            <a:endParaRPr lang="ru-RU" sz="14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</a:t>
            </a:r>
            <a:r>
              <a:rPr lang="ru-RU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адресу: г. Томск, ул. Карташова, 21 (Игуменский парк).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 bwMode="auto">
          <a:xfrm>
            <a:off x="740533" y="369285"/>
            <a:ext cx="7937771" cy="39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 smtClean="0">
                <a:solidFill>
                  <a:srgbClr val="00881B"/>
                </a:solidFill>
                <a:latin typeface="TomskObl2104" pitchFamily="50" charset="0"/>
              </a:rPr>
              <a:t>Аллея славы педагогов</a:t>
            </a:r>
            <a:endParaRPr lang="ru-RU" sz="32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9287" y="2370254"/>
            <a:ext cx="3396113" cy="3065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2026 году на Аллее размещено </a:t>
            </a:r>
            <a:r>
              <a:rPr lang="ru-RU" sz="1400" b="1" dirty="0">
                <a:solidFill>
                  <a:srgbClr val="3A892F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37 педагогов</a:t>
            </a:r>
            <a:r>
              <a:rPr lang="ru-RU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это </a:t>
            </a:r>
            <a:r>
              <a:rPr lang="ru-RU" sz="1400" spc="-25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победители конкурса на присуждение премий лучшим учителям за достижения в педагогической деятельности</a:t>
            </a:r>
            <a:r>
              <a:rPr lang="ru-RU" sz="1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победители и призеры конкурсов профессионального мастерства, педагоги, подготовившие 100-балльников по ЕГЭ, наставники победителей и призеров Всероссийской олимпиады школьников.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26108" y="973371"/>
            <a:ext cx="7274256" cy="1188803"/>
          </a:xfrm>
          <a:prstGeom prst="roundRect">
            <a:avLst>
              <a:gd name="adj" fmla="val 22655"/>
            </a:avLst>
          </a:prstGeom>
          <a:noFill/>
          <a:ln w="19050">
            <a:solidFill>
              <a:srgbClr val="00881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Аллея лучших педагогов Томской области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– это </a:t>
            </a: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уникальный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региональный проект, ставший традицией и формой общественного </a:t>
            </a: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признания заслуг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педагогов региона. Аллея обновляется каждый год: на ней появляются новые имена педагогов, добившихся выдающихся результатов.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835400" y="2370254"/>
            <a:ext cx="3764964" cy="3065455"/>
          </a:xfrm>
          <a:prstGeom prst="roundRect">
            <a:avLst>
              <a:gd name="adj" fmla="val 10226"/>
            </a:avLst>
          </a:prstGeom>
          <a:noFill/>
          <a:ln w="19050">
            <a:solidFill>
              <a:srgbClr val="00881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История проекта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:</a:t>
            </a:r>
            <a:endParaRPr lang="ru-RU" sz="1400" b="1" dirty="0" smtClean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</a:endParaRPr>
          </a:p>
          <a:p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ru-RU" sz="1400" b="1" dirty="0">
                <a:solidFill>
                  <a:srgbClr val="3A892F"/>
                </a:solidFill>
                <a:latin typeface="Century Gothic" panose="020B0502020202020204" pitchFamily="34" charset="0"/>
              </a:rPr>
              <a:t>2024 год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– торжественное открытие в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Учительском сквере,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 положившее начало традиции</a:t>
            </a: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.</a:t>
            </a:r>
          </a:p>
          <a:p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ru-RU" sz="1400" b="1" dirty="0">
                <a:solidFill>
                  <a:srgbClr val="3A892F"/>
                </a:solidFill>
                <a:latin typeface="Century Gothic" panose="020B0502020202020204" pitchFamily="34" charset="0"/>
              </a:rPr>
              <a:t>2025 год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 – второй этап, состоявшийся в сквере у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Большого концертного зала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.</a:t>
            </a:r>
          </a:p>
          <a:p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ru-RU" sz="1400" b="1" dirty="0">
                <a:solidFill>
                  <a:srgbClr val="3A892F"/>
                </a:solidFill>
                <a:latin typeface="Century Gothic" panose="020B0502020202020204" pitchFamily="34" charset="0"/>
              </a:rPr>
              <a:t>2026 год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 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– знаковое событие пройдет в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Игуменском парке.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512" y="3902981"/>
            <a:ext cx="4023135" cy="2682090"/>
          </a:xfrm>
          <a:prstGeom prst="roundRect">
            <a:avLst>
              <a:gd name="adj" fmla="val 597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797" y="1096226"/>
            <a:ext cx="4025850" cy="2683900"/>
          </a:xfrm>
          <a:prstGeom prst="roundRect">
            <a:avLst>
              <a:gd name="adj" fmla="val 559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7260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239612" y="1417970"/>
            <a:ext cx="4460032" cy="961053"/>
          </a:xfrm>
          <a:prstGeom prst="roundRect">
            <a:avLst/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Лыжина Надежда Петровна</a:t>
            </a:r>
          </a:p>
          <a:p>
            <a:r>
              <a:rPr lang="ru-RU" sz="9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член Общественной палаты Томской области, заместитель руководителя комиссии по вопросам образования, науки и просветительской деятельности Регионального отделения Общероссийского общественного движения «Народный фронт «За Россию» в Томской области.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239612" y="2500145"/>
            <a:ext cx="4460032" cy="961053"/>
          </a:xfrm>
          <a:prstGeom prst="roundRect">
            <a:avLst/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200" b="1" dirty="0" err="1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Сайбединов</a:t>
            </a:r>
            <a:r>
              <a:rPr lang="ru-RU" sz="1200" b="1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200" b="1" dirty="0" err="1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Шайдула</a:t>
            </a:r>
            <a:r>
              <a:rPr lang="ru-RU" sz="1200" b="1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200" b="1" dirty="0" err="1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Геляджейтинович</a:t>
            </a:r>
            <a:endParaRPr lang="ru-RU" sz="1200" b="1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ru-RU" sz="1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директор Губернаторского </a:t>
            </a:r>
            <a:r>
              <a:rPr lang="ru-RU" sz="1000" dirty="0" err="1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Светленского</a:t>
            </a:r>
            <a:r>
              <a:rPr lang="ru-RU" sz="1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 лицея, Народный учитель Российской Федерации.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239612" y="3561934"/>
            <a:ext cx="4460032" cy="961053"/>
          </a:xfrm>
          <a:prstGeom prst="roundRect">
            <a:avLst/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100" b="1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Шатрова Елена Александровна</a:t>
            </a:r>
          </a:p>
          <a:p>
            <a:pPr>
              <a:defRPr/>
            </a:pPr>
            <a:r>
              <a:rPr lang="ru-RU" sz="9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председатель отраслевой организации ветеранов системы профессионального образования Томской области.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39612" y="4630462"/>
            <a:ext cx="4460032" cy="961053"/>
          </a:xfrm>
          <a:prstGeom prst="roundRect">
            <a:avLst/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100" b="1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Кулагина Ирина Александровна</a:t>
            </a:r>
          </a:p>
          <a:p>
            <a:pPr>
              <a:defRPr/>
            </a:pPr>
            <a:r>
              <a:rPr lang="ru-RU" sz="9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учитель-логопед детского сада №2 «Пчёлка» г. Асино Томской области.</a:t>
            </a:r>
          </a:p>
          <a:p>
            <a:pPr>
              <a:defRPr/>
            </a:pPr>
            <a:endParaRPr lang="ru-RU" sz="90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ru-RU" sz="9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Победитель регионального этапа Всероссийского конкурса «Воспитатель года России» 2025 года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39612" y="5708321"/>
            <a:ext cx="4460032" cy="961053"/>
          </a:xfrm>
          <a:prstGeom prst="roundRect">
            <a:avLst/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100" b="1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Попцов Дмитрий Александрович</a:t>
            </a:r>
          </a:p>
          <a:p>
            <a:pPr>
              <a:defRPr/>
            </a:pPr>
            <a:r>
              <a:rPr lang="ru-RU" sz="9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учитель истории и обществознания гимназии № 55 им. Е.Г. </a:t>
            </a:r>
            <a:r>
              <a:rPr lang="ru-RU" sz="900" dirty="0" err="1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Вёрсткиной</a:t>
            </a:r>
            <a:r>
              <a:rPr lang="ru-RU" sz="9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 г. Томска.</a:t>
            </a:r>
          </a:p>
          <a:p>
            <a:pPr>
              <a:defRPr/>
            </a:pPr>
            <a:endParaRPr lang="ru-RU" sz="90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ru-RU" sz="9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Победитель регионального этапа Всероссийского конкурса «Учитель года России» 2025 года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024587" y="1417970"/>
            <a:ext cx="4907903" cy="961053"/>
          </a:xfrm>
          <a:prstGeom prst="roundRect">
            <a:avLst/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100" b="1" dirty="0" err="1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Репалова</a:t>
            </a:r>
            <a:r>
              <a:rPr lang="ru-RU" sz="1100" b="1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 Надежда Вячеславовна</a:t>
            </a:r>
          </a:p>
          <a:p>
            <a:pPr>
              <a:defRPr/>
            </a:pPr>
            <a:r>
              <a:rPr lang="ru-RU" sz="9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преподаватель Томского базового медицинского колледжа.</a:t>
            </a:r>
          </a:p>
          <a:p>
            <a:pPr>
              <a:defRPr/>
            </a:pPr>
            <a:endParaRPr lang="ru-RU" sz="90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ru-RU" sz="9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Победитель регионального этапа Всероссийского конкурса среди педагогических работников системы среднего профессионального образования «Мастер года» 2025 </a:t>
            </a:r>
            <a:r>
              <a:rPr lang="ru-RU" sz="900" dirty="0" smtClean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года</a:t>
            </a:r>
            <a:endParaRPr lang="ru-RU" sz="90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024587" y="2500145"/>
            <a:ext cx="4907903" cy="961053"/>
          </a:xfrm>
          <a:prstGeom prst="roundRect">
            <a:avLst/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100" b="1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Иванова Анна Дмитриевна</a:t>
            </a:r>
          </a:p>
          <a:p>
            <a:pPr>
              <a:defRPr/>
            </a:pPr>
            <a:r>
              <a:rPr lang="ru-RU" sz="9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педагог дополнительного образования Дворца творчества детей и молодежи </a:t>
            </a:r>
            <a:r>
              <a:rPr lang="ru-RU" sz="900" dirty="0" err="1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г.Томска</a:t>
            </a:r>
            <a:r>
              <a:rPr lang="ru-RU" sz="9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.</a:t>
            </a:r>
          </a:p>
          <a:p>
            <a:pPr>
              <a:defRPr/>
            </a:pPr>
            <a:endParaRPr lang="ru-RU" sz="90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ru-RU" sz="9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Победитель регионального конкурса </a:t>
            </a:r>
            <a:r>
              <a:rPr lang="ru-RU" sz="900" dirty="0" err="1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проф.мастерства</a:t>
            </a:r>
            <a:r>
              <a:rPr lang="ru-RU" sz="9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 работников сферы доп. образования «Сердце отдаю детям» 2025 </a:t>
            </a:r>
            <a:r>
              <a:rPr lang="ru-RU" sz="900" dirty="0" smtClean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года</a:t>
            </a:r>
            <a:endParaRPr lang="ru-RU" sz="90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024587" y="3561934"/>
            <a:ext cx="4907903" cy="961053"/>
          </a:xfrm>
          <a:prstGeom prst="roundRect">
            <a:avLst/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100" b="1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Дегтярева Оксана Викторовна</a:t>
            </a:r>
          </a:p>
          <a:p>
            <a:pPr>
              <a:defRPr/>
            </a:pPr>
            <a:r>
              <a:rPr lang="ru-RU" sz="9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педагог-психолог детского сада № 54 </a:t>
            </a:r>
            <a:r>
              <a:rPr lang="ru-RU" sz="900" dirty="0" err="1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г.Томска</a:t>
            </a:r>
            <a:r>
              <a:rPr lang="ru-RU" sz="9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.</a:t>
            </a:r>
          </a:p>
          <a:p>
            <a:pPr>
              <a:defRPr/>
            </a:pPr>
            <a:endParaRPr lang="ru-RU" sz="90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ru-RU" sz="9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Победитель регионального этапа Всероссийского конкурса профессионального мастерства «Педагог-психолог» 2025 года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024587" y="4630462"/>
            <a:ext cx="4907903" cy="961053"/>
          </a:xfrm>
          <a:prstGeom prst="roundRect">
            <a:avLst/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100" b="1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Тимошенко Мария Васильевна</a:t>
            </a:r>
          </a:p>
          <a:p>
            <a:pPr>
              <a:defRPr/>
            </a:pPr>
            <a:r>
              <a:rPr lang="ru-RU" sz="9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учитель-логопед </a:t>
            </a:r>
            <a:r>
              <a:rPr lang="ru-RU" sz="900" dirty="0" err="1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Кривошеинской</a:t>
            </a:r>
            <a:r>
              <a:rPr lang="ru-RU" sz="9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 школы им. Героя Советского Союза Ф.М. Зинченко.</a:t>
            </a:r>
          </a:p>
          <a:p>
            <a:pPr>
              <a:defRPr/>
            </a:pPr>
            <a:endParaRPr lang="ru-RU" sz="90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ru-RU" sz="9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Победитель регионального этапа Всероссийского конкурса профессионального мастерства «Учитель-дефектолог России» 2025 </a:t>
            </a:r>
            <a:r>
              <a:rPr lang="ru-RU" sz="900" dirty="0" smtClean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года</a:t>
            </a:r>
            <a:endParaRPr lang="ru-RU" sz="90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024587" y="5708321"/>
            <a:ext cx="4907903" cy="961053"/>
          </a:xfrm>
          <a:prstGeom prst="roundRect">
            <a:avLst/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100" b="1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Чумаченко Татьяна Ивановна</a:t>
            </a:r>
          </a:p>
          <a:p>
            <a:pPr>
              <a:defRPr/>
            </a:pPr>
            <a:r>
              <a:rPr lang="ru-RU" sz="9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директор </a:t>
            </a:r>
            <a:r>
              <a:rPr lang="ru-RU" sz="900" dirty="0" err="1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Клюквинской</a:t>
            </a:r>
            <a:r>
              <a:rPr lang="ru-RU" sz="9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 школы-интерната </a:t>
            </a:r>
            <a:r>
              <a:rPr lang="ru-RU" sz="900" dirty="0" err="1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Верхнекетского</a:t>
            </a:r>
            <a:r>
              <a:rPr lang="ru-RU" sz="9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 района Томской области.</a:t>
            </a:r>
          </a:p>
          <a:p>
            <a:pPr>
              <a:defRPr/>
            </a:pPr>
            <a:endParaRPr lang="ru-RU" sz="900" dirty="0">
              <a:solidFill>
                <a:sysClr val="windowText" lastClr="000000"/>
              </a:solidFill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ru-RU" sz="9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Победитель регионального конкурса «Флагманы образования» 2025 </a:t>
            </a:r>
            <a:r>
              <a:rPr lang="ru-RU" sz="900" dirty="0" smtClean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года</a:t>
            </a:r>
            <a:endParaRPr lang="ru-RU" sz="900" dirty="0">
              <a:solidFill>
                <a:sysClr val="windowText" lastClr="000000"/>
              </a:solidFill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68251" y="1002328"/>
            <a:ext cx="2156985" cy="279822"/>
          </a:xfrm>
          <a:prstGeom prst="roundRect">
            <a:avLst>
              <a:gd name="adj" fmla="val 50000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+mj-lt"/>
              </a:rPr>
              <a:t>2026 год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487237" y="947367"/>
            <a:ext cx="7274256" cy="383514"/>
          </a:xfrm>
          <a:prstGeom prst="roundRect">
            <a:avLst>
              <a:gd name="adj" fmla="val 22655"/>
            </a:avLst>
          </a:prstGeom>
          <a:noFill/>
          <a:ln w="19050">
            <a:solidFill>
              <a:srgbClr val="00881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Советники оказывают организационную и методическую помощь при реализации </a:t>
            </a:r>
            <a:endPara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целей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 Департамента, а также вносят предложения по развитию системы образования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60574" y="1417969"/>
            <a:ext cx="995063" cy="961053"/>
          </a:xfrm>
          <a:prstGeom prst="roundRect">
            <a:avLst/>
          </a:prstGeom>
          <a:blipFill dpi="0" rotWithShape="1">
            <a:blip r:embed="rId2"/>
            <a:srcRect/>
            <a:stretch>
              <a:fillRect t="-6000"/>
            </a:stretch>
          </a:blip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60574" y="2500145"/>
            <a:ext cx="995063" cy="961053"/>
          </a:xfrm>
          <a:prstGeom prst="roundRect">
            <a:avLst/>
          </a:prstGeom>
          <a:blipFill>
            <a:blip r:embed="rId3"/>
            <a:stretch>
              <a:fillRect t="-6000"/>
            </a:stretch>
          </a:blip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68251" y="3582319"/>
            <a:ext cx="995063" cy="940667"/>
          </a:xfrm>
          <a:prstGeom prst="roundRect">
            <a:avLst/>
          </a:prstGeom>
          <a:blipFill>
            <a:blip r:embed="rId4"/>
            <a:stretch>
              <a:fillRect t="-6000"/>
            </a:stretch>
          </a:blip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68251" y="4630462"/>
            <a:ext cx="995063" cy="961053"/>
          </a:xfrm>
          <a:prstGeom prst="roundRect">
            <a:avLst/>
          </a:prstGeom>
          <a:blipFill>
            <a:blip r:embed="rId5"/>
            <a:stretch>
              <a:fillRect t="-6000"/>
            </a:stretch>
          </a:blip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60574" y="5708320"/>
            <a:ext cx="995063" cy="961053"/>
          </a:xfrm>
          <a:prstGeom prst="roundRect">
            <a:avLst/>
          </a:prstGeom>
          <a:blipFill>
            <a:blip r:embed="rId6"/>
            <a:stretch>
              <a:fillRect t="-6000"/>
            </a:stretch>
          </a:blip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932908" y="1417969"/>
            <a:ext cx="995063" cy="961053"/>
          </a:xfrm>
          <a:prstGeom prst="roundRect">
            <a:avLst/>
          </a:prstGeom>
          <a:blipFill>
            <a:blip r:embed="rId7"/>
            <a:stretch>
              <a:fillRect t="-6000"/>
            </a:stretch>
          </a:blip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932908" y="2500145"/>
            <a:ext cx="995063" cy="961053"/>
          </a:xfrm>
          <a:prstGeom prst="roundRect">
            <a:avLst/>
          </a:prstGeom>
          <a:blipFill dpi="0" rotWithShape="1">
            <a:blip r:embed="rId8"/>
            <a:srcRect/>
            <a:stretch>
              <a:fillRect l="-1000" t="-6000" r="-7000"/>
            </a:stretch>
          </a:blip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940586" y="3582319"/>
            <a:ext cx="995063" cy="940667"/>
          </a:xfrm>
          <a:prstGeom prst="roundRect">
            <a:avLst/>
          </a:prstGeom>
          <a:blipFill dpi="0" rotWithShape="1">
            <a:blip r:embed="rId9"/>
            <a:srcRect/>
            <a:stretch>
              <a:fillRect l="-1000" t="-6000" r="-4000"/>
            </a:stretch>
          </a:blip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940586" y="4630462"/>
            <a:ext cx="995063" cy="961053"/>
          </a:xfrm>
          <a:prstGeom prst="roundRect">
            <a:avLst/>
          </a:prstGeom>
          <a:blipFill>
            <a:blip r:embed="rId10"/>
            <a:stretch>
              <a:fillRect l="-1000" t="-6000" r="-4000"/>
            </a:stretch>
          </a:blip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932908" y="5708320"/>
            <a:ext cx="995063" cy="961053"/>
          </a:xfrm>
          <a:prstGeom prst="roundRect">
            <a:avLst/>
          </a:prstGeom>
          <a:blipFill>
            <a:blip r:embed="rId11"/>
            <a:stretch>
              <a:fillRect l="-1000" t="-6000" r="-4000"/>
            </a:stretch>
          </a:blip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9285012" y="6532815"/>
            <a:ext cx="2743200" cy="365125"/>
          </a:xfrm>
        </p:spPr>
        <p:txBody>
          <a:bodyPr/>
          <a:lstStyle/>
          <a:p>
            <a:fld id="{647C8FEB-539F-44CC-8160-033ABA01F7EE}" type="slidenum">
              <a:rPr lang="ru-RU" smtClean="0"/>
              <a:t>20</a:t>
            </a:fld>
            <a:endParaRPr lang="ru-RU" dirty="0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364775"/>
            <a:ext cx="8352667" cy="39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  <a:tabLst>
                <a:tab pos="6096000" algn="l"/>
              </a:tabLst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СОВЕТНИКИ ДЕПАРТАМЕНТА </a:t>
            </a:r>
          </a:p>
        </p:txBody>
      </p:sp>
    </p:spTree>
    <p:extLst>
      <p:ext uri="{BB962C8B-B14F-4D97-AF65-F5344CB8AC3E}">
        <p14:creationId xmlns:p14="http://schemas.microsoft.com/office/powerpoint/2010/main" val="10064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00755" y="6492876"/>
            <a:ext cx="2743200" cy="365125"/>
          </a:xfrm>
        </p:spPr>
        <p:txBody>
          <a:bodyPr>
            <a:normAutofit/>
          </a:bodyPr>
          <a:lstStyle/>
          <a:p>
            <a:fld id="{00000000-1234-1234-1234-123412341234}" type="slidenum">
              <a:rPr lang="ru" smtClean="0"/>
              <a:pPr/>
              <a:t>21</a:t>
            </a:fld>
            <a:endParaRPr lang="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32846" y="1052251"/>
            <a:ext cx="5209528" cy="4103949"/>
          </a:xfrm>
          <a:prstGeom prst="roundRect">
            <a:avLst>
              <a:gd name="adj" fmla="val 5035"/>
            </a:avLst>
          </a:prstGeom>
          <a:noFill/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4">
              <a:defRPr/>
            </a:pPr>
            <a:endParaRPr lang="ru-RU" sz="1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029721" y="3236552"/>
            <a:ext cx="1869275" cy="1919648"/>
          </a:xfrm>
          <a:prstGeom prst="roundRect">
            <a:avLst>
              <a:gd name="adj" fmla="val 11118"/>
            </a:avLst>
          </a:prstGeom>
          <a:noFill/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4">
              <a:defRPr/>
            </a:pP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Исключено</a:t>
            </a:r>
          </a:p>
          <a:p>
            <a:pPr algn="ctr" defTabSz="914354">
              <a:defRPr/>
            </a:pP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из кадрового резерва</a:t>
            </a:r>
          </a:p>
          <a:p>
            <a:pPr algn="ctr" defTabSz="914354">
              <a:defRPr/>
            </a:pPr>
            <a:r>
              <a:rPr lang="ru-RU" sz="16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32</a:t>
            </a:r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человека</a:t>
            </a:r>
            <a:endParaRPr lang="ru-RU" sz="1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646539" y="1070055"/>
            <a:ext cx="6314762" cy="2047279"/>
          </a:xfrm>
          <a:prstGeom prst="roundRect">
            <a:avLst>
              <a:gd name="adj" fmla="val 11118"/>
            </a:avLst>
          </a:prstGeom>
          <a:noFill/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4">
              <a:defRPr/>
            </a:pPr>
            <a:r>
              <a:rPr lang="ru-RU" sz="1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Собеседование в кадровый резерв:</a:t>
            </a:r>
          </a:p>
          <a:p>
            <a:pPr algn="ctr" defTabSz="914354">
              <a:defRPr/>
            </a:pP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Всего приняли участие </a:t>
            </a:r>
            <a:r>
              <a:rPr lang="ru-RU" sz="1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59</a:t>
            </a:r>
            <a:r>
              <a:rPr lang="ru-RU" sz="12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человек,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рекомендованы на должность </a:t>
            </a:r>
            <a:r>
              <a:rPr lang="ru-RU" sz="1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42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человека.</a:t>
            </a:r>
            <a:endParaRPr lang="ru-RU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 defTabSz="914354">
              <a:defRPr/>
            </a:pPr>
            <a:endParaRPr lang="ru-RU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just" defTabSz="914354">
              <a:defRPr/>
            </a:pPr>
            <a:r>
              <a:rPr lang="ru-RU" sz="1200" b="1" u="sng" dirty="0">
                <a:solidFill>
                  <a:schemeClr val="tx1"/>
                </a:solidFill>
                <a:latin typeface="Century Gothic" panose="020B0502020202020204" pitchFamily="34" charset="0"/>
              </a:rPr>
              <a:t>2024 год</a:t>
            </a:r>
            <a:r>
              <a:rPr lang="ru-RU" sz="1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: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рекомендовано на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должность руководителей </a:t>
            </a:r>
          </a:p>
          <a:p>
            <a:pPr algn="just" defTabSz="914354">
              <a:defRPr/>
            </a:pP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из </a:t>
            </a:r>
            <a:r>
              <a:rPr lang="ru-RU" sz="1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18</a:t>
            </a:r>
            <a:r>
              <a:rPr lang="ru-RU" sz="1200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человек </a:t>
            </a:r>
            <a:r>
              <a:rPr lang="ru-RU" sz="1200" dirty="0">
                <a:solidFill>
                  <a:srgbClr val="FF0000"/>
                </a:solidFill>
                <a:latin typeface="Century Gothic" panose="020B0502020202020204" pitchFamily="34" charset="0"/>
              </a:rPr>
              <a:t>– </a:t>
            </a:r>
            <a:r>
              <a:rPr lang="ru-RU" sz="1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9</a:t>
            </a:r>
            <a:endParaRPr lang="ru-RU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just" defTabSz="914354">
              <a:defRPr/>
            </a:pPr>
            <a:r>
              <a:rPr lang="ru-RU" sz="1200" b="1" u="sng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2025 </a:t>
            </a:r>
            <a:r>
              <a:rPr lang="ru-RU" sz="1200" b="1" u="sng" dirty="0">
                <a:solidFill>
                  <a:schemeClr val="tx1"/>
                </a:solidFill>
                <a:latin typeface="Century Gothic" panose="020B0502020202020204" pitchFamily="34" charset="0"/>
              </a:rPr>
              <a:t>год</a:t>
            </a:r>
            <a:r>
              <a:rPr lang="ru-RU" sz="1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: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рекомендовано на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должность руководителей </a:t>
            </a:r>
          </a:p>
          <a:p>
            <a:pPr algn="just" defTabSz="914354">
              <a:defRPr/>
            </a:pP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из </a:t>
            </a:r>
            <a:r>
              <a:rPr lang="ru-RU" sz="1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34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человек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– </a:t>
            </a:r>
            <a:r>
              <a:rPr lang="ru-RU" sz="1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27</a:t>
            </a:r>
          </a:p>
          <a:p>
            <a:pPr algn="just" defTabSz="914354">
              <a:defRPr/>
            </a:pPr>
            <a:r>
              <a:rPr lang="ru-RU" sz="1200" b="1" u="sng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2026 год </a:t>
            </a:r>
            <a:r>
              <a:rPr lang="ru-RU" sz="12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: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рекомендовано на должность руководителей  </a:t>
            </a:r>
          </a:p>
          <a:p>
            <a:pPr algn="just" defTabSz="914354">
              <a:defRPr/>
            </a:pP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из </a:t>
            </a:r>
            <a:r>
              <a:rPr lang="ru-RU" sz="1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7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человек - </a:t>
            </a:r>
            <a:r>
              <a:rPr lang="ru-RU" sz="1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6</a:t>
            </a:r>
            <a:endParaRPr lang="ru-RU" sz="12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715416" y="3236552"/>
            <a:ext cx="1869275" cy="1919648"/>
          </a:xfrm>
          <a:prstGeom prst="roundRect">
            <a:avLst>
              <a:gd name="adj" fmla="val 11118"/>
            </a:avLst>
          </a:prstGeom>
          <a:solidFill>
            <a:srgbClr val="00881B"/>
          </a:solidFill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4">
              <a:defRPr/>
            </a:pP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В кадровом резерве</a:t>
            </a:r>
          </a:p>
          <a:p>
            <a:pPr algn="ctr" defTabSz="914354">
              <a:defRPr/>
            </a:pP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на </a:t>
            </a:r>
            <a:r>
              <a:rPr lang="ru-RU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август 2026 </a:t>
            </a:r>
            <a:endParaRPr lang="ru-RU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 defTabSz="914354"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180 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человек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0056640" y="3236552"/>
            <a:ext cx="1869275" cy="1919648"/>
          </a:xfrm>
          <a:prstGeom prst="roundRect">
            <a:avLst>
              <a:gd name="adj" fmla="val 11118"/>
            </a:avLst>
          </a:prstGeom>
          <a:noFill/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4">
              <a:defRPr/>
            </a:pP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Назначены директорами</a:t>
            </a:r>
          </a:p>
          <a:p>
            <a:pPr algn="ctr" defTabSz="914354">
              <a:defRPr/>
            </a:pPr>
            <a:endParaRPr lang="ru-RU" sz="1600" b="1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 defTabSz="914354">
              <a:defRPr/>
            </a:pPr>
            <a:r>
              <a:rPr lang="ru-RU" sz="16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40</a:t>
            </a:r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человек</a:t>
            </a:r>
          </a:p>
        </p:txBody>
      </p:sp>
      <p:sp>
        <p:nvSpPr>
          <p:cNvPr id="3" name="Равнобедренный треугольник 2"/>
          <p:cNvSpPr/>
          <p:nvPr/>
        </p:nvSpPr>
        <p:spPr>
          <a:xfrm rot="5400000">
            <a:off x="7609734" y="4075876"/>
            <a:ext cx="394943" cy="222068"/>
          </a:xfrm>
          <a:prstGeom prst="triangle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5" name="Прямоугольник 4"/>
          <p:cNvSpPr/>
          <p:nvPr/>
        </p:nvSpPr>
        <p:spPr>
          <a:xfrm>
            <a:off x="381856" y="2854555"/>
            <a:ext cx="5060518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latin typeface="Century Gothic" panose="020B0502020202020204" pitchFamily="34" charset="0"/>
              </a:rPr>
              <a:t>Закон Томской области от 12.08.2013 N 149-ОЗ (ред. от 06.06.2025) «Об образовании в Томской области». </a:t>
            </a:r>
            <a:r>
              <a:rPr lang="ru-RU" sz="1100" dirty="0">
                <a:latin typeface="Century Gothic" panose="020B0502020202020204" pitchFamily="34" charset="0"/>
              </a:rPr>
              <a:t>Статья 6, п. 24-5) формирование кадрового резерва для замещения вакантных должностей руководителей муниципальных общеобразовательных организаций в порядке, установленном исполнительным органом Томской области, осуществляющим государственное управление в сфере образования.</a:t>
            </a:r>
          </a:p>
          <a:p>
            <a:endParaRPr lang="ru-RU" sz="1100" dirty="0">
              <a:latin typeface="Century Gothic" panose="020B0502020202020204" pitchFamily="34" charset="0"/>
            </a:endParaRPr>
          </a:p>
          <a:p>
            <a:r>
              <a:rPr lang="ru-RU" sz="1100" b="1" dirty="0">
                <a:latin typeface="Century Gothic" panose="020B0502020202020204" pitchFamily="34" charset="0"/>
              </a:rPr>
              <a:t>Распоряжение Департамента образования Томской области от 28.08.2025 №1343 </a:t>
            </a:r>
            <a:r>
              <a:rPr lang="ru-RU" sz="1100" dirty="0">
                <a:latin typeface="Century Gothic" panose="020B0502020202020204" pitchFamily="34" charset="0"/>
              </a:rPr>
              <a:t>«Об утверждении состава комиссии по формированию кадрового резерва для замещения вакантных должностей руководителей муниципальных общеобразовательных организаций».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1856" y="2741514"/>
            <a:ext cx="4861711" cy="0"/>
          </a:xfrm>
          <a:prstGeom prst="line">
            <a:avLst/>
          </a:prstGeom>
          <a:ln w="19050">
            <a:solidFill>
              <a:srgbClr val="0088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256392"/>
            <a:ext cx="856022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КАДРОВЫЙ РЕЗЕРВ НА ЗАМЕЩЕНИЕ ВАКАНТНЫХ ДОЛЖНОСТЕЙ РУКОВОДИТЕЛЕЙ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10588" y="1070055"/>
            <a:ext cx="3804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54">
              <a:defRPr/>
            </a:pPr>
            <a:r>
              <a:rPr lang="ru-RU" b="1" dirty="0" smtClean="0">
                <a:latin typeface="Century Gothic" panose="020B0502020202020204" pitchFamily="34" charset="0"/>
              </a:rPr>
              <a:t>Зачислено </a:t>
            </a:r>
            <a:r>
              <a:rPr lang="ru-RU" b="1" dirty="0">
                <a:latin typeface="Century Gothic" panose="020B0502020202020204" pitchFamily="34" charset="0"/>
              </a:rPr>
              <a:t>в кадровый резерв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02591" y="1545713"/>
            <a:ext cx="3409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Century Gothic" panose="020B0502020202020204" pitchFamily="34" charset="0"/>
              </a:rPr>
              <a:t>В 2024 году </a:t>
            </a:r>
            <a:r>
              <a:rPr lang="ru-RU" b="1" dirty="0">
                <a:solidFill>
                  <a:srgbClr val="AB3117"/>
                </a:solidFill>
                <a:latin typeface="Century Gothic" panose="020B0502020202020204" pitchFamily="34" charset="0"/>
              </a:rPr>
              <a:t>127</a:t>
            </a:r>
            <a:r>
              <a:rPr lang="ru-RU" dirty="0">
                <a:latin typeface="Century Gothic" panose="020B0502020202020204" pitchFamily="34" charset="0"/>
              </a:rPr>
              <a:t> кандидатов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02591" y="1940338"/>
            <a:ext cx="3179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Century Gothic" panose="020B0502020202020204" pitchFamily="34" charset="0"/>
              </a:rPr>
              <a:t>В 2025 году </a:t>
            </a:r>
            <a:r>
              <a:rPr lang="ru-RU" b="1" dirty="0">
                <a:solidFill>
                  <a:srgbClr val="AB3117"/>
                </a:solidFill>
                <a:latin typeface="Century Gothic" panose="020B0502020202020204" pitchFamily="34" charset="0"/>
              </a:rPr>
              <a:t>74</a:t>
            </a:r>
            <a:r>
              <a:rPr lang="ru-RU" dirty="0">
                <a:latin typeface="Century Gothic" panose="020B0502020202020204" pitchFamily="34" charset="0"/>
              </a:rPr>
              <a:t> кандидата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93454" y="2317159"/>
            <a:ext cx="3280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Century Gothic" panose="020B0502020202020204" pitchFamily="34" charset="0"/>
              </a:rPr>
              <a:t>В 2026 году </a:t>
            </a:r>
            <a:r>
              <a:rPr lang="ru-RU" b="1" dirty="0" smtClean="0">
                <a:solidFill>
                  <a:srgbClr val="AB3117"/>
                </a:solidFill>
                <a:latin typeface="Century Gothic" panose="020B0502020202020204" pitchFamily="34" charset="0"/>
              </a:rPr>
              <a:t>39</a:t>
            </a:r>
            <a:r>
              <a:rPr lang="ru-RU" dirty="0" smtClean="0">
                <a:latin typeface="Century Gothic" panose="020B0502020202020204" pitchFamily="34" charset="0"/>
              </a:rPr>
              <a:t> кандидатов </a:t>
            </a:r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0" y="5319753"/>
            <a:ext cx="12192000" cy="135568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881B">
                  <a:tint val="66000"/>
                  <a:satMod val="160000"/>
                </a:srgbClr>
              </a:gs>
              <a:gs pos="50000">
                <a:srgbClr val="00881B">
                  <a:tint val="44500"/>
                  <a:satMod val="160000"/>
                </a:srgbClr>
              </a:gs>
              <a:gs pos="100000">
                <a:srgbClr val="00881B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4500">
              <a:defRPr/>
            </a:pPr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Задачи:</a:t>
            </a:r>
          </a:p>
          <a:p>
            <a:pPr marL="901700" indent="-279400">
              <a:buFont typeface="Arial" panose="020B0604020202020204" pitchFamily="34" charset="0"/>
              <a:buChar char="•"/>
              <a:tabLst>
                <a:tab pos="34925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Повысить эффективность деятельности с участниками кадрового резерва, синхронизировать с потребностями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муниципальных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систем 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образования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в руководителях образовательных организаций </a:t>
            </a:r>
          </a:p>
          <a:p>
            <a:pPr marL="901700" indent="-279400">
              <a:buFont typeface="Arial" panose="020B0604020202020204" pitchFamily="34" charset="0"/>
              <a:buChar char="•"/>
              <a:tabLst>
                <a:tab pos="34925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Обеспечить своевременное выдвижение руководителей для зачисления в кадровый резерв, неукоснительное выполнение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условий             заключенных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соглашений, оперативное информирование ДОТО о появлении вакансий, а также организовать качественную подготовку резервистов к защите концепции развития учреждения (собеседованию)</a:t>
            </a:r>
          </a:p>
        </p:txBody>
      </p:sp>
    </p:spTree>
    <p:extLst>
      <p:ext uri="{BB962C8B-B14F-4D97-AF65-F5344CB8AC3E}">
        <p14:creationId xmlns:p14="http://schemas.microsoft.com/office/powerpoint/2010/main" val="129544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10966" y="6453442"/>
            <a:ext cx="2743200" cy="365125"/>
          </a:xfrm>
        </p:spPr>
        <p:txBody>
          <a:bodyPr/>
          <a:lstStyle/>
          <a:p>
            <a:fld id="{00000000-1234-1234-1234-123412341234}" type="slidenum">
              <a:rPr lang="ru" smtClean="0"/>
              <a:pPr/>
              <a:t>22</a:t>
            </a:fld>
            <a:endParaRPr lang="ru" dirty="0"/>
          </a:p>
        </p:txBody>
      </p:sp>
      <p:sp>
        <p:nvSpPr>
          <p:cNvPr id="6" name="Пятиугольник 5"/>
          <p:cNvSpPr/>
          <p:nvPr/>
        </p:nvSpPr>
        <p:spPr>
          <a:xfrm>
            <a:off x="8667683" y="4036289"/>
            <a:ext cx="1359818" cy="304056"/>
          </a:xfrm>
          <a:prstGeom prst="homePlate">
            <a:avLst/>
          </a:prstGeom>
          <a:solidFill>
            <a:srgbClr val="3B6DAA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latin typeface="Century Gothic" panose="020B0502020202020204" pitchFamily="34" charset="0"/>
              </a:rPr>
              <a:t>колледжи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559294" y="5435675"/>
            <a:ext cx="44400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Century Gothic" panose="020B0502020202020204" pitchFamily="34" charset="0"/>
              </a:rPr>
              <a:t>Федеральная </a:t>
            </a:r>
            <a:r>
              <a:rPr lang="ru-RU" sz="1200" b="1" dirty="0">
                <a:latin typeface="Century Gothic" panose="020B0502020202020204" pitchFamily="34" charset="0"/>
              </a:rPr>
              <a:t>служба по надзору в сфере образования и </a:t>
            </a:r>
            <a:r>
              <a:rPr lang="ru-RU" sz="1200" b="1" dirty="0" smtClean="0">
                <a:latin typeface="Century Gothic" panose="020B0502020202020204" pitchFamily="34" charset="0"/>
              </a:rPr>
              <a:t>науки:</a:t>
            </a:r>
            <a:r>
              <a:rPr lang="ru-RU" sz="1200" b="1" dirty="0">
                <a:latin typeface="Century Gothic" panose="020B0502020202020204" pitchFamily="34" charset="0"/>
              </a:rPr>
              <a:t> </a:t>
            </a:r>
          </a:p>
          <a:p>
            <a:r>
              <a:rPr lang="en-US" sz="1200" dirty="0" smtClean="0">
                <a:latin typeface="Century Gothic" panose="020B0502020202020204" pitchFamily="34" charset="0"/>
                <a:hlinkClick r:id="rId2"/>
              </a:rPr>
              <a:t>stop_nagruzka@obrnadzor.gov.ru</a:t>
            </a:r>
            <a:r>
              <a:rPr lang="ru-RU" sz="1200" dirty="0" smtClean="0">
                <a:latin typeface="Century Gothic" panose="020B0502020202020204" pitchFamily="34" charset="0"/>
              </a:rPr>
              <a:t> </a:t>
            </a:r>
          </a:p>
          <a:p>
            <a:r>
              <a:rPr lang="ru-RU" sz="1200" b="1" dirty="0" smtClean="0">
                <a:latin typeface="Century Gothic" panose="020B0502020202020204" pitchFamily="34" charset="0"/>
              </a:rPr>
              <a:t>Департамент образования Томской области:</a:t>
            </a:r>
            <a:endParaRPr lang="ru-RU" sz="1200" b="1" dirty="0">
              <a:latin typeface="Century Gothic" panose="020B0502020202020204" pitchFamily="34" charset="0"/>
            </a:endParaRPr>
          </a:p>
          <a:p>
            <a:r>
              <a:rPr lang="ru-RU" sz="1200" b="1" dirty="0">
                <a:latin typeface="Century Gothic" panose="020B0502020202020204" pitchFamily="34" charset="0"/>
              </a:rPr>
              <a:t>Телефон: </a:t>
            </a:r>
            <a:r>
              <a:rPr lang="ru-RU" sz="12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8 (3822) 56-15-05 </a:t>
            </a:r>
            <a:r>
              <a:rPr lang="ru-RU" sz="1200" dirty="0">
                <a:solidFill>
                  <a:srgbClr val="00881B"/>
                </a:solidFill>
                <a:latin typeface="Century Gothic" panose="020B0502020202020204" pitchFamily="34" charset="0"/>
              </a:rPr>
              <a:t>(доб. 4435)</a:t>
            </a:r>
          </a:p>
          <a:p>
            <a:r>
              <a:rPr lang="ru-RU" sz="1200" b="1" dirty="0">
                <a:latin typeface="Century Gothic" panose="020B0502020202020204" pitchFamily="34" charset="0"/>
              </a:rPr>
              <a:t>E-</a:t>
            </a:r>
            <a:r>
              <a:rPr lang="ru-RU" sz="1200" b="1" dirty="0" err="1">
                <a:latin typeface="Century Gothic" panose="020B0502020202020204" pitchFamily="34" charset="0"/>
              </a:rPr>
              <a:t>mail</a:t>
            </a:r>
            <a:r>
              <a:rPr lang="ru-RU" sz="1200" b="1" dirty="0">
                <a:latin typeface="Century Gothic" panose="020B0502020202020204" pitchFamily="34" charset="0"/>
              </a:rPr>
              <a:t>:</a:t>
            </a:r>
            <a:r>
              <a:rPr lang="ru-RU" sz="1200" b="1" dirty="0">
                <a:solidFill>
                  <a:srgbClr val="009CAD"/>
                </a:solidFill>
                <a:latin typeface="Century Gothic" panose="020B0502020202020204" pitchFamily="34" charset="0"/>
              </a:rPr>
              <a:t> </a:t>
            </a:r>
            <a:r>
              <a:rPr lang="ru-RU" sz="1200" u="sng" dirty="0">
                <a:solidFill>
                  <a:srgbClr val="0070C0"/>
                </a:solidFill>
                <a:latin typeface="Century Gothic" panose="020B0502020202020204" pitchFamily="34" charset="0"/>
              </a:rPr>
              <a:t>gnezdyukova@do.tomsk.gov.ru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65893" y="2470493"/>
            <a:ext cx="5511984" cy="2749584"/>
          </a:xfrm>
          <a:prstGeom prst="roundRect">
            <a:avLst>
              <a:gd name="adj" fmla="val 9650"/>
            </a:avLst>
          </a:prstGeom>
          <a:solidFill>
            <a:srgbClr val="F0F6FB">
              <a:alpha val="41000"/>
            </a:srgbClr>
          </a:solidFill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ru-RU" sz="12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Утвержден</a:t>
            </a:r>
            <a:r>
              <a:rPr lang="ru-RU" sz="12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 план мероприятий («дорожная карта») </a:t>
            </a:r>
            <a:r>
              <a:rPr lang="ru-RU" sz="12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по снижению бюрократической нагрузки в Томской области на 2025-2026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2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Направлен </a:t>
            </a:r>
            <a:r>
              <a:rPr lang="ru-RU" sz="12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типовой план </a:t>
            </a:r>
            <a:r>
              <a:rPr lang="ru-RU" sz="12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для образовательных организаций, разработанный </a:t>
            </a:r>
            <a:r>
              <a:rPr lang="ru-RU" sz="1200" dirty="0" err="1" smtClean="0">
                <a:solidFill>
                  <a:srgbClr val="000000"/>
                </a:solidFill>
                <a:latin typeface="Century Gothic" panose="020B0502020202020204" pitchFamily="34" charset="0"/>
              </a:rPr>
              <a:t>Рособрнадзором</a:t>
            </a:r>
            <a:endParaRPr lang="ru-RU" sz="1200" dirty="0" smtClean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Разработаны и направлены в образовательные организации </a:t>
            </a:r>
            <a:r>
              <a:rPr lang="ru-RU" sz="12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рекомендации к оформлению локальных нормативных актов, </a:t>
            </a:r>
            <a:r>
              <a:rPr lang="ru-RU" sz="12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касающихся регулирования бюрократической нагрузки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2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Направлены </a:t>
            </a:r>
            <a:r>
              <a:rPr lang="ru-RU" sz="1200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типовые формулировки ответов образовательных организаций на запросы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2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Проводятся </a:t>
            </a:r>
            <a:r>
              <a:rPr lang="ru-RU" sz="12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совещания</a:t>
            </a:r>
            <a:r>
              <a:rPr lang="ru-RU" sz="12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 для органов местного самоуправления и руководителей образовательных организаций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52" y="5483204"/>
            <a:ext cx="737116" cy="664909"/>
          </a:xfrm>
          <a:prstGeom prst="rect">
            <a:avLst/>
          </a:prstGeom>
          <a:ln>
            <a:noFill/>
          </a:ln>
        </p:spPr>
      </p:pic>
      <p:sp>
        <p:nvSpPr>
          <p:cNvPr id="16" name="Пятиугольник 15"/>
          <p:cNvSpPr/>
          <p:nvPr/>
        </p:nvSpPr>
        <p:spPr>
          <a:xfrm>
            <a:off x="7469615" y="4040504"/>
            <a:ext cx="1359818" cy="304056"/>
          </a:xfrm>
          <a:prstGeom prst="homePlate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100" b="1" dirty="0">
                <a:latin typeface="Century Gothic" panose="020B0502020202020204" pitchFamily="34" charset="0"/>
              </a:rPr>
              <a:t>детские сады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78466" y="6148113"/>
            <a:ext cx="966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ГОРЯЧИЕ</a:t>
            </a:r>
          </a:p>
          <a:p>
            <a:pPr algn="ctr"/>
            <a:r>
              <a:rPr lang="ru-RU" sz="1400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ЛИНИИ</a:t>
            </a:r>
            <a:endParaRPr lang="ru-RU" sz="1400" b="1" dirty="0">
              <a:solidFill>
                <a:srgbClr val="00881B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 bwMode="auto">
          <a:xfrm>
            <a:off x="740533" y="256392"/>
            <a:ext cx="8352667" cy="691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СОКРАЩЕНИЕ БЮРОКРАТИЧЕСКОЙ НАГРУЗКИ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188707" y="6254468"/>
            <a:ext cx="143721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i="1" dirty="0">
                <a:latin typeface="Century Gothic" panose="020B0502020202020204" pitchFamily="34" charset="0"/>
              </a:rPr>
              <a:t>раздел на сайте </a:t>
            </a:r>
            <a:r>
              <a:rPr lang="ru-RU" sz="900" i="1" dirty="0" smtClean="0">
                <a:latin typeface="Century Gothic" panose="020B0502020202020204" pitchFamily="34" charset="0"/>
              </a:rPr>
              <a:t>ДОТО </a:t>
            </a:r>
            <a:r>
              <a:rPr lang="ru-RU" sz="900" i="1" dirty="0">
                <a:latin typeface="Century Gothic" panose="020B0502020202020204" pitchFamily="34" charset="0"/>
              </a:rPr>
              <a:t>«Образование без бюрократии</a:t>
            </a:r>
            <a:r>
              <a:rPr lang="ru-RU" sz="900" i="1" dirty="0" smtClean="0">
                <a:latin typeface="Century Gothic" panose="020B0502020202020204" pitchFamily="34" charset="0"/>
              </a:rPr>
              <a:t>»</a:t>
            </a:r>
            <a:endParaRPr lang="ru-RU" sz="900" i="1" dirty="0">
              <a:latin typeface="Century Gothic" panose="020B0502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6726" y="3065763"/>
            <a:ext cx="1294113" cy="12941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A892F"/>
            </a:solidFill>
          </a:ln>
          <a:effectLst/>
        </p:spPr>
      </p:pic>
      <p:sp>
        <p:nvSpPr>
          <p:cNvPr id="29" name="Скругленный прямоугольник 28"/>
          <p:cNvSpPr/>
          <p:nvPr/>
        </p:nvSpPr>
        <p:spPr>
          <a:xfrm>
            <a:off x="5999299" y="4923779"/>
            <a:ext cx="4028202" cy="1699215"/>
          </a:xfrm>
          <a:prstGeom prst="roundRect">
            <a:avLst>
              <a:gd name="adj" fmla="val 8494"/>
            </a:avLst>
          </a:prstGeom>
          <a:solidFill>
            <a:srgbClr val="F0F6FB">
              <a:alpha val="41000"/>
            </a:srgbClr>
          </a:solidFill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Проведен региональный этап </a:t>
            </a:r>
            <a:r>
              <a:rPr lang="ru-RU" sz="14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конкурсного отбора </a:t>
            </a:r>
            <a:r>
              <a:rPr lang="ru-RU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предложений, направленных на снижение бюрократической нагрузки в системе </a:t>
            </a:r>
            <a:r>
              <a:rPr lang="ru-RU" sz="1400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образования - 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«Образование без бюрократии»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073021" y="2608059"/>
            <a:ext cx="5618995" cy="2175792"/>
          </a:xfrm>
          <a:prstGeom prst="roundRect">
            <a:avLst>
              <a:gd name="adj" fmla="val 8036"/>
            </a:avLst>
          </a:prstGeom>
          <a:noFill/>
          <a:ln w="22225">
            <a:solidFill>
              <a:srgbClr val="00881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348" y="1294425"/>
            <a:ext cx="985225" cy="985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A892F"/>
            </a:solidFill>
          </a:ln>
          <a:effectLst/>
        </p:spPr>
      </p:pic>
      <p:sp>
        <p:nvSpPr>
          <p:cNvPr id="37" name="Прямоугольник 36"/>
          <p:cNvSpPr/>
          <p:nvPr/>
        </p:nvSpPr>
        <p:spPr>
          <a:xfrm>
            <a:off x="6850911" y="2890450"/>
            <a:ext cx="20681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 smtClean="0">
                <a:latin typeface="Century Gothic" panose="020B0502020202020204" pitchFamily="34" charset="0"/>
              </a:rPr>
              <a:t>Количество обращений</a:t>
            </a:r>
            <a:endParaRPr lang="ru-RU" sz="1200" b="1" dirty="0"/>
          </a:p>
        </p:txBody>
      </p:sp>
      <p:sp>
        <p:nvSpPr>
          <p:cNvPr id="38" name="Равнобедренный треугольник 37"/>
          <p:cNvSpPr/>
          <p:nvPr/>
        </p:nvSpPr>
        <p:spPr>
          <a:xfrm>
            <a:off x="6899673" y="3386679"/>
            <a:ext cx="2492630" cy="437887"/>
          </a:xfrm>
          <a:prstGeom prst="triangle">
            <a:avLst>
              <a:gd name="adj" fmla="val 0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236373" y="3524983"/>
            <a:ext cx="574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123</a:t>
            </a:r>
            <a:endParaRPr lang="ru-RU" b="1" dirty="0">
              <a:latin typeface="Century Gothic" panose="020B050202020202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9392303" y="3548715"/>
            <a:ext cx="444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37</a:t>
            </a:r>
            <a:endParaRPr lang="ru-RU" b="1" dirty="0">
              <a:latin typeface="Century Gothic" panose="020B0502020202020204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236373" y="3138723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2025</a:t>
            </a:r>
            <a:endParaRPr lang="ru-RU" sz="2000" i="1" dirty="0">
              <a:latin typeface="Century Gothic" panose="020B0502020202020204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9307595" y="3154434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2026</a:t>
            </a:r>
            <a:endParaRPr lang="ru-RU" sz="1400" i="1" dirty="0">
              <a:latin typeface="Century Gothic" panose="020B0502020202020204" pitchFamily="34" charset="0"/>
            </a:endParaRPr>
          </a:p>
        </p:txBody>
      </p:sp>
      <p:cxnSp>
        <p:nvCxnSpPr>
          <p:cNvPr id="45" name="Прямая со стрелкой 44"/>
          <p:cNvCxnSpPr/>
          <p:nvPr/>
        </p:nvCxnSpPr>
        <p:spPr>
          <a:xfrm>
            <a:off x="7562717" y="3384100"/>
            <a:ext cx="1329602" cy="268988"/>
          </a:xfrm>
          <a:prstGeom prst="straightConnector1">
            <a:avLst/>
          </a:prstGeom>
          <a:ln w="25400">
            <a:solidFill>
              <a:srgbClr val="3A892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рямоугольник 51"/>
          <p:cNvSpPr/>
          <p:nvPr/>
        </p:nvSpPr>
        <p:spPr>
          <a:xfrm>
            <a:off x="7699483" y="4326429"/>
            <a:ext cx="837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30,4%</a:t>
            </a:r>
            <a:endParaRPr lang="ru-RU" b="1" dirty="0">
              <a:latin typeface="Century Gothic" panose="020B0502020202020204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6579679" y="4326429"/>
            <a:ext cx="837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67,4%</a:t>
            </a:r>
            <a:endParaRPr lang="ru-RU" b="1" dirty="0">
              <a:latin typeface="Century Gothic" panose="020B0502020202020204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8983990" y="4326429"/>
            <a:ext cx="7072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2,2%</a:t>
            </a:r>
            <a:endParaRPr lang="ru-RU" b="1" dirty="0">
              <a:latin typeface="Century Gothic" panose="020B0502020202020204" pitchFamily="34" charset="0"/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6374281" y="4033676"/>
            <a:ext cx="1230585" cy="304056"/>
          </a:xfrm>
          <a:prstGeom prst="homePlate">
            <a:avLst/>
          </a:prstGeom>
          <a:solidFill>
            <a:srgbClr val="ED3B3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latin typeface="Century Gothic" panose="020B0502020202020204" pitchFamily="34" charset="0"/>
              </a:rPr>
              <a:t>школы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88707" y="4923779"/>
            <a:ext cx="1330689" cy="13306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A892F"/>
            </a:solidFill>
          </a:ln>
          <a:effectLst/>
        </p:spPr>
      </p:pic>
      <p:sp>
        <p:nvSpPr>
          <p:cNvPr id="57" name="Прямоугольник 56"/>
          <p:cNvSpPr/>
          <p:nvPr/>
        </p:nvSpPr>
        <p:spPr>
          <a:xfrm>
            <a:off x="10178141" y="4456982"/>
            <a:ext cx="210981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i="1" dirty="0" smtClean="0">
                <a:latin typeface="Century Gothic" panose="020B0502020202020204" pitchFamily="34" charset="0"/>
              </a:rPr>
              <a:t>ссылка на чат-бот</a:t>
            </a:r>
            <a:endParaRPr lang="ru-RU" sz="1000" i="1" dirty="0">
              <a:latin typeface="Century Gothic" panose="020B0502020202020204" pitchFamily="34" charset="0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5999299" y="2488760"/>
            <a:ext cx="5780286" cy="334534"/>
          </a:xfrm>
          <a:prstGeom prst="roundRect">
            <a:avLst>
              <a:gd name="adj" fmla="val 41180"/>
            </a:avLst>
          </a:prstGeom>
          <a:solidFill>
            <a:srgbClr val="0088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Чат-бот «Помощник </a:t>
            </a:r>
            <a:r>
              <a:rPr lang="ru-RU" sz="1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Рособрнадзора</a:t>
            </a:r>
            <a:r>
              <a:rPr lang="ru-RU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»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178762" y="1263987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Century Gothic" panose="020B0502020202020204" pitchFamily="34" charset="0"/>
              </a:rPr>
              <a:t>Правительство </a:t>
            </a:r>
            <a:r>
              <a:rPr lang="ru-RU" sz="1200" dirty="0">
                <a:latin typeface="Century Gothic" panose="020B0502020202020204" pitchFamily="34" charset="0"/>
              </a:rPr>
              <a:t>Томской области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dirty="0">
                <a:latin typeface="Century Gothic" panose="020B0502020202020204" pitchFamily="34" charset="0"/>
              </a:rPr>
              <a:t>ДОТО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dirty="0">
                <a:latin typeface="Century Gothic" panose="020B0502020202020204" pitchFamily="34" charset="0"/>
              </a:rPr>
              <a:t>ТОИПКРО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Century Gothic" panose="020B0502020202020204" pitchFamily="34" charset="0"/>
              </a:rPr>
              <a:t>дошкольные образовательные организации</a:t>
            </a:r>
            <a:endParaRPr lang="ru-RU" sz="1200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Century Gothic" panose="020B0502020202020204" pitchFamily="34" charset="0"/>
              </a:rPr>
              <a:t>общеобразовательные организации</a:t>
            </a:r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6354900" y="1292838"/>
            <a:ext cx="50690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Century Gothic" panose="020B0502020202020204" pitchFamily="34" charset="0"/>
              </a:rPr>
              <a:t>организации </a:t>
            </a:r>
            <a:r>
              <a:rPr lang="ru-RU" sz="1200" dirty="0">
                <a:latin typeface="Century Gothic" panose="020B0502020202020204" pitchFamily="34" charset="0"/>
              </a:rPr>
              <a:t>среднего профессионального образования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Century Gothic" panose="020B0502020202020204" pitchFamily="34" charset="0"/>
              </a:rPr>
              <a:t>Главное управление </a:t>
            </a:r>
            <a:r>
              <a:rPr lang="ru-RU" sz="1200" dirty="0">
                <a:latin typeface="Century Gothic" panose="020B0502020202020204" pitchFamily="34" charset="0"/>
              </a:rPr>
              <a:t>МЧС России по Томской области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dirty="0">
                <a:latin typeface="Century Gothic" panose="020B0502020202020204" pitchFamily="34" charset="0"/>
              </a:rPr>
              <a:t>УМВД России по Томской области	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Century Gothic" panose="020B0502020202020204" pitchFamily="34" charset="0"/>
              </a:rPr>
              <a:t>Управление </a:t>
            </a:r>
            <a:r>
              <a:rPr lang="ru-RU" sz="1200" dirty="0" err="1">
                <a:latin typeface="Century Gothic" panose="020B0502020202020204" pitchFamily="34" charset="0"/>
              </a:rPr>
              <a:t>Роспотребнадзора</a:t>
            </a:r>
            <a:r>
              <a:rPr lang="ru-RU" sz="1200" dirty="0">
                <a:latin typeface="Century Gothic" panose="020B0502020202020204" pitchFamily="34" charset="0"/>
              </a:rPr>
              <a:t> по Томской области</a:t>
            </a: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326108" y="902649"/>
            <a:ext cx="8884858" cy="303685"/>
          </a:xfrm>
          <a:prstGeom prst="roundRect">
            <a:avLst>
              <a:gd name="adj" fmla="val 29213"/>
            </a:avLst>
          </a:prstGeom>
          <a:solidFill>
            <a:srgbClr val="0088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Состав межведомственной рабочей группы 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0" y="1244958"/>
            <a:ext cx="101488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700" i="1" dirty="0">
                <a:latin typeface="Century Gothic" panose="020B0502020202020204" pitchFamily="34" charset="0"/>
              </a:rPr>
              <a:t>распоряжение Администрации Томской области от 10.12.2025 №</a:t>
            </a:r>
            <a:r>
              <a:rPr lang="ru-RU" sz="700" i="1" dirty="0" smtClean="0">
                <a:latin typeface="Century Gothic" panose="020B0502020202020204" pitchFamily="34" charset="0"/>
              </a:rPr>
              <a:t>866-ра</a:t>
            </a:r>
          </a:p>
        </p:txBody>
      </p:sp>
    </p:spTree>
    <p:extLst>
      <p:ext uri="{BB962C8B-B14F-4D97-AF65-F5344CB8AC3E}">
        <p14:creationId xmlns:p14="http://schemas.microsoft.com/office/powerpoint/2010/main" val="73192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828037" y="2491924"/>
            <a:ext cx="10709240" cy="1833004"/>
            <a:chOff x="-159510" y="3036435"/>
            <a:chExt cx="10709240" cy="1833004"/>
          </a:xfrm>
        </p:grpSpPr>
        <p:sp>
          <p:nvSpPr>
            <p:cNvPr id="11" name="Заголовок 1">
              <a:extLst>
                <a:ext uri="{FF2B5EF4-FFF2-40B4-BE49-F238E27FC236}">
                  <a16:creationId xmlns:a16="http://schemas.microsoft.com/office/drawing/2014/main" xmlns="" id="{F4E85A42-5E09-4E45-8915-2449A877BB6F}"/>
                </a:ext>
              </a:extLst>
            </p:cNvPr>
            <p:cNvSpPr txBox="1">
              <a:spLocks/>
            </p:cNvSpPr>
            <p:nvPr/>
          </p:nvSpPr>
          <p:spPr>
            <a:xfrm>
              <a:off x="625670" y="3077584"/>
              <a:ext cx="9924060" cy="1791855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60000"/>
                </a:lnSpc>
              </a:pPr>
              <a:r>
                <a:rPr lang="ru-RU" sz="7200" dirty="0" smtClean="0">
                  <a:solidFill>
                    <a:schemeClr val="bg1"/>
                  </a:solidFill>
                  <a:latin typeface="TomskObl2104" pitchFamily="50" charset="0"/>
                </a:rPr>
                <a:t>СОДЕРЖАНИЕ </a:t>
              </a:r>
            </a:p>
            <a:p>
              <a:pPr>
                <a:lnSpc>
                  <a:spcPct val="60000"/>
                </a:lnSpc>
              </a:pPr>
              <a:r>
                <a:rPr lang="ru-RU" sz="7200" dirty="0" smtClean="0">
                  <a:solidFill>
                    <a:schemeClr val="bg1"/>
                  </a:solidFill>
                  <a:latin typeface="TomskObl2104" pitchFamily="50" charset="0"/>
                </a:rPr>
                <a:t>И КАЧЕСТВО </a:t>
              </a:r>
            </a:p>
            <a:p>
              <a:pPr>
                <a:lnSpc>
                  <a:spcPct val="60000"/>
                </a:lnSpc>
              </a:pPr>
              <a:r>
                <a:rPr lang="ru-RU" sz="7200" dirty="0" err="1" smtClean="0">
                  <a:solidFill>
                    <a:prstClr val="white"/>
                  </a:solidFill>
                  <a:latin typeface="TomskObl2104" pitchFamily="50" charset="0"/>
                  <a:ea typeface="+mn-ea"/>
                  <a:cs typeface="+mn-cs"/>
                </a:rPr>
                <a:t>ОбразованиЯ</a:t>
              </a:r>
              <a:endParaRPr lang="ru-RU" sz="9600" dirty="0">
                <a:solidFill>
                  <a:schemeClr val="bg1"/>
                </a:solidFill>
                <a:latin typeface="TomskObl2104" pitchFamily="50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xmlns="" id="{5ADF24BD-4016-44FA-8FE3-D7D9E8A64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9510" y="3036435"/>
              <a:ext cx="785180" cy="1345474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12D3A4C8-6BF1-431D-9B37-CCDB76EB9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4786" y="4091502"/>
              <a:ext cx="358778" cy="409364"/>
            </a:xfrm>
            <a:prstGeom prst="rect">
              <a:avLst/>
            </a:prstGeom>
          </p:spPr>
        </p:pic>
      </p:grpSp>
      <p:grpSp>
        <p:nvGrpSpPr>
          <p:cNvPr id="4" name="Группа 3"/>
          <p:cNvGrpSpPr/>
          <p:nvPr/>
        </p:nvGrpSpPr>
        <p:grpSpPr>
          <a:xfrm>
            <a:off x="5997788" y="250476"/>
            <a:ext cx="5539489" cy="904240"/>
            <a:chOff x="3167100" y="1340828"/>
            <a:chExt cx="5539489" cy="904240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3167100" y="1340828"/>
              <a:ext cx="2632385" cy="904240"/>
              <a:chOff x="1749498" y="287638"/>
              <a:chExt cx="2632385" cy="904240"/>
            </a:xfrm>
          </p:grpSpPr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49498" y="287638"/>
                <a:ext cx="918454" cy="904240"/>
              </a:xfrm>
              <a:prstGeom prst="rect">
                <a:avLst/>
              </a:prstGeom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2667952" y="448844"/>
                <a:ext cx="1713931" cy="6324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ru-RU" sz="1400" dirty="0" smtClean="0">
                    <a:solidFill>
                      <a:schemeClr val="bg1"/>
                    </a:solidFill>
                    <a:latin typeface="Gerbera" panose="02000500000000000000" pitchFamily="50" charset="-52"/>
                  </a:rPr>
                  <a:t>Департамент</a:t>
                </a:r>
              </a:p>
              <a:p>
                <a:pPr>
                  <a:lnSpc>
                    <a:spcPts val="1400"/>
                  </a:lnSpc>
                </a:pPr>
                <a:r>
                  <a:rPr lang="ru-RU" sz="1400" dirty="0" smtClean="0">
                    <a:solidFill>
                      <a:schemeClr val="bg1"/>
                    </a:solidFill>
                    <a:latin typeface="Gerbera" panose="02000500000000000000" pitchFamily="50" charset="-52"/>
                  </a:rPr>
                  <a:t>образования</a:t>
                </a:r>
              </a:p>
              <a:p>
                <a:pPr>
                  <a:lnSpc>
                    <a:spcPts val="1400"/>
                  </a:lnSpc>
                </a:pPr>
                <a:r>
                  <a:rPr lang="ru-RU" sz="1400" dirty="0" smtClean="0">
                    <a:solidFill>
                      <a:schemeClr val="bg1"/>
                    </a:solidFill>
                    <a:latin typeface="Gerbera" panose="02000500000000000000" pitchFamily="50" charset="-52"/>
                  </a:rPr>
                  <a:t>Томской области</a:t>
                </a:r>
                <a:endParaRPr lang="ru-RU" sz="1400" dirty="0">
                  <a:solidFill>
                    <a:schemeClr val="bg1"/>
                  </a:solidFill>
                  <a:latin typeface="Gerbera" panose="02000500000000000000" pitchFamily="50" charset="-52"/>
                </a:endParaRPr>
              </a:p>
            </p:txBody>
          </p:sp>
        </p:grp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xmlns="" id="{F02C5EC9-CAAB-4AB2-B7FE-101BD0C7D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9014" y="1502034"/>
              <a:ext cx="2367575" cy="63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646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983193" y="2358598"/>
            <a:ext cx="102531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В Томской области образование – это фундамент, который позволит решить задачу Президента РФ по достижению кадрового и технологического суверенитета</a:t>
            </a:r>
            <a:endParaRPr lang="ru-RU" sz="2400" i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7900" y="1758434"/>
            <a:ext cx="60946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«</a:t>
            </a:r>
            <a:endParaRPr lang="ru-RU" sz="72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236325" y="3029598"/>
            <a:ext cx="60946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»</a:t>
            </a:r>
            <a:endParaRPr lang="ru-RU" sz="72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033684" y="4415061"/>
            <a:ext cx="49106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bg1"/>
                </a:solidFill>
                <a:latin typeface="Century Gothic" panose="020B0502020202020204" pitchFamily="34" charset="0"/>
              </a:rPr>
              <a:t>– губернатор </a:t>
            </a:r>
            <a:r>
              <a:rPr lang="ru-RU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Томской области</a:t>
            </a:r>
          </a:p>
          <a:p>
            <a:r>
              <a:rPr lang="ru-RU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Владимир </a:t>
            </a:r>
            <a:r>
              <a:rPr lang="ru-RU" i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Мазур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083" y="3941596"/>
            <a:ext cx="1714067" cy="178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48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0B37BB0-B7F5-FE1F-B303-061709DED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>
            <a:extLst>
              <a:ext uri="{FF2B5EF4-FFF2-40B4-BE49-F238E27FC236}">
                <a16:creationId xmlns="" xmlns:a16="http://schemas.microsoft.com/office/drawing/2014/main" id="{E91DFB15-A025-5D9A-3338-817349FE0131}"/>
              </a:ext>
            </a:extLst>
          </p:cNvPr>
          <p:cNvSpPr/>
          <p:nvPr/>
        </p:nvSpPr>
        <p:spPr>
          <a:xfrm>
            <a:off x="2119086" y="3220630"/>
            <a:ext cx="9357842" cy="1591288"/>
          </a:xfrm>
          <a:prstGeom prst="roundRect">
            <a:avLst/>
          </a:prstGeom>
          <a:solidFill>
            <a:srgbClr val="00881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Понятие «предметная область» заменено на понятие «учебный предмет» в ФОП НОО, ФОП ООО и ФОП СОО </a:t>
            </a:r>
          </a:p>
          <a:p>
            <a:pPr algn="ctr"/>
            <a:r>
              <a:rPr lang="ru-RU" i="1" dirty="0">
                <a:solidFill>
                  <a:schemeClr val="bg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Приказ </a:t>
            </a:r>
            <a:r>
              <a:rPr lang="ru-RU" i="1" dirty="0" err="1">
                <a:solidFill>
                  <a:schemeClr val="bg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Минпросвещения</a:t>
            </a:r>
            <a:r>
              <a:rPr lang="ru-RU" i="1" dirty="0">
                <a:solidFill>
                  <a:schemeClr val="bg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России от 10.11.2025 № 808 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="" xmlns:a16="http://schemas.microsoft.com/office/drawing/2014/main" id="{E91DFB15-A025-5D9A-3338-817349FE0131}"/>
              </a:ext>
            </a:extLst>
          </p:cNvPr>
          <p:cNvSpPr/>
          <p:nvPr/>
        </p:nvSpPr>
        <p:spPr>
          <a:xfrm>
            <a:off x="2119086" y="5074757"/>
            <a:ext cx="9357842" cy="1495052"/>
          </a:xfrm>
          <a:prstGeom prst="roundRect">
            <a:avLst/>
          </a:prstGeom>
          <a:solidFill>
            <a:srgbClr val="00881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Формулировка «Учебный год в образовательной организации </a:t>
            </a:r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заканчивается 26 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мая» заменена на «Учебный год в образовательной организации заканчивается не ранее 26 мая»</a:t>
            </a:r>
          </a:p>
          <a:p>
            <a:pPr algn="ctr"/>
            <a:r>
              <a:rPr lang="ru-RU" i="1" dirty="0">
                <a:solidFill>
                  <a:schemeClr val="bg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Приказ </a:t>
            </a:r>
            <a:r>
              <a:rPr lang="ru-RU" i="1" dirty="0" err="1">
                <a:solidFill>
                  <a:schemeClr val="bg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Минпросвещения</a:t>
            </a:r>
            <a:r>
              <a:rPr lang="ru-RU" i="1" dirty="0">
                <a:solidFill>
                  <a:schemeClr val="bg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России от 08.10.2025 № 729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740533" y="265421"/>
            <a:ext cx="7937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ОБЩИЕ ИЗМЕНЕНИЯ В 2026-2027 УЧ. ГОДУ 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="" xmlns:a16="http://schemas.microsoft.com/office/drawing/2014/main" id="{E91DFB15-A025-5D9A-3338-817349FE0131}"/>
              </a:ext>
            </a:extLst>
          </p:cNvPr>
          <p:cNvSpPr/>
          <p:nvPr/>
        </p:nvSpPr>
        <p:spPr>
          <a:xfrm>
            <a:off x="2119086" y="1266262"/>
            <a:ext cx="9357842" cy="1661478"/>
          </a:xfrm>
          <a:prstGeom prst="roundRect">
            <a:avLst/>
          </a:prstGeom>
          <a:solidFill>
            <a:srgbClr val="00881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entury Gothic" panose="020B0502020202020204" pitchFamily="34" charset="0"/>
              </a:rPr>
              <a:t>Введено </a:t>
            </a:r>
            <a:r>
              <a:rPr lang="ru-RU" b="1" dirty="0">
                <a:latin typeface="Century Gothic" panose="020B0502020202020204" pitchFamily="34" charset="0"/>
              </a:rPr>
              <a:t>единое календарно-поурочное планирование, установлены нормы по домашнему заданию, сокращены контрольные работы. Программа окончательно синхронизирована с экзаменами, введены кодификаторы проверяемых элементов </a:t>
            </a:r>
            <a:r>
              <a:rPr lang="ru-RU" b="1" dirty="0" smtClean="0">
                <a:latin typeface="Century Gothic" panose="020B0502020202020204" pitchFamily="34" charset="0"/>
              </a:rPr>
              <a:t>содержания</a:t>
            </a:r>
          </a:p>
          <a:p>
            <a:pPr algn="ctr"/>
            <a:r>
              <a:rPr lang="ru-RU" i="1" dirty="0">
                <a:solidFill>
                  <a:schemeClr val="bg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Приказ </a:t>
            </a:r>
            <a:r>
              <a:rPr lang="ru-RU" i="1" dirty="0" err="1">
                <a:solidFill>
                  <a:schemeClr val="bg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Минпросвещения</a:t>
            </a:r>
            <a:r>
              <a:rPr lang="ru-RU" i="1" dirty="0">
                <a:solidFill>
                  <a:schemeClr val="bg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России от 09.10.2024 </a:t>
            </a:r>
            <a:r>
              <a:rPr lang="ru-RU" i="1" dirty="0" smtClean="0">
                <a:solidFill>
                  <a:schemeClr val="bg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№</a:t>
            </a:r>
            <a:r>
              <a:rPr lang="en-US" i="1" dirty="0" smtClean="0">
                <a:solidFill>
                  <a:schemeClr val="bg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US" i="1" dirty="0">
                <a:solidFill>
                  <a:schemeClr val="bg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704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108" y="1260867"/>
            <a:ext cx="1661478" cy="166147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108" y="3141612"/>
            <a:ext cx="1604465" cy="16044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108" y="4965344"/>
            <a:ext cx="1604465" cy="1604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57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26107" y="2786867"/>
            <a:ext cx="3445793" cy="1191348"/>
          </a:xfrm>
          <a:prstGeom prst="roundRect">
            <a:avLst/>
          </a:prstGeom>
          <a:solidFill>
            <a:srgbClr val="00881B"/>
          </a:solidFill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Общий объем аудиторной работы 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за четыре учебных года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TextBox 34"/>
          <p:cNvSpPr txBox="1"/>
          <p:nvPr/>
        </p:nvSpPr>
        <p:spPr bwMode="auto">
          <a:xfrm>
            <a:off x="3934380" y="2947298"/>
            <a:ext cx="4041563" cy="435243"/>
          </a:xfrm>
          <a:prstGeom prst="rect">
            <a:avLst/>
          </a:prstGeom>
          <a:ln w="12700">
            <a:miter lim="400000"/>
          </a:ln>
        </p:spPr>
        <p:txBody>
          <a:bodyPr wrap="square" lIns="25016" tIns="25017" rIns="25016" bIns="25017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defTabSz="914400">
              <a:defRPr sz="2000" spc="-150">
                <a:solidFill>
                  <a:srgbClr val="3C5A9B"/>
                </a:solidFill>
                <a:latin typeface="Gerbera Black" panose="02000A00000000000000" pitchFamily="50" charset="-52"/>
                <a:ea typeface="PT Sans"/>
                <a:cs typeface="PT Sans"/>
              </a:defRPr>
            </a:lvl1pPr>
            <a:lvl2pPr marL="4572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НЕ МЕНЕЕ </a:t>
            </a:r>
            <a:r>
              <a:rPr lang="ru-RU" sz="25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2966</a:t>
            </a:r>
            <a:r>
              <a:rPr lang="ru-RU" sz="2500" b="1" dirty="0">
                <a:latin typeface="Century Gothic" panose="020B0502020202020204" pitchFamily="34" charset="0"/>
              </a:rPr>
              <a:t> </a:t>
            </a:r>
            <a:r>
              <a:rPr lang="ru-RU" sz="2500" b="1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ЧАСОВ</a:t>
            </a:r>
          </a:p>
        </p:txBody>
      </p:sp>
      <p:sp>
        <p:nvSpPr>
          <p:cNvPr id="10" name="TextBox 34"/>
          <p:cNvSpPr txBox="1"/>
          <p:nvPr/>
        </p:nvSpPr>
        <p:spPr bwMode="auto">
          <a:xfrm>
            <a:off x="3935166" y="3567251"/>
            <a:ext cx="4041563" cy="435243"/>
          </a:xfrm>
          <a:prstGeom prst="rect">
            <a:avLst/>
          </a:prstGeom>
          <a:ln w="12700">
            <a:miter lim="400000"/>
          </a:ln>
        </p:spPr>
        <p:txBody>
          <a:bodyPr wrap="square" lIns="25016" tIns="25017" rIns="25016" bIns="25017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defTabSz="914400">
              <a:defRPr sz="2000" spc="-150">
                <a:solidFill>
                  <a:srgbClr val="3C5A9B"/>
                </a:solidFill>
                <a:latin typeface="Gerbera Black" panose="02000A00000000000000" pitchFamily="50" charset="-52"/>
                <a:ea typeface="PT Sans"/>
                <a:cs typeface="PT Sans"/>
              </a:defRPr>
            </a:lvl1pPr>
            <a:lvl2pPr marL="4572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500" b="1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НЕ БОЛЕЕ </a:t>
            </a:r>
            <a:r>
              <a:rPr lang="ru-RU" sz="25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3305</a:t>
            </a:r>
            <a:r>
              <a:rPr lang="ru-RU" sz="2500" b="1" dirty="0">
                <a:latin typeface="Century Gothic" panose="020B0502020202020204" pitchFamily="34" charset="0"/>
              </a:rPr>
              <a:t> </a:t>
            </a:r>
            <a:r>
              <a:rPr lang="ru-RU" sz="2500" b="1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ЧАСОВ</a:t>
            </a:r>
          </a:p>
        </p:txBody>
      </p:sp>
      <p:sp>
        <p:nvSpPr>
          <p:cNvPr id="11" name="Скругленный прямоугольник 4">
            <a:extLst>
              <a:ext uri="{FF2B5EF4-FFF2-40B4-BE49-F238E27FC236}">
                <a16:creationId xmlns:a16="http://schemas.microsoft.com/office/drawing/2014/main" xmlns="" id="{8EE00DDC-A346-F094-8A2C-F77F3DC68DBF}"/>
              </a:ext>
            </a:extLst>
          </p:cNvPr>
          <p:cNvSpPr/>
          <p:nvPr/>
        </p:nvSpPr>
        <p:spPr>
          <a:xfrm>
            <a:off x="326107" y="1163427"/>
            <a:ext cx="6731917" cy="94336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В 1 классе обучение проводится без домашних заданий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5553" r="8065"/>
          <a:stretch/>
        </p:blipFill>
        <p:spPr>
          <a:xfrm>
            <a:off x="7410451" y="1163427"/>
            <a:ext cx="4257372" cy="5021451"/>
          </a:xfrm>
          <a:prstGeom prst="roundRect">
            <a:avLst>
              <a:gd name="adj" fmla="val 546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590161" y="-317876"/>
            <a:ext cx="1213023" cy="1213023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157115" y="2140631"/>
            <a:ext cx="49175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>
                <a:solidFill>
                  <a:srgbClr val="00881B"/>
                </a:solidFill>
              </a:rPr>
              <a:t>Приказ </a:t>
            </a:r>
            <a:r>
              <a:rPr lang="ru-RU" sz="1400" i="1" dirty="0" err="1">
                <a:solidFill>
                  <a:srgbClr val="00881B"/>
                </a:solidFill>
              </a:rPr>
              <a:t>Минпросвещения</a:t>
            </a:r>
            <a:r>
              <a:rPr lang="ru-RU" sz="1400" i="1" dirty="0">
                <a:solidFill>
                  <a:srgbClr val="00881B"/>
                </a:solidFill>
              </a:rPr>
              <a:t> России от 8 октября 2025 г. № 729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99472" y="4078390"/>
            <a:ext cx="55851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>
                <a:solidFill>
                  <a:srgbClr val="00881B"/>
                </a:solidFill>
                <a:latin typeface="Century Gothic" panose="020B0502020202020204" pitchFamily="34" charset="0"/>
              </a:rPr>
              <a:t>Приказ </a:t>
            </a:r>
            <a:r>
              <a:rPr lang="ru-RU" sz="1400" i="1" dirty="0" err="1">
                <a:solidFill>
                  <a:srgbClr val="00881B"/>
                </a:solidFill>
                <a:latin typeface="Century Gothic" panose="020B0502020202020204" pitchFamily="34" charset="0"/>
              </a:rPr>
              <a:t>Минпросвещения</a:t>
            </a:r>
            <a:r>
              <a:rPr lang="ru-RU" sz="1400" i="1" dirty="0">
                <a:solidFill>
                  <a:srgbClr val="00881B"/>
                </a:solidFill>
                <a:latin typeface="Century Gothic" panose="020B0502020202020204" pitchFamily="34" charset="0"/>
              </a:rPr>
              <a:t> России от 8 октября 2025 г. № 729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>
          <a:xfrm>
            <a:off x="740533" y="323045"/>
            <a:ext cx="7937771" cy="691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НАЧАЛЬНОЕ ОБЩЕЕ ОБРАЗОВАНИЕ: </a:t>
            </a:r>
          </a:p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ИЗМЕНЕНИЯ В 2026-2027 УЧ. ГОДУ </a:t>
            </a: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flipV="1">
            <a:off x="181820" y="2553140"/>
            <a:ext cx="6976218" cy="9525"/>
          </a:xfrm>
          <a:prstGeom prst="line">
            <a:avLst/>
          </a:prstGeom>
          <a:ln w="38100">
            <a:solidFill>
              <a:srgbClr val="0088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Скругленный прямоугольник 4">
            <a:extLst>
              <a:ext uri="{FF2B5EF4-FFF2-40B4-BE49-F238E27FC236}">
                <a16:creationId xmlns:a16="http://schemas.microsoft.com/office/drawing/2014/main" xmlns="" id="{8EE00DDC-A346-F094-8A2C-F77F3DC68DBF}"/>
              </a:ext>
            </a:extLst>
          </p:cNvPr>
          <p:cNvSpPr/>
          <p:nvPr/>
        </p:nvSpPr>
        <p:spPr>
          <a:xfrm>
            <a:off x="326105" y="4550571"/>
            <a:ext cx="6731919" cy="163430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В сентябре и октябре для 1х классов установлена возможность сокращения общего числа часов для изучения учебных предметов </a:t>
            </a:r>
            <a:r>
              <a:rPr lang="ru-RU" sz="1400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«Русский язык», «Литературное чтение», «Математика», «Окружающий мир», «Изобразительное искусство», «Музыка», «Труд </a:t>
            </a:r>
            <a:r>
              <a:rPr lang="ru-RU" sz="14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(</a:t>
            </a:r>
            <a:r>
              <a:rPr lang="ru-RU" sz="1400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технология)»</a:t>
            </a:r>
            <a:r>
              <a:rPr lang="ru-RU" sz="1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определена максимально возможная норма сокращения в процентах </a:t>
            </a:r>
            <a:r>
              <a:rPr lang="ru-RU" sz="1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(</a:t>
            </a:r>
            <a:r>
              <a:rPr lang="ru-RU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содержание учебного предмета не сокращается!)</a:t>
            </a:r>
          </a:p>
        </p:txBody>
      </p:sp>
    </p:spTree>
    <p:extLst>
      <p:ext uri="{BB962C8B-B14F-4D97-AF65-F5344CB8AC3E}">
        <p14:creationId xmlns:p14="http://schemas.microsoft.com/office/powerpoint/2010/main" val="43287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AA56C91-5DD8-769D-27E2-3EC813076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5171861" y="4339418"/>
            <a:ext cx="6619785" cy="2192945"/>
          </a:xfrm>
          <a:prstGeom prst="round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>
                <a:solidFill>
                  <a:schemeClr val="bg1"/>
                </a:solidFill>
                <a:latin typeface="Century Gothic" panose="020B0502020202020204" pitchFamily="34" charset="0"/>
              </a:rPr>
              <a:t>Традиция дарения книг родилась </a:t>
            </a:r>
            <a:r>
              <a:rPr lang="ru-RU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в 2024 году</a:t>
            </a:r>
            <a:r>
              <a:rPr lang="ru-RU" i="1" dirty="0">
                <a:solidFill>
                  <a:schemeClr val="bg1"/>
                </a:solidFill>
                <a:latin typeface="Century Gothic" panose="020B0502020202020204" pitchFamily="34" charset="0"/>
              </a:rPr>
              <a:t>, когда Томская область отмечала исторический юбилей 80-летие, а также 420-летие Томска и 220-летие Томской губернии. </a:t>
            </a:r>
          </a:p>
        </p:txBody>
      </p:sp>
      <p:sp>
        <p:nvSpPr>
          <p:cNvPr id="19" name="Овал 18"/>
          <p:cNvSpPr/>
          <p:nvPr/>
        </p:nvSpPr>
        <p:spPr>
          <a:xfrm>
            <a:off x="-393860" y="3073400"/>
            <a:ext cx="5321460" cy="4831876"/>
          </a:xfrm>
          <a:prstGeom prst="ellipse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>
          <a:xfrm>
            <a:off x="740533" y="323045"/>
            <a:ext cx="7937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881B"/>
                </a:solidFill>
                <a:latin typeface="TomskOblast" pitchFamily="50" charset="0"/>
              </a:rPr>
              <a:t>Более 10 тысяч первоклассников Томской области в День знаний </a:t>
            </a:r>
            <a:r>
              <a:rPr lang="ru-RU" b="1" dirty="0" smtClean="0">
                <a:solidFill>
                  <a:srgbClr val="00881B"/>
                </a:solidFill>
                <a:latin typeface="TomskOblast" pitchFamily="50" charset="0"/>
              </a:rPr>
              <a:t>получат </a:t>
            </a:r>
            <a:r>
              <a:rPr lang="ru-RU" b="1" dirty="0">
                <a:solidFill>
                  <a:srgbClr val="00881B"/>
                </a:solidFill>
                <a:latin typeface="TomskOblast" pitchFamily="50" charset="0"/>
              </a:rPr>
              <a:t>уникальный подарок от Губернатора региона </a:t>
            </a:r>
            <a:endParaRPr lang="ru-RU" dirty="0">
              <a:solidFill>
                <a:srgbClr val="00881B"/>
              </a:solidFill>
              <a:latin typeface="TomskOblast" pitchFamily="50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38384" y="2390359"/>
            <a:ext cx="648673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Книга </a:t>
            </a:r>
            <a:r>
              <a:rPr lang="ru-RU" dirty="0">
                <a:solidFill>
                  <a:srgbClr val="060708"/>
                </a:solidFill>
                <a:latin typeface="Century Gothic" panose="020B0502020202020204" pitchFamily="34" charset="0"/>
              </a:rPr>
              <a:t>для первоклассников служит первой, вводной ступенью в многолетнем изучении школьниками родного региона. Вручение книг пройдет на первых торжественных уроках 1 сентября. Классные руководители передадут издания каждому ребенку, пришедшему в первый класс.</a:t>
            </a:r>
            <a:endParaRPr lang="ru-RU" dirty="0">
              <a:latin typeface="Century Gothic" panose="020B050202020202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5464"/>
            <a:ext cx="6203603" cy="4135735"/>
          </a:xfrm>
          <a:prstGeom prst="rect">
            <a:avLst/>
          </a:prstGeom>
        </p:spPr>
      </p:pic>
      <p:sp>
        <p:nvSpPr>
          <p:cNvPr id="46" name="Скругленный прямоугольник 45"/>
          <p:cNvSpPr/>
          <p:nvPr/>
        </p:nvSpPr>
        <p:spPr>
          <a:xfrm>
            <a:off x="0" y="1180382"/>
            <a:ext cx="12192000" cy="864331"/>
          </a:xfrm>
          <a:prstGeom prst="roundRect">
            <a:avLst>
              <a:gd name="adj" fmla="val 0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1463"/>
            <a:r>
              <a:rPr lang="ru-RU" i="1" dirty="0">
                <a:solidFill>
                  <a:schemeClr val="bg1"/>
                </a:solidFill>
                <a:latin typeface="Century Gothic" panose="020B0502020202020204" pitchFamily="34" charset="0"/>
              </a:rPr>
              <a:t>Эта ежегодная инициатива направлена на патриотическое воспитание самых юных школьников, формирование культурного кода </a:t>
            </a:r>
            <a:r>
              <a:rPr lang="ru-RU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томича</a:t>
            </a:r>
            <a:r>
              <a:rPr lang="ru-RU" i="1" dirty="0">
                <a:solidFill>
                  <a:schemeClr val="bg1"/>
                </a:solidFill>
                <a:latin typeface="Century Gothic" panose="020B0502020202020204" pitchFamily="34" charset="0"/>
              </a:rPr>
              <a:t> и увлекательное знакомство детей с родным </a:t>
            </a:r>
            <a:r>
              <a:rPr lang="ru-RU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краем </a:t>
            </a:r>
            <a:endParaRPr lang="ru-RU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38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AA56C91-5DD8-769D-27E2-3EC813076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xmlns="" id="{DFEBB57F-B664-83FB-E687-A4F88435F806}"/>
              </a:ext>
            </a:extLst>
          </p:cNvPr>
          <p:cNvSpPr/>
          <p:nvPr/>
        </p:nvSpPr>
        <p:spPr>
          <a:xfrm>
            <a:off x="269092" y="1084634"/>
            <a:ext cx="5738008" cy="3058012"/>
          </a:xfrm>
          <a:prstGeom prst="roundRect">
            <a:avLst>
              <a:gd name="adj" fmla="val 6205"/>
            </a:avLst>
          </a:prstGeom>
          <a:noFill/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b="1" dirty="0" smtClean="0">
              <a:solidFill>
                <a:srgbClr val="00881B"/>
              </a:solidFill>
              <a:latin typeface="Century Gothic" panose="020B050202020202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r>
              <a:rPr lang="ru-RU" b="1" dirty="0" smtClean="0">
                <a:solidFill>
                  <a:srgbClr val="00881B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«</a:t>
            </a:r>
            <a:r>
              <a:rPr lang="ru-RU" b="1" dirty="0">
                <a:solidFill>
                  <a:srgbClr val="00881B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Иностранный язык» </a:t>
            </a:r>
            <a:r>
              <a:rPr lang="ru-RU" dirty="0">
                <a:solidFill>
                  <a:srgbClr val="00881B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- </a:t>
            </a:r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скорректировано общее число часов, рекомендованных для изучения на уровне ООО, </a:t>
            </a:r>
            <a:endParaRPr lang="ru-RU" dirty="0" smtClean="0">
              <a:solidFill>
                <a:schemeClr val="tx1"/>
              </a:solidFill>
              <a:latin typeface="Century Gothic" panose="020B050202020202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r>
              <a:rPr lang="ru-RU" dirty="0" smtClean="0">
                <a:solidFill>
                  <a:srgbClr val="00881B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– </a:t>
            </a:r>
            <a:r>
              <a:rPr lang="ru-RU" b="1" dirty="0">
                <a:solidFill>
                  <a:srgbClr val="00881B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676 часов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718378" y="2618573"/>
            <a:ext cx="4985600" cy="1620906"/>
            <a:chOff x="421435" y="2629081"/>
            <a:chExt cx="3621182" cy="4605755"/>
          </a:xfrm>
        </p:grpSpPr>
        <p:sp>
          <p:nvSpPr>
            <p:cNvPr id="8" name="TextBox 34">
              <a:extLst>
                <a:ext uri="{FF2B5EF4-FFF2-40B4-BE49-F238E27FC236}">
                  <a16:creationId xmlns:a16="http://schemas.microsoft.com/office/drawing/2014/main" xmlns="" id="{ED19702F-69CB-E6BB-37E1-B4F2CE0C4D96}"/>
                </a:ext>
              </a:extLst>
            </p:cNvPr>
            <p:cNvSpPr txBox="1"/>
            <p:nvPr/>
          </p:nvSpPr>
          <p:spPr bwMode="auto">
            <a:xfrm>
              <a:off x="421435" y="2629081"/>
              <a:ext cx="1932676" cy="101809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016" tIns="25017" rIns="25016" bIns="25017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defTabSz="914400">
                <a:defRPr sz="2000" spc="-150">
                  <a:solidFill>
                    <a:srgbClr val="3C5A9B"/>
                  </a:solidFill>
                  <a:latin typeface="Gerbera Black" panose="02000A00000000000000" pitchFamily="50" charset="-52"/>
                  <a:ea typeface="PT Sans"/>
                  <a:cs typeface="PT Sans"/>
                </a:defRPr>
              </a:lvl1pPr>
              <a:lvl2pPr marL="457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b="1" spc="0" dirty="0">
                  <a:solidFill>
                    <a:srgbClr val="00881B"/>
                  </a:solidFill>
                  <a:latin typeface="Century Gothic" panose="020B0502020202020204" pitchFamily="34" charset="0"/>
                </a:rPr>
                <a:t>5 класс </a:t>
              </a:r>
            </a:p>
          </p:txBody>
        </p:sp>
        <p:sp>
          <p:nvSpPr>
            <p:cNvPr id="11" name="TextBox 34">
              <a:extLst>
                <a:ext uri="{FF2B5EF4-FFF2-40B4-BE49-F238E27FC236}">
                  <a16:creationId xmlns:a16="http://schemas.microsoft.com/office/drawing/2014/main" xmlns="" id="{ED19702F-69CB-E6BB-37E1-B4F2CE0C4D96}"/>
                </a:ext>
              </a:extLst>
            </p:cNvPr>
            <p:cNvSpPr txBox="1"/>
            <p:nvPr/>
          </p:nvSpPr>
          <p:spPr bwMode="auto">
            <a:xfrm>
              <a:off x="1359964" y="2661980"/>
              <a:ext cx="2682653" cy="189263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016" tIns="25017" rIns="25016" bIns="25017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defTabSz="914400">
                <a:defRPr sz="2000" spc="-150">
                  <a:solidFill>
                    <a:srgbClr val="3C5A9B"/>
                  </a:solidFill>
                  <a:latin typeface="Gerbera Black" panose="02000A00000000000000" pitchFamily="50" charset="-52"/>
                  <a:ea typeface="PT Sans"/>
                  <a:cs typeface="PT Sans"/>
                </a:defRPr>
              </a:lvl1pPr>
              <a:lvl2pPr marL="457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b="1" spc="0" dirty="0">
                  <a:solidFill>
                    <a:srgbClr val="00881B"/>
                  </a:solidFill>
                  <a:latin typeface="Century Gothic" panose="020B0502020202020204" pitchFamily="34" charset="0"/>
                </a:rPr>
                <a:t>68 часов (2 часа в неделю)  </a:t>
              </a:r>
            </a:p>
          </p:txBody>
        </p:sp>
        <p:sp>
          <p:nvSpPr>
            <p:cNvPr id="12" name="TextBox 34">
              <a:extLst>
                <a:ext uri="{FF2B5EF4-FFF2-40B4-BE49-F238E27FC236}">
                  <a16:creationId xmlns:a16="http://schemas.microsoft.com/office/drawing/2014/main" xmlns="" id="{ED19702F-69CB-E6BB-37E1-B4F2CE0C4D96}"/>
                </a:ext>
              </a:extLst>
            </p:cNvPr>
            <p:cNvSpPr txBox="1"/>
            <p:nvPr/>
          </p:nvSpPr>
          <p:spPr bwMode="auto">
            <a:xfrm>
              <a:off x="421436" y="3279186"/>
              <a:ext cx="938529" cy="101809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016" tIns="25017" rIns="25016" bIns="25017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defTabSz="914400">
                <a:defRPr sz="2000" spc="-150">
                  <a:solidFill>
                    <a:srgbClr val="3C5A9B"/>
                  </a:solidFill>
                  <a:latin typeface="Gerbera Black" panose="02000A00000000000000" pitchFamily="50" charset="-52"/>
                  <a:ea typeface="PT Sans"/>
                  <a:cs typeface="PT Sans"/>
                </a:defRPr>
              </a:lvl1pPr>
              <a:lvl2pPr marL="457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b="1" spc="0" dirty="0">
                  <a:solidFill>
                    <a:srgbClr val="00881B"/>
                  </a:solidFill>
                  <a:latin typeface="Century Gothic" panose="020B0502020202020204" pitchFamily="34" charset="0"/>
                </a:rPr>
                <a:t>6 класс </a:t>
              </a:r>
            </a:p>
          </p:txBody>
        </p:sp>
        <p:sp>
          <p:nvSpPr>
            <p:cNvPr id="14" name="TextBox 34">
              <a:extLst>
                <a:ext uri="{FF2B5EF4-FFF2-40B4-BE49-F238E27FC236}">
                  <a16:creationId xmlns:a16="http://schemas.microsoft.com/office/drawing/2014/main" xmlns="" id="{ED19702F-69CB-E6BB-37E1-B4F2CE0C4D96}"/>
                </a:ext>
              </a:extLst>
            </p:cNvPr>
            <p:cNvSpPr txBox="1"/>
            <p:nvPr/>
          </p:nvSpPr>
          <p:spPr bwMode="auto">
            <a:xfrm>
              <a:off x="1335163" y="3290513"/>
              <a:ext cx="2707454" cy="189263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016" tIns="25017" rIns="25016" bIns="25017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defTabSz="914400">
                <a:defRPr sz="2000" spc="-150">
                  <a:solidFill>
                    <a:srgbClr val="3C5A9B"/>
                  </a:solidFill>
                  <a:latin typeface="Gerbera Black" panose="02000A00000000000000" pitchFamily="50" charset="-52"/>
                  <a:ea typeface="PT Sans"/>
                  <a:cs typeface="PT Sans"/>
                </a:defRPr>
              </a:lvl1pPr>
              <a:lvl2pPr marL="457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b="1" spc="0" dirty="0">
                  <a:solidFill>
                    <a:srgbClr val="00881B"/>
                  </a:solidFill>
                  <a:latin typeface="Century Gothic" panose="020B0502020202020204" pitchFamily="34" charset="0"/>
                </a:rPr>
                <a:t>102 часа (3 часа в неделю)  </a:t>
              </a:r>
            </a:p>
          </p:txBody>
        </p:sp>
        <p:sp>
          <p:nvSpPr>
            <p:cNvPr id="15" name="TextBox 34">
              <a:extLst>
                <a:ext uri="{FF2B5EF4-FFF2-40B4-BE49-F238E27FC236}">
                  <a16:creationId xmlns:a16="http://schemas.microsoft.com/office/drawing/2014/main" xmlns="" id="{ED19702F-69CB-E6BB-37E1-B4F2CE0C4D96}"/>
                </a:ext>
              </a:extLst>
            </p:cNvPr>
            <p:cNvSpPr txBox="1"/>
            <p:nvPr/>
          </p:nvSpPr>
          <p:spPr bwMode="auto">
            <a:xfrm>
              <a:off x="421435" y="3962426"/>
              <a:ext cx="1932676" cy="101809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016" tIns="25017" rIns="25016" bIns="25017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defTabSz="914400">
                <a:defRPr sz="2000" spc="-150">
                  <a:solidFill>
                    <a:srgbClr val="3C5A9B"/>
                  </a:solidFill>
                  <a:latin typeface="Gerbera Black" panose="02000A00000000000000" pitchFamily="50" charset="-52"/>
                  <a:ea typeface="PT Sans"/>
                  <a:cs typeface="PT Sans"/>
                </a:defRPr>
              </a:lvl1pPr>
              <a:lvl2pPr marL="457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b="1" spc="0" dirty="0">
                  <a:solidFill>
                    <a:srgbClr val="00881B"/>
                  </a:solidFill>
                  <a:latin typeface="Century Gothic" panose="020B0502020202020204" pitchFamily="34" charset="0"/>
                </a:rPr>
                <a:t>7 класс </a:t>
              </a:r>
            </a:p>
          </p:txBody>
        </p:sp>
        <p:sp>
          <p:nvSpPr>
            <p:cNvPr id="17" name="TextBox 34">
              <a:extLst>
                <a:ext uri="{FF2B5EF4-FFF2-40B4-BE49-F238E27FC236}">
                  <a16:creationId xmlns:a16="http://schemas.microsoft.com/office/drawing/2014/main" xmlns="" id="{ED19702F-69CB-E6BB-37E1-B4F2CE0C4D96}"/>
                </a:ext>
              </a:extLst>
            </p:cNvPr>
            <p:cNvSpPr txBox="1"/>
            <p:nvPr/>
          </p:nvSpPr>
          <p:spPr bwMode="auto">
            <a:xfrm>
              <a:off x="1335163" y="3981464"/>
              <a:ext cx="2707454" cy="189263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016" tIns="25017" rIns="25016" bIns="25017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defTabSz="914400">
                <a:defRPr sz="2000" spc="-150">
                  <a:solidFill>
                    <a:srgbClr val="3C5A9B"/>
                  </a:solidFill>
                  <a:latin typeface="Gerbera Black" panose="02000A00000000000000" pitchFamily="50" charset="-52"/>
                  <a:ea typeface="PT Sans"/>
                  <a:cs typeface="PT Sans"/>
                </a:defRPr>
              </a:lvl1pPr>
              <a:lvl2pPr marL="457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b="1" spc="0" dirty="0">
                  <a:solidFill>
                    <a:srgbClr val="00881B"/>
                  </a:solidFill>
                  <a:latin typeface="Century Gothic" panose="020B0502020202020204" pitchFamily="34" charset="0"/>
                </a:rPr>
                <a:t>102 часа (3 часа в неделю)  </a:t>
              </a:r>
            </a:p>
          </p:txBody>
        </p:sp>
        <p:sp>
          <p:nvSpPr>
            <p:cNvPr id="18" name="TextBox 34">
              <a:extLst>
                <a:ext uri="{FF2B5EF4-FFF2-40B4-BE49-F238E27FC236}">
                  <a16:creationId xmlns:a16="http://schemas.microsoft.com/office/drawing/2014/main" xmlns="" id="{ED19702F-69CB-E6BB-37E1-B4F2CE0C4D96}"/>
                </a:ext>
              </a:extLst>
            </p:cNvPr>
            <p:cNvSpPr txBox="1"/>
            <p:nvPr/>
          </p:nvSpPr>
          <p:spPr bwMode="auto">
            <a:xfrm>
              <a:off x="421435" y="4652315"/>
              <a:ext cx="1932676" cy="101809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016" tIns="25017" rIns="25016" bIns="25017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defTabSz="914400">
                <a:defRPr sz="2000" spc="-150">
                  <a:solidFill>
                    <a:srgbClr val="3C5A9B"/>
                  </a:solidFill>
                  <a:latin typeface="Gerbera Black" panose="02000A00000000000000" pitchFamily="50" charset="-52"/>
                  <a:ea typeface="PT Sans"/>
                  <a:cs typeface="PT Sans"/>
                </a:defRPr>
              </a:lvl1pPr>
              <a:lvl2pPr marL="457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b="1" spc="0" dirty="0">
                  <a:solidFill>
                    <a:srgbClr val="00881B"/>
                  </a:solidFill>
                  <a:latin typeface="Century Gothic" panose="020B0502020202020204" pitchFamily="34" charset="0"/>
                </a:rPr>
                <a:t>8 класс </a:t>
              </a:r>
            </a:p>
          </p:txBody>
        </p:sp>
        <p:sp>
          <p:nvSpPr>
            <p:cNvPr id="20" name="TextBox 34">
              <a:extLst>
                <a:ext uri="{FF2B5EF4-FFF2-40B4-BE49-F238E27FC236}">
                  <a16:creationId xmlns:a16="http://schemas.microsoft.com/office/drawing/2014/main" xmlns="" id="{ED19702F-69CB-E6BB-37E1-B4F2CE0C4D96}"/>
                </a:ext>
              </a:extLst>
            </p:cNvPr>
            <p:cNvSpPr txBox="1"/>
            <p:nvPr/>
          </p:nvSpPr>
          <p:spPr bwMode="auto">
            <a:xfrm>
              <a:off x="1335163" y="4652315"/>
              <a:ext cx="2707454" cy="189263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016" tIns="25017" rIns="25016" bIns="25017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defTabSz="914400">
                <a:defRPr sz="2000" spc="-150">
                  <a:solidFill>
                    <a:srgbClr val="3C5A9B"/>
                  </a:solidFill>
                  <a:latin typeface="Gerbera Black" panose="02000A00000000000000" pitchFamily="50" charset="-52"/>
                  <a:ea typeface="PT Sans"/>
                  <a:cs typeface="PT Sans"/>
                </a:defRPr>
              </a:lvl1pPr>
              <a:lvl2pPr marL="457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b="1" spc="0" dirty="0">
                  <a:solidFill>
                    <a:srgbClr val="00881B"/>
                  </a:solidFill>
                  <a:latin typeface="Century Gothic" panose="020B0502020202020204" pitchFamily="34" charset="0"/>
                </a:rPr>
                <a:t>102 часа (3 часа в неделю)  </a:t>
              </a:r>
            </a:p>
          </p:txBody>
        </p:sp>
        <p:sp>
          <p:nvSpPr>
            <p:cNvPr id="21" name="TextBox 34">
              <a:extLst>
                <a:ext uri="{FF2B5EF4-FFF2-40B4-BE49-F238E27FC236}">
                  <a16:creationId xmlns:a16="http://schemas.microsoft.com/office/drawing/2014/main" xmlns="" id="{ED19702F-69CB-E6BB-37E1-B4F2CE0C4D96}"/>
                </a:ext>
              </a:extLst>
            </p:cNvPr>
            <p:cNvSpPr txBox="1"/>
            <p:nvPr/>
          </p:nvSpPr>
          <p:spPr bwMode="auto">
            <a:xfrm>
              <a:off x="421435" y="5342201"/>
              <a:ext cx="1932676" cy="101809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016" tIns="25017" rIns="25016" bIns="25017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defTabSz="914400">
                <a:defRPr sz="2000" spc="-150">
                  <a:solidFill>
                    <a:srgbClr val="3C5A9B"/>
                  </a:solidFill>
                  <a:latin typeface="Gerbera Black" panose="02000A00000000000000" pitchFamily="50" charset="-52"/>
                  <a:ea typeface="PT Sans"/>
                  <a:cs typeface="PT Sans"/>
                </a:defRPr>
              </a:lvl1pPr>
              <a:lvl2pPr marL="457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b="1" spc="0" dirty="0">
                  <a:solidFill>
                    <a:srgbClr val="00881B"/>
                  </a:solidFill>
                  <a:latin typeface="Century Gothic" panose="020B0502020202020204" pitchFamily="34" charset="0"/>
                </a:rPr>
                <a:t>9 класс </a:t>
              </a:r>
            </a:p>
          </p:txBody>
        </p:sp>
        <p:sp>
          <p:nvSpPr>
            <p:cNvPr id="23" name="TextBox 34">
              <a:extLst>
                <a:ext uri="{FF2B5EF4-FFF2-40B4-BE49-F238E27FC236}">
                  <a16:creationId xmlns:a16="http://schemas.microsoft.com/office/drawing/2014/main" xmlns="" id="{ED19702F-69CB-E6BB-37E1-B4F2CE0C4D96}"/>
                </a:ext>
              </a:extLst>
            </p:cNvPr>
            <p:cNvSpPr txBox="1"/>
            <p:nvPr/>
          </p:nvSpPr>
          <p:spPr bwMode="auto">
            <a:xfrm>
              <a:off x="1335163" y="5342201"/>
              <a:ext cx="2707454" cy="189263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016" tIns="25017" rIns="25016" bIns="25017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defTabSz="914400">
                <a:defRPr sz="2000" spc="-150">
                  <a:solidFill>
                    <a:srgbClr val="3C5A9B"/>
                  </a:solidFill>
                  <a:latin typeface="Gerbera Black" panose="02000A00000000000000" pitchFamily="50" charset="-52"/>
                  <a:ea typeface="PT Sans"/>
                  <a:cs typeface="PT Sans"/>
                </a:defRPr>
              </a:lvl1pPr>
              <a:lvl2pPr marL="457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b="1" spc="0" dirty="0">
                  <a:solidFill>
                    <a:srgbClr val="00881B"/>
                  </a:solidFill>
                  <a:latin typeface="Century Gothic" panose="020B0502020202020204" pitchFamily="34" charset="0"/>
                </a:rPr>
                <a:t>102 часа (3 часа в неделю)  </a:t>
              </a:r>
            </a:p>
          </p:txBody>
        </p:sp>
      </p:grp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xmlns="" id="{E91DFB15-A025-5D9A-3338-817349FE0131}"/>
              </a:ext>
            </a:extLst>
          </p:cNvPr>
          <p:cNvSpPr/>
          <p:nvPr/>
        </p:nvSpPr>
        <p:spPr>
          <a:xfrm>
            <a:off x="269092" y="4336313"/>
            <a:ext cx="11694307" cy="1235820"/>
          </a:xfrm>
          <a:prstGeom prst="roundRect">
            <a:avLst>
              <a:gd name="adj" fmla="val 11272"/>
            </a:avLst>
          </a:prstGeom>
          <a:noFill/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881B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«Труд (технология)» </a:t>
            </a:r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- установлено право общеобразовательной организации самостоятельно определять последовательность изучения модулей и количество часов для их освоения (при сохранении общего количества часов)</a:t>
            </a:r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xmlns="" id="{E91DFB15-A025-5D9A-3338-817349FE0131}"/>
              </a:ext>
            </a:extLst>
          </p:cNvPr>
          <p:cNvSpPr/>
          <p:nvPr/>
        </p:nvSpPr>
        <p:spPr>
          <a:xfrm>
            <a:off x="269092" y="5765800"/>
            <a:ext cx="11694307" cy="838200"/>
          </a:xfrm>
          <a:prstGeom prst="roundRect">
            <a:avLst/>
          </a:prstGeom>
          <a:noFill/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881B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«Обществознание» </a:t>
            </a:r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- изучается на уровне ООО только в 9-м классе</a:t>
            </a:r>
          </a:p>
        </p:txBody>
      </p:sp>
      <p:sp>
        <p:nvSpPr>
          <p:cNvPr id="26" name="Скругленный прямоугольник 25">
            <a:extLst>
              <a:ext uri="{FF2B5EF4-FFF2-40B4-BE49-F238E27FC236}">
                <a16:creationId xmlns:a16="http://schemas.microsoft.com/office/drawing/2014/main" xmlns="" id="{E91DFB15-A025-5D9A-3338-817349FE0131}"/>
              </a:ext>
            </a:extLst>
          </p:cNvPr>
          <p:cNvSpPr/>
          <p:nvPr/>
        </p:nvSpPr>
        <p:spPr>
          <a:xfrm>
            <a:off x="6184900" y="1084632"/>
            <a:ext cx="5778499" cy="3058013"/>
          </a:xfrm>
          <a:prstGeom prst="roundRect">
            <a:avLst>
              <a:gd name="adj" fmla="val 4732"/>
            </a:avLst>
          </a:prstGeom>
          <a:noFill/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881B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«Духовно-нравственная культура России» (ДНК России) </a:t>
            </a:r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– поэтапное введение нового </a:t>
            </a:r>
            <a:r>
              <a:rPr lang="ru-RU" dirty="0" smtClean="0">
                <a:solidFill>
                  <a:schemeClr val="tx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предмета</a:t>
            </a:r>
          </a:p>
          <a:p>
            <a:endParaRPr lang="ru-RU" dirty="0">
              <a:solidFill>
                <a:schemeClr val="tx1"/>
              </a:solidFill>
              <a:latin typeface="Century Gothic" panose="020B050202020202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endParaRPr lang="ru-RU" dirty="0" smtClean="0">
              <a:solidFill>
                <a:schemeClr val="tx1"/>
              </a:solidFill>
              <a:latin typeface="Century Gothic" panose="020B050202020202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endParaRPr lang="ru-RU" dirty="0">
              <a:solidFill>
                <a:schemeClr val="tx1"/>
              </a:solidFill>
              <a:latin typeface="Century Gothic" panose="020B050202020202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endParaRPr lang="ru-RU" dirty="0" smtClean="0">
              <a:solidFill>
                <a:schemeClr val="tx1"/>
              </a:solidFill>
              <a:latin typeface="Century Gothic" panose="020B050202020202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endParaRPr lang="ru-RU" dirty="0">
              <a:solidFill>
                <a:schemeClr val="tx1"/>
              </a:solidFill>
              <a:latin typeface="Century Gothic" panose="020B050202020202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6619602" y="2591841"/>
            <a:ext cx="4835798" cy="1104253"/>
            <a:chOff x="4927529" y="4055120"/>
            <a:chExt cx="2778354" cy="2067725"/>
          </a:xfrm>
        </p:grpSpPr>
        <p:sp>
          <p:nvSpPr>
            <p:cNvPr id="28" name="TextBox 34">
              <a:extLst>
                <a:ext uri="{FF2B5EF4-FFF2-40B4-BE49-F238E27FC236}">
                  <a16:creationId xmlns:a16="http://schemas.microsoft.com/office/drawing/2014/main" xmlns="" id="{ED19702F-69CB-E6BB-37E1-B4F2CE0C4D96}"/>
                </a:ext>
              </a:extLst>
            </p:cNvPr>
            <p:cNvSpPr txBox="1"/>
            <p:nvPr/>
          </p:nvSpPr>
          <p:spPr bwMode="auto">
            <a:xfrm>
              <a:off x="4927530" y="4060717"/>
              <a:ext cx="845677" cy="1247234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016" tIns="25017" rIns="25016" bIns="25017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defTabSz="914400">
                <a:defRPr sz="2000" spc="-150">
                  <a:solidFill>
                    <a:srgbClr val="3C5A9B"/>
                  </a:solidFill>
                  <a:latin typeface="Gerbera Black" panose="02000A00000000000000" pitchFamily="50" charset="-52"/>
                  <a:ea typeface="PT Sans"/>
                  <a:cs typeface="PT Sans"/>
                </a:defRPr>
              </a:lvl1pPr>
              <a:lvl2pPr marL="457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b="1" spc="0" dirty="0">
                  <a:solidFill>
                    <a:srgbClr val="00881B"/>
                  </a:solidFill>
                  <a:latin typeface="Century Gothic" panose="020B0502020202020204" pitchFamily="34" charset="0"/>
                </a:rPr>
                <a:t>2026-2027  </a:t>
              </a:r>
            </a:p>
          </p:txBody>
        </p:sp>
        <p:sp>
          <p:nvSpPr>
            <p:cNvPr id="29" name="TextBox 34">
              <a:extLst>
                <a:ext uri="{FF2B5EF4-FFF2-40B4-BE49-F238E27FC236}">
                  <a16:creationId xmlns:a16="http://schemas.microsoft.com/office/drawing/2014/main" xmlns="" id="{ED19702F-69CB-E6BB-37E1-B4F2CE0C4D96}"/>
                </a:ext>
              </a:extLst>
            </p:cNvPr>
            <p:cNvSpPr txBox="1"/>
            <p:nvPr/>
          </p:nvSpPr>
          <p:spPr bwMode="auto">
            <a:xfrm>
              <a:off x="4927529" y="4875611"/>
              <a:ext cx="778111" cy="1247234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016" tIns="25017" rIns="25016" bIns="25017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defTabSz="914400">
                <a:defRPr sz="2000" spc="-150">
                  <a:solidFill>
                    <a:srgbClr val="3C5A9B"/>
                  </a:solidFill>
                  <a:latin typeface="Gerbera Black" panose="02000A00000000000000" pitchFamily="50" charset="-52"/>
                  <a:ea typeface="PT Sans"/>
                  <a:cs typeface="PT Sans"/>
                </a:defRPr>
              </a:lvl1pPr>
              <a:lvl2pPr marL="457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b="1" spc="0" dirty="0">
                  <a:solidFill>
                    <a:srgbClr val="00881B"/>
                  </a:solidFill>
                  <a:latin typeface="Century Gothic" panose="020B0502020202020204" pitchFamily="34" charset="0"/>
                </a:rPr>
                <a:t>2027-2028  </a:t>
              </a:r>
            </a:p>
          </p:txBody>
        </p:sp>
        <p:sp>
          <p:nvSpPr>
            <p:cNvPr id="30" name="TextBox 34">
              <a:extLst>
                <a:ext uri="{FF2B5EF4-FFF2-40B4-BE49-F238E27FC236}">
                  <a16:creationId xmlns:a16="http://schemas.microsoft.com/office/drawing/2014/main" xmlns="" id="{ED19702F-69CB-E6BB-37E1-B4F2CE0C4D96}"/>
                </a:ext>
              </a:extLst>
            </p:cNvPr>
            <p:cNvSpPr txBox="1"/>
            <p:nvPr/>
          </p:nvSpPr>
          <p:spPr bwMode="auto">
            <a:xfrm>
              <a:off x="5773207" y="4060717"/>
              <a:ext cx="670160" cy="1247234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016" tIns="25017" rIns="25016" bIns="25017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defTabSz="914400">
                <a:defRPr sz="2000" spc="-150">
                  <a:solidFill>
                    <a:srgbClr val="3C5A9B"/>
                  </a:solidFill>
                  <a:latin typeface="Gerbera Black" panose="02000A00000000000000" pitchFamily="50" charset="-52"/>
                  <a:ea typeface="PT Sans"/>
                  <a:cs typeface="PT Sans"/>
                </a:defRPr>
              </a:lvl1pPr>
              <a:lvl2pPr marL="457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b="1" spc="0" dirty="0">
                  <a:solidFill>
                    <a:srgbClr val="00881B"/>
                  </a:solidFill>
                  <a:latin typeface="Century Gothic" panose="020B0502020202020204" pitchFamily="34" charset="0"/>
                </a:rPr>
                <a:t>5 класс  </a:t>
              </a:r>
            </a:p>
          </p:txBody>
        </p:sp>
        <p:sp>
          <p:nvSpPr>
            <p:cNvPr id="31" name="TextBox 34">
              <a:extLst>
                <a:ext uri="{FF2B5EF4-FFF2-40B4-BE49-F238E27FC236}">
                  <a16:creationId xmlns:a16="http://schemas.microsoft.com/office/drawing/2014/main" xmlns="" id="{ED19702F-69CB-E6BB-37E1-B4F2CE0C4D96}"/>
                </a:ext>
              </a:extLst>
            </p:cNvPr>
            <p:cNvSpPr txBox="1"/>
            <p:nvPr/>
          </p:nvSpPr>
          <p:spPr bwMode="auto">
            <a:xfrm>
              <a:off x="5773207" y="4867921"/>
              <a:ext cx="1932676" cy="670919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016" tIns="25017" rIns="25016" bIns="25017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defTabSz="914400">
                <a:defRPr sz="2000" spc="-150">
                  <a:solidFill>
                    <a:srgbClr val="3C5A9B"/>
                  </a:solidFill>
                  <a:latin typeface="Gerbera Black" panose="02000A00000000000000" pitchFamily="50" charset="-52"/>
                  <a:ea typeface="PT Sans"/>
                  <a:cs typeface="PT Sans"/>
                </a:defRPr>
              </a:lvl1pPr>
              <a:lvl2pPr marL="457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b="1" spc="0" dirty="0">
                  <a:solidFill>
                    <a:srgbClr val="00881B"/>
                  </a:solidFill>
                  <a:latin typeface="Century Gothic" panose="020B0502020202020204" pitchFamily="34" charset="0"/>
                </a:rPr>
                <a:t>5, 6, 7 классы  </a:t>
              </a:r>
            </a:p>
          </p:txBody>
        </p:sp>
        <p:sp>
          <p:nvSpPr>
            <p:cNvPr id="33" name="TextBox 34">
              <a:extLst>
                <a:ext uri="{FF2B5EF4-FFF2-40B4-BE49-F238E27FC236}">
                  <a16:creationId xmlns:a16="http://schemas.microsoft.com/office/drawing/2014/main" xmlns="" id="{ED19702F-69CB-E6BB-37E1-B4F2CE0C4D96}"/>
                </a:ext>
              </a:extLst>
            </p:cNvPr>
            <p:cNvSpPr txBox="1"/>
            <p:nvPr/>
          </p:nvSpPr>
          <p:spPr bwMode="auto">
            <a:xfrm>
              <a:off x="6916959" y="4875611"/>
              <a:ext cx="733224" cy="1247234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016" tIns="25017" rIns="25016" bIns="25017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defTabSz="914400">
                <a:defRPr sz="2000" spc="-150">
                  <a:solidFill>
                    <a:srgbClr val="3C5A9B"/>
                  </a:solidFill>
                  <a:latin typeface="Gerbera Black" panose="02000A00000000000000" pitchFamily="50" charset="-52"/>
                  <a:ea typeface="PT Sans"/>
                  <a:cs typeface="PT Sans"/>
                </a:defRPr>
              </a:lvl1pPr>
              <a:lvl2pPr marL="457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b="1" spc="0" dirty="0">
                  <a:solidFill>
                    <a:srgbClr val="00881B"/>
                  </a:solidFill>
                  <a:latin typeface="Century Gothic" panose="020B0502020202020204" pitchFamily="34" charset="0"/>
                </a:rPr>
                <a:t>85 часов  </a:t>
              </a:r>
            </a:p>
          </p:txBody>
        </p:sp>
        <p:sp>
          <p:nvSpPr>
            <p:cNvPr id="34" name="TextBox 34">
              <a:extLst>
                <a:ext uri="{FF2B5EF4-FFF2-40B4-BE49-F238E27FC236}">
                  <a16:creationId xmlns:a16="http://schemas.microsoft.com/office/drawing/2014/main" xmlns="" id="{ED19702F-69CB-E6BB-37E1-B4F2CE0C4D96}"/>
                </a:ext>
              </a:extLst>
            </p:cNvPr>
            <p:cNvSpPr txBox="1"/>
            <p:nvPr/>
          </p:nvSpPr>
          <p:spPr bwMode="auto">
            <a:xfrm>
              <a:off x="6916959" y="4055120"/>
              <a:ext cx="733224" cy="1247234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016" tIns="25017" rIns="25016" bIns="25017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defTabSz="914400">
                <a:defRPr sz="2000" spc="-150">
                  <a:solidFill>
                    <a:srgbClr val="3C5A9B"/>
                  </a:solidFill>
                  <a:latin typeface="Gerbera Black" panose="02000A00000000000000" pitchFamily="50" charset="-52"/>
                  <a:ea typeface="PT Sans"/>
                  <a:cs typeface="PT Sans"/>
                </a:defRPr>
              </a:lvl1pPr>
              <a:lvl2pPr marL="457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b="1" spc="0" dirty="0">
                  <a:solidFill>
                    <a:srgbClr val="00881B"/>
                  </a:solidFill>
                  <a:latin typeface="Century Gothic" panose="020B0502020202020204" pitchFamily="34" charset="0"/>
                </a:rPr>
                <a:t>17 часов  </a:t>
              </a:r>
            </a:p>
          </p:txBody>
        </p:sp>
      </p:grpSp>
      <p:pic>
        <p:nvPicPr>
          <p:cNvPr id="43" name="Рисунок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>
          <a:xfrm>
            <a:off x="740533" y="323045"/>
            <a:ext cx="7937771" cy="691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ОСНОВНОЕ ОБЩЕЕ ОБРАЗОВАНИЕ: </a:t>
            </a:r>
          </a:p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ИЗМЕНЕНИЯ В 2026-2027 УЧ. ГОДУ </a:t>
            </a:r>
          </a:p>
        </p:txBody>
      </p:sp>
    </p:spTree>
    <p:extLst>
      <p:ext uri="{BB962C8B-B14F-4D97-AF65-F5344CB8AC3E}">
        <p14:creationId xmlns:p14="http://schemas.microsoft.com/office/powerpoint/2010/main" val="43341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AA56C91-5DD8-769D-27E2-3EC813076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Скругленный прямоугольник 34">
            <a:extLst>
              <a:ext uri="{FF2B5EF4-FFF2-40B4-BE49-F238E27FC236}">
                <a16:creationId xmlns:a16="http://schemas.microsoft.com/office/drawing/2014/main" xmlns="" id="{E2CEAF5F-B2B5-29E8-8326-6BA621543BD4}"/>
              </a:ext>
            </a:extLst>
          </p:cNvPr>
          <p:cNvSpPr/>
          <p:nvPr/>
        </p:nvSpPr>
        <p:spPr>
          <a:xfrm>
            <a:off x="326108" y="1171350"/>
            <a:ext cx="11662398" cy="2411598"/>
          </a:xfrm>
          <a:prstGeom prst="roundRect">
            <a:avLst>
              <a:gd name="adj" fmla="val 7704"/>
            </a:avLst>
          </a:prstGeom>
          <a:noFill/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>
                <a:solidFill>
                  <a:srgbClr val="00881B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УЧЕБНЫЙ ПРЕДМЕТ «ИСТОРИЯ» :</a:t>
            </a:r>
          </a:p>
          <a:p>
            <a:endParaRPr lang="ru-RU" sz="800" b="1" dirty="0" smtClean="0">
              <a:solidFill>
                <a:srgbClr val="00881B"/>
              </a:solidFill>
              <a:latin typeface="Century Gothic" panose="020B050202020202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pPr marL="342891" indent="-342891"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исключена </a:t>
            </a: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возможность варьирования последовательности изучения тем в рамках программы; </a:t>
            </a:r>
          </a:p>
          <a:p>
            <a:endParaRPr lang="ru-RU" sz="900" dirty="0">
              <a:solidFill>
                <a:schemeClr val="tx1"/>
              </a:solidFill>
              <a:latin typeface="Century Gothic" panose="020B050202020202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pPr marL="342891" indent="-342891">
              <a:buFontTx/>
              <a:buChar char="-"/>
            </a:pP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внесены изменения в проверяемые требования к результатам освоения основной образовательной программы и проверяемым элементам содержания  в 5 – 7 классах, а также в перечень элементов содержания, проверяемых на основном государственном экзамене по истории;</a:t>
            </a:r>
          </a:p>
          <a:p>
            <a:endParaRPr lang="ru-RU" sz="900" dirty="0">
              <a:solidFill>
                <a:schemeClr val="tx1"/>
              </a:solidFill>
              <a:latin typeface="Century Gothic" panose="020B050202020202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pPr marL="342891" indent="-342891"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введение учебного </a:t>
            </a: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курса «История нашего края</a:t>
            </a:r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» с 01.01.2027 года</a:t>
            </a:r>
            <a:endParaRPr lang="ru-RU" sz="1600" dirty="0">
              <a:solidFill>
                <a:schemeClr val="tx1"/>
              </a:solidFill>
              <a:latin typeface="Century Gothic" panose="020B050202020202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</p:txBody>
      </p:sp>
      <p:grpSp>
        <p:nvGrpSpPr>
          <p:cNvPr id="36" name="Группа 35"/>
          <p:cNvGrpSpPr/>
          <p:nvPr/>
        </p:nvGrpSpPr>
        <p:grpSpPr>
          <a:xfrm>
            <a:off x="12575901" y="2636592"/>
            <a:ext cx="1809853" cy="2562159"/>
            <a:chOff x="8401051" y="982823"/>
            <a:chExt cx="3690938" cy="5747145"/>
          </a:xfrm>
        </p:grpSpPr>
        <p:pic>
          <p:nvPicPr>
            <p:cNvPr id="37" name="Рисунок 3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39302" y="3498553"/>
              <a:ext cx="2452687" cy="323141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pic>
          <p:nvPicPr>
            <p:cNvPr id="38" name="Рисунок 3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01051" y="982823"/>
              <a:ext cx="2326605" cy="306530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grpSp>
        <p:nvGrpSpPr>
          <p:cNvPr id="39" name="Группа 38"/>
          <p:cNvGrpSpPr/>
          <p:nvPr/>
        </p:nvGrpSpPr>
        <p:grpSpPr>
          <a:xfrm>
            <a:off x="661046" y="3727164"/>
            <a:ext cx="5651637" cy="2733156"/>
            <a:chOff x="4605446" y="2263948"/>
            <a:chExt cx="8274379" cy="3660637"/>
          </a:xfrm>
          <a:effectLst/>
        </p:grpSpPr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05446" y="2435331"/>
              <a:ext cx="2579621" cy="337935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pic>
          <p:nvPicPr>
            <p:cNvPr id="41" name="Рисунок 4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00845" y="2435331"/>
              <a:ext cx="2578980" cy="337935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48346" y="2263948"/>
              <a:ext cx="2796172" cy="366063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pic>
        <p:nvPicPr>
          <p:cNvPr id="43" name="Рисунок 4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>
          <a:xfrm>
            <a:off x="740533" y="323045"/>
            <a:ext cx="7937771" cy="691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ОСНОВНОЕ ОБЩЕЕ ОБРАЗОВАНИЕ: </a:t>
            </a:r>
          </a:p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ИЗМЕНЕНИЯ В 2026-2027 УЧ. ГОДУ </a:t>
            </a:r>
          </a:p>
        </p:txBody>
      </p:sp>
      <p:grpSp>
        <p:nvGrpSpPr>
          <p:cNvPr id="46" name="Группа 45"/>
          <p:cNvGrpSpPr/>
          <p:nvPr/>
        </p:nvGrpSpPr>
        <p:grpSpPr>
          <a:xfrm>
            <a:off x="6697590" y="3832173"/>
            <a:ext cx="4418551" cy="2523138"/>
            <a:chOff x="8625376" y="1123075"/>
            <a:chExt cx="9011007" cy="5659617"/>
          </a:xfrm>
        </p:grpSpPr>
        <p:pic>
          <p:nvPicPr>
            <p:cNvPr id="47" name="Рисунок 4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97382" y="1174556"/>
              <a:ext cx="4239001" cy="558488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25376" y="1123075"/>
              <a:ext cx="4295725" cy="565961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13821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AA56C91-5DD8-769D-27E2-3EC813076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Рисунок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>
          <a:xfrm>
            <a:off x="740533" y="323045"/>
            <a:ext cx="7937771" cy="691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ОСНОВНОЕ ОБЩЕЕ ОБРАЗОВАНИЕ: </a:t>
            </a:r>
          </a:p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ИЗМЕНЕНИЯ В 2026-2027 УЧ. ГОДУ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"/>
          <a:stretch/>
        </p:blipFill>
        <p:spPr>
          <a:xfrm>
            <a:off x="8051799" y="1148514"/>
            <a:ext cx="3854147" cy="2646714"/>
          </a:xfrm>
          <a:prstGeom prst="roundRect">
            <a:avLst>
              <a:gd name="adj" fmla="val 571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"/>
          <a:stretch/>
        </p:blipFill>
        <p:spPr>
          <a:xfrm>
            <a:off x="8051799" y="3938555"/>
            <a:ext cx="3854147" cy="2646713"/>
          </a:xfrm>
          <a:prstGeom prst="roundRect">
            <a:avLst>
              <a:gd name="adj" fmla="val 535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7"/>
          <a:stretch/>
        </p:blipFill>
        <p:spPr>
          <a:xfrm>
            <a:off x="4094823" y="3938555"/>
            <a:ext cx="3781273" cy="2683933"/>
          </a:xfrm>
          <a:prstGeom prst="roundRect">
            <a:avLst>
              <a:gd name="adj" fmla="val 575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0" r="4496"/>
          <a:stretch/>
        </p:blipFill>
        <p:spPr>
          <a:xfrm>
            <a:off x="210721" y="3920289"/>
            <a:ext cx="3708400" cy="2717800"/>
          </a:xfrm>
          <a:prstGeom prst="roundRect">
            <a:avLst>
              <a:gd name="adj" fmla="val 5323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7"/>
          <a:stretch/>
        </p:blipFill>
        <p:spPr>
          <a:xfrm>
            <a:off x="223421" y="1148514"/>
            <a:ext cx="3695700" cy="2655991"/>
          </a:xfrm>
          <a:prstGeom prst="roundRect">
            <a:avLst>
              <a:gd name="adj" fmla="val 524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1" r="5055"/>
          <a:stretch/>
        </p:blipFill>
        <p:spPr>
          <a:xfrm>
            <a:off x="4106711" y="1159727"/>
            <a:ext cx="3769385" cy="2652228"/>
          </a:xfrm>
          <a:prstGeom prst="roundRect">
            <a:avLst>
              <a:gd name="adj" fmla="val 524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600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09914EB-0FF0-D9C4-7332-2184AD71E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xmlns="" id="{062BBE75-9747-1DFC-E0AB-9A993E87A391}"/>
              </a:ext>
            </a:extLst>
          </p:cNvPr>
          <p:cNvSpPr/>
          <p:nvPr/>
        </p:nvSpPr>
        <p:spPr>
          <a:xfrm>
            <a:off x="2159220" y="1325795"/>
            <a:ext cx="9817953" cy="888551"/>
          </a:xfrm>
          <a:prstGeom prst="round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«Математика» (углубленный уровень) </a:t>
            </a: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-  уточнено в соответствии с содержанием распределение результатов по классам учебного курса </a:t>
            </a:r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«Вероятность и статистика» </a:t>
            </a: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учебного предмета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xmlns="" id="{062BBE75-9747-1DFC-E0AB-9A993E87A391}"/>
              </a:ext>
            </a:extLst>
          </p:cNvPr>
          <p:cNvSpPr/>
          <p:nvPr/>
        </p:nvSpPr>
        <p:spPr>
          <a:xfrm>
            <a:off x="2168001" y="2718232"/>
            <a:ext cx="8969899" cy="907261"/>
          </a:xfrm>
          <a:prstGeom prst="round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«История» </a:t>
            </a: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- исключена позиция о возможности варьирования последовательности изучения тем в рамках программы по учебному предмету в пределах одного класса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xmlns="" id="{E91DFB15-A025-5D9A-3338-817349FE0131}"/>
              </a:ext>
            </a:extLst>
          </p:cNvPr>
          <p:cNvSpPr/>
          <p:nvPr/>
        </p:nvSpPr>
        <p:spPr>
          <a:xfrm>
            <a:off x="2168001" y="3879694"/>
            <a:ext cx="9198499" cy="926057"/>
          </a:xfrm>
          <a:prstGeom prst="round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«Обществознание» </a:t>
            </a: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–федеральная рабочая программа по учебному предмету (базовый уровень</a:t>
            </a:r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) </a:t>
            </a:r>
            <a:r>
              <a:rPr lang="ru-RU" sz="1600" i="1" dirty="0" smtClean="0">
                <a:solidFill>
                  <a:schemeClr val="tx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утверждена </a:t>
            </a:r>
            <a:r>
              <a:rPr lang="ru-RU" sz="1600" i="1" dirty="0">
                <a:solidFill>
                  <a:schemeClr val="tx1"/>
                </a:solidFill>
                <a:latin typeface="Century Gothic" panose="020B0502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приказом № 729  </a:t>
            </a:r>
          </a:p>
        </p:txBody>
      </p:sp>
      <p:sp>
        <p:nvSpPr>
          <p:cNvPr id="11" name="TextBox 34">
            <a:extLst>
              <a:ext uri="{FF2B5EF4-FFF2-40B4-BE49-F238E27FC236}">
                <a16:creationId xmlns:a16="http://schemas.microsoft.com/office/drawing/2014/main" xmlns="" id="{ED19702F-69CB-E6BB-37E1-B4F2CE0C4D96}"/>
              </a:ext>
            </a:extLst>
          </p:cNvPr>
          <p:cNvSpPr txBox="1"/>
          <p:nvPr/>
        </p:nvSpPr>
        <p:spPr bwMode="auto">
          <a:xfrm>
            <a:off x="2491802" y="5045159"/>
            <a:ext cx="2008427" cy="296744"/>
          </a:xfrm>
          <a:prstGeom prst="rect">
            <a:avLst/>
          </a:prstGeom>
          <a:ln w="12700">
            <a:miter lim="400000"/>
          </a:ln>
        </p:spPr>
        <p:txBody>
          <a:bodyPr wrap="square" lIns="25016" tIns="25017" rIns="25016" bIns="25017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defTabSz="914400">
              <a:defRPr sz="2000" spc="-150">
                <a:solidFill>
                  <a:srgbClr val="3C5A9B"/>
                </a:solidFill>
                <a:latin typeface="Gerbera Black" panose="02000A00000000000000" pitchFamily="50" charset="-52"/>
                <a:ea typeface="PT Sans"/>
                <a:cs typeface="PT Sans"/>
              </a:defRPr>
            </a:lvl1pPr>
            <a:lvl2pPr marL="4572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с 01.09.2026 </a:t>
            </a:r>
          </a:p>
        </p:txBody>
      </p:sp>
      <p:sp>
        <p:nvSpPr>
          <p:cNvPr id="12" name="TextBox 34">
            <a:extLst>
              <a:ext uri="{FF2B5EF4-FFF2-40B4-BE49-F238E27FC236}">
                <a16:creationId xmlns:a16="http://schemas.microsoft.com/office/drawing/2014/main" xmlns="" id="{ED19702F-69CB-E6BB-37E1-B4F2CE0C4D96}"/>
              </a:ext>
            </a:extLst>
          </p:cNvPr>
          <p:cNvSpPr txBox="1"/>
          <p:nvPr/>
        </p:nvSpPr>
        <p:spPr bwMode="auto">
          <a:xfrm>
            <a:off x="7068197" y="5045159"/>
            <a:ext cx="1138616" cy="296744"/>
          </a:xfrm>
          <a:prstGeom prst="rect">
            <a:avLst/>
          </a:prstGeom>
          <a:ln w="12700">
            <a:miter lim="400000"/>
          </a:ln>
        </p:spPr>
        <p:txBody>
          <a:bodyPr wrap="square" lIns="25016" tIns="25017" rIns="25016" bIns="25017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defTabSz="914400">
              <a:defRPr sz="2000" spc="-150">
                <a:solidFill>
                  <a:srgbClr val="3C5A9B"/>
                </a:solidFill>
                <a:latin typeface="Gerbera Black" panose="02000A00000000000000" pitchFamily="50" charset="-52"/>
                <a:ea typeface="PT Sans"/>
                <a:cs typeface="PT Sans"/>
              </a:defRPr>
            </a:lvl1pPr>
            <a:lvl2pPr marL="4572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latin typeface="Century Gothic" panose="020B0502020202020204" pitchFamily="34" charset="0"/>
              </a:rPr>
              <a:t>с 01.09.2027  </a:t>
            </a:r>
          </a:p>
        </p:txBody>
      </p:sp>
      <p:sp>
        <p:nvSpPr>
          <p:cNvPr id="13" name="Стрелка вправо 12"/>
          <p:cNvSpPr/>
          <p:nvPr/>
        </p:nvSpPr>
        <p:spPr>
          <a:xfrm>
            <a:off x="3807559" y="5045159"/>
            <a:ext cx="611864" cy="277687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rgbClr val="C00000"/>
              </a:solidFill>
            </a:endParaRPr>
          </a:p>
        </p:txBody>
      </p:sp>
      <p:sp>
        <p:nvSpPr>
          <p:cNvPr id="14" name="TextBox 34">
            <a:extLst>
              <a:ext uri="{FF2B5EF4-FFF2-40B4-BE49-F238E27FC236}">
                <a16:creationId xmlns:a16="http://schemas.microsoft.com/office/drawing/2014/main" xmlns="" id="{ED19702F-69CB-E6BB-37E1-B4F2CE0C4D96}"/>
              </a:ext>
            </a:extLst>
          </p:cNvPr>
          <p:cNvSpPr txBox="1"/>
          <p:nvPr/>
        </p:nvSpPr>
        <p:spPr bwMode="auto">
          <a:xfrm>
            <a:off x="4710975" y="5045159"/>
            <a:ext cx="991353" cy="296744"/>
          </a:xfrm>
          <a:prstGeom prst="rect">
            <a:avLst/>
          </a:prstGeom>
          <a:ln w="12700">
            <a:miter lim="400000"/>
          </a:ln>
        </p:spPr>
        <p:txBody>
          <a:bodyPr wrap="square" lIns="25016" tIns="25017" rIns="25016" bIns="25017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defTabSz="914400">
              <a:defRPr sz="2000" spc="-150">
                <a:solidFill>
                  <a:srgbClr val="3C5A9B"/>
                </a:solidFill>
                <a:latin typeface="Gerbera Black" panose="02000A00000000000000" pitchFamily="50" charset="-52"/>
                <a:ea typeface="PT Sans"/>
                <a:cs typeface="PT Sans"/>
              </a:defRPr>
            </a:lvl1pPr>
            <a:lvl2pPr marL="4572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10 класс  </a:t>
            </a:r>
          </a:p>
        </p:txBody>
      </p:sp>
      <p:sp>
        <p:nvSpPr>
          <p:cNvPr id="15" name="Стрелка вправо 14"/>
          <p:cNvSpPr/>
          <p:nvPr/>
        </p:nvSpPr>
        <p:spPr>
          <a:xfrm>
            <a:off x="8326455" y="5045159"/>
            <a:ext cx="611864" cy="277687"/>
          </a:xfrm>
          <a:prstGeom prst="rightArrow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16" name="TextBox 34">
            <a:extLst>
              <a:ext uri="{FF2B5EF4-FFF2-40B4-BE49-F238E27FC236}">
                <a16:creationId xmlns:a16="http://schemas.microsoft.com/office/drawing/2014/main" xmlns="" id="{ED19702F-69CB-E6BB-37E1-B4F2CE0C4D96}"/>
              </a:ext>
            </a:extLst>
          </p:cNvPr>
          <p:cNvSpPr txBox="1"/>
          <p:nvPr/>
        </p:nvSpPr>
        <p:spPr bwMode="auto">
          <a:xfrm>
            <a:off x="9287370" y="5045159"/>
            <a:ext cx="971954" cy="296744"/>
          </a:xfrm>
          <a:prstGeom prst="rect">
            <a:avLst/>
          </a:prstGeom>
          <a:ln w="12700">
            <a:miter lim="400000"/>
          </a:ln>
        </p:spPr>
        <p:txBody>
          <a:bodyPr wrap="square" lIns="25016" tIns="25017" rIns="25016" bIns="25017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defTabSz="914400">
              <a:defRPr sz="2000" spc="-150">
                <a:solidFill>
                  <a:srgbClr val="3C5A9B"/>
                </a:solidFill>
                <a:latin typeface="Gerbera Black" panose="02000A00000000000000" pitchFamily="50" charset="-52"/>
                <a:ea typeface="PT Sans"/>
                <a:cs typeface="PT Sans"/>
              </a:defRPr>
            </a:lvl1pPr>
            <a:lvl2pPr marL="4572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latin typeface="Century Gothic" panose="020B0502020202020204" pitchFamily="34" charset="0"/>
              </a:rPr>
              <a:t>11 класс  </a:t>
            </a:r>
          </a:p>
        </p:txBody>
      </p:sp>
      <p:sp>
        <p:nvSpPr>
          <p:cNvPr id="18" name="TextBox 34">
            <a:extLst>
              <a:ext uri="{FF2B5EF4-FFF2-40B4-BE49-F238E27FC236}">
                <a16:creationId xmlns:a16="http://schemas.microsoft.com/office/drawing/2014/main" xmlns="" id="{ED19702F-69CB-E6BB-37E1-B4F2CE0C4D96}"/>
              </a:ext>
            </a:extLst>
          </p:cNvPr>
          <p:cNvSpPr txBox="1"/>
          <p:nvPr/>
        </p:nvSpPr>
        <p:spPr bwMode="auto">
          <a:xfrm>
            <a:off x="10259324" y="5026102"/>
            <a:ext cx="1932676" cy="296744"/>
          </a:xfrm>
          <a:prstGeom prst="rect">
            <a:avLst/>
          </a:prstGeom>
          <a:ln w="12700">
            <a:miter lim="400000"/>
          </a:ln>
        </p:spPr>
        <p:txBody>
          <a:bodyPr wrap="square" lIns="25016" tIns="25017" rIns="25016" bIns="25017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defTabSz="914400">
              <a:defRPr sz="2000" spc="-150">
                <a:solidFill>
                  <a:srgbClr val="3C5A9B"/>
                </a:solidFill>
                <a:latin typeface="Gerbera Black" panose="02000A00000000000000" pitchFamily="50" charset="-52"/>
                <a:ea typeface="PT Sans"/>
                <a:cs typeface="PT Sans"/>
              </a:defRPr>
            </a:lvl1pPr>
            <a:lvl2pPr marL="4572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latin typeface="Century Gothic" panose="020B0502020202020204" pitchFamily="34" charset="0"/>
              </a:rPr>
              <a:t>34 часа  </a:t>
            </a:r>
          </a:p>
        </p:txBody>
      </p:sp>
      <p:sp>
        <p:nvSpPr>
          <p:cNvPr id="19" name="TextBox 34">
            <a:extLst>
              <a:ext uri="{FF2B5EF4-FFF2-40B4-BE49-F238E27FC236}">
                <a16:creationId xmlns:a16="http://schemas.microsoft.com/office/drawing/2014/main" xmlns="" id="{ED19702F-69CB-E6BB-37E1-B4F2CE0C4D96}"/>
              </a:ext>
            </a:extLst>
          </p:cNvPr>
          <p:cNvSpPr txBox="1"/>
          <p:nvPr/>
        </p:nvSpPr>
        <p:spPr bwMode="auto">
          <a:xfrm>
            <a:off x="5702328" y="5045159"/>
            <a:ext cx="1932676" cy="296744"/>
          </a:xfrm>
          <a:prstGeom prst="rect">
            <a:avLst/>
          </a:prstGeom>
          <a:ln w="12700">
            <a:miter lim="400000"/>
          </a:ln>
        </p:spPr>
        <p:txBody>
          <a:bodyPr wrap="square" lIns="25016" tIns="25017" rIns="25016" bIns="25017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defTabSz="914400">
              <a:defRPr sz="2000" spc="-150">
                <a:solidFill>
                  <a:srgbClr val="3C5A9B"/>
                </a:solidFill>
                <a:latin typeface="Gerbera Black" panose="02000A00000000000000" pitchFamily="50" charset="-52"/>
                <a:ea typeface="PT Sans"/>
                <a:cs typeface="PT Sans"/>
              </a:defRPr>
            </a:lvl1pPr>
            <a:lvl2pPr marL="4572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68 часов  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>
          <a:xfrm>
            <a:off x="740533" y="323045"/>
            <a:ext cx="7937771" cy="691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 smtClean="0">
                <a:solidFill>
                  <a:srgbClr val="00881B"/>
                </a:solidFill>
                <a:latin typeface="TomskObl2104" pitchFamily="50" charset="0"/>
              </a:rPr>
              <a:t>среднее </a:t>
            </a: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ОБЩЕЕ ОБРАЗОВАНИЕ: </a:t>
            </a:r>
          </a:p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ИЗМЕНЕНИЯ В 2026-2027 УЧ. ГОДУ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97" y="2713804"/>
            <a:ext cx="911261" cy="80567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97" y="1266841"/>
            <a:ext cx="721367" cy="9413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97" y="4303934"/>
            <a:ext cx="974309" cy="661629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65299" y="2455807"/>
            <a:ext cx="11867890" cy="0"/>
          </a:xfrm>
          <a:prstGeom prst="line">
            <a:avLst/>
          </a:prstGeom>
          <a:ln w="76200">
            <a:solidFill>
              <a:srgbClr val="0088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165299" y="3856706"/>
            <a:ext cx="11867890" cy="0"/>
          </a:xfrm>
          <a:prstGeom prst="line">
            <a:avLst/>
          </a:prstGeom>
          <a:ln w="76200">
            <a:solidFill>
              <a:srgbClr val="0088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2269529" y="4910468"/>
            <a:ext cx="4461399" cy="50903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868778" y="4909370"/>
            <a:ext cx="4461399" cy="530679"/>
          </a:xfrm>
          <a:prstGeom prst="roundRect">
            <a:avLst/>
          </a:prstGeom>
          <a:noFill/>
          <a:ln>
            <a:solidFill>
              <a:srgbClr val="005A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875365" y="4562096"/>
            <a:ext cx="704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Century Gothic" panose="020B0502020202020204" pitchFamily="34" charset="0"/>
              </a:rPr>
              <a:t>2026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8726596" y="4582643"/>
            <a:ext cx="704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Century Gothic" panose="020B0502020202020204" pitchFamily="34" charset="0"/>
              </a:rPr>
              <a:t>2027</a:t>
            </a:r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0" y="5661095"/>
            <a:ext cx="12192000" cy="1004592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881B">
                  <a:tint val="66000"/>
                  <a:satMod val="160000"/>
                </a:srgbClr>
              </a:gs>
              <a:gs pos="50000">
                <a:srgbClr val="00881B">
                  <a:tint val="44500"/>
                  <a:satMod val="160000"/>
                </a:srgbClr>
              </a:gs>
              <a:gs pos="100000">
                <a:srgbClr val="00881B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4500">
              <a:defRPr/>
            </a:pPr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Задачи</a:t>
            </a:r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:</a:t>
            </a:r>
          </a:p>
          <a:p>
            <a:pPr marL="444500">
              <a:defRPr/>
            </a:pPr>
            <a:endParaRPr lang="ru-RU" sz="1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901700" indent="-279400">
              <a:buFont typeface="Arial" panose="020B0604020202020204" pitchFamily="34" charset="0"/>
              <a:buChar char="•"/>
              <a:tabLst>
                <a:tab pos="34925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Актуализировать нормативно-правовую базу реализации ФГОС НОО, ООО, СОО в соответствии с нововведениями</a:t>
            </a:r>
          </a:p>
        </p:txBody>
      </p:sp>
    </p:spTree>
    <p:extLst>
      <p:ext uri="{BB962C8B-B14F-4D97-AF65-F5344CB8AC3E}">
        <p14:creationId xmlns:p14="http://schemas.microsoft.com/office/powerpoint/2010/main" val="65155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Скругленный прямоугольник 26"/>
          <p:cNvSpPr/>
          <p:nvPr/>
        </p:nvSpPr>
        <p:spPr>
          <a:xfrm>
            <a:off x="493283" y="3018338"/>
            <a:ext cx="11298364" cy="1914173"/>
          </a:xfrm>
          <a:prstGeom prst="roundRect">
            <a:avLst>
              <a:gd name="adj" fmla="val 6761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759313" y="4051938"/>
            <a:ext cx="6754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rgbClr val="DEE6F9">
                    <a:alpha val="50000"/>
                  </a:srgbClr>
                </a:solidFill>
                <a:latin typeface="Stolzl Bold" panose="00000800000000000000" pitchFamily="50" charset="-52"/>
                <a:cs typeface="Tahoma"/>
              </a:rPr>
              <a:t>2</a:t>
            </a:r>
            <a:endParaRPr lang="ru-RU" sz="5400" dirty="0">
              <a:solidFill>
                <a:srgbClr val="DEE6F9">
                  <a:alpha val="50000"/>
                </a:srgbClr>
              </a:solidFill>
              <a:latin typeface="Stolzl Bold" panose="00000800000000000000" pitchFamily="50" charset="-52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93283" y="1079060"/>
            <a:ext cx="11298363" cy="1799100"/>
          </a:xfrm>
          <a:prstGeom prst="roundRect">
            <a:avLst>
              <a:gd name="adj" fmla="val 6761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object 18"/>
          <p:cNvSpPr txBox="1"/>
          <p:nvPr/>
        </p:nvSpPr>
        <p:spPr>
          <a:xfrm>
            <a:off x="3404649" y="3179707"/>
            <a:ext cx="5475632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chemeClr val="bg1"/>
                </a:solidFill>
                <a:latin typeface="Century Gothic" panose="020B0502020202020204" pitchFamily="34" charset="0"/>
                <a:cs typeface="Tahoma"/>
              </a:rPr>
              <a:t>Модели оценивания поведения обучающихся:</a:t>
            </a:r>
            <a:endParaRPr dirty="0">
              <a:solidFill>
                <a:schemeClr val="bg1"/>
              </a:solidFill>
              <a:latin typeface="Century Gothic" panose="020B0502020202020204" pitchFamily="34" charset="0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36369" y="3606070"/>
            <a:ext cx="2937571" cy="999633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>
              <a:lnSpc>
                <a:spcPts val="1510"/>
              </a:lnSpc>
              <a:spcBef>
                <a:spcPts val="295"/>
              </a:spcBef>
            </a:pPr>
            <a:r>
              <a:rPr sz="1400" b="1" dirty="0">
                <a:solidFill>
                  <a:schemeClr val="bg1"/>
                </a:solidFill>
                <a:latin typeface="Century Gothic" panose="020B0502020202020204" pitchFamily="34" charset="0"/>
                <a:cs typeface="Tahoma"/>
              </a:rPr>
              <a:t>Двухуровневая система </a:t>
            </a:r>
            <a:r>
              <a:rPr sz="1400" dirty="0">
                <a:solidFill>
                  <a:schemeClr val="bg1"/>
                </a:solidFill>
                <a:latin typeface="Century Gothic" panose="020B0502020202020204" pitchFamily="34" charset="0"/>
                <a:cs typeface="Tahoma"/>
              </a:rPr>
              <a:t>оценивания поведения обучающихся, включающая две содержательные оценки:</a:t>
            </a:r>
          </a:p>
          <a:p>
            <a:pPr marL="12700">
              <a:lnSpc>
                <a:spcPts val="1495"/>
              </a:lnSpc>
            </a:pPr>
            <a:r>
              <a:rPr sz="1400" dirty="0">
                <a:solidFill>
                  <a:schemeClr val="bg1"/>
                </a:solidFill>
                <a:latin typeface="Century Gothic" panose="020B0502020202020204" pitchFamily="34" charset="0"/>
                <a:cs typeface="Tahoma"/>
              </a:rPr>
              <a:t>«зачет», «незачет»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054711" y="4103984"/>
            <a:ext cx="62709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DEE6F9">
                    <a:alpha val="54000"/>
                  </a:srgbClr>
                </a:solidFill>
                <a:latin typeface="Stolzl Bold" panose="00000800000000000000" pitchFamily="50" charset="-52"/>
                <a:cs typeface="Tahoma"/>
              </a:rPr>
              <a:t>3</a:t>
            </a:r>
            <a:endParaRPr lang="ru-RU" sz="5400" dirty="0">
              <a:solidFill>
                <a:srgbClr val="DEE6F9">
                  <a:alpha val="54000"/>
                </a:srgbClr>
              </a:solidFill>
              <a:latin typeface="Stolzl Bold" panose="00000800000000000000" pitchFamily="50" charset="-52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36751" y="3606070"/>
            <a:ext cx="2796540" cy="999633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>
              <a:lnSpc>
                <a:spcPts val="1510"/>
              </a:lnSpc>
              <a:spcBef>
                <a:spcPts val="295"/>
              </a:spcBef>
            </a:pPr>
            <a:r>
              <a:rPr sz="1400" b="1" dirty="0">
                <a:solidFill>
                  <a:schemeClr val="bg1"/>
                </a:solidFill>
                <a:latin typeface="Century Gothic" panose="020B0502020202020204" pitchFamily="34" charset="0"/>
                <a:cs typeface="Tahoma"/>
              </a:rPr>
              <a:t>Трехуровневая</a:t>
            </a:r>
            <a:r>
              <a:rPr sz="1400" dirty="0">
                <a:solidFill>
                  <a:schemeClr val="bg1"/>
                </a:solidFill>
                <a:latin typeface="Century Gothic" panose="020B0502020202020204" pitchFamily="34" charset="0"/>
                <a:cs typeface="Tahoma"/>
              </a:rPr>
              <a:t>, включающая три содержательные оценки:</a:t>
            </a:r>
          </a:p>
          <a:p>
            <a:pPr marL="12700">
              <a:lnSpc>
                <a:spcPts val="1410"/>
              </a:lnSpc>
            </a:pPr>
            <a:r>
              <a:rPr sz="1400" dirty="0">
                <a:solidFill>
                  <a:schemeClr val="bg1"/>
                </a:solidFill>
                <a:latin typeface="Century Gothic" panose="020B0502020202020204" pitchFamily="34" charset="0"/>
                <a:cs typeface="Tahoma"/>
              </a:rPr>
              <a:t>«образцовое поведение»,</a:t>
            </a:r>
          </a:p>
          <a:p>
            <a:pPr marL="12700">
              <a:lnSpc>
                <a:spcPts val="1510"/>
              </a:lnSpc>
            </a:pPr>
            <a:r>
              <a:rPr sz="1400" dirty="0">
                <a:solidFill>
                  <a:schemeClr val="bg1"/>
                </a:solidFill>
                <a:latin typeface="Century Gothic" panose="020B0502020202020204" pitchFamily="34" charset="0"/>
                <a:cs typeface="Tahoma"/>
              </a:rPr>
              <a:t>«допустимое поведение»,</a:t>
            </a:r>
          </a:p>
          <a:p>
            <a:pPr marL="12700">
              <a:lnSpc>
                <a:spcPts val="1595"/>
              </a:lnSpc>
            </a:pPr>
            <a:r>
              <a:rPr sz="1400" dirty="0">
                <a:solidFill>
                  <a:schemeClr val="bg1"/>
                </a:solidFill>
                <a:latin typeface="Century Gothic" panose="020B0502020202020204" pitchFamily="34" charset="0"/>
                <a:cs typeface="Tahoma"/>
              </a:rPr>
              <a:t>«недопустимое поведение»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7476057" y="4092635"/>
            <a:ext cx="62709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DEE6F9">
                    <a:alpha val="50000"/>
                  </a:srgbClr>
                </a:solidFill>
                <a:latin typeface="Stolzl Bold" panose="00000800000000000000" pitchFamily="50" charset="-52"/>
                <a:cs typeface="Tahoma"/>
              </a:rPr>
              <a:t>5</a:t>
            </a:r>
            <a:endParaRPr lang="ru-RU" sz="5400" dirty="0">
              <a:solidFill>
                <a:srgbClr val="DEE6F9">
                  <a:alpha val="50000"/>
                </a:srgbClr>
              </a:solidFill>
              <a:latin typeface="Stolzl Bold" panose="00000800000000000000" pitchFamily="50" charset="-52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758854" y="3592357"/>
            <a:ext cx="3783965" cy="999633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>
              <a:lnSpc>
                <a:spcPts val="1510"/>
              </a:lnSpc>
              <a:spcBef>
                <a:spcPts val="295"/>
              </a:spcBef>
            </a:pPr>
            <a:r>
              <a:rPr sz="1400" b="1" dirty="0">
                <a:solidFill>
                  <a:schemeClr val="bg1"/>
                </a:solidFill>
                <a:latin typeface="Century Gothic" panose="020B0502020202020204" pitchFamily="34" charset="0"/>
                <a:cs typeface="Tahoma"/>
              </a:rPr>
              <a:t>Пятиуровневая </a:t>
            </a:r>
            <a:r>
              <a:rPr sz="1400" dirty="0">
                <a:solidFill>
                  <a:schemeClr val="bg1"/>
                </a:solidFill>
                <a:latin typeface="Century Gothic" panose="020B0502020202020204" pitchFamily="34" charset="0"/>
                <a:cs typeface="Tahoma"/>
              </a:rPr>
              <a:t>система, включающая пять содержательных оценок: «отлично»,</a:t>
            </a:r>
          </a:p>
          <a:p>
            <a:pPr marL="12700">
              <a:lnSpc>
                <a:spcPts val="1410"/>
              </a:lnSpc>
            </a:pPr>
            <a:r>
              <a:rPr sz="1400" dirty="0">
                <a:solidFill>
                  <a:schemeClr val="bg1"/>
                </a:solidFill>
                <a:latin typeface="Century Gothic" panose="020B0502020202020204" pitchFamily="34" charset="0"/>
                <a:cs typeface="Tahoma"/>
              </a:rPr>
              <a:t>«хорошо», «удовлетворительно»,</a:t>
            </a:r>
          </a:p>
          <a:p>
            <a:pPr marL="12700">
              <a:lnSpc>
                <a:spcPts val="1510"/>
              </a:lnSpc>
            </a:pPr>
            <a:r>
              <a:rPr sz="1400" dirty="0">
                <a:solidFill>
                  <a:schemeClr val="bg1"/>
                </a:solidFill>
                <a:latin typeface="Century Gothic" panose="020B0502020202020204" pitchFamily="34" charset="0"/>
                <a:cs typeface="Tahoma"/>
              </a:rPr>
              <a:t>«неудовлетворительно», «совсем</a:t>
            </a:r>
          </a:p>
          <a:p>
            <a:pPr marL="12700">
              <a:lnSpc>
                <a:spcPts val="1595"/>
              </a:lnSpc>
            </a:pPr>
            <a:r>
              <a:rPr sz="1400" dirty="0">
                <a:solidFill>
                  <a:schemeClr val="bg1"/>
                </a:solidFill>
                <a:latin typeface="Century Gothic" panose="020B0502020202020204" pitchFamily="34" charset="0"/>
                <a:cs typeface="Tahoma"/>
              </a:rPr>
              <a:t>неудовлетворительно»</a:t>
            </a: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>
          <a:xfrm>
            <a:off x="740533" y="323045"/>
            <a:ext cx="8148091" cy="616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2800" smtClean="0">
                <a:solidFill>
                  <a:srgbClr val="00881B"/>
                </a:solidFill>
                <a:latin typeface="TomskObl2104" pitchFamily="50" charset="0"/>
              </a:rPr>
              <a:t>ОЦЕНКИ ПОВЕДЕНИЯ ОБУЧАЮЩИХСЯ </a:t>
            </a:r>
          </a:p>
          <a:p>
            <a:pPr>
              <a:lnSpc>
                <a:spcPct val="60000"/>
              </a:lnSpc>
            </a:pPr>
            <a:r>
              <a:rPr lang="ru-RU" sz="2800" smtClean="0">
                <a:solidFill>
                  <a:srgbClr val="00881B"/>
                </a:solidFill>
                <a:latin typeface="TomskObl2104" pitchFamily="50" charset="0"/>
              </a:rPr>
              <a:t>С 1 ПО 8 КЛАССЫ </a:t>
            </a:r>
            <a:endParaRPr lang="ru-RU" sz="28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320465"/>
              </p:ext>
            </p:extLst>
          </p:nvPr>
        </p:nvGraphicFramePr>
        <p:xfrm>
          <a:off x="894902" y="1532388"/>
          <a:ext cx="5019493" cy="1280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19493"/>
              </a:tblGrid>
              <a:tr h="1840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1. Школа</a:t>
                      </a:r>
                      <a:r>
                        <a:rPr lang="ru-RU" sz="1400" b="0" baseline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«Интеграция</a:t>
                      </a: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»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903" marR="5790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0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2. Школа </a:t>
                      </a: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«Перспектива» г. Томска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903" marR="57903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0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3. Школа </a:t>
                      </a: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№ 4 им. И.С. Черных г. Томска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903" marR="5790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0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4. Лицей </a:t>
                      </a: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№8 имени Н. Н. Рукавишникова г. Томска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903" marR="5790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80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5.</a:t>
                      </a:r>
                      <a:r>
                        <a:rPr lang="ru-RU" sz="1400" b="0" baseline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Заозерная школа </a:t>
                      </a: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с углубленным изучением отдельных предметов №16 г. Томска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903" marR="5790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659426"/>
              </p:ext>
            </p:extLst>
          </p:nvPr>
        </p:nvGraphicFramePr>
        <p:xfrm>
          <a:off x="6436157" y="1580416"/>
          <a:ext cx="5096473" cy="11625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96473"/>
              </a:tblGrid>
              <a:tr h="2325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6. Школа </a:t>
                      </a: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№ 1 города </a:t>
                      </a:r>
                      <a:r>
                        <a:rPr lang="ru-RU" sz="1400" b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Асино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903" marR="5790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25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7. </a:t>
                      </a:r>
                      <a:r>
                        <a:rPr lang="ru-RU" sz="1400" b="0" dirty="0" err="1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Клюквинская</a:t>
                      </a:r>
                      <a:r>
                        <a:rPr lang="ru-RU" sz="1400" b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 школа </a:t>
                      </a: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– </a:t>
                      </a:r>
                      <a:r>
                        <a:rPr lang="ru-RU" sz="1400" b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интернат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903" marR="57903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25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8. </a:t>
                      </a:r>
                      <a:r>
                        <a:rPr lang="ru-RU" sz="1400" b="0" dirty="0" err="1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Кожевниковская</a:t>
                      </a:r>
                      <a:r>
                        <a:rPr lang="ru-RU" sz="1400" b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 школа </a:t>
                      </a: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№</a:t>
                      </a:r>
                      <a:r>
                        <a:rPr lang="ru-RU" sz="1400" b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903" marR="5790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25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9. </a:t>
                      </a:r>
                      <a:r>
                        <a:rPr lang="ru-RU" sz="1400" b="0" dirty="0" err="1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Каргасокская</a:t>
                      </a:r>
                      <a:r>
                        <a:rPr lang="ru-RU" sz="1400" b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 школа </a:t>
                      </a: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№</a:t>
                      </a:r>
                      <a:r>
                        <a:rPr lang="ru-RU" sz="1400" b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903" marR="5790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25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10. </a:t>
                      </a:r>
                      <a:r>
                        <a:rPr lang="ru-RU" sz="1400" b="0" dirty="0" err="1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Богашевская</a:t>
                      </a:r>
                      <a:r>
                        <a:rPr lang="ru-RU" sz="1400" b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 школа </a:t>
                      </a: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им. </a:t>
                      </a:r>
                      <a:r>
                        <a:rPr lang="ru-RU" sz="1400" b="0" dirty="0" err="1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А.И.Федорова</a:t>
                      </a:r>
                      <a:endParaRPr lang="ru-RU" sz="1000" b="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903" marR="5790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119291" y="1092024"/>
            <a:ext cx="40254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PT Astra Serif" panose="020A0603040505020204" pitchFamily="18" charset="-52"/>
                <a:cs typeface="PT Astra Serif" panose="020A0603040505020204" pitchFamily="18" charset="-52"/>
              </a:rPr>
              <a:t>Школы для 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ea typeface="PT Astra Serif" panose="020A0603040505020204" pitchFamily="18" charset="-52"/>
                <a:cs typeface="PT Astra Serif" panose="020A0603040505020204" pitchFamily="18" charset="-52"/>
              </a:rPr>
              <a:t>участия в апробации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0" y="5193435"/>
            <a:ext cx="12192000" cy="148200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881B">
                  <a:tint val="66000"/>
                  <a:satMod val="160000"/>
                </a:srgbClr>
              </a:gs>
              <a:gs pos="50000">
                <a:srgbClr val="00881B">
                  <a:tint val="44500"/>
                  <a:satMod val="160000"/>
                </a:srgbClr>
              </a:gs>
              <a:gs pos="100000">
                <a:srgbClr val="00881B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4500">
              <a:defRPr/>
            </a:pPr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Задачи:</a:t>
            </a:r>
          </a:p>
          <a:p>
            <a:pPr marL="901700" indent="-279400">
              <a:buFont typeface="Arial" panose="020B0604020202020204" pitchFamily="34" charset="0"/>
              <a:buChar char="•"/>
              <a:tabLst>
                <a:tab pos="34925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Обеспечить введение оценки поведения обучающихся с 1 сентября 2026 года во всех общеобразовательных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организациях, участвующих в апробации</a:t>
            </a:r>
            <a:endParaRPr lang="ru-RU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901700" indent="-279400">
              <a:buFont typeface="Arial" panose="020B0604020202020204" pitchFamily="34" charset="0"/>
              <a:buChar char="•"/>
              <a:tabLst>
                <a:tab pos="34925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Обеспечить внесение изменений в соответствующие локальные нормативные акты общеобразовательных организаций</a:t>
            </a:r>
          </a:p>
          <a:p>
            <a:pPr marL="901700" indent="-279400">
              <a:buFont typeface="Arial" panose="020B0604020202020204" pitchFamily="34" charset="0"/>
              <a:buChar char="•"/>
              <a:tabLst>
                <a:tab pos="34925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Проработать вопрос о внесении изменений в региональные информационные системы в части выставления оценок поведения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 обучающихся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в электронный дневник</a:t>
            </a:r>
          </a:p>
        </p:txBody>
      </p:sp>
    </p:spTree>
    <p:extLst>
      <p:ext uri="{BB962C8B-B14F-4D97-AF65-F5344CB8AC3E}">
        <p14:creationId xmlns:p14="http://schemas.microsoft.com/office/powerpoint/2010/main" val="211556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287949" y="1620469"/>
            <a:ext cx="8503698" cy="4241797"/>
          </a:xfrm>
          <a:prstGeom prst="roundRect">
            <a:avLst>
              <a:gd name="adj" fmla="val 9182"/>
            </a:avLst>
          </a:prstGeom>
          <a:solidFill>
            <a:srgbClr val="0088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</a:pP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Закреплена </a:t>
            </a: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возможность увеличения срока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получения образования не более чем на 1 год </a:t>
            </a: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несовершеннолетних обучающихся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u="sng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осваивающих виды деятельности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предполагающие выполнение работ, </a:t>
            </a:r>
            <a:r>
              <a:rPr lang="ru-RU" sz="1600" u="sng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которых запрещается применение труда лиц в возрасте до восемнадцати лет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100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Включена глава IV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регламентирующая организацию и осуществление образовательной деятельности по образовательным программам СПО </a:t>
            </a:r>
            <a:r>
              <a:rPr lang="ru-RU" sz="1600" u="sng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форме </a:t>
            </a:r>
            <a:r>
              <a:rPr lang="ru-RU" sz="1600" u="sng" dirty="0" err="1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профессионалитета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❗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Изменения, касающиеся формы организации образовательной деятельности </a:t>
            </a:r>
            <a:r>
              <a:rPr lang="ru-RU" sz="1600" dirty="0" err="1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профессионалитет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подготовлены в связи с изданием </a:t>
            </a: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Федерального закона от 23.07.2025 № 253-ФЗ «О внесении изменений в Федеральный закон "Об образовании в Российской Федерации" и статью 4 Федерального закона "О независимой оценке квалификации"» 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вступают в силу с 01.09.2026</a:t>
            </a:r>
            <a:endParaRPr lang="ru-RU" sz="1100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8A7B-59B4-40EC-9E61-56F4F8A258FF}" type="slidenum">
              <a:rPr lang="ru-RU" smtClean="0"/>
              <a:t>33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>
          <a:xfrm>
            <a:off x="740533" y="323045"/>
            <a:ext cx="7937771" cy="541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2400" dirty="0" smtClean="0">
                <a:solidFill>
                  <a:srgbClr val="00881B"/>
                </a:solidFill>
                <a:latin typeface="TomskObl2104" pitchFamily="50" charset="0"/>
              </a:rPr>
              <a:t>СРЕДНЕЕ ПРОФЕССИОНАЛЬНОЕ ОБРАЗОВАНИЕ </a:t>
            </a:r>
          </a:p>
          <a:p>
            <a:pPr>
              <a:lnSpc>
                <a:spcPct val="60000"/>
              </a:lnSpc>
            </a:pPr>
            <a:r>
              <a:rPr lang="ru-RU" sz="2400" dirty="0" smtClean="0">
                <a:solidFill>
                  <a:srgbClr val="00881B"/>
                </a:solidFill>
                <a:latin typeface="TomskObl2104" pitchFamily="50" charset="0"/>
              </a:rPr>
              <a:t>ЧТО ИЗМЕНИЛОСЬ</a:t>
            </a:r>
            <a:endParaRPr lang="ru-RU" sz="24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6109" y="4177545"/>
            <a:ext cx="2747292" cy="1278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200" i="1" dirty="0" smtClean="0">
                <a:solidFill>
                  <a:srgbClr val="00881B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1200" i="1" dirty="0">
                <a:solidFill>
                  <a:srgbClr val="00881B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24 августа 2022 г. </a:t>
            </a:r>
            <a:endParaRPr lang="ru-RU" sz="1200" i="1" dirty="0" smtClean="0">
              <a:solidFill>
                <a:srgbClr val="00881B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200" i="1" dirty="0" smtClean="0">
                <a:solidFill>
                  <a:srgbClr val="00881B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u-RU" sz="1200" i="1" dirty="0">
                <a:solidFill>
                  <a:srgbClr val="00881B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762  </a:t>
            </a:r>
            <a:r>
              <a:rPr lang="ru-RU" sz="1200" i="1" dirty="0" smtClean="0">
                <a:solidFill>
                  <a:srgbClr val="00881B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утверждении порядка организации и осуществления образовательной деятельности по образовательным программам СПО </a:t>
            </a:r>
            <a:r>
              <a:rPr lang="ru-RU" sz="1200" i="1" dirty="0">
                <a:solidFill>
                  <a:srgbClr val="00881B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(с 01.09.2026)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79" y="1962637"/>
            <a:ext cx="2115467" cy="211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0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408594" y="1020252"/>
            <a:ext cx="729719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PT Astra Serif" panose="020A0603040505020204" pitchFamily="18" charset="-52"/>
              </a:rPr>
              <a:t>Итоги 2025/26 учебного года в Томской области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Уровни реализации Единой модели профориентации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80930" y="369285"/>
            <a:ext cx="8560222" cy="39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 smtClean="0">
                <a:solidFill>
                  <a:srgbClr val="00881B"/>
                </a:solidFill>
                <a:latin typeface="TomskObl2104" pitchFamily="50" charset="0"/>
              </a:rPr>
              <a:t>Единая модель </a:t>
            </a: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профориентации</a:t>
            </a:r>
            <a:endParaRPr lang="ru-RU" sz="3200" dirty="0" smtClean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2893" y="1874809"/>
            <a:ext cx="3682999" cy="660400"/>
          </a:xfrm>
          <a:prstGeom prst="round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2000" b="1" dirty="0" smtClean="0">
                <a:latin typeface="Century Gothic" panose="020B0502020202020204" pitchFamily="34" charset="0"/>
              </a:rPr>
              <a:t>Базовый</a:t>
            </a:r>
          </a:p>
          <a:p>
            <a:pPr algn="ctr" fontAlgn="t"/>
            <a:r>
              <a:rPr lang="ru-RU" sz="2000" dirty="0" smtClean="0">
                <a:latin typeface="Century Gothic" panose="020B0502020202020204" pitchFamily="34" charset="0"/>
              </a:rPr>
              <a:t>69 (24%)</a:t>
            </a:r>
            <a:endParaRPr lang="ru-RU" sz="2000" dirty="0">
              <a:latin typeface="Century Gothic" panose="020B05020202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15690" y="1874809"/>
            <a:ext cx="3682999" cy="660400"/>
          </a:xfrm>
          <a:prstGeom prst="round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2000" b="1" dirty="0">
                <a:latin typeface="Century Gothic" panose="020B0502020202020204" pitchFamily="34" charset="0"/>
              </a:rPr>
              <a:t>Основной</a:t>
            </a:r>
          </a:p>
          <a:p>
            <a:pPr algn="ctr" fontAlgn="t"/>
            <a:r>
              <a:rPr lang="ru-RU" sz="2000" dirty="0">
                <a:latin typeface="Century Gothic" panose="020B0502020202020204" pitchFamily="34" charset="0"/>
              </a:rPr>
              <a:t>135 (69%)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006339" y="1874809"/>
            <a:ext cx="3682999" cy="660400"/>
          </a:xfrm>
          <a:prstGeom prst="round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2000" b="1" dirty="0">
                <a:latin typeface="Century Gothic" panose="020B0502020202020204" pitchFamily="34" charset="0"/>
              </a:rPr>
              <a:t>Продвинутый</a:t>
            </a:r>
          </a:p>
          <a:p>
            <a:pPr algn="ctr" fontAlgn="t"/>
            <a:r>
              <a:rPr lang="ru-RU" sz="2000" dirty="0">
                <a:latin typeface="Century Gothic" panose="020B0502020202020204" pitchFamily="34" charset="0"/>
              </a:rPr>
              <a:t>85 (7%)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0624"/>
              </p:ext>
            </p:extLst>
          </p:nvPr>
        </p:nvGraphicFramePr>
        <p:xfrm>
          <a:off x="7946564" y="2689534"/>
          <a:ext cx="3790650" cy="6999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3295"/>
                <a:gridCol w="93980"/>
                <a:gridCol w="2433375"/>
              </a:tblGrid>
              <a:tr h="699993"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ВСЕГО школ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881B"/>
                          </a:solidFill>
                          <a:effectLst/>
                          <a:latin typeface="Century Gothic" panose="020B0502020202020204" pitchFamily="34" charset="0"/>
                        </a:rPr>
                        <a:t>289 (100%) </a:t>
                      </a:r>
                      <a:endParaRPr lang="ru-RU" sz="2400" dirty="0" smtClean="0">
                        <a:solidFill>
                          <a:srgbClr val="00881B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rgbClr val="00881B"/>
                          </a:solidFill>
                          <a:effectLst/>
                          <a:latin typeface="Century Gothic" panose="020B0502020202020204" pitchFamily="34" charset="0"/>
                        </a:rPr>
                        <a:t>(</a:t>
                      </a:r>
                      <a:r>
                        <a:rPr lang="ru-RU" sz="1800" b="0" dirty="0">
                          <a:solidFill>
                            <a:srgbClr val="00881B"/>
                          </a:solidFill>
                          <a:effectLst/>
                          <a:latin typeface="Century Gothic" panose="020B0502020202020204" pitchFamily="34" charset="0"/>
                        </a:rPr>
                        <a:t>в </a:t>
                      </a:r>
                      <a:r>
                        <a:rPr lang="ru-RU" sz="1800" b="0" dirty="0" err="1">
                          <a:solidFill>
                            <a:srgbClr val="00881B"/>
                          </a:solidFill>
                          <a:effectLst/>
                          <a:latin typeface="Century Gothic" panose="020B0502020202020204" pitchFamily="34" charset="0"/>
                        </a:rPr>
                        <a:t>т.ч</a:t>
                      </a:r>
                      <a:r>
                        <a:rPr lang="ru-RU" sz="1800" b="0" dirty="0">
                          <a:solidFill>
                            <a:srgbClr val="00881B"/>
                          </a:solidFill>
                          <a:effectLst/>
                          <a:latin typeface="Century Gothic" panose="020B0502020202020204" pitchFamily="34" charset="0"/>
                        </a:rPr>
                        <a:t>. филиалы)</a:t>
                      </a:r>
                      <a:endParaRPr lang="ru-RU" sz="1600" b="0" dirty="0">
                        <a:solidFill>
                          <a:srgbClr val="00881B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</a:tbl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652665" y="5432975"/>
            <a:ext cx="4191000" cy="783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9909 </a:t>
            </a:r>
            <a:r>
              <a:rPr lang="ru-RU" dirty="0">
                <a:latin typeface="Century Gothic" panose="020B0502020202020204" pitchFamily="34" charset="0"/>
              </a:rPr>
              <a:t>школьников посетили профессиональные пробы</a:t>
            </a:r>
            <a:endParaRPr lang="ru-RU" sz="16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46786" y="4390390"/>
            <a:ext cx="3475157" cy="783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17543</a:t>
            </a:r>
            <a:r>
              <a:rPr lang="ru-RU" b="1" dirty="0">
                <a:latin typeface="Century Gothic" panose="020B0502020202020204" pitchFamily="34" charset="0"/>
              </a:rPr>
              <a:t> </a:t>
            </a:r>
            <a:r>
              <a:rPr lang="ru-RU" dirty="0">
                <a:latin typeface="Century Gothic" panose="020B0502020202020204" pitchFamily="34" charset="0"/>
              </a:rPr>
              <a:t>школьника посетили мастер-классы</a:t>
            </a:r>
            <a:endParaRPr lang="ru-RU" sz="16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46786" y="3118651"/>
            <a:ext cx="3136980" cy="1080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16506</a:t>
            </a:r>
            <a:r>
              <a:rPr lang="ru-RU" b="1" dirty="0">
                <a:latin typeface="Century Gothic" panose="020B0502020202020204" pitchFamily="34" charset="0"/>
              </a:rPr>
              <a:t> </a:t>
            </a:r>
            <a:r>
              <a:rPr lang="ru-RU" dirty="0">
                <a:latin typeface="Century Gothic" panose="020B0502020202020204" pitchFamily="34" charset="0"/>
              </a:rPr>
              <a:t>школьников посетили экскурсии на базе предприятий</a:t>
            </a:r>
            <a:endParaRPr lang="ru-RU" sz="16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898689" y="5162421"/>
            <a:ext cx="3886401" cy="1191901"/>
          </a:xfrm>
          <a:prstGeom prst="round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2000" b="1" dirty="0">
                <a:latin typeface="Century Gothic" panose="020B0502020202020204" pitchFamily="34" charset="0"/>
              </a:rPr>
              <a:t>1500 школьников прошли </a:t>
            </a:r>
            <a:r>
              <a:rPr lang="ru-RU" sz="2000" b="1" dirty="0" err="1">
                <a:latin typeface="Century Gothic" panose="020B0502020202020204" pitchFamily="34" charset="0"/>
              </a:rPr>
              <a:t>профобучение</a:t>
            </a:r>
            <a:endParaRPr lang="ru-RU" sz="2000" b="1" dirty="0">
              <a:latin typeface="Century Gothic" panose="020B0502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946564" y="4519286"/>
            <a:ext cx="4023858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881B"/>
                </a:solidFill>
                <a:latin typeface="Century Gothic" panose="020B0502020202020204" pitchFamily="34" charset="0"/>
              </a:rPr>
              <a:t>224 </a:t>
            </a:r>
            <a:r>
              <a:rPr lang="ru-RU" dirty="0">
                <a:latin typeface="Century Gothic" panose="020B0502020202020204" pitchFamily="34" charset="0"/>
              </a:rPr>
              <a:t>предприятий-работодателей</a:t>
            </a:r>
            <a:endParaRPr lang="ru-RU" sz="16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946564" y="3626268"/>
            <a:ext cx="3159839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881B"/>
                </a:solidFill>
                <a:latin typeface="Century Gothic" panose="020B0502020202020204" pitchFamily="34" charset="0"/>
              </a:rPr>
              <a:t>6 </a:t>
            </a:r>
            <a:r>
              <a:rPr lang="ru-RU" dirty="0">
                <a:latin typeface="Century Gothic" panose="020B0502020202020204" pitchFamily="34" charset="0"/>
              </a:rPr>
              <a:t>ВУЗов Томской области</a:t>
            </a:r>
            <a:endParaRPr lang="ru-RU" sz="16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946564" y="4072777"/>
            <a:ext cx="2959465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881B"/>
                </a:solidFill>
                <a:latin typeface="Century Gothic" panose="020B0502020202020204" pitchFamily="34" charset="0"/>
              </a:rPr>
              <a:t>33 </a:t>
            </a:r>
            <a:r>
              <a:rPr lang="ru-RU" dirty="0">
                <a:latin typeface="Century Gothic" panose="020B0502020202020204" pitchFamily="34" charset="0"/>
              </a:rPr>
              <a:t>ПОО (в </a:t>
            </a:r>
            <a:r>
              <a:rPr lang="ru-RU" dirty="0" err="1">
                <a:latin typeface="Century Gothic" panose="020B0502020202020204" pitchFamily="34" charset="0"/>
              </a:rPr>
              <a:t>т.ч</a:t>
            </a:r>
            <a:r>
              <a:rPr lang="ru-RU" dirty="0">
                <a:latin typeface="Century Gothic" panose="020B0502020202020204" pitchFamily="34" charset="0"/>
              </a:rPr>
              <a:t>. филиалы)</a:t>
            </a:r>
            <a:endParaRPr lang="ru-RU" sz="16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 descr="https://sun9-32.vkuserphoto.ru/s/v1/ig2/tmjkGajxnfeOyhyrSQmzdldN-c5ocgWhLuoys5jx1VBvr441PSYjr2-74HUrQPCJuE_20xjKnRJI6fZuci3McXIi.jpg?quality=95&amp;as=32x21,48x32,72x48,108x72,160x107,240x160,360x240,480x320,540x360,640x426,720x480,1080x719,1280x853,1440x959,1920x1279&amp;from=bu&amp;cs=1920x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0" r="19276"/>
          <a:stretch/>
        </p:blipFill>
        <p:spPr bwMode="auto">
          <a:xfrm>
            <a:off x="4105892" y="2770723"/>
            <a:ext cx="3583599" cy="3583599"/>
          </a:xfrm>
          <a:prstGeom prst="roundRect">
            <a:avLst>
              <a:gd name="adj" fmla="val 639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3473392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6108" y="992715"/>
            <a:ext cx="7493000" cy="603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2000" b="1" dirty="0" smtClean="0">
                <a:solidFill>
                  <a:srgbClr val="3A892F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solidFill>
                  <a:srgbClr val="3A892F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Россия – мои горизонты</a:t>
            </a:r>
            <a:r>
              <a:rPr lang="ru-RU" sz="2000" b="1" dirty="0" smtClean="0">
                <a:solidFill>
                  <a:srgbClr val="3A892F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dirty="0">
              <a:solidFill>
                <a:srgbClr val="3A892F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20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994" y="3925076"/>
            <a:ext cx="4792880" cy="26789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107" y="4788602"/>
            <a:ext cx="3280693" cy="18172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>
          <a:xfrm>
            <a:off x="740533" y="381274"/>
            <a:ext cx="8148091" cy="39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 smtClean="0">
                <a:solidFill>
                  <a:srgbClr val="00881B"/>
                </a:solidFill>
                <a:latin typeface="TomskObl2104" pitchFamily="50" charset="0"/>
              </a:rPr>
              <a:t>Циклы внеурочных занятий</a:t>
            </a:r>
            <a:endParaRPr lang="ru-RU" sz="32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978744" y="1117790"/>
            <a:ext cx="4884131" cy="2683587"/>
          </a:xfrm>
          <a:prstGeom prst="roundRect">
            <a:avLst>
              <a:gd name="adj" fmla="val 9571"/>
            </a:avLst>
          </a:prstGeom>
          <a:noFill/>
          <a:ln w="28575">
            <a:solidFill>
              <a:srgbClr val="3A89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PT Astra Serif" panose="020A0603040505020204" pitchFamily="18" charset="-52"/>
              </a:rPr>
              <a:t>Тема 4 </a:t>
            </a:r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PT Astra Serif" panose="020A0603040505020204" pitchFamily="18" charset="-52"/>
              </a:rPr>
              <a:t>Томская область промышленная: атомные технологии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PT Astra Serif" panose="020A0603040505020204" pitchFamily="18" charset="-52"/>
              </a:rPr>
              <a:t>Тема 6 </a:t>
            </a:r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PT Astra Serif" panose="020A0603040505020204" pitchFamily="18" charset="-52"/>
              </a:rPr>
              <a:t>Томская область аграрная: высокотехнологичное сельское хозяйство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PT Astra Serif" panose="020A0603040505020204" pitchFamily="18" charset="-52"/>
              </a:rPr>
              <a:t>Тема 8 </a:t>
            </a:r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PT Astra Serif" panose="020A0603040505020204" pitchFamily="18" charset="-52"/>
              </a:rPr>
              <a:t>Томская область технологическая: инженерия и беспилотные системы </a:t>
            </a:r>
            <a:endParaRPr lang="ru-RU" sz="1100" dirty="0" smtClean="0">
              <a:solidFill>
                <a:schemeClr val="tx1"/>
              </a:solidFill>
              <a:latin typeface="Century Gothic" panose="020B0502020202020204" pitchFamily="34" charset="0"/>
              <a:ea typeface="Calibri" panose="020F0502020204030204" pitchFamily="34" charset="0"/>
              <a:cs typeface="PT Astra Serif" panose="020A0603040505020204" pitchFamily="18" charset="-52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PT Astra Serif" panose="020A0603040505020204" pitchFamily="18" charset="-52"/>
              </a:rPr>
              <a:t>Тема 10 </a:t>
            </a:r>
            <a:r>
              <a:rPr lang="ru-RU" sz="1100" dirty="0" smtClean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PT Astra Serif" panose="020A0603040505020204" pitchFamily="18" charset="-52"/>
              </a:rPr>
              <a:t>Томская область промышленная: добыча и переработка 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100" dirty="0" smtClean="0">
              <a:solidFill>
                <a:schemeClr val="tx1"/>
              </a:solidFill>
              <a:latin typeface="Century Gothic" panose="020B0502020202020204" pitchFamily="34" charset="0"/>
              <a:ea typeface="Calibri" panose="020F0502020204030204" pitchFamily="34" charset="0"/>
              <a:cs typeface="PT Astra Serif" panose="020A0603040505020204" pitchFamily="18" charset="-52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PT Astra Serif" panose="020A0603040505020204" pitchFamily="18" charset="-52"/>
              </a:rPr>
              <a:t>Тема 12 </a:t>
            </a:r>
            <a:r>
              <a:rPr lang="ru-RU" sz="1100" dirty="0" smtClean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PT Astra Serif" panose="020A0603040505020204" pitchFamily="18" charset="-52"/>
              </a:rPr>
              <a:t>Томская область комфортная: дорожное строительство и транспорт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PT Astra Serif" panose="020A0603040505020204" pitchFamily="18" charset="-52"/>
              </a:rPr>
              <a:t>Тема 14 </a:t>
            </a:r>
            <a:r>
              <a:rPr lang="ru-RU" sz="1100" dirty="0" smtClean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PT Astra Serif" panose="020A0603040505020204" pitchFamily="18" charset="-52"/>
              </a:rPr>
              <a:t>Томская область - кузница эффективных кадров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PT Astra Serif" panose="020A0603040505020204" pitchFamily="18" charset="-52"/>
              </a:rPr>
              <a:t>Тема 21 </a:t>
            </a:r>
            <a:r>
              <a:rPr lang="ru-RU" sz="1100" dirty="0" smtClean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PT Astra Serif" panose="020A0603040505020204" pitchFamily="18" charset="-52"/>
              </a:rPr>
              <a:t>Томская область гостеприимная: индустрия туризма и сервиса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PT Astra Serif" panose="020A0603040505020204" pitchFamily="18" charset="-52"/>
              </a:rPr>
              <a:t>Тема 23 </a:t>
            </a:r>
            <a:r>
              <a:rPr lang="ru-RU" sz="1100" dirty="0" smtClean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PT Astra Serif" panose="020A0603040505020204" pitchFamily="18" charset="-52"/>
              </a:rPr>
              <a:t>Томская область творческая: креативная экономика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PT Astra Serif" panose="020A0603040505020204" pitchFamily="18" charset="-52"/>
              </a:rPr>
              <a:t>Тема 27 </a:t>
            </a:r>
            <a:r>
              <a:rPr lang="ru-RU" sz="1100" dirty="0" smtClean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PT Astra Serif" panose="020A0603040505020204" pitchFamily="18" charset="-52"/>
              </a:rPr>
              <a:t>Томская область умная: искусственный интеллект </a:t>
            </a:r>
            <a:r>
              <a:rPr lang="ru-RU" sz="1100" dirty="0" err="1" smtClean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PT Astra Serif" panose="020A0603040505020204" pitchFamily="18" charset="-52"/>
              </a:rPr>
              <a:t>промт</a:t>
            </a:r>
            <a:r>
              <a:rPr lang="ru-RU" sz="1100" dirty="0" smtClean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PT Astra Serif" panose="020A0603040505020204" pitchFamily="18" charset="-52"/>
              </a:rPr>
              <a:t>-инженерия</a:t>
            </a:r>
            <a:endParaRPr lang="ru-RU" sz="1100" dirty="0">
              <a:solidFill>
                <a:schemeClr val="tx1"/>
              </a:solidFill>
              <a:latin typeface="Century Gothic" panose="020B0502020202020204" pitchFamily="34" charset="0"/>
              <a:ea typeface="Calibri" panose="020F0502020204030204" pitchFamily="34" charset="0"/>
              <a:cs typeface="PT Astra Serif" panose="020A0603040505020204" pitchFamily="18" charset="-52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26107" y="1342621"/>
            <a:ext cx="61985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В программе </a:t>
            </a:r>
            <a:r>
              <a:rPr lang="ru-RU" sz="1600" dirty="0">
                <a:solidFill>
                  <a:srgbClr val="060708"/>
                </a:solidFill>
                <a:latin typeface="Century Gothic" panose="020B0502020202020204" pitchFamily="34" charset="0"/>
              </a:rPr>
              <a:t>появится </a:t>
            </a:r>
            <a:r>
              <a:rPr lang="ru-RU" sz="1600" b="1" dirty="0">
                <a:solidFill>
                  <a:srgbClr val="060708"/>
                </a:solidFill>
                <a:latin typeface="Century Gothic" panose="020B0502020202020204" pitchFamily="34" charset="0"/>
              </a:rPr>
              <a:t>не менее восьми занятий</a:t>
            </a:r>
            <a:r>
              <a:rPr lang="ru-RU" sz="1600" dirty="0">
                <a:solidFill>
                  <a:srgbClr val="060708"/>
                </a:solidFill>
                <a:latin typeface="Century Gothic" panose="020B0502020202020204" pitchFamily="34" charset="0"/>
              </a:rPr>
              <a:t>, посвящённых экономике, ведущим предприятиям, востребованным профессиям и карьерным возможностям конкретного субъекта </a:t>
            </a:r>
            <a:r>
              <a:rPr lang="ru-RU" sz="1600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РФ.</a:t>
            </a:r>
            <a:endParaRPr lang="ru-RU" sz="1600" b="1" dirty="0">
              <a:solidFill>
                <a:srgbClr val="060708"/>
              </a:solidFill>
              <a:latin typeface="Century Gothic" panose="020B0502020202020204" pitchFamily="34" charset="0"/>
            </a:endParaRPr>
          </a:p>
          <a:p>
            <a:r>
              <a:rPr lang="ru-RU" sz="1600" b="1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Объём</a:t>
            </a:r>
            <a:r>
              <a:rPr lang="ru-RU" sz="1600" b="1" dirty="0">
                <a:solidFill>
                  <a:srgbClr val="060708"/>
                </a:solidFill>
                <a:latin typeface="Century Gothic" panose="020B0502020202020204" pitchFamily="34" charset="0"/>
              </a:rPr>
              <a:t>.</a:t>
            </a:r>
            <a:r>
              <a:rPr lang="ru-RU" sz="1600" dirty="0">
                <a:solidFill>
                  <a:srgbClr val="060708"/>
                </a:solidFill>
                <a:latin typeface="Century Gothic" panose="020B0502020202020204" pitchFamily="34" charset="0"/>
              </a:rPr>
              <a:t> Всего за учебный год — 34 часа (по одному академическому часу в неделю).</a:t>
            </a:r>
            <a:endParaRPr lang="ru-RU" sz="1600" dirty="0">
              <a:latin typeface="Century Gothic" panose="020B0502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26107" y="2983874"/>
            <a:ext cx="7493000" cy="603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2000" b="1" dirty="0" smtClean="0">
                <a:solidFill>
                  <a:srgbClr val="3A892F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«Разговоры о важном»</a:t>
            </a:r>
            <a:endParaRPr lang="ru-RU" dirty="0">
              <a:solidFill>
                <a:srgbClr val="3A892F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20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92730" y="676656"/>
            <a:ext cx="19319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rgbClr val="060708"/>
                </a:solidFill>
                <a:latin typeface="Century Gothic" panose="020B0502020202020204" pitchFamily="34" charset="0"/>
              </a:rPr>
              <a:t>с 1 сентября 2026 года</a:t>
            </a:r>
            <a:endParaRPr lang="ru-RU" sz="12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17340" y="3489611"/>
            <a:ext cx="619856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Проект открывается в детских </a:t>
            </a:r>
            <a:r>
              <a:rPr lang="ru-RU" sz="1600" dirty="0">
                <a:solidFill>
                  <a:srgbClr val="060708"/>
                </a:solidFill>
                <a:latin typeface="Century Gothic" panose="020B0502020202020204" pitchFamily="34" charset="0"/>
              </a:rPr>
              <a:t>садах — там </a:t>
            </a:r>
            <a:r>
              <a:rPr lang="ru-RU" sz="1600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он </a:t>
            </a:r>
            <a:r>
              <a:rPr lang="ru-RU" sz="1600" dirty="0">
                <a:solidFill>
                  <a:srgbClr val="060708"/>
                </a:solidFill>
                <a:latin typeface="Century Gothic" panose="020B0502020202020204" pitchFamily="34" charset="0"/>
              </a:rPr>
              <a:t>получил название «Добрые игры». То есть теперь «разговоры о важном» идут не только в школах (с 2022 года), но и в </a:t>
            </a:r>
            <a:r>
              <a:rPr lang="ru-RU" sz="1600" b="1" dirty="0">
                <a:solidFill>
                  <a:srgbClr val="060708"/>
                </a:solidFill>
                <a:latin typeface="Century Gothic" panose="020B0502020202020204" pitchFamily="34" charset="0"/>
              </a:rPr>
              <a:t>дошкольных учреждениях.</a:t>
            </a:r>
            <a:endParaRPr lang="ru-RU" sz="1600" b="1" dirty="0">
              <a:latin typeface="Century Gothic" panose="020B0502020202020204" pitchFamily="34" charset="0"/>
            </a:endParaRPr>
          </a:p>
        </p:txBody>
      </p:sp>
      <p:pic>
        <p:nvPicPr>
          <p:cNvPr id="2050" name="Picture 2" descr="https://sun9-63.vkuserphoto.ru/s/v1/ig2/7GPjryBDUDoCcfWgHXEymOwQojOd8y0RyHGfWCU3cvv3473KiRw8E_L3YtYvsf9PmzjNsQHqYDVHl6TbJ6DZt9tv.jpg?quality=95&amp;as=32x24,48x36,72x54,108x81,160x120,240x180,360x270,480x360,540x405,640x480,720x540,1066x800&amp;from=bu&amp;cs=1066x0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4" b="18329"/>
          <a:stretch/>
        </p:blipFill>
        <p:spPr bwMode="auto">
          <a:xfrm>
            <a:off x="3698050" y="4800600"/>
            <a:ext cx="3280694" cy="1803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231781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1084389"/>
            <a:ext cx="12192000" cy="554664"/>
          </a:xfrm>
          <a:prstGeom prst="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8" name="Рисунок 7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774" y="4137430"/>
            <a:ext cx="504849" cy="427159"/>
          </a:xfrm>
          <a:prstGeom prst="rect">
            <a:avLst/>
          </a:prstGeom>
        </p:spPr>
      </p:pic>
      <p:pic>
        <p:nvPicPr>
          <p:cNvPr id="79" name="Рисунок 7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574" y="4104792"/>
            <a:ext cx="489563" cy="489563"/>
          </a:xfrm>
          <a:prstGeom prst="rect">
            <a:avLst/>
          </a:prstGeom>
        </p:spPr>
      </p:pic>
      <p:pic>
        <p:nvPicPr>
          <p:cNvPr id="80" name="Рисунок 7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463" y="4788853"/>
            <a:ext cx="508061" cy="507773"/>
          </a:xfrm>
          <a:prstGeom prst="rect">
            <a:avLst/>
          </a:prstGeom>
        </p:spPr>
      </p:pic>
      <p:pic>
        <p:nvPicPr>
          <p:cNvPr id="81" name="Рисунок 8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407" y="4715946"/>
            <a:ext cx="512385" cy="512673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>
          <a:xfrm>
            <a:off x="740533" y="445203"/>
            <a:ext cx="8148091" cy="32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2400" dirty="0" smtClean="0">
                <a:solidFill>
                  <a:srgbClr val="00881B"/>
                </a:solidFill>
                <a:latin typeface="TomskObl2104" pitchFamily="50" charset="0"/>
              </a:rPr>
              <a:t>Профессиональное развитие школьников</a:t>
            </a:r>
            <a:endParaRPr lang="ru-RU" sz="24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105464" y="4193936"/>
            <a:ext cx="6527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Gerbera" panose="02000500000000000000" pitchFamily="50" charset="-52"/>
              </a:rPr>
              <a:t>Повар</a:t>
            </a:r>
            <a:endParaRPr lang="ru-RU" sz="1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510137" y="4071604"/>
            <a:ext cx="172750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Gerbera" panose="02000500000000000000" pitchFamily="50" charset="-52"/>
              </a:rPr>
              <a:t>Мастер по ремонту </a:t>
            </a:r>
            <a:endParaRPr lang="ru-RU" sz="1100" dirty="0" smtClean="0">
              <a:latin typeface="Gerbera" panose="02000500000000000000" pitchFamily="50" charset="-52"/>
            </a:endParaRPr>
          </a:p>
          <a:p>
            <a:r>
              <a:rPr lang="ru-RU" sz="1100" dirty="0" smtClean="0">
                <a:latin typeface="Gerbera" panose="02000500000000000000" pitchFamily="50" charset="-52"/>
              </a:rPr>
              <a:t>и </a:t>
            </a:r>
            <a:r>
              <a:rPr lang="ru-RU" sz="1100" dirty="0">
                <a:latin typeface="Gerbera" panose="02000500000000000000" pitchFamily="50" charset="-52"/>
              </a:rPr>
              <a:t>обслуживанию автомобилей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102851" y="4869805"/>
            <a:ext cx="7264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latin typeface="Gerbera" panose="02000500000000000000" pitchFamily="50" charset="-52"/>
              </a:rPr>
              <a:t>Столяр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563753" y="4866273"/>
            <a:ext cx="23678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Gerbera" panose="02000500000000000000" pitchFamily="50" charset="-52"/>
              </a:rPr>
              <a:t>Штукатур, маляр строительный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899983" y="1135143"/>
            <a:ext cx="0" cy="5513156"/>
          </a:xfrm>
          <a:prstGeom prst="line">
            <a:avLst/>
          </a:prstGeom>
          <a:ln w="38100">
            <a:solidFill>
              <a:srgbClr val="0088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8178800" y="1135143"/>
            <a:ext cx="0" cy="5513156"/>
          </a:xfrm>
          <a:prstGeom prst="line">
            <a:avLst/>
          </a:prstGeom>
          <a:ln w="38100">
            <a:solidFill>
              <a:srgbClr val="0088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6734" y="1192444"/>
            <a:ext cx="31790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Первая рабочая профессия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290716" y="1069333"/>
            <a:ext cx="36105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Профессиональное </a:t>
            </a:r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обучение </a:t>
            </a: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школьников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8369371" y="1069332"/>
            <a:ext cx="36105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Профессиональное обучение для лиц не сдавших ОГЭ </a:t>
            </a:r>
            <a:endParaRPr lang="ru-RU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190635" y="1875777"/>
            <a:ext cx="381073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entury Gothic" panose="020B0502020202020204" pitchFamily="34" charset="0"/>
              </a:rPr>
              <a:t>Реализуется с 2025 года и ориентирован </a:t>
            </a:r>
            <a:r>
              <a:rPr lang="ru-RU" dirty="0">
                <a:latin typeface="Century Gothic" panose="020B0502020202020204" pitchFamily="34" charset="0"/>
              </a:rPr>
              <a:t>на учащихся, окончивших восьмой класс.</a:t>
            </a:r>
          </a:p>
          <a:p>
            <a:endParaRPr lang="ru-RU" b="1" dirty="0">
              <a:latin typeface="Century Gothic" panose="020B0502020202020204" pitchFamily="34" charset="0"/>
            </a:endParaRPr>
          </a:p>
          <a:p>
            <a:r>
              <a:rPr lang="ru-RU" dirty="0">
                <a:latin typeface="Century Gothic" panose="020B0502020202020204" pitchFamily="34" charset="0"/>
              </a:rPr>
              <a:t>Выпускники программы получат аттестат об основном общем образовании и свидетельство о профессии.</a:t>
            </a:r>
          </a:p>
          <a:p>
            <a:endParaRPr lang="ru-RU" dirty="0">
              <a:latin typeface="Century Gothic" panose="020B0502020202020204" pitchFamily="34" charset="0"/>
            </a:endParaRPr>
          </a:p>
          <a:p>
            <a:r>
              <a:rPr lang="ru-RU" dirty="0">
                <a:latin typeface="Century Gothic" panose="020B0502020202020204" pitchFamily="34" charset="0"/>
              </a:rPr>
              <a:t>Всего открыто</a:t>
            </a:r>
          </a:p>
          <a:p>
            <a:r>
              <a:rPr lang="ru-RU" b="1" dirty="0">
                <a:solidFill>
                  <a:srgbClr val="AB3117"/>
                </a:solidFill>
                <a:latin typeface="Century Gothic" panose="020B0502020202020204" pitchFamily="34" charset="0"/>
              </a:rPr>
              <a:t>250</a:t>
            </a:r>
            <a:r>
              <a:rPr lang="ru-RU" b="1" dirty="0">
                <a:latin typeface="Century Gothic" panose="020B0502020202020204" pitchFamily="34" charset="0"/>
              </a:rPr>
              <a:t> учебных мест</a:t>
            </a:r>
          </a:p>
          <a:p>
            <a:r>
              <a:rPr lang="ru-RU" dirty="0">
                <a:latin typeface="Century Gothic" panose="020B0502020202020204" pitchFamily="34" charset="0"/>
              </a:rPr>
              <a:t>В </a:t>
            </a:r>
            <a:r>
              <a:rPr lang="ru-RU" b="1" dirty="0">
                <a:solidFill>
                  <a:srgbClr val="AB3117"/>
                </a:solidFill>
                <a:latin typeface="Century Gothic" panose="020B0502020202020204" pitchFamily="34" charset="0"/>
              </a:rPr>
              <a:t>10 </a:t>
            </a:r>
            <a:r>
              <a:rPr lang="ru-RU" dirty="0">
                <a:latin typeface="Century Gothic" panose="020B0502020202020204" pitchFamily="34" charset="0"/>
              </a:rPr>
              <a:t>колледжах и техникумах. </a:t>
            </a:r>
          </a:p>
          <a:p>
            <a:endParaRPr lang="ru-RU" dirty="0">
              <a:latin typeface="Century Gothic" panose="020B0502020202020204" pitchFamily="34" charset="0"/>
            </a:endParaRPr>
          </a:p>
          <a:p>
            <a:r>
              <a:rPr lang="ru-RU" dirty="0">
                <a:latin typeface="Century Gothic" panose="020B0502020202020204" pitchFamily="34" charset="0"/>
              </a:rPr>
              <a:t>Занятия стартуют</a:t>
            </a:r>
          </a:p>
          <a:p>
            <a:r>
              <a:rPr lang="ru-RU" b="1" dirty="0">
                <a:latin typeface="Century Gothic" panose="020B0502020202020204" pitchFamily="34" charset="0"/>
              </a:rPr>
              <a:t>1 сентября</a:t>
            </a:r>
            <a:r>
              <a:rPr lang="ru-RU" dirty="0">
                <a:latin typeface="Century Gothic" panose="020B0502020202020204" pitchFamily="34" charset="0"/>
              </a:rPr>
              <a:t>. 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1158206" y="1798782"/>
            <a:ext cx="1345089" cy="338183"/>
          </a:xfrm>
          <a:prstGeom prst="roundRect">
            <a:avLst>
              <a:gd name="adj" fmla="val 14481"/>
            </a:avLst>
          </a:prstGeom>
          <a:solidFill>
            <a:srgbClr val="00881B"/>
          </a:solidFill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1500</a:t>
            </a:r>
            <a:r>
              <a:rPr lang="ru-RU" sz="1333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чел.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196081" y="2242837"/>
            <a:ext cx="1706374" cy="567753"/>
          </a:xfrm>
          <a:prstGeom prst="roundRect">
            <a:avLst>
              <a:gd name="adj" fmla="val 14481"/>
            </a:avLst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29</a:t>
            </a:r>
            <a:r>
              <a:rPr lang="ru-RU" sz="1333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профессий</a:t>
            </a:r>
            <a:endParaRPr lang="ru-RU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1988856" y="2245020"/>
            <a:ext cx="1715318" cy="565570"/>
          </a:xfrm>
          <a:prstGeom prst="roundRect">
            <a:avLst>
              <a:gd name="adj" fmla="val 14481"/>
            </a:avLst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20</a:t>
            </a:r>
            <a:r>
              <a:rPr lang="ru-RU" sz="1333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техникумов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и </a:t>
            </a:r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8 </a:t>
            </a:r>
            <a:r>
              <a:rPr lang="ru-RU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филиалов </a:t>
            </a:r>
            <a:endParaRPr lang="ru-RU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196081" y="2887830"/>
            <a:ext cx="3508093" cy="533714"/>
          </a:xfrm>
          <a:prstGeom prst="roundRect">
            <a:avLst>
              <a:gd name="adj" fmla="val 14481"/>
            </a:avLst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1500 </a:t>
            </a:r>
            <a:r>
              <a:rPr lang="ru-RU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чел. зачислено из 223 школ Томской области</a:t>
            </a:r>
            <a:endParaRPr lang="ru-RU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0" name="Пятиугольник 59"/>
          <p:cNvSpPr/>
          <p:nvPr/>
        </p:nvSpPr>
        <p:spPr>
          <a:xfrm>
            <a:off x="-16894" y="1798782"/>
            <a:ext cx="1036550" cy="325648"/>
          </a:xfrm>
          <a:prstGeom prst="homePlate">
            <a:avLst/>
          </a:prstGeom>
          <a:solidFill>
            <a:srgbClr val="0088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2026</a:t>
            </a:r>
            <a:endParaRPr lang="ru-RU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2" name="Пятиугольник 61"/>
          <p:cNvSpPr/>
          <p:nvPr/>
        </p:nvSpPr>
        <p:spPr>
          <a:xfrm>
            <a:off x="-25683" y="3577765"/>
            <a:ext cx="1036550" cy="325648"/>
          </a:xfrm>
          <a:prstGeom prst="homePlate">
            <a:avLst/>
          </a:prstGeom>
          <a:solidFill>
            <a:srgbClr val="0088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2025</a:t>
            </a:r>
            <a:endParaRPr lang="ru-RU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4" name="Пятиугольник 63"/>
          <p:cNvSpPr/>
          <p:nvPr/>
        </p:nvSpPr>
        <p:spPr>
          <a:xfrm>
            <a:off x="0" y="4071604"/>
            <a:ext cx="1036550" cy="325648"/>
          </a:xfrm>
          <a:prstGeom prst="homePlate">
            <a:avLst/>
          </a:prstGeom>
          <a:solidFill>
            <a:srgbClr val="0088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</a:t>
            </a:r>
            <a:endParaRPr lang="ru-RU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1147050" y="3544512"/>
            <a:ext cx="1345089" cy="338183"/>
          </a:xfrm>
          <a:prstGeom prst="roundRect">
            <a:avLst>
              <a:gd name="adj" fmla="val 14481"/>
            </a:avLst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1000</a:t>
            </a:r>
            <a:r>
              <a:rPr lang="ru-RU" sz="1333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чел.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1175100" y="4073931"/>
            <a:ext cx="1345089" cy="338183"/>
          </a:xfrm>
          <a:prstGeom prst="roundRect">
            <a:avLst>
              <a:gd name="adj" fmla="val 14481"/>
            </a:avLst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500</a:t>
            </a:r>
            <a:r>
              <a:rPr lang="ru-RU" sz="1333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чел.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9829289" y="1804113"/>
            <a:ext cx="1345089" cy="338183"/>
          </a:xfrm>
          <a:prstGeom prst="roundRect">
            <a:avLst>
              <a:gd name="adj" fmla="val 14481"/>
            </a:avLst>
          </a:prstGeom>
          <a:solidFill>
            <a:srgbClr val="00881B"/>
          </a:solidFill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100</a:t>
            </a:r>
            <a:r>
              <a:rPr lang="ru-RU" sz="1333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чел.</a:t>
            </a:r>
          </a:p>
        </p:txBody>
      </p:sp>
      <p:sp>
        <p:nvSpPr>
          <p:cNvPr id="40" name="Пятиугольник 39"/>
          <p:cNvSpPr/>
          <p:nvPr/>
        </p:nvSpPr>
        <p:spPr>
          <a:xfrm>
            <a:off x="8654189" y="1804113"/>
            <a:ext cx="1036550" cy="325648"/>
          </a:xfrm>
          <a:prstGeom prst="homePlate">
            <a:avLst/>
          </a:prstGeom>
          <a:solidFill>
            <a:srgbClr val="0088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2026</a:t>
            </a:r>
            <a:endParaRPr lang="ru-RU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452399" y="3551046"/>
            <a:ext cx="1706374" cy="334768"/>
          </a:xfrm>
          <a:prstGeom prst="roundRect">
            <a:avLst>
              <a:gd name="adj" fmla="val 14481"/>
            </a:avLst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4</a:t>
            </a:r>
            <a:r>
              <a:rPr lang="ru-RU" sz="1333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профессии</a:t>
            </a:r>
            <a:endParaRPr lang="ru-RU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0245174" y="3553208"/>
            <a:ext cx="1715318" cy="333481"/>
          </a:xfrm>
          <a:prstGeom prst="roundRect">
            <a:avLst>
              <a:gd name="adj" fmla="val 14481"/>
            </a:avLst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4</a:t>
            </a:r>
            <a:r>
              <a:rPr lang="ru-RU" sz="1333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техникума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388816" y="2226927"/>
            <a:ext cx="35716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Century Gothic" panose="020B0502020202020204" pitchFamily="34" charset="0"/>
              </a:rPr>
              <a:t>Возможность </a:t>
            </a:r>
            <a:r>
              <a:rPr lang="ru-RU" sz="1600" dirty="0">
                <a:latin typeface="Century Gothic" panose="020B0502020202020204" pitchFamily="34" charset="0"/>
              </a:rPr>
              <a:t>обучения для не сдавших ОГЭ девятиклассников </a:t>
            </a:r>
            <a:r>
              <a:rPr lang="ru-RU" sz="1600" dirty="0" smtClean="0">
                <a:latin typeface="Century Gothic" panose="020B0502020202020204" pitchFamily="34" charset="0"/>
              </a:rPr>
              <a:t>по рабочим профессиям</a:t>
            </a:r>
            <a:endParaRPr lang="ru-RU" sz="1600" dirty="0">
              <a:latin typeface="Century Gothic" panose="020B0502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69715" y="3056821"/>
            <a:ext cx="6556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Занятия </a:t>
            </a:r>
            <a:r>
              <a:rPr lang="ru-RU" dirty="0" smtClean="0">
                <a:latin typeface="Century Gothic" panose="020B0502020202020204" pitchFamily="34" charset="0"/>
              </a:rPr>
              <a:t>стартуют </a:t>
            </a:r>
            <a:r>
              <a:rPr lang="ru-RU" b="1" dirty="0" smtClean="0">
                <a:latin typeface="Century Gothic" panose="020B0502020202020204" pitchFamily="34" charset="0"/>
              </a:rPr>
              <a:t>1 октября</a:t>
            </a:r>
            <a:endParaRPr lang="ru-RU" dirty="0"/>
          </a:p>
        </p:txBody>
      </p:sp>
      <p:pic>
        <p:nvPicPr>
          <p:cNvPr id="2050" name="Picture 2" descr="https://sun9-38.vkuserphoto.ru/s/v1/ig2/WQ_JYIuNsTTCigZLj5Faj8JW-rSYtgp2YPogMZQeMwiuF-2Be7BOWtERRAKhyJ1_MiYTB9dctdmlRV0KHIlBe4l8.jpg?quality=95&amp;crop=0,0,2560,1706&amp;as=32x21,48x32,72x48,108x72,160x107,240x160,360x240,480x320,540x360,640x426,720x480,1080x720,1280x853,1440x960,2560x1706&amp;from=bu&amp;u=I1s6I0FaVujhFzgfmG9cbbjehnpqc3Y946g9S43vfC4&amp;cs=2560x0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56"/>
          <a:stretch/>
        </p:blipFill>
        <p:spPr bwMode="auto">
          <a:xfrm>
            <a:off x="183305" y="4588488"/>
            <a:ext cx="3452559" cy="20740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54301" y="5359487"/>
            <a:ext cx="925061" cy="1269974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97538" y="5835141"/>
            <a:ext cx="793201" cy="793201"/>
          </a:xfrm>
          <a:prstGeom prst="rect">
            <a:avLst/>
          </a:prstGeom>
        </p:spPr>
      </p:pic>
      <p:sp>
        <p:nvSpPr>
          <p:cNvPr id="47" name="Прямоугольник 46"/>
          <p:cNvSpPr/>
          <p:nvPr/>
        </p:nvSpPr>
        <p:spPr>
          <a:xfrm>
            <a:off x="9758207" y="5673364"/>
            <a:ext cx="259956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i="1" dirty="0" smtClean="0">
                <a:latin typeface="Century Gothic" panose="020B0502020202020204" pitchFamily="34" charset="0"/>
              </a:rPr>
              <a:t>Распоряжение № 192-рп от 13.08.2026 «О внесении изменений в распоряжение Администрации Томской области» </a:t>
            </a:r>
            <a:endParaRPr lang="ru-RU" sz="1100" i="1" dirty="0"/>
          </a:p>
        </p:txBody>
      </p:sp>
    </p:spTree>
    <p:extLst>
      <p:ext uri="{BB962C8B-B14F-4D97-AF65-F5344CB8AC3E}">
        <p14:creationId xmlns:p14="http://schemas.microsoft.com/office/powerpoint/2010/main" val="392275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ru-RU" smtClean="0"/>
              <a:t>37</a:t>
            </a:fld>
            <a:endParaRPr lang="ru-RU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804834" y="288636"/>
            <a:ext cx="8641017" cy="616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2800" dirty="0">
                <a:solidFill>
                  <a:srgbClr val="00881B"/>
                </a:solidFill>
                <a:latin typeface="TomskObl2104" pitchFamily="50" charset="0"/>
              </a:rPr>
              <a:t>Единая стратегия развития </a:t>
            </a:r>
            <a:endParaRPr lang="ru-RU" sz="2800" dirty="0" smtClean="0">
              <a:solidFill>
                <a:srgbClr val="00881B"/>
              </a:solidFill>
              <a:latin typeface="TomskObl2104" pitchFamily="50" charset="0"/>
            </a:endParaRPr>
          </a:p>
          <a:p>
            <a:pPr>
              <a:lnSpc>
                <a:spcPct val="60000"/>
              </a:lnSpc>
            </a:pPr>
            <a:r>
              <a:rPr lang="ru-RU" sz="2800" dirty="0" smtClean="0">
                <a:solidFill>
                  <a:srgbClr val="00881B"/>
                </a:solidFill>
                <a:latin typeface="TomskObl2104" pitchFamily="50" charset="0"/>
              </a:rPr>
              <a:t>БАС-компетенций </a:t>
            </a:r>
            <a:r>
              <a:rPr lang="ru-RU" sz="2800" dirty="0">
                <a:solidFill>
                  <a:srgbClr val="00881B"/>
                </a:solidFill>
                <a:latin typeface="TomskObl2104" pitchFamily="50" charset="0"/>
              </a:rPr>
              <a:t>в Томской области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578100" y="1205334"/>
            <a:ext cx="9145123" cy="1163612"/>
          </a:xfrm>
          <a:prstGeom prst="roundRect">
            <a:avLst/>
          </a:prstGeom>
          <a:noFill/>
          <a:ln>
            <a:solidFill>
              <a:srgbClr val="3A89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18 августа 2025 года подписано </a:t>
            </a:r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соглашение о сотрудничестве</a:t>
            </a: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 и взаимодействия в области образовательной деятельности между </a:t>
            </a:r>
            <a:r>
              <a:rPr lang="ru-RU" sz="1600" b="1" dirty="0" smtClean="0">
                <a:solidFill>
                  <a:srgbClr val="3A892F"/>
                </a:solidFill>
                <a:latin typeface="Century Gothic" panose="020B0502020202020204" pitchFamily="34" charset="0"/>
              </a:rPr>
              <a:t>Томским </a:t>
            </a:r>
            <a:r>
              <a:rPr lang="ru-RU" sz="1600" b="1" dirty="0">
                <a:solidFill>
                  <a:srgbClr val="3A892F"/>
                </a:solidFill>
                <a:latin typeface="Century Gothic" panose="020B0502020202020204" pitchFamily="34" charset="0"/>
              </a:rPr>
              <a:t>индустриальным техникумом</a:t>
            </a:r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и </a:t>
            </a:r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Научно </a:t>
            </a:r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производственным центром беспилотных авиационных систем Томской области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275946" y="3317219"/>
            <a:ext cx="4165133" cy="31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400" b="1" dirty="0">
                <a:solidFill>
                  <a:srgbClr val="3A892F"/>
                </a:solidFill>
                <a:latin typeface="Century Gothic" panose="020B0502020202020204" pitchFamily="34" charset="0"/>
                <a:ea typeface="PT Astra Serif" panose="020A0603040505020204" pitchFamily="18" charset="-52"/>
                <a:cs typeface="PT Astra Serif" panose="020A0603040505020204" pitchFamily="18" charset="-52"/>
              </a:rPr>
              <a:t>Прогнозная кадровая потребность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106" y="1169071"/>
            <a:ext cx="1993363" cy="2822936"/>
          </a:xfrm>
          <a:prstGeom prst="roundRect">
            <a:avLst>
              <a:gd name="adj" fmla="val 5417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3A892F"/>
            </a:solidFill>
          </a:ln>
          <a:effectLst/>
        </p:spPr>
      </p:pic>
      <p:sp>
        <p:nvSpPr>
          <p:cNvPr id="16" name="Прямоугольник 15"/>
          <p:cNvSpPr/>
          <p:nvPr/>
        </p:nvSpPr>
        <p:spPr>
          <a:xfrm>
            <a:off x="326106" y="4071647"/>
            <a:ext cx="2251994" cy="666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33" dirty="0">
                <a:latin typeface="Century Gothic" panose="020B0502020202020204" pitchFamily="34" charset="0"/>
              </a:rPr>
              <a:t>Соглашение от </a:t>
            </a:r>
            <a:r>
              <a:rPr lang="ru-RU" sz="933" dirty="0" smtClean="0">
                <a:latin typeface="Century Gothic" panose="020B0502020202020204" pitchFamily="34" charset="0"/>
              </a:rPr>
              <a:t>18.08.2025 </a:t>
            </a:r>
            <a:r>
              <a:rPr lang="ru-RU" sz="933" dirty="0">
                <a:latin typeface="Century Gothic" panose="020B0502020202020204" pitchFamily="34" charset="0"/>
              </a:rPr>
              <a:t>г.</a:t>
            </a:r>
          </a:p>
          <a:p>
            <a:r>
              <a:rPr lang="ru-RU" sz="933" dirty="0">
                <a:latin typeface="Century Gothic" panose="020B0502020202020204" pitchFamily="34" charset="0"/>
              </a:rPr>
              <a:t>О сотрудничестве и взаимодействии в области образовательной деятельности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578100" y="2424847"/>
            <a:ext cx="5691488" cy="2251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400" b="1" dirty="0">
                <a:latin typeface="Century Gothic" panose="020B0502020202020204" pitchFamily="34" charset="0"/>
                <a:ea typeface="PT Astra Serif" panose="020A0603040505020204" pitchFamily="18" charset="-52"/>
                <a:cs typeface="PT Astra Serif" panose="020A0603040505020204" pitchFamily="18" charset="-52"/>
              </a:rPr>
              <a:t>Мероприятия в рамках соглашения</a:t>
            </a:r>
            <a:endParaRPr lang="ru-RU" sz="140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594" indent="-228594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ru-RU" sz="1200" dirty="0">
                <a:latin typeface="Century Gothic" panose="020B0502020202020204" pitchFamily="34" charset="0"/>
                <a:ea typeface="PT Astra Serif" panose="020A0603040505020204" pitchFamily="18" charset="-52"/>
                <a:cs typeface="PT Astra Serif" panose="020A0603040505020204" pitchFamily="18" charset="-52"/>
              </a:rPr>
              <a:t>согласование программ среднего профессионального образования, основных программ профессионального обучения и дополнительных профессиональных программ; </a:t>
            </a:r>
            <a:endParaRPr lang="ru-RU" sz="12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594" indent="-228594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ru-RU" sz="1200" dirty="0">
                <a:latin typeface="Century Gothic" panose="020B0502020202020204" pitchFamily="34" charset="0"/>
                <a:ea typeface="PT Astra Serif" panose="020A0603040505020204" pitchFamily="18" charset="-52"/>
                <a:cs typeface="PT Astra Serif" panose="020A0603040505020204" pitchFamily="18" charset="-52"/>
              </a:rPr>
              <a:t>прием на учебную и производственную (преддипломную) практики обучающихся;</a:t>
            </a:r>
            <a:endParaRPr lang="ru-RU" sz="12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594" indent="-228594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ru-RU" sz="1200" dirty="0">
                <a:latin typeface="Century Gothic" panose="020B0502020202020204" pitchFamily="34" charset="0"/>
                <a:ea typeface="PT Astra Serif" panose="020A0603040505020204" pitchFamily="18" charset="-52"/>
                <a:cs typeface="PT Astra Serif" panose="020A0603040505020204" pitchFamily="18" charset="-52"/>
              </a:rPr>
              <a:t>согласование тем выпускных квалификационных работ и курсовых работ;</a:t>
            </a:r>
            <a:endParaRPr lang="ru-RU" sz="12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594" indent="-228594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ru-RU" sz="1200" dirty="0">
                <a:latin typeface="Century Gothic" panose="020B0502020202020204" pitchFamily="34" charset="0"/>
                <a:ea typeface="PT Astra Serif" panose="020A0603040505020204" pitchFamily="18" charset="-52"/>
                <a:cs typeface="PT Astra Serif" panose="020A0603040505020204" pitchFamily="18" charset="-52"/>
              </a:rPr>
              <a:t>организует участие специалистов в проверке уровня знаний, полученных в рамках государственной итоговой аттестации и </a:t>
            </a:r>
            <a:r>
              <a:rPr lang="ru-RU" sz="1200" dirty="0" err="1">
                <a:latin typeface="Century Gothic" panose="020B0502020202020204" pitchFamily="34" charset="0"/>
                <a:ea typeface="PT Astra Serif" panose="020A0603040505020204" pitchFamily="18" charset="-52"/>
                <a:cs typeface="PT Astra Serif" panose="020A0603040505020204" pitchFamily="18" charset="-52"/>
              </a:rPr>
              <a:t>др</a:t>
            </a:r>
            <a:endParaRPr lang="ru-RU" sz="12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8280400" y="2718246"/>
            <a:ext cx="3511247" cy="56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333" dirty="0">
                <a:latin typeface="Century Gothic" panose="020B0502020202020204" pitchFamily="34" charset="0"/>
                <a:ea typeface="PT Astra Serif" panose="020A0603040505020204" pitchFamily="18" charset="-52"/>
                <a:cs typeface="PT Astra Serif" panose="020A0603040505020204" pitchFamily="18" charset="-52"/>
              </a:rPr>
              <a:t>«Эксплуатация беспилотных авиационных систем»</a:t>
            </a:r>
            <a:endParaRPr lang="ru-RU" sz="12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417296" y="3674163"/>
            <a:ext cx="2905760" cy="317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400" b="1" dirty="0">
                <a:latin typeface="Century Gothic" panose="020B0502020202020204" pitchFamily="34" charset="0"/>
                <a:ea typeface="PT Astra Serif" panose="020A0603040505020204" pitchFamily="18" charset="-52"/>
                <a:cs typeface="PT Astra Serif" panose="020A0603040505020204" pitchFamily="18" charset="-52"/>
              </a:rPr>
              <a:t>2026-2027</a:t>
            </a:r>
            <a:r>
              <a:rPr lang="ru-RU" sz="1400" dirty="0">
                <a:latin typeface="Century Gothic" panose="020B0502020202020204" pitchFamily="34" charset="0"/>
                <a:ea typeface="PT Astra Serif" panose="020A0603040505020204" pitchFamily="18" charset="-52"/>
                <a:cs typeface="PT Astra Serif" panose="020A0603040505020204" pitchFamily="18" charset="-52"/>
              </a:rPr>
              <a:t> – 25 выпускников</a:t>
            </a:r>
            <a:endParaRPr lang="ru-RU" sz="1333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417296" y="3979190"/>
            <a:ext cx="2905760" cy="317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400" b="1" dirty="0">
                <a:latin typeface="Century Gothic" panose="020B0502020202020204" pitchFamily="34" charset="0"/>
                <a:ea typeface="PT Astra Serif" panose="020A0603040505020204" pitchFamily="18" charset="-52"/>
                <a:cs typeface="PT Astra Serif" panose="020A0603040505020204" pitchFamily="18" charset="-52"/>
              </a:rPr>
              <a:t>2027-2028 </a:t>
            </a:r>
            <a:r>
              <a:rPr lang="ru-RU" sz="1400" dirty="0">
                <a:latin typeface="Century Gothic" panose="020B0502020202020204" pitchFamily="34" charset="0"/>
                <a:ea typeface="PT Astra Serif" panose="020A0603040505020204" pitchFamily="18" charset="-52"/>
                <a:cs typeface="PT Astra Serif" panose="020A0603040505020204" pitchFamily="18" charset="-52"/>
              </a:rPr>
              <a:t>– 25 выпускников</a:t>
            </a:r>
            <a:endParaRPr lang="ru-RU" sz="1333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417296" y="4261823"/>
            <a:ext cx="2905760" cy="317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400" b="1" dirty="0">
                <a:latin typeface="Century Gothic" panose="020B0502020202020204" pitchFamily="34" charset="0"/>
                <a:ea typeface="PT Astra Serif" panose="020A0603040505020204" pitchFamily="18" charset="-52"/>
                <a:cs typeface="PT Astra Serif" panose="020A0603040505020204" pitchFamily="18" charset="-52"/>
              </a:rPr>
              <a:t>2028-2029 </a:t>
            </a:r>
            <a:r>
              <a:rPr lang="ru-RU" sz="1400" dirty="0">
                <a:latin typeface="Century Gothic" panose="020B0502020202020204" pitchFamily="34" charset="0"/>
                <a:ea typeface="PT Astra Serif" panose="020A0603040505020204" pitchFamily="18" charset="-52"/>
                <a:cs typeface="PT Astra Serif" panose="020A0603040505020204" pitchFamily="18" charset="-52"/>
              </a:rPr>
              <a:t>– 25 выпускников</a:t>
            </a:r>
            <a:endParaRPr lang="ru-RU" sz="1333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8280401" y="2413164"/>
            <a:ext cx="3652523" cy="31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400" b="1" dirty="0">
                <a:solidFill>
                  <a:srgbClr val="3A892F"/>
                </a:solidFill>
                <a:latin typeface="Century Gothic" panose="020B0502020202020204" pitchFamily="34" charset="0"/>
                <a:ea typeface="PT Astra Serif" panose="020A0603040505020204" pitchFamily="18" charset="-52"/>
                <a:cs typeface="PT Astra Serif" panose="020A0603040505020204" pitchFamily="18" charset="-52"/>
              </a:rPr>
              <a:t>Специальность</a:t>
            </a:r>
            <a:endParaRPr lang="ru-RU" sz="1600" b="1" dirty="0">
              <a:solidFill>
                <a:srgbClr val="3A892F"/>
              </a:solidFill>
              <a:latin typeface="Century Gothic" panose="020B0502020202020204" pitchFamily="34" charset="0"/>
              <a:ea typeface="PT Astra Serif" panose="020A0603040505020204" pitchFamily="18" charset="-52"/>
              <a:cs typeface="PT Astra Serif" panose="020A0603040505020204" pitchFamily="18" charset="-52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26106" y="5148484"/>
            <a:ext cx="4217319" cy="1334029"/>
          </a:xfrm>
          <a:prstGeom prst="roundRect">
            <a:avLst/>
          </a:prstGeom>
          <a:noFill/>
          <a:ln>
            <a:solidFill>
              <a:srgbClr val="3A89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Сотрудничество с </a:t>
            </a:r>
            <a:r>
              <a:rPr lang="ru-RU" sz="1400" b="1" dirty="0" smtClean="0">
                <a:solidFill>
                  <a:srgbClr val="3A892F"/>
                </a:solidFill>
                <a:latin typeface="Century Gothic" panose="020B0502020202020204" pitchFamily="34" charset="0"/>
              </a:rPr>
              <a:t>Томским аграрным </a:t>
            </a:r>
            <a:r>
              <a:rPr lang="ru-RU" sz="1400" b="1" dirty="0" err="1" smtClean="0">
                <a:solidFill>
                  <a:srgbClr val="3A892F"/>
                </a:solidFill>
                <a:latin typeface="Century Gothic" panose="020B0502020202020204" pitchFamily="34" charset="0"/>
              </a:rPr>
              <a:t>колледжом</a:t>
            </a:r>
            <a:r>
              <a:rPr lang="ru-RU" sz="1400" b="1" dirty="0" smtClean="0">
                <a:solidFill>
                  <a:srgbClr val="3A892F"/>
                </a:solidFill>
                <a:latin typeface="Century Gothic" panose="020B0502020202020204" pitchFamily="34" charset="0"/>
              </a:rPr>
              <a:t>.</a:t>
            </a:r>
          </a:p>
          <a:p>
            <a:r>
              <a:rPr lang="ru-RU" sz="1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С</a:t>
            </a:r>
            <a:r>
              <a:rPr lang="ru-RU" sz="1400" dirty="0" smtClean="0">
                <a:solidFill>
                  <a:srgbClr val="3A892F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25 </a:t>
            </a:r>
            <a:r>
              <a:rPr lang="ru-RU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ноября 2025 года 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действует договор о сотрудничестве с АНО «НПЦ БАС».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95424" y="4882444"/>
            <a:ext cx="11596223" cy="0"/>
          </a:xfrm>
          <a:prstGeom prst="line">
            <a:avLst/>
          </a:prstGeom>
          <a:ln w="38100">
            <a:solidFill>
              <a:srgbClr val="3A89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58" t="1437" r="9734" b="20448"/>
          <a:stretch/>
        </p:blipFill>
        <p:spPr>
          <a:xfrm>
            <a:off x="9563100" y="5022368"/>
            <a:ext cx="2295334" cy="17004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noFill/>
          </a:ln>
          <a:effectLst/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6" t="20915" r="13207" b="10455"/>
          <a:stretch/>
        </p:blipFill>
        <p:spPr>
          <a:xfrm>
            <a:off x="7170819" y="5022368"/>
            <a:ext cx="2275032" cy="16797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noFill/>
          </a:ln>
          <a:effectLst/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6" t="5793" r="469" b="43081"/>
          <a:stretch/>
        </p:blipFill>
        <p:spPr>
          <a:xfrm>
            <a:off x="4741976" y="5022368"/>
            <a:ext cx="2311594" cy="16983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6770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ru-RU" smtClean="0"/>
              <a:t>38</a:t>
            </a:fld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26108" y="973372"/>
            <a:ext cx="6569992" cy="2214328"/>
          </a:xfrm>
          <a:prstGeom prst="roundRect">
            <a:avLst>
              <a:gd name="adj" fmla="val 8673"/>
            </a:avLst>
          </a:prstGeom>
          <a:noFill/>
          <a:ln>
            <a:solidFill>
              <a:srgbClr val="3A89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sz="1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Осенью </a:t>
            </a:r>
            <a:r>
              <a:rPr lang="ru-RU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пройдут образовательные </a:t>
            </a:r>
            <a:r>
              <a:rPr lang="ru-RU" sz="1400" b="1" dirty="0" err="1">
                <a:solidFill>
                  <a:schemeClr val="tx1"/>
                </a:solidFill>
                <a:latin typeface="Century Gothic" panose="020B0502020202020204" pitchFamily="34" charset="0"/>
              </a:rPr>
              <a:t>интенсивы</a:t>
            </a:r>
            <a:r>
              <a:rPr lang="ru-RU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для школьников (АНО ДО «</a:t>
            </a:r>
            <a:r>
              <a:rPr lang="ru-RU" sz="1400" b="1" dirty="0" err="1">
                <a:solidFill>
                  <a:schemeClr val="tx1"/>
                </a:solidFill>
                <a:latin typeface="Century Gothic" panose="020B0502020202020204" pitchFamily="34" charset="0"/>
              </a:rPr>
              <a:t>Кванториум</a:t>
            </a:r>
            <a:r>
              <a:rPr lang="ru-RU" sz="1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»):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1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Практика</a:t>
            </a:r>
            <a:r>
              <a:rPr lang="ru-RU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: 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Серия мастер-классов в рамках регионального «</a:t>
            </a:r>
            <a:r>
              <a:rPr lang="ru-RU" sz="14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Техномарафона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» по БАС (сентябрь-декабрь).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Семейный </a:t>
            </a:r>
            <a:r>
              <a:rPr lang="ru-RU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формат: 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Соревнования «</a:t>
            </a:r>
            <a:r>
              <a:rPr lang="ru-RU" sz="14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Технопредки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», вовлекающие родителей в инженерное творчество (23-24 октября).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Старт </a:t>
            </a:r>
            <a:r>
              <a:rPr lang="ru-RU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в науку: 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Отборочный этап фестиваля «</a:t>
            </a:r>
            <a:r>
              <a:rPr lang="ru-RU" sz="14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Хайтек.Юниоры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» для юных исследователей (сентябрь).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54682" y="390728"/>
            <a:ext cx="8641017" cy="358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2800" dirty="0" smtClean="0">
                <a:solidFill>
                  <a:srgbClr val="00881B"/>
                </a:solidFill>
                <a:latin typeface="TomskObl2104" pitchFamily="50" charset="0"/>
              </a:rPr>
              <a:t>Мероприятия по развитию БАС-компетенций</a:t>
            </a:r>
            <a:endParaRPr lang="ru-RU" sz="28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26106" y="3395781"/>
            <a:ext cx="6569994" cy="3237520"/>
          </a:xfrm>
          <a:prstGeom prst="roundRect">
            <a:avLst>
              <a:gd name="adj" fmla="val 6475"/>
            </a:avLst>
          </a:prstGeom>
          <a:noFill/>
          <a:ln>
            <a:solidFill>
              <a:srgbClr val="3A89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2. Профессиональные чемпионаты и кадровый резерв (ОГБПОУ «Томский аграрный колледж</a:t>
            </a:r>
            <a:r>
              <a:rPr lang="ru-RU" sz="1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»):</a:t>
            </a:r>
          </a:p>
          <a:p>
            <a:endParaRPr lang="ru-RU" sz="1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Чемпионат по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профессиональному мастерству «Профессионалы» по компетенции «Ремонт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БПЛА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»:</a:t>
            </a:r>
            <a:endParaRPr lang="ru-RU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Внутренний </a:t>
            </a:r>
            <a:r>
              <a:rPr lang="ru-RU" sz="1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отбор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(ноябрь 2026): 65 участников (40 юниоров + 25 основной).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Региональный </a:t>
            </a:r>
            <a:r>
              <a:rPr lang="ru-RU" sz="1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финал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(февраль 2027): 22 участника (12 юниоров + 10 основной).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XII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Региональный Чемпионат по профессиональному мастерству среди инвалидов и лиц ОВЗ </a:t>
            </a:r>
            <a:r>
              <a:rPr lang="ru-RU" sz="1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«</a:t>
            </a:r>
            <a:r>
              <a:rPr lang="ru-RU" sz="1200" b="1" dirty="0" err="1">
                <a:solidFill>
                  <a:schemeClr val="tx1"/>
                </a:solidFill>
                <a:latin typeface="Century Gothic" panose="020B0502020202020204" pitchFamily="34" charset="0"/>
              </a:rPr>
              <a:t>Абилимпикс</a:t>
            </a:r>
            <a:r>
              <a:rPr lang="ru-RU" sz="1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»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(март 2027) по компетенции «Оператор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БПЛА»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(5 специалистов).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Профориентация</a:t>
            </a:r>
            <a:r>
              <a:rPr lang="ru-RU" sz="1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: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Проект «Первая рабочая профессия» (охват – 50 чел.).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Планируется </a:t>
            </a:r>
            <a:r>
              <a:rPr lang="ru-RU" sz="1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участие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в IV Всероссийском форуме «За АГРО – будущее» (апрель 2027, 300 участников).</a:t>
            </a: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7" t="16557" b="8225"/>
          <a:stretch/>
        </p:blipFill>
        <p:spPr bwMode="auto">
          <a:xfrm>
            <a:off x="7062197" y="3846021"/>
            <a:ext cx="4646476" cy="2787280"/>
          </a:xfrm>
          <a:prstGeom prst="roundRect">
            <a:avLst>
              <a:gd name="adj" fmla="val 699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35" name="Picture 2" descr="https://sun9-11.userapi.com/s/v1/if2/LrCJvCQ7l5AzbnwBq6vOYTmvvezPw3FVsgWObWAkON9TBmy1ZXHQ8deVd367-fiA8aP5dC2qP5o3F5uSvy6VwRm9.jpg?quality=95&amp;as=32x24,48x36,72x54,108x81,160x120,240x180,360x270,480x360,540x405,640x480,720x540,1080x810,1280x960,1440x1080,2560x1920&amp;from=bu&amp;cs=2560x0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3" t="22490" b="7226"/>
          <a:stretch/>
        </p:blipFill>
        <p:spPr bwMode="auto">
          <a:xfrm>
            <a:off x="7068576" y="1012298"/>
            <a:ext cx="4654247" cy="2648716"/>
          </a:xfrm>
          <a:prstGeom prst="roundRect">
            <a:avLst>
              <a:gd name="adj" fmla="val 699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sp>
        <p:nvSpPr>
          <p:cNvPr id="37" name="Скругленный прямоугольник 36"/>
          <p:cNvSpPr/>
          <p:nvPr/>
        </p:nvSpPr>
        <p:spPr>
          <a:xfrm>
            <a:off x="912975" y="-1395994"/>
            <a:ext cx="7878935" cy="11636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18 августа 2025 года подписано </a:t>
            </a:r>
            <a:r>
              <a:rPr lang="ru-RU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соглашение о сотрудничестве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 и взаимодействия в области образовательной деятельности между ОГБПОУ </a:t>
            </a:r>
            <a:r>
              <a:rPr lang="ru-RU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Томским индустриальным техникумом 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и АНО </a:t>
            </a:r>
            <a:r>
              <a:rPr lang="ru-RU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Научно производственным центром беспилотных авиационных систем Томской области </a:t>
            </a:r>
          </a:p>
        </p:txBody>
      </p:sp>
    </p:spTree>
    <p:extLst>
      <p:ext uri="{BB962C8B-B14F-4D97-AF65-F5344CB8AC3E}">
        <p14:creationId xmlns:p14="http://schemas.microsoft.com/office/powerpoint/2010/main" val="122853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Скругленный прямоугольник 45"/>
          <p:cNvSpPr/>
          <p:nvPr/>
        </p:nvSpPr>
        <p:spPr>
          <a:xfrm>
            <a:off x="326108" y="1334703"/>
            <a:ext cx="4220492" cy="1684906"/>
          </a:xfrm>
          <a:prstGeom prst="roundRect">
            <a:avLst/>
          </a:prstGeom>
          <a:noFill/>
          <a:ln w="571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8A7B-59B4-40EC-9E61-56F4F8A258FF}" type="slidenum">
              <a:rPr lang="ru-RU" smtClean="0"/>
              <a:t>39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>
          <a:xfrm>
            <a:off x="740533" y="323045"/>
            <a:ext cx="7937771" cy="691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 smtClean="0">
                <a:solidFill>
                  <a:srgbClr val="00881B"/>
                </a:solidFill>
                <a:latin typeface="TomskObl2104" pitchFamily="50" charset="0"/>
              </a:rPr>
              <a:t>государственная итоговая аттестация </a:t>
            </a: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в 2026 году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17998" y="1745869"/>
            <a:ext cx="410619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60708"/>
                </a:solidFill>
                <a:latin typeface="Century Gothic" panose="020B0502020202020204" pitchFamily="34" charset="0"/>
              </a:rPr>
              <a:t>Прирост среднего балла по </a:t>
            </a:r>
            <a:r>
              <a:rPr lang="ru-RU" sz="1400" b="1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семи школьным дисциплинам: </a:t>
            </a:r>
            <a:r>
              <a:rPr lang="ru-RU" sz="1400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профильной математике, биологии, информатике, истории, обществознанию, физике </a:t>
            </a:r>
            <a:r>
              <a:rPr lang="ru-RU" sz="1400" dirty="0">
                <a:solidFill>
                  <a:srgbClr val="060708"/>
                </a:solidFill>
                <a:latin typeface="Century Gothic" panose="020B0502020202020204" pitchFamily="34" charset="0"/>
              </a:rPr>
              <a:t>и </a:t>
            </a:r>
            <a:r>
              <a:rPr lang="ru-RU" sz="1400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литературе. </a:t>
            </a:r>
            <a:endParaRPr lang="ru-RU" sz="1400" dirty="0">
              <a:solidFill>
                <a:srgbClr val="060708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17998" y="1307050"/>
            <a:ext cx="7954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4</a:t>
            </a:r>
            <a:r>
              <a:rPr lang="ru-RU" sz="2800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% </a:t>
            </a:r>
            <a:endParaRPr lang="ru-RU" sz="2800" b="1" dirty="0">
              <a:solidFill>
                <a:srgbClr val="00881B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738490" y="1399653"/>
            <a:ext cx="67928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60708"/>
                </a:solidFill>
                <a:latin typeface="Century Gothic" panose="020B0502020202020204" pitchFamily="34" charset="0"/>
              </a:rPr>
              <a:t>По итогам приемной кампании в вузы было подано 113 тыс. заявлений от </a:t>
            </a:r>
            <a:r>
              <a:rPr lang="ru-RU" sz="2000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абитуриентов </a:t>
            </a:r>
            <a:endParaRPr lang="ru-RU" sz="2000" dirty="0">
              <a:latin typeface="Century Gothic" panose="020B0502020202020204" pitchFamily="34" charset="0"/>
            </a:endParaRPr>
          </a:p>
        </p:txBody>
      </p:sp>
      <p:sp>
        <p:nvSpPr>
          <p:cNvPr id="20" name="Равнобедренный треугольник 19"/>
          <p:cNvSpPr/>
          <p:nvPr/>
        </p:nvSpPr>
        <p:spPr>
          <a:xfrm flipH="1">
            <a:off x="8139129" y="3312590"/>
            <a:ext cx="2776440" cy="431800"/>
          </a:xfrm>
          <a:prstGeom prst="triangle">
            <a:avLst>
              <a:gd name="adj" fmla="val 0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594080" y="3019608"/>
            <a:ext cx="12971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33,8%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435090" y="3391023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60708"/>
                </a:solidFill>
                <a:latin typeface="Century Gothic" panose="020B0502020202020204" pitchFamily="34" charset="0"/>
              </a:rPr>
              <a:t>761</a:t>
            </a:r>
            <a:endParaRPr lang="ru-RU" sz="2400" b="1" dirty="0">
              <a:latin typeface="Century Gothic" panose="020B0502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0941620" y="3389990"/>
            <a:ext cx="8771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60708"/>
                </a:solidFill>
                <a:latin typeface="Century Gothic" panose="020B0502020202020204" pitchFamily="34" charset="0"/>
              </a:rPr>
              <a:t>1018</a:t>
            </a:r>
            <a:endParaRPr lang="ru-RU" sz="2400" b="1" dirty="0">
              <a:latin typeface="Century Gothic" panose="020B0502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0346182" y="3391023"/>
            <a:ext cx="526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257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850449" y="3205324"/>
            <a:ext cx="23854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60708"/>
                </a:solidFill>
                <a:latin typeface="Century Gothic" panose="020B0502020202020204" pitchFamily="34" charset="0"/>
              </a:rPr>
              <a:t>Количество сдающих </a:t>
            </a:r>
            <a:r>
              <a:rPr lang="ru-RU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физику</a:t>
            </a:r>
            <a:endParaRPr lang="ru-RU" b="1" dirty="0">
              <a:solidFill>
                <a:srgbClr val="00881B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499210" y="2739757"/>
            <a:ext cx="6399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i="1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2025</a:t>
            </a:r>
            <a:endParaRPr lang="ru-RU" sz="2400" i="1" dirty="0">
              <a:latin typeface="Century Gothic" panose="020B05020202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1060241" y="2725795"/>
            <a:ext cx="6399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i="1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2026</a:t>
            </a:r>
            <a:endParaRPr lang="ru-RU" sz="1600" i="1" dirty="0">
              <a:latin typeface="Century Gothic" panose="020B0502020202020204" pitchFamily="34" charset="0"/>
            </a:endParaRPr>
          </a:p>
        </p:txBody>
      </p:sp>
      <p:sp>
        <p:nvSpPr>
          <p:cNvPr id="34" name="Равнобедренный треугольник 33"/>
          <p:cNvSpPr/>
          <p:nvPr/>
        </p:nvSpPr>
        <p:spPr>
          <a:xfrm flipH="1">
            <a:off x="8139129" y="4523154"/>
            <a:ext cx="2776440" cy="431800"/>
          </a:xfrm>
          <a:prstGeom prst="triangle">
            <a:avLst>
              <a:gd name="adj" fmla="val 0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582441" y="4205272"/>
            <a:ext cx="11961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10,1</a:t>
            </a:r>
            <a:r>
              <a:rPr lang="ru-RU" sz="2800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%</a:t>
            </a:r>
            <a:endParaRPr lang="ru-RU" sz="2800" b="1" dirty="0">
              <a:solidFill>
                <a:srgbClr val="00881B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269062" y="4591733"/>
            <a:ext cx="8771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60708"/>
                </a:solidFill>
                <a:latin typeface="Century Gothic" panose="020B0502020202020204" pitchFamily="34" charset="0"/>
              </a:rPr>
              <a:t>2485</a:t>
            </a:r>
            <a:endParaRPr lang="ru-RU" sz="2400" b="1" dirty="0">
              <a:latin typeface="Century Gothic" panose="020B050202020202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0941620" y="4600554"/>
            <a:ext cx="8771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60708"/>
                </a:solidFill>
                <a:latin typeface="Century Gothic" panose="020B0502020202020204" pitchFamily="34" charset="0"/>
              </a:rPr>
              <a:t>2736</a:t>
            </a:r>
            <a:endParaRPr lang="ru-RU" sz="2400" b="1" dirty="0">
              <a:latin typeface="Century Gothic" panose="020B050202020202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0346182" y="4601587"/>
            <a:ext cx="5261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251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4850449" y="4195998"/>
            <a:ext cx="23854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60708"/>
                </a:solidFill>
                <a:latin typeface="Century Gothic" panose="020B0502020202020204" pitchFamily="34" charset="0"/>
              </a:rPr>
              <a:t>Количество сдающих </a:t>
            </a:r>
            <a:r>
              <a:rPr lang="ru-RU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проф. математику</a:t>
            </a:r>
            <a:endParaRPr lang="ru-RU" b="1" dirty="0">
              <a:solidFill>
                <a:srgbClr val="00881B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Равнобедренный треугольник 39"/>
          <p:cNvSpPr/>
          <p:nvPr/>
        </p:nvSpPr>
        <p:spPr>
          <a:xfrm flipH="1">
            <a:off x="8139129" y="5596577"/>
            <a:ext cx="2776440" cy="431800"/>
          </a:xfrm>
          <a:prstGeom prst="triangle">
            <a:avLst>
              <a:gd name="adj" fmla="val 0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8571895" y="5330406"/>
            <a:ext cx="11961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12,3</a:t>
            </a:r>
            <a:r>
              <a:rPr lang="ru-RU" sz="2800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%</a:t>
            </a:r>
            <a:endParaRPr lang="ru-RU" sz="2800" b="1" dirty="0">
              <a:solidFill>
                <a:srgbClr val="00881B"/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7435090" y="5675010"/>
            <a:ext cx="7040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60708"/>
                </a:solidFill>
                <a:latin typeface="Century Gothic" panose="020B0502020202020204" pitchFamily="34" charset="0"/>
              </a:rPr>
              <a:t>593</a:t>
            </a:r>
            <a:endParaRPr lang="ru-RU" sz="2400" b="1" dirty="0">
              <a:latin typeface="Century Gothic" panose="020B0502020202020204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0941620" y="5673977"/>
            <a:ext cx="7040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60708"/>
                </a:solidFill>
                <a:latin typeface="Century Gothic" panose="020B0502020202020204" pitchFamily="34" charset="0"/>
              </a:rPr>
              <a:t>666</a:t>
            </a:r>
            <a:endParaRPr lang="ru-RU" sz="2400" b="1" dirty="0">
              <a:latin typeface="Century Gothic" panose="020B050202020202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0407129" y="5689815"/>
            <a:ext cx="4122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73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4850449" y="5489311"/>
            <a:ext cx="23854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60708"/>
                </a:solidFill>
                <a:latin typeface="Century Gothic" panose="020B0502020202020204" pitchFamily="34" charset="0"/>
              </a:rPr>
              <a:t>Количество сдающих </a:t>
            </a:r>
            <a:r>
              <a:rPr lang="ru-RU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химию</a:t>
            </a:r>
            <a:endParaRPr lang="ru-RU" b="1" dirty="0">
              <a:solidFill>
                <a:srgbClr val="00881B"/>
              </a:solidFill>
              <a:latin typeface="Century Gothic" panose="020B0502020202020204" pitchFamily="34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337658" y="3172232"/>
            <a:ext cx="4220492" cy="1317969"/>
          </a:xfrm>
          <a:prstGeom prst="roundRect">
            <a:avLst/>
          </a:prstGeom>
          <a:noFill/>
          <a:ln w="571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517998" y="3644308"/>
            <a:ext cx="37360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60708"/>
                </a:solidFill>
                <a:latin typeface="Century Gothic" panose="020B0502020202020204" pitchFamily="34" charset="0"/>
              </a:rPr>
              <a:t>Информатика сохраняет стабильно высокие позиции: ее сдают почти </a:t>
            </a:r>
            <a:r>
              <a:rPr lang="ru-RU" sz="1400" b="1" dirty="0">
                <a:solidFill>
                  <a:srgbClr val="060708"/>
                </a:solidFill>
                <a:latin typeface="Century Gothic" panose="020B0502020202020204" pitchFamily="34" charset="0"/>
              </a:rPr>
              <a:t>1,4 тыс. </a:t>
            </a:r>
            <a:r>
              <a:rPr lang="ru-RU" sz="1400" b="1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человек. </a:t>
            </a:r>
            <a:r>
              <a:rPr lang="ru-RU" sz="1400" dirty="0">
                <a:solidFill>
                  <a:srgbClr val="060708"/>
                </a:solidFill>
                <a:latin typeface="Century Gothic" panose="020B0502020202020204" pitchFamily="34" charset="0"/>
              </a:rPr>
              <a:t>К</a:t>
            </a:r>
            <a:r>
              <a:rPr lang="ru-RU" sz="1400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аждый четвертый ученик</a:t>
            </a:r>
            <a:endParaRPr lang="ru-RU" sz="1400" dirty="0">
              <a:solidFill>
                <a:srgbClr val="060708"/>
              </a:solidFill>
              <a:latin typeface="Century Gothic" panose="020B0502020202020204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529548" y="3208734"/>
            <a:ext cx="995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25% 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326108" y="4667410"/>
            <a:ext cx="4220492" cy="1282635"/>
          </a:xfrm>
          <a:prstGeom prst="roundRect">
            <a:avLst/>
          </a:prstGeom>
          <a:noFill/>
          <a:ln w="571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538408" y="5142039"/>
            <a:ext cx="38708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Доля </a:t>
            </a:r>
            <a:r>
              <a:rPr lang="ru-RU" sz="1400" dirty="0" err="1" smtClean="0">
                <a:solidFill>
                  <a:srgbClr val="060708"/>
                </a:solidFill>
                <a:latin typeface="Century Gothic" panose="020B0502020202020204" pitchFamily="34" charset="0"/>
              </a:rPr>
              <a:t>высокобалльников</a:t>
            </a:r>
            <a:r>
              <a:rPr lang="ru-RU" sz="1400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 по биологии – это стало </a:t>
            </a:r>
            <a:r>
              <a:rPr lang="ru-RU" sz="1400" dirty="0">
                <a:solidFill>
                  <a:srgbClr val="060708"/>
                </a:solidFill>
                <a:latin typeface="Century Gothic" panose="020B0502020202020204" pitchFamily="34" charset="0"/>
              </a:rPr>
              <a:t>лучшим приростом среди всех предметов</a:t>
            </a:r>
            <a:endParaRPr lang="ru-RU" sz="1400" dirty="0">
              <a:latin typeface="Century Gothic" panose="020B0502020202020204" pitchFamily="34" charset="0"/>
            </a:endParaRPr>
          </a:p>
          <a:p>
            <a:endParaRPr lang="ru-RU" sz="1400" dirty="0">
              <a:solidFill>
                <a:srgbClr val="060708"/>
              </a:solidFill>
              <a:latin typeface="Century Gothic" panose="020B050202020202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17998" y="4738372"/>
            <a:ext cx="8947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12</a:t>
            </a:r>
            <a:r>
              <a:rPr lang="ru-RU" sz="2800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%</a:t>
            </a:r>
            <a:endParaRPr lang="ru-RU" sz="2800" b="1" dirty="0">
              <a:solidFill>
                <a:srgbClr val="00881B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516736" y="2072129"/>
            <a:ext cx="55435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Увеличение количества сдающих</a:t>
            </a:r>
          </a:p>
        </p:txBody>
      </p:sp>
    </p:spTree>
    <p:extLst>
      <p:ext uri="{BB962C8B-B14F-4D97-AF65-F5344CB8AC3E}">
        <p14:creationId xmlns:p14="http://schemas.microsoft.com/office/powerpoint/2010/main" val="89481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Скругленный прямоугольник 29"/>
          <p:cNvSpPr/>
          <p:nvPr/>
        </p:nvSpPr>
        <p:spPr>
          <a:xfrm>
            <a:off x="241297" y="2584307"/>
            <a:ext cx="5283203" cy="459285"/>
          </a:xfrm>
          <a:prstGeom prst="round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45 </a:t>
            </a:r>
            <a:r>
              <a:rPr lang="ru-RU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стобалльников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0" y="1153516"/>
            <a:ext cx="12192000" cy="467484"/>
          </a:xfrm>
          <a:prstGeom prst="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chemeClr val="bg1"/>
                </a:solidFill>
                <a:latin typeface="Century Gothic" panose="020B0502020202020204" pitchFamily="34" charset="0"/>
              </a:rPr>
              <a:t>Выпускники чаще выбирают предметы для таких направлений как: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A8A7B-59B4-40EC-9E61-56F4F8A258FF}" type="slidenum">
              <a:rPr lang="ru-RU" smtClean="0"/>
              <a:t>40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>
          <a:xfrm>
            <a:off x="740533" y="323045"/>
            <a:ext cx="7937771" cy="691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 smtClean="0">
                <a:solidFill>
                  <a:srgbClr val="00881B"/>
                </a:solidFill>
                <a:latin typeface="TomskObl2104" pitchFamily="50" charset="0"/>
              </a:rPr>
              <a:t>государственная итоговая аттестация </a:t>
            </a: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в 2026 году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397500" y="-799274"/>
            <a:ext cx="76631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b="1" dirty="0">
              <a:solidFill>
                <a:srgbClr val="060708"/>
              </a:solidFill>
              <a:latin typeface="Century Gothic" panose="020B0502020202020204" pitchFamily="34" charset="0"/>
            </a:endParaRPr>
          </a:p>
          <a:p>
            <a:r>
              <a:rPr lang="ru-RU" sz="1600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При </a:t>
            </a:r>
            <a:r>
              <a:rPr lang="ru-RU" sz="1600" dirty="0">
                <a:solidFill>
                  <a:srgbClr val="060708"/>
                </a:solidFill>
                <a:latin typeface="Century Gothic" panose="020B0502020202020204" pitchFamily="34" charset="0"/>
              </a:rPr>
              <a:t>этом в </a:t>
            </a:r>
            <a:r>
              <a:rPr lang="ru-RU" sz="1600" b="1" dirty="0">
                <a:solidFill>
                  <a:srgbClr val="060708"/>
                </a:solidFill>
                <a:latin typeface="Century Gothic" panose="020B0502020202020204" pitchFamily="34" charset="0"/>
              </a:rPr>
              <a:t>три раза сократилось</a:t>
            </a:r>
            <a:r>
              <a:rPr lang="ru-RU" sz="1600" dirty="0">
                <a:solidFill>
                  <a:srgbClr val="060708"/>
                </a:solidFill>
                <a:latin typeface="Century Gothic" panose="020B0502020202020204" pitchFamily="34" charset="0"/>
              </a:rPr>
              <a:t> количество выпускников 11-х классов, сдающих </a:t>
            </a:r>
            <a:r>
              <a:rPr lang="ru-RU" sz="1600" b="1" dirty="0">
                <a:solidFill>
                  <a:srgbClr val="060708"/>
                </a:solidFill>
                <a:latin typeface="Century Gothic" panose="020B0502020202020204" pitchFamily="34" charset="0"/>
              </a:rPr>
              <a:t>только два предмета.</a:t>
            </a:r>
            <a:endParaRPr lang="ru-RU" sz="1600" b="1" dirty="0">
              <a:latin typeface="Century Gothic" panose="020B0502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095821" y="5510723"/>
            <a:ext cx="55881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Абсолютно </a:t>
            </a:r>
            <a:r>
              <a:rPr lang="ru-RU" dirty="0">
                <a:solidFill>
                  <a:srgbClr val="060708"/>
                </a:solidFill>
                <a:latin typeface="Century Gothic" panose="020B0502020202020204" pitchFamily="34" charset="0"/>
              </a:rPr>
              <a:t>бесплатный проект, инициированный главой региона – </a:t>
            </a:r>
            <a:endParaRPr lang="ru-RU" dirty="0" smtClean="0">
              <a:solidFill>
                <a:srgbClr val="060708"/>
              </a:solidFill>
              <a:latin typeface="Century Gothic" panose="020B0502020202020204" pitchFamily="34" charset="0"/>
            </a:endParaRPr>
          </a:p>
          <a:p>
            <a:r>
              <a:rPr lang="ru-RU" b="1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«</a:t>
            </a:r>
            <a:r>
              <a:rPr lang="ru-RU" b="1" dirty="0">
                <a:solidFill>
                  <a:srgbClr val="060708"/>
                </a:solidFill>
                <a:latin typeface="Century Gothic" panose="020B0502020202020204" pitchFamily="34" charset="0"/>
              </a:rPr>
              <a:t>ЕГЭ и ОГЭ на все 100». </a:t>
            </a:r>
            <a:endParaRPr lang="ru-RU" b="1" dirty="0">
              <a:latin typeface="Century Gothic" panose="020B0502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155813" y="2699780"/>
            <a:ext cx="246468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60708"/>
                </a:solidFill>
                <a:latin typeface="Century Gothic" panose="020B0502020202020204" pitchFamily="34" charset="0"/>
              </a:rPr>
              <a:t>Для педагогов и школьников организована серия бесплатных </a:t>
            </a:r>
            <a:r>
              <a:rPr lang="ru-RU" dirty="0" err="1">
                <a:solidFill>
                  <a:srgbClr val="060708"/>
                </a:solidFill>
                <a:latin typeface="Century Gothic" panose="020B0502020202020204" pitchFamily="34" charset="0"/>
              </a:rPr>
              <a:t>вебинаров</a:t>
            </a:r>
            <a:r>
              <a:rPr lang="ru-RU" dirty="0">
                <a:solidFill>
                  <a:srgbClr val="060708"/>
                </a:solidFill>
                <a:latin typeface="Century Gothic" panose="020B0502020202020204" pitchFamily="34" charset="0"/>
              </a:rPr>
              <a:t>, онлайн консультаций, тренингов и пробных экзаменов.</a:t>
            </a: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372" y="3139603"/>
            <a:ext cx="5467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60708"/>
                </a:solidFill>
                <a:latin typeface="Century Gothic" panose="020B0502020202020204" pitchFamily="34" charset="0"/>
              </a:rPr>
              <a:t>трое из </a:t>
            </a:r>
            <a:r>
              <a:rPr lang="ru-RU" sz="1400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них </a:t>
            </a:r>
            <a:r>
              <a:rPr lang="ru-RU" sz="1400" dirty="0" err="1" smtClean="0">
                <a:solidFill>
                  <a:srgbClr val="060708"/>
                </a:solidFill>
                <a:latin typeface="Century Gothic" panose="020B0502020202020204" pitchFamily="34" charset="0"/>
              </a:rPr>
              <a:t>двухсотбалльники</a:t>
            </a:r>
            <a:endParaRPr lang="ru-RU" sz="1400" dirty="0"/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2771582097"/>
              </p:ext>
            </p:extLst>
          </p:nvPr>
        </p:nvGraphicFramePr>
        <p:xfrm>
          <a:off x="326108" y="3474720"/>
          <a:ext cx="4886559" cy="3246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873076" y="1716687"/>
            <a:ext cx="23262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60708"/>
                </a:solidFill>
                <a:latin typeface="Century Gothic" panose="020B0502020202020204" pitchFamily="34" charset="0"/>
              </a:rPr>
              <a:t>медицинские</a:t>
            </a:r>
            <a:endParaRPr lang="ru-RU" sz="24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4995378" y="1714631"/>
            <a:ext cx="22012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60708"/>
                </a:solidFill>
                <a:latin typeface="Century Gothic" panose="020B0502020202020204" pitchFamily="34" charset="0"/>
              </a:rPr>
              <a:t>инженерные</a:t>
            </a:r>
            <a:endParaRPr lang="ru-RU" sz="24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8462392" y="1760000"/>
            <a:ext cx="30396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60708"/>
                </a:solidFill>
                <a:latin typeface="Century Gothic" panose="020B0502020202020204" pitchFamily="34" charset="0"/>
              </a:rPr>
              <a:t>ИТ специальности</a:t>
            </a:r>
            <a:endParaRPr lang="ru-RU" sz="2400" dirty="0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326108" y="2415861"/>
            <a:ext cx="11465539" cy="0"/>
          </a:xfrm>
          <a:prstGeom prst="line">
            <a:avLst/>
          </a:prstGeom>
          <a:ln w="28575">
            <a:solidFill>
              <a:srgbClr val="0088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sun9-41.vkuserphoto.ru/s/v1/ig2/oFpy-A8BaRX8iaBwhwS-Xc5To-bjIdwO3XYURPi_-YKqzr2WeYl1NebzfEj3v9E-HauiABYKv5fGbl5RWDhd1hCk.jpg?quality=95&amp;as=32x32,48x48,72x72,108x108,160x160,240x240,360x360,480x480,540x540,640x640,720x720,1080x1080,1280x1280,1396x1396&amp;from=bu&amp;u=FHwtP4rk_m_-MNHQ9x1_ojAntVgiB8qocJueWjzqWOY&amp;cs=1396x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821" y="2610058"/>
            <a:ext cx="2864191" cy="2864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3" name="Прямая соединительная линия 52"/>
          <p:cNvCxnSpPr/>
          <p:nvPr/>
        </p:nvCxnSpPr>
        <p:spPr>
          <a:xfrm>
            <a:off x="5830571" y="2584307"/>
            <a:ext cx="2165" cy="4123051"/>
          </a:xfrm>
          <a:prstGeom prst="line">
            <a:avLst/>
          </a:prstGeom>
          <a:ln w="28575">
            <a:solidFill>
              <a:srgbClr val="0088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505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sldNum" sz="quarter" idx="4294967295"/>
          </p:nvPr>
        </p:nvSpPr>
        <p:spPr>
          <a:xfrm>
            <a:off x="11751393" y="6534556"/>
            <a:ext cx="29337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20"/>
              </a:lnSpc>
            </a:pPr>
            <a:fld id="{81D60167-4931-47E6-BA6A-407CBD079E47}" type="slidenum">
              <a:rPr spc="-25" dirty="0"/>
              <a:t>41</a:t>
            </a:fld>
            <a:endParaRPr spc="-25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>
          <a:xfrm>
            <a:off x="740533" y="323045"/>
            <a:ext cx="8479667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2800" dirty="0">
                <a:solidFill>
                  <a:srgbClr val="00881B"/>
                </a:solidFill>
                <a:latin typeface="TomskObl2104" pitchFamily="50" charset="0"/>
              </a:rPr>
              <a:t>ИТОГИ ВСЕРОССИЙСКОЙ ОЛИМПИАДЫ ШКОЛЬНИКОВ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220465"/>
              </p:ext>
            </p:extLst>
          </p:nvPr>
        </p:nvGraphicFramePr>
        <p:xfrm>
          <a:off x="326108" y="1095720"/>
          <a:ext cx="11286118" cy="16577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91973"/>
                <a:gridCol w="3170628"/>
                <a:gridCol w="2720251"/>
                <a:gridCol w="2603266"/>
              </a:tblGrid>
              <a:tr h="3266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67" marR="36967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Участники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67" marR="3696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Победители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67" marR="3696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Призёры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67" marR="3696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655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2024-2025</a:t>
                      </a:r>
                      <a:endParaRPr lang="ru-RU" sz="1200" b="0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67" marR="36967" marT="0" marB="0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881B"/>
                          </a:solidFill>
                          <a:effectLst/>
                          <a:latin typeface="Century Gothic" panose="020B0502020202020204" pitchFamily="34" charset="0"/>
                        </a:rPr>
                        <a:t>1912</a:t>
                      </a:r>
                      <a:endParaRPr lang="ru-RU" sz="1800" b="1" dirty="0">
                        <a:solidFill>
                          <a:srgbClr val="00881B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67" marR="36967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881B"/>
                          </a:solidFill>
                          <a:effectLst/>
                          <a:latin typeface="Century Gothic" panose="020B0502020202020204" pitchFamily="34" charset="0"/>
                        </a:rPr>
                        <a:t>240</a:t>
                      </a:r>
                      <a:endParaRPr lang="ru-RU" sz="1800" b="1" dirty="0">
                        <a:solidFill>
                          <a:srgbClr val="00881B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67" marR="36967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881B"/>
                          </a:solidFill>
                          <a:effectLst/>
                          <a:latin typeface="Century Gothic" panose="020B0502020202020204" pitchFamily="34" charset="0"/>
                        </a:rPr>
                        <a:t>402</a:t>
                      </a:r>
                      <a:endParaRPr lang="ru-RU" sz="1800" b="1" dirty="0">
                        <a:solidFill>
                          <a:srgbClr val="00881B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67" marR="36967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655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2025-2026</a:t>
                      </a:r>
                      <a:endParaRPr lang="ru-RU" sz="1600" b="1" dirty="0" smtClean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67" marR="36967" marT="0" marB="0" anchor="ctr">
                    <a:lnL w="12700" cmpd="sng"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881B"/>
                          </a:solidFill>
                          <a:effectLst/>
                          <a:latin typeface="Century Gothic" panose="020B0502020202020204" pitchFamily="34" charset="0"/>
                        </a:rPr>
                        <a:t>1786</a:t>
                      </a:r>
                      <a:endParaRPr lang="ru-RU" sz="2400" b="1" dirty="0">
                        <a:solidFill>
                          <a:srgbClr val="00881B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67" marR="36967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881B"/>
                          </a:solidFill>
                          <a:effectLst/>
                          <a:latin typeface="Century Gothic" panose="020B0502020202020204" pitchFamily="34" charset="0"/>
                        </a:rPr>
                        <a:t>123</a:t>
                      </a:r>
                      <a:endParaRPr lang="ru-RU" sz="2400" b="1" dirty="0">
                        <a:solidFill>
                          <a:srgbClr val="00881B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67" marR="36967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881B"/>
                          </a:solidFill>
                          <a:effectLst/>
                          <a:latin typeface="Century Gothic" panose="020B0502020202020204" pitchFamily="34" charset="0"/>
                        </a:rPr>
                        <a:t>417</a:t>
                      </a:r>
                      <a:endParaRPr lang="ru-RU" sz="2400" b="1" dirty="0">
                        <a:solidFill>
                          <a:srgbClr val="00881B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67" marR="36967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Скругленный прямоугольник 17"/>
          <p:cNvSpPr/>
          <p:nvPr/>
        </p:nvSpPr>
        <p:spPr>
          <a:xfrm>
            <a:off x="4403802" y="1900342"/>
            <a:ext cx="668512" cy="243135"/>
          </a:xfrm>
          <a:prstGeom prst="roundRect">
            <a:avLst/>
          </a:prstGeom>
          <a:solidFill>
            <a:srgbClr val="3A8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-6,6%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332195" y="1900342"/>
            <a:ext cx="668512" cy="243135"/>
          </a:xfrm>
          <a:prstGeom prst="roundRect">
            <a:avLst/>
          </a:prstGeom>
          <a:solidFill>
            <a:srgbClr val="3A8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-48,7%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9918086" y="1900342"/>
            <a:ext cx="668512" cy="243135"/>
          </a:xfrm>
          <a:prstGeom prst="roundRect">
            <a:avLst/>
          </a:prstGeom>
          <a:solidFill>
            <a:srgbClr val="3A8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+3,6</a:t>
            </a:r>
            <a:r>
              <a:rPr lang="ru-RU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%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492401" y="3835015"/>
            <a:ext cx="37279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Century Gothic" panose="020B0502020202020204" pitchFamily="34" charset="0"/>
              </a:rPr>
              <a:t>Астрономия</a:t>
            </a:r>
            <a:r>
              <a:rPr lang="ru-RU" sz="1200" dirty="0">
                <a:latin typeface="Century Gothic" panose="020B0502020202020204" pitchFamily="34" charset="0"/>
              </a:rPr>
              <a:t>, биология, география, физика, </a:t>
            </a:r>
            <a:r>
              <a:rPr lang="ru-RU" sz="1200" dirty="0" smtClean="0">
                <a:latin typeface="Century Gothic" panose="020B0502020202020204" pitchFamily="34" charset="0"/>
              </a:rPr>
              <a:t>химия, математика </a:t>
            </a:r>
            <a:r>
              <a:rPr lang="ru-RU" sz="1200" dirty="0">
                <a:latin typeface="Century Gothic" panose="020B0502020202020204" pitchFamily="34" charset="0"/>
              </a:rPr>
              <a:t>и </a:t>
            </a:r>
            <a:r>
              <a:rPr lang="ru-RU" sz="1200" dirty="0" smtClean="0">
                <a:latin typeface="Century Gothic" panose="020B0502020202020204" pitchFamily="34" charset="0"/>
              </a:rPr>
              <a:t>экология</a:t>
            </a:r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27" name="Пятиугольник 26"/>
          <p:cNvSpPr/>
          <p:nvPr/>
        </p:nvSpPr>
        <p:spPr>
          <a:xfrm>
            <a:off x="326108" y="4447760"/>
            <a:ext cx="2871233" cy="759289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Региональный этап ВСОШ по естественно-научному циклу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286201" y="4572739"/>
            <a:ext cx="1934111" cy="462079"/>
          </a:xfrm>
          <a:prstGeom prst="roundRect">
            <a:avLst>
              <a:gd name="adj" fmla="val 14481"/>
            </a:avLst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BA4318"/>
                </a:solidFill>
                <a:latin typeface="Century Gothic" panose="020B0502020202020204" pitchFamily="34" charset="0"/>
              </a:rPr>
              <a:t>406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школьников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ятиугольник 28"/>
          <p:cNvSpPr/>
          <p:nvPr/>
        </p:nvSpPr>
        <p:spPr>
          <a:xfrm>
            <a:off x="326108" y="5526827"/>
            <a:ext cx="2871233" cy="787284"/>
          </a:xfrm>
          <a:prstGeom prst="homePlat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Заключительный этап ВСОШ по естественно-научному циклу</a:t>
            </a:r>
            <a:endParaRPr lang="ru-RU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286201" y="5667717"/>
            <a:ext cx="1934112" cy="462079"/>
          </a:xfrm>
          <a:prstGeom prst="roundRect">
            <a:avLst>
              <a:gd name="adj" fmla="val 14481"/>
            </a:avLst>
          </a:prstGeom>
          <a:noFill/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BA4318"/>
                </a:solidFill>
                <a:latin typeface="Century Gothic" panose="020B0502020202020204" pitchFamily="34" charset="0"/>
              </a:rPr>
              <a:t>12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школьников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Развернутая стрелка 34"/>
          <p:cNvSpPr/>
          <p:nvPr/>
        </p:nvSpPr>
        <p:spPr>
          <a:xfrm rot="5400000">
            <a:off x="4944313" y="5096240"/>
            <a:ext cx="1103539" cy="551542"/>
          </a:xfrm>
          <a:prstGeom prst="uturnArrow">
            <a:avLst>
              <a:gd name="adj1" fmla="val 5000"/>
              <a:gd name="adj2" fmla="val 10385"/>
              <a:gd name="adj3" fmla="val 17308"/>
              <a:gd name="adj4" fmla="val 50000"/>
              <a:gd name="adj5" fmla="val 100000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 rot="5400000">
            <a:off x="5114605" y="5156418"/>
            <a:ext cx="837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2,96%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301734" y="3573279"/>
            <a:ext cx="4386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Century Gothic" panose="020B0502020202020204" pitchFamily="34" charset="0"/>
              </a:rPr>
              <a:t>Естественно-научное направление</a:t>
            </a:r>
            <a:endParaRPr lang="ru-RU" b="1" dirty="0">
              <a:latin typeface="Century Gothic" panose="020B0502020202020204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727432" y="3862122"/>
            <a:ext cx="38591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Century Gothic" panose="020B0502020202020204" pitchFamily="34" charset="0"/>
              </a:rPr>
              <a:t>Языки, искусство</a:t>
            </a:r>
            <a:r>
              <a:rPr lang="ru-RU" sz="1200" dirty="0">
                <a:latin typeface="Century Gothic" panose="020B0502020202020204" pitchFamily="34" charset="0"/>
              </a:rPr>
              <a:t>, история, литература, обществознание, право, экономика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6900765" y="3578969"/>
            <a:ext cx="35125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Century Gothic" panose="020B0502020202020204" pitchFamily="34" charset="0"/>
              </a:rPr>
              <a:t>Гуманитарное направление</a:t>
            </a:r>
            <a:endParaRPr lang="ru-RU" b="1" dirty="0">
              <a:latin typeface="Century Gothic" panose="020B0502020202020204" pitchFamily="34" charset="0"/>
            </a:endParaRP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8" y="3206860"/>
            <a:ext cx="414425" cy="476655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>
          <a:xfrm>
            <a:off x="740533" y="3241269"/>
            <a:ext cx="8479667" cy="358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2800" dirty="0">
                <a:solidFill>
                  <a:srgbClr val="00881B"/>
                </a:solidFill>
                <a:latin typeface="TomskObl2104" pitchFamily="50" charset="0"/>
              </a:rPr>
              <a:t>ВСОШ ПО ПРОФИЛЬНЫМ ПРЕДМЕТАМ</a:t>
            </a:r>
          </a:p>
        </p:txBody>
      </p:sp>
      <p:sp>
        <p:nvSpPr>
          <p:cNvPr id="62" name="Пятиугольник 61"/>
          <p:cNvSpPr/>
          <p:nvPr/>
        </p:nvSpPr>
        <p:spPr>
          <a:xfrm>
            <a:off x="6094399" y="4433638"/>
            <a:ext cx="2871233" cy="759289"/>
          </a:xfrm>
          <a:prstGeom prst="homePlate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Региональный этап ВСОШ по гуманитарному циклу</a:t>
            </a:r>
          </a:p>
        </p:txBody>
      </p:sp>
      <p:sp>
        <p:nvSpPr>
          <p:cNvPr id="63" name="Пятиугольник 62"/>
          <p:cNvSpPr/>
          <p:nvPr/>
        </p:nvSpPr>
        <p:spPr>
          <a:xfrm>
            <a:off x="6094399" y="5512705"/>
            <a:ext cx="2871233" cy="787284"/>
          </a:xfrm>
          <a:prstGeom prst="homePlate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Заключительный этап ВСОШ по гуманитарному циклу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9025875" y="4567042"/>
            <a:ext cx="1934111" cy="462079"/>
          </a:xfrm>
          <a:prstGeom prst="roundRect">
            <a:avLst>
              <a:gd name="adj" fmla="val 14481"/>
            </a:avLst>
          </a:prstGeom>
          <a:noFill/>
          <a:ln w="19050">
            <a:solidFill>
              <a:srgbClr val="2F55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BA4318"/>
                </a:solidFill>
                <a:latin typeface="Century Gothic" panose="020B0502020202020204" pitchFamily="34" charset="0"/>
              </a:rPr>
              <a:t>937 </a:t>
            </a: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школьников</a:t>
            </a: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9025875" y="5662020"/>
            <a:ext cx="1934112" cy="462079"/>
          </a:xfrm>
          <a:prstGeom prst="roundRect">
            <a:avLst>
              <a:gd name="adj" fmla="val 14481"/>
            </a:avLst>
          </a:prstGeom>
          <a:noFill/>
          <a:ln w="19050">
            <a:solidFill>
              <a:srgbClr val="2F55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BA4318"/>
                </a:solidFill>
                <a:latin typeface="Century Gothic" panose="020B0502020202020204" pitchFamily="34" charset="0"/>
              </a:rPr>
              <a:t>10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школьников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6" name="Развернутая стрелка 65"/>
          <p:cNvSpPr/>
          <p:nvPr/>
        </p:nvSpPr>
        <p:spPr>
          <a:xfrm rot="5400000">
            <a:off x="10683987" y="5090543"/>
            <a:ext cx="1103539" cy="551542"/>
          </a:xfrm>
          <a:prstGeom prst="uturnArrow">
            <a:avLst>
              <a:gd name="adj1" fmla="val 5000"/>
              <a:gd name="adj2" fmla="val 10385"/>
              <a:gd name="adj3" fmla="val 17308"/>
              <a:gd name="adj4" fmla="val 50000"/>
              <a:gd name="adj5" fmla="val 100000"/>
            </a:avLst>
          </a:prstGeom>
          <a:solidFill>
            <a:srgbClr val="00881B"/>
          </a:solidFill>
          <a:ln>
            <a:solidFill>
              <a:srgbClr val="2F55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F5597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 rot="5400000">
            <a:off x="10854279" y="5150721"/>
            <a:ext cx="837089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2F5597"/>
                </a:solidFill>
                <a:latin typeface="Century Gothic" panose="020B0502020202020204" pitchFamily="34" charset="0"/>
              </a:rPr>
              <a:t>1,07%</a:t>
            </a:r>
            <a:endParaRPr lang="ru-RU" b="1" dirty="0">
              <a:solidFill>
                <a:srgbClr val="2F5597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63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7327219" y="1127239"/>
            <a:ext cx="4227201" cy="1572194"/>
          </a:xfrm>
          <a:prstGeom prst="roundRect">
            <a:avLst>
              <a:gd name="adj" fmla="val 9661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Томская область вошла в ТОП-5 субъектов РФ с наибольшим средним процентом выполняемости задания  </a:t>
            </a:r>
            <a:endParaRPr lang="ru-RU" sz="16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69,71 </a:t>
            </a: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% 1 место в рейтинге</a:t>
            </a: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3861808" y="6858000"/>
            <a:ext cx="184730" cy="307777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 algn="ctr">
              <a:defRPr/>
            </a:pPr>
            <a:endParaRPr lang="ru-RU" sz="1400" b="1" dirty="0">
              <a:latin typeface="Century Gothic" panose="020B0502020202020204" pitchFamily="34" charset="0"/>
              <a:cs typeface="Roboto Black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05161" y="4713436"/>
            <a:ext cx="108868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* c 01.09.2026 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400" dirty="0">
                <a:latin typeface="Century Gothic" panose="020B0502020202020204" pitchFamily="34" charset="0"/>
              </a:rPr>
              <a:t>ДЭ определен в качестве формы государственной итоговой аттестации по образовательным программам СПО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400" dirty="0">
                <a:latin typeface="Century Gothic" panose="020B0502020202020204" pitchFamily="34" charset="0"/>
              </a:rPr>
              <a:t>Результаты ГИА по образовательным программам СПО в форме ДЭ могут признаваться советами по профессиональным квалификациям в качестве независимой оценки квалификации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45823" t="7814" r="23022" b="13452"/>
          <a:stretch/>
        </p:blipFill>
        <p:spPr>
          <a:xfrm>
            <a:off x="-2590517" y="-589347"/>
            <a:ext cx="1391768" cy="1978493"/>
          </a:xfrm>
          <a:prstGeom prst="rect">
            <a:avLst/>
          </a:prstGeom>
        </p:spPr>
      </p:pic>
      <p:sp>
        <p:nvSpPr>
          <p:cNvPr id="37" name="Прямоугольник 36"/>
          <p:cNvSpPr/>
          <p:nvPr/>
        </p:nvSpPr>
        <p:spPr bwMode="auto">
          <a:xfrm>
            <a:off x="9870919" y="4045172"/>
            <a:ext cx="1055097" cy="461665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F38221"/>
                </a:solidFill>
                <a:latin typeface="Century Gothic" panose="020B0502020202020204" pitchFamily="34" charset="0"/>
              </a:rPr>
              <a:t>48,5%</a:t>
            </a:r>
            <a:endParaRPr lang="ru-RU" sz="2400" b="1" dirty="0">
              <a:solidFill>
                <a:srgbClr val="F38221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 bwMode="auto">
          <a:xfrm>
            <a:off x="8417224" y="4060188"/>
            <a:ext cx="1055097" cy="461665"/>
          </a:xfrm>
          <a:prstGeom prst="rect">
            <a:avLst/>
          </a:prstGeom>
          <a:grp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F38221"/>
                </a:solidFill>
                <a:latin typeface="Century Gothic" panose="020B0502020202020204" pitchFamily="34" charset="0"/>
              </a:rPr>
              <a:t>51,5%</a:t>
            </a:r>
            <a:endParaRPr lang="ru-RU" sz="2400" dirty="0">
              <a:solidFill>
                <a:srgbClr val="F38221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Google Shape;215;p32"/>
          <p:cNvSpPr/>
          <p:nvPr/>
        </p:nvSpPr>
        <p:spPr bwMode="auto">
          <a:xfrm>
            <a:off x="7338653" y="4233539"/>
            <a:ext cx="998230" cy="344830"/>
          </a:xfrm>
          <a:prstGeom prst="roundRect">
            <a:avLst>
              <a:gd name="adj" fmla="val 16667"/>
            </a:avLst>
          </a:prstGeom>
          <a:solidFill>
            <a:srgbClr val="00881B"/>
          </a:solidFill>
          <a:ln w="19050" cap="flat" cmpd="sng">
            <a:solidFill>
              <a:srgbClr val="0088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defRPr/>
            </a:pPr>
            <a:r>
              <a:rPr lang="ru-RU" sz="2000" b="1" dirty="0">
                <a:solidFill>
                  <a:schemeClr val="bg1"/>
                </a:solidFill>
                <a:latin typeface="+mj-lt"/>
                <a:ea typeface="Roboto Black"/>
                <a:cs typeface="Roboto Black"/>
              </a:rPr>
              <a:t>ФАКТ</a:t>
            </a:r>
            <a:endParaRPr lang="ru-RU" sz="2000" b="0" i="0" u="none" strike="noStrike" cap="none" spc="0" dirty="0">
              <a:ln>
                <a:noFill/>
              </a:ln>
              <a:solidFill>
                <a:schemeClr val="bg1"/>
              </a:solidFill>
              <a:latin typeface="+mj-lt"/>
              <a:cs typeface="Roboto Black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327218" y="2804088"/>
            <a:ext cx="4227201" cy="1216520"/>
          </a:xfrm>
          <a:prstGeom prst="roundRect">
            <a:avLst/>
          </a:prstGeom>
          <a:noFill/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Доля обучающихся колледжей и техникумов, прошедших демонстрационный экзамен профильного уровня – </a:t>
            </a:r>
            <a:r>
              <a:rPr lang="ru-RU" sz="1600" b="1" dirty="0" smtClean="0">
                <a:solidFill>
                  <a:srgbClr val="F38221"/>
                </a:solidFill>
                <a:latin typeface="Century Gothic" panose="020B0502020202020204" pitchFamily="34" charset="0"/>
              </a:rPr>
              <a:t>30% (план)</a:t>
            </a:r>
            <a:endParaRPr lang="ru-RU" sz="1600" b="1" dirty="0">
              <a:solidFill>
                <a:srgbClr val="F38221"/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8325408" y="4378112"/>
            <a:ext cx="168710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defRPr/>
            </a:pPr>
            <a:r>
              <a:rPr lang="ru-RU" sz="1200" b="1" dirty="0" smtClean="0">
                <a:latin typeface="Century Gothic" panose="020B0502020202020204" pitchFamily="34" charset="0"/>
                <a:ea typeface="Roboto Black"/>
                <a:cs typeface="Roboto Black"/>
              </a:rPr>
              <a:t>базовый уровень </a:t>
            </a:r>
            <a:endParaRPr lang="ru-RU" sz="1200" b="1" dirty="0">
              <a:latin typeface="Century Gothic" panose="020B0502020202020204" pitchFamily="34" charset="0"/>
              <a:ea typeface="Roboto Black"/>
              <a:cs typeface="Roboto Black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9876470" y="4378112"/>
            <a:ext cx="19151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defRPr/>
            </a:pPr>
            <a:r>
              <a:rPr lang="ru-RU" sz="1200" b="1" dirty="0" smtClean="0">
                <a:latin typeface="Century Gothic" panose="020B0502020202020204" pitchFamily="34" charset="0"/>
                <a:ea typeface="Roboto Medium"/>
                <a:cs typeface="Roboto Black"/>
              </a:rPr>
              <a:t>профильный уровень</a:t>
            </a:r>
            <a:endParaRPr lang="ru-RU" sz="1200" b="1" dirty="0">
              <a:latin typeface="Century Gothic" panose="020B0502020202020204" pitchFamily="34" charset="0"/>
              <a:cs typeface="Roboto Black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>
          <a:xfrm>
            <a:off x="740533" y="323045"/>
            <a:ext cx="7937771" cy="616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2800" dirty="0">
                <a:solidFill>
                  <a:srgbClr val="00881B"/>
                </a:solidFill>
                <a:latin typeface="TomskObl2104" pitchFamily="50" charset="0"/>
              </a:rPr>
              <a:t>НЕЗАВИСИМАЯ ОЦЕНКА КАЧЕСТВА ОБРАЗОВАНИЯ ДЕМОНСТРАЦИОННЫЙ ЭКЗАМЕН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7184572" y="1278675"/>
            <a:ext cx="0" cy="3407087"/>
          </a:xfrm>
          <a:prstGeom prst="line">
            <a:avLst/>
          </a:prstGeom>
          <a:ln w="57150">
            <a:solidFill>
              <a:srgbClr val="0088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11798" t="32440" r="29297" b="6633"/>
          <a:stretch/>
        </p:blipFill>
        <p:spPr>
          <a:xfrm>
            <a:off x="-1943652" y="596548"/>
            <a:ext cx="1224120" cy="753648"/>
          </a:xfrm>
          <a:prstGeom prst="rect">
            <a:avLst/>
          </a:prstGeom>
        </p:spPr>
      </p:pic>
      <p:cxnSp>
        <p:nvCxnSpPr>
          <p:cNvPr id="57" name="Прямая соединительная линия 56"/>
          <p:cNvCxnSpPr/>
          <p:nvPr/>
        </p:nvCxnSpPr>
        <p:spPr>
          <a:xfrm flipH="1">
            <a:off x="264958" y="4685762"/>
            <a:ext cx="11526689" cy="0"/>
          </a:xfrm>
          <a:prstGeom prst="line">
            <a:avLst/>
          </a:prstGeom>
          <a:ln w="57150">
            <a:solidFill>
              <a:srgbClr val="0088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Google Shape;203;p32"/>
          <p:cNvSpPr/>
          <p:nvPr/>
        </p:nvSpPr>
        <p:spPr bwMode="auto">
          <a:xfrm>
            <a:off x="4741357" y="1112056"/>
            <a:ext cx="1896663" cy="306422"/>
          </a:xfrm>
          <a:prstGeom prst="roundRect">
            <a:avLst>
              <a:gd name="adj" fmla="val 16667"/>
            </a:avLst>
          </a:prstGeom>
          <a:solidFill>
            <a:srgbClr val="00881B"/>
          </a:solidFill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srgbClr val="FFFFFF"/>
                </a:solidFill>
                <a:latin typeface="Century Gothic" panose="020B0502020202020204" pitchFamily="34" charset="0"/>
                <a:ea typeface="Roboto"/>
              </a:rPr>
              <a:t>Количество ДЭ</a:t>
            </a:r>
            <a:endParaRPr sz="1200" b="1" i="0" u="none" strike="noStrike" cap="none" spc="0" dirty="0">
              <a:ln>
                <a:noFill/>
              </a:ln>
              <a:solidFill>
                <a:srgbClr val="FFFFFF"/>
              </a:solidFill>
              <a:latin typeface="Century Gothic" panose="020B0502020202020204" pitchFamily="34" charset="0"/>
              <a:ea typeface="Roboto"/>
            </a:endParaRPr>
          </a:p>
        </p:txBody>
      </p:sp>
      <p:sp>
        <p:nvSpPr>
          <p:cNvPr id="34" name="Google Shape;204;p32"/>
          <p:cNvSpPr/>
          <p:nvPr/>
        </p:nvSpPr>
        <p:spPr bwMode="auto">
          <a:xfrm>
            <a:off x="389634" y="1098219"/>
            <a:ext cx="1623552" cy="306422"/>
          </a:xfrm>
          <a:prstGeom prst="roundRect">
            <a:avLst>
              <a:gd name="adj" fmla="val 16667"/>
            </a:avLst>
          </a:prstGeom>
          <a:solidFill>
            <a:srgbClr val="00881B"/>
          </a:solidFill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srgbClr val="FFFFFF"/>
                </a:solidFill>
                <a:latin typeface="Century Gothic" panose="020B0502020202020204" pitchFamily="34" charset="0"/>
                <a:ea typeface="Roboto"/>
              </a:rPr>
              <a:t>Выпускники, чел.</a:t>
            </a:r>
            <a:endParaRPr sz="1200" b="1" i="0" u="none" strike="noStrike" cap="none" spc="0" dirty="0">
              <a:ln>
                <a:noFill/>
              </a:ln>
              <a:solidFill>
                <a:srgbClr val="FFFFFF"/>
              </a:solidFill>
              <a:latin typeface="Century Gothic" panose="020B0502020202020204" pitchFamily="34" charset="0"/>
              <a:ea typeface="Roboto"/>
            </a:endParaRPr>
          </a:p>
        </p:txBody>
      </p:sp>
      <p:sp>
        <p:nvSpPr>
          <p:cNvPr id="35" name="Google Shape;205;p32"/>
          <p:cNvSpPr/>
          <p:nvPr/>
        </p:nvSpPr>
        <p:spPr bwMode="auto">
          <a:xfrm>
            <a:off x="398547" y="1793678"/>
            <a:ext cx="1638248" cy="510733"/>
          </a:xfrm>
          <a:prstGeom prst="roundRect">
            <a:avLst>
              <a:gd name="adj" fmla="val 16667"/>
            </a:avLst>
          </a:prstGeom>
          <a:solidFill>
            <a:srgbClr val="00881B"/>
          </a:solidFill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srgbClr val="FFFFFF"/>
                </a:solidFill>
                <a:latin typeface="Century Gothic" panose="020B0502020202020204" pitchFamily="34" charset="0"/>
                <a:ea typeface="Roboto"/>
              </a:rPr>
              <a:t>Профессии/</a:t>
            </a:r>
            <a:endParaRPr sz="1200" b="1" i="0" u="none" strike="noStrike" cap="none" spc="0" dirty="0">
              <a:ln>
                <a:noFill/>
              </a:ln>
              <a:solidFill>
                <a:srgbClr val="FFFFFF"/>
              </a:solidFill>
              <a:latin typeface="Century Gothic" panose="020B0502020202020204" pitchFamily="34" charset="0"/>
              <a:ea typeface="Roboto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srgbClr val="FFFFFF"/>
                </a:solidFill>
                <a:latin typeface="Century Gothic" panose="020B0502020202020204" pitchFamily="34" charset="0"/>
                <a:ea typeface="Roboto"/>
              </a:rPr>
              <a:t>специальности</a:t>
            </a:r>
            <a:endParaRPr sz="1200" b="1" i="0" u="none" strike="noStrike" cap="none" spc="0" dirty="0">
              <a:ln>
                <a:noFill/>
              </a:ln>
              <a:solidFill>
                <a:srgbClr val="FFFFFF"/>
              </a:solidFill>
              <a:latin typeface="Century Gothic" panose="020B0502020202020204" pitchFamily="34" charset="0"/>
              <a:ea typeface="Roboto"/>
            </a:endParaRPr>
          </a:p>
        </p:txBody>
      </p:sp>
      <p:sp>
        <p:nvSpPr>
          <p:cNvPr id="36" name="Google Shape;206;p32"/>
          <p:cNvSpPr/>
          <p:nvPr/>
        </p:nvSpPr>
        <p:spPr bwMode="auto">
          <a:xfrm>
            <a:off x="4727744" y="1773201"/>
            <a:ext cx="1933885" cy="510733"/>
          </a:xfrm>
          <a:prstGeom prst="roundRect">
            <a:avLst>
              <a:gd name="adj" fmla="val 16667"/>
            </a:avLst>
          </a:prstGeom>
          <a:solidFill>
            <a:srgbClr val="00881B"/>
          </a:solidFill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srgbClr val="FFFFFF"/>
                </a:solidFill>
                <a:latin typeface="Century Gothic" panose="020B0502020202020204" pitchFamily="34" charset="0"/>
                <a:ea typeface="Roboto"/>
              </a:rPr>
              <a:t>Образовательные организации</a:t>
            </a:r>
            <a:endParaRPr sz="1200" b="1" i="0" u="none" strike="noStrike" cap="none" spc="0" dirty="0">
              <a:ln>
                <a:noFill/>
              </a:ln>
              <a:solidFill>
                <a:srgbClr val="FFFFFF"/>
              </a:solidFill>
              <a:latin typeface="Century Gothic" panose="020B0502020202020204" pitchFamily="34" charset="0"/>
              <a:ea typeface="Roboto"/>
            </a:endParaRPr>
          </a:p>
        </p:txBody>
      </p:sp>
      <p:sp>
        <p:nvSpPr>
          <p:cNvPr id="43" name="Google Shape;207;p32"/>
          <p:cNvSpPr/>
          <p:nvPr/>
        </p:nvSpPr>
        <p:spPr bwMode="auto">
          <a:xfrm>
            <a:off x="2517088" y="1795884"/>
            <a:ext cx="1638248" cy="510733"/>
          </a:xfrm>
          <a:prstGeom prst="roundRect">
            <a:avLst>
              <a:gd name="adj" fmla="val 16667"/>
            </a:avLst>
          </a:prstGeom>
          <a:solidFill>
            <a:srgbClr val="00881B"/>
          </a:solidFill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/>
            </a:pPr>
            <a:r>
              <a:rPr lang="ru-RU" sz="1200" b="1" i="0" u="none" strike="noStrike" cap="none" spc="0" dirty="0">
                <a:ln>
                  <a:noFill/>
                </a:ln>
                <a:solidFill>
                  <a:srgbClr val="FFFFFF"/>
                </a:solidFill>
                <a:latin typeface="Century Gothic" panose="020B0502020202020204" pitchFamily="34" charset="0"/>
                <a:ea typeface="Roboto"/>
              </a:rPr>
              <a:t>Центры проведения ДЭ</a:t>
            </a:r>
            <a:endParaRPr sz="1200" b="1" i="0" u="none" strike="noStrike" cap="none" spc="0" dirty="0">
              <a:ln>
                <a:noFill/>
              </a:ln>
              <a:solidFill>
                <a:srgbClr val="FFFFFF"/>
              </a:solidFill>
              <a:latin typeface="Century Gothic" panose="020B0502020202020204" pitchFamily="34" charset="0"/>
              <a:ea typeface="Roboto"/>
            </a:endParaRPr>
          </a:p>
        </p:txBody>
      </p:sp>
      <p:sp>
        <p:nvSpPr>
          <p:cNvPr id="44" name="TextBox 43"/>
          <p:cNvSpPr txBox="1"/>
          <p:nvPr/>
        </p:nvSpPr>
        <p:spPr bwMode="auto">
          <a:xfrm>
            <a:off x="297078" y="1287713"/>
            <a:ext cx="1779284" cy="454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buClr>
                <a:srgbClr val="FFFFFF"/>
              </a:buClr>
              <a:buSzPts val="2000"/>
              <a:defRPr/>
            </a:pPr>
            <a:r>
              <a:rPr lang="ru-RU" b="1" dirty="0">
                <a:solidFill>
                  <a:srgbClr val="F38221"/>
                </a:solidFill>
                <a:latin typeface="Century Gothic" panose="020B0502020202020204" pitchFamily="34" charset="0"/>
                <a:ea typeface="Roboto"/>
              </a:rPr>
              <a:t>2 </a:t>
            </a:r>
            <a:r>
              <a:rPr lang="ru-RU" b="1" dirty="0" smtClean="0">
                <a:solidFill>
                  <a:srgbClr val="F38221"/>
                </a:solidFill>
                <a:latin typeface="Century Gothic" panose="020B0502020202020204" pitchFamily="34" charset="0"/>
                <a:ea typeface="Roboto"/>
              </a:rPr>
              <a:t>666</a:t>
            </a:r>
            <a:endParaRPr dirty="0">
              <a:solidFill>
                <a:srgbClr val="F38221"/>
              </a:solidFill>
              <a:latin typeface="Century Gothic" panose="020B0502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 bwMode="auto">
          <a:xfrm>
            <a:off x="4804141" y="1287713"/>
            <a:ext cx="1779284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914400">
              <a:lnSpc>
                <a:spcPct val="150000"/>
              </a:lnSpc>
              <a:buClr>
                <a:srgbClr val="FFFFFF"/>
              </a:buClr>
              <a:buSzPts val="2000"/>
              <a:buFont typeface="Arial"/>
              <a:buNone/>
              <a:defRPr/>
            </a:pPr>
            <a:r>
              <a:rPr lang="ru-RU" b="1" dirty="0" smtClean="0">
                <a:solidFill>
                  <a:srgbClr val="F38221"/>
                </a:solidFill>
                <a:latin typeface="Century Gothic" panose="020B0502020202020204" pitchFamily="34" charset="0"/>
                <a:ea typeface="Roboto"/>
              </a:rPr>
              <a:t>215</a:t>
            </a:r>
            <a:endParaRPr lang="en-US" b="1" dirty="0">
              <a:solidFill>
                <a:srgbClr val="F38221"/>
              </a:solidFill>
              <a:latin typeface="Century Gothic" panose="020B0502020202020204" pitchFamily="34" charset="0"/>
              <a:ea typeface="Roboto"/>
            </a:endParaRPr>
          </a:p>
        </p:txBody>
      </p:sp>
      <p:sp>
        <p:nvSpPr>
          <p:cNvPr id="59" name="TextBox 58"/>
          <p:cNvSpPr txBox="1"/>
          <p:nvPr/>
        </p:nvSpPr>
        <p:spPr bwMode="auto">
          <a:xfrm>
            <a:off x="291615" y="2235384"/>
            <a:ext cx="1779284" cy="454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FFFFFF"/>
              </a:buClr>
              <a:buSzPts val="2000"/>
              <a:defRPr/>
            </a:pPr>
            <a:r>
              <a:rPr lang="ru-RU" b="1" dirty="0" smtClean="0">
                <a:solidFill>
                  <a:srgbClr val="F38221"/>
                </a:solidFill>
                <a:latin typeface="Century Gothic" panose="020B0502020202020204" pitchFamily="34" charset="0"/>
                <a:ea typeface="Roboto"/>
              </a:rPr>
              <a:t>90</a:t>
            </a:r>
            <a:endParaRPr dirty="0">
              <a:solidFill>
                <a:srgbClr val="F38221"/>
              </a:solidFill>
              <a:latin typeface="Century Gothic" panose="020B0502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 bwMode="auto">
          <a:xfrm>
            <a:off x="4443795" y="2370256"/>
            <a:ext cx="2464470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914400">
              <a:lnSpc>
                <a:spcPct val="80000"/>
              </a:lnSpc>
              <a:buClr>
                <a:srgbClr val="FFFFFF"/>
              </a:buClr>
              <a:buSzPts val="2000"/>
              <a:buFont typeface="Arial"/>
              <a:buNone/>
              <a:defRPr/>
            </a:pPr>
            <a:r>
              <a:rPr lang="ru-RU" b="1" dirty="0" smtClean="0">
                <a:solidFill>
                  <a:srgbClr val="F38221"/>
                </a:solidFill>
                <a:latin typeface="Century Gothic" panose="020B0502020202020204" pitchFamily="34" charset="0"/>
                <a:ea typeface="Roboto"/>
              </a:rPr>
              <a:t>27 </a:t>
            </a:r>
            <a:r>
              <a:rPr lang="ru-RU" sz="1200" b="1" dirty="0">
                <a:latin typeface="Century Gothic" panose="020B0502020202020204" pitchFamily="34" charset="0"/>
                <a:ea typeface="Roboto"/>
              </a:rPr>
              <a:t>ПОО</a:t>
            </a:r>
            <a:r>
              <a:rPr lang="ru-RU" sz="1400" b="1" dirty="0">
                <a:solidFill>
                  <a:srgbClr val="F38221"/>
                </a:solidFill>
                <a:latin typeface="Century Gothic" panose="020B0502020202020204" pitchFamily="34" charset="0"/>
                <a:ea typeface="Roboto"/>
              </a:rPr>
              <a:t> </a:t>
            </a:r>
            <a:r>
              <a:rPr lang="ru-RU" sz="1200" b="1" dirty="0">
                <a:latin typeface="Century Gothic" panose="020B0502020202020204" pitchFamily="34" charset="0"/>
                <a:ea typeface="Roboto"/>
              </a:rPr>
              <a:t>и </a:t>
            </a:r>
            <a:r>
              <a:rPr lang="ru-RU" b="1" dirty="0" smtClean="0">
                <a:solidFill>
                  <a:srgbClr val="F38221"/>
                </a:solidFill>
                <a:latin typeface="Century Gothic" panose="020B0502020202020204" pitchFamily="34" charset="0"/>
                <a:ea typeface="Roboto"/>
              </a:rPr>
              <a:t>8 </a:t>
            </a:r>
            <a:r>
              <a:rPr lang="ru-RU" sz="1200" b="1" dirty="0">
                <a:latin typeface="Century Gothic" panose="020B0502020202020204" pitchFamily="34" charset="0"/>
                <a:ea typeface="Roboto"/>
              </a:rPr>
              <a:t>филиала</a:t>
            </a:r>
            <a:endParaRPr sz="1200" b="1" dirty="0">
              <a:latin typeface="Century Gothic" panose="020B0502020202020204" pitchFamily="34" charset="0"/>
              <a:ea typeface="Roboto"/>
            </a:endParaRPr>
          </a:p>
        </p:txBody>
      </p:sp>
      <p:sp>
        <p:nvSpPr>
          <p:cNvPr id="61" name="TextBox 60"/>
          <p:cNvSpPr txBox="1"/>
          <p:nvPr/>
        </p:nvSpPr>
        <p:spPr bwMode="auto">
          <a:xfrm>
            <a:off x="2460627" y="2244436"/>
            <a:ext cx="1779284" cy="454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FFFFFF"/>
              </a:buClr>
              <a:buSzPts val="2000"/>
              <a:defRPr/>
            </a:pPr>
            <a:r>
              <a:rPr lang="ru-RU" b="1" dirty="0" smtClean="0">
                <a:solidFill>
                  <a:srgbClr val="F38221"/>
                </a:solidFill>
                <a:latin typeface="Century Gothic" panose="020B0502020202020204" pitchFamily="34" charset="0"/>
                <a:ea typeface="Roboto"/>
              </a:rPr>
              <a:t>127</a:t>
            </a:r>
            <a:endParaRPr dirty="0">
              <a:solidFill>
                <a:srgbClr val="F38221"/>
              </a:solidFill>
              <a:latin typeface="Century Gothic" panose="020B0502020202020204" pitchFamily="34" charset="0"/>
            </a:endParaRPr>
          </a:p>
        </p:txBody>
      </p:sp>
      <p:sp>
        <p:nvSpPr>
          <p:cNvPr id="62" name="Google Shape;204;p32"/>
          <p:cNvSpPr/>
          <p:nvPr/>
        </p:nvSpPr>
        <p:spPr bwMode="auto">
          <a:xfrm>
            <a:off x="2493479" y="1108438"/>
            <a:ext cx="1638248" cy="306422"/>
          </a:xfrm>
          <a:prstGeom prst="roundRect">
            <a:avLst>
              <a:gd name="adj" fmla="val 16667"/>
            </a:avLst>
          </a:prstGeom>
          <a:solidFill>
            <a:srgbClr val="00881B"/>
          </a:solidFill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/>
            </a:pPr>
            <a:r>
              <a:rPr lang="ru-RU" sz="1200" b="1" dirty="0">
                <a:solidFill>
                  <a:srgbClr val="FFFFFF"/>
                </a:solidFill>
                <a:latin typeface="Century Gothic" panose="020B0502020202020204" pitchFamily="34" charset="0"/>
                <a:ea typeface="Roboto"/>
              </a:rPr>
              <a:t>Э</a:t>
            </a:r>
            <a:r>
              <a:rPr lang="ru-RU" sz="1200" b="1" i="0" u="none" strike="noStrike" cap="none" spc="0" dirty="0" smtClean="0">
                <a:ln>
                  <a:noFill/>
                </a:ln>
                <a:solidFill>
                  <a:srgbClr val="FFFFFF"/>
                </a:solidFill>
                <a:latin typeface="Century Gothic" panose="020B0502020202020204" pitchFamily="34" charset="0"/>
                <a:ea typeface="Roboto"/>
              </a:rPr>
              <a:t>ксперты, </a:t>
            </a:r>
            <a:r>
              <a:rPr lang="ru-RU" sz="1200" b="1" i="0" u="none" strike="noStrike" cap="none" spc="0" dirty="0">
                <a:ln>
                  <a:noFill/>
                </a:ln>
                <a:solidFill>
                  <a:srgbClr val="FFFFFF"/>
                </a:solidFill>
                <a:latin typeface="Century Gothic" panose="020B0502020202020204" pitchFamily="34" charset="0"/>
                <a:ea typeface="Roboto"/>
              </a:rPr>
              <a:t>чел.</a:t>
            </a:r>
            <a:endParaRPr sz="1200" b="1" i="0" u="none" strike="noStrike" cap="none" spc="0" dirty="0">
              <a:ln>
                <a:noFill/>
              </a:ln>
              <a:solidFill>
                <a:srgbClr val="FFFFFF"/>
              </a:solidFill>
              <a:latin typeface="Century Gothic" panose="020B0502020202020204" pitchFamily="34" charset="0"/>
              <a:ea typeface="Roboto"/>
            </a:endParaRPr>
          </a:p>
        </p:txBody>
      </p:sp>
      <p:sp>
        <p:nvSpPr>
          <p:cNvPr id="63" name="TextBox 62"/>
          <p:cNvSpPr txBox="1"/>
          <p:nvPr/>
        </p:nvSpPr>
        <p:spPr bwMode="auto">
          <a:xfrm>
            <a:off x="2423710" y="1317798"/>
            <a:ext cx="1779284" cy="454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buClr>
                <a:srgbClr val="FFFFFF"/>
              </a:buClr>
              <a:buSzPts val="2000"/>
              <a:defRPr/>
            </a:pPr>
            <a:r>
              <a:rPr lang="ru-RU" b="1" dirty="0" smtClean="0">
                <a:solidFill>
                  <a:srgbClr val="F38221"/>
                </a:solidFill>
                <a:latin typeface="Century Gothic" panose="020B0502020202020204" pitchFamily="34" charset="0"/>
                <a:ea typeface="Roboto"/>
              </a:rPr>
              <a:t>703</a:t>
            </a:r>
            <a:endParaRPr dirty="0">
              <a:solidFill>
                <a:srgbClr val="F3822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64" name="Таблица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553178"/>
              </p:ext>
            </p:extLst>
          </p:nvPr>
        </p:nvGraphicFramePr>
        <p:xfrm>
          <a:off x="248807" y="2857824"/>
          <a:ext cx="6478933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186">
                  <a:extLst>
                    <a:ext uri="{9D8B030D-6E8A-4147-A177-3AD203B41FA5}">
                      <a16:colId xmlns:a16="http://schemas.microsoft.com/office/drawing/2014/main" xmlns="" val="2587036740"/>
                    </a:ext>
                  </a:extLst>
                </a:gridCol>
                <a:gridCol w="914100">
                  <a:extLst>
                    <a:ext uri="{9D8B030D-6E8A-4147-A177-3AD203B41FA5}">
                      <a16:colId xmlns:a16="http://schemas.microsoft.com/office/drawing/2014/main" xmlns="" val="2378004185"/>
                    </a:ext>
                  </a:extLst>
                </a:gridCol>
                <a:gridCol w="970939">
                  <a:extLst>
                    <a:ext uri="{9D8B030D-6E8A-4147-A177-3AD203B41FA5}">
                      <a16:colId xmlns:a16="http://schemas.microsoft.com/office/drawing/2014/main" xmlns="" val="3809500050"/>
                    </a:ext>
                  </a:extLst>
                </a:gridCol>
                <a:gridCol w="97093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38923">
                  <a:extLst>
                    <a:ext uri="{9D8B030D-6E8A-4147-A177-3AD203B41FA5}">
                      <a16:colId xmlns:a16="http://schemas.microsoft.com/office/drawing/2014/main" xmlns="" val="1881137102"/>
                    </a:ext>
                  </a:extLst>
                </a:gridCol>
                <a:gridCol w="938923">
                  <a:extLst>
                    <a:ext uri="{9D8B030D-6E8A-4147-A177-3AD203B41FA5}">
                      <a16:colId xmlns:a16="http://schemas.microsoft.com/office/drawing/2014/main" xmlns="" val="1187390234"/>
                    </a:ext>
                  </a:extLst>
                </a:gridCol>
                <a:gridCol w="938923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144338">
                <a:tc gridSpan="4"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на «5»</a:t>
                      </a:r>
                      <a:endParaRPr lang="ru-RU" sz="1050" dirty="0"/>
                    </a:p>
                  </a:txBody>
                  <a:tcPr marL="68580" marR="68580" marT="34290" marB="34290">
                    <a:solidFill>
                      <a:srgbClr val="26543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>
                    <a:solidFill>
                      <a:srgbClr val="0D34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500" dirty="0"/>
                    </a:p>
                  </a:txBody>
                  <a:tcPr marL="68580" marR="68580" marT="34290" marB="34290">
                    <a:solidFill>
                      <a:srgbClr val="19935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на «4»</a:t>
                      </a:r>
                      <a:endParaRPr lang="ru-RU" sz="1050" dirty="0"/>
                    </a:p>
                  </a:txBody>
                  <a:tcPr marL="68580" marR="68580" marT="34290" marB="34290">
                    <a:solidFill>
                      <a:srgbClr val="2654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>
                    <a:solidFill>
                      <a:srgbClr val="0D347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500" dirty="0"/>
                    </a:p>
                  </a:txBody>
                  <a:tcPr marL="68580" marR="68580" marT="34290" marB="34290">
                    <a:solidFill>
                      <a:srgbClr val="1993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43578719"/>
                  </a:ext>
                </a:extLst>
              </a:tr>
              <a:tr h="17801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Gerbera" panose="02000500000000000000" pitchFamily="50" charset="-52"/>
                        </a:rPr>
                        <a:t>2021</a:t>
                      </a:r>
                      <a:endParaRPr lang="ru-RU" sz="1100" dirty="0">
                        <a:latin typeface="Gerbera" panose="02000500000000000000" pitchFamily="50" charset="-52"/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Gerbera" panose="02000500000000000000" pitchFamily="50" charset="-52"/>
                        </a:rPr>
                        <a:t>2023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Gerbera" panose="02000500000000000000" pitchFamily="50" charset="-52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Gerbera" panose="02000500000000000000" pitchFamily="50" charset="-52"/>
                        </a:rPr>
                        <a:t>2024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Gerbera" panose="02000500000000000000" pitchFamily="50" charset="-52"/>
                      </a:endParaRPr>
                    </a:p>
                  </a:txBody>
                  <a:tcPr marL="68580" marR="68580" marT="34290" marB="3429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Gerbera" panose="02000500000000000000" pitchFamily="50" charset="-52"/>
                        </a:rPr>
                        <a:t>2025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Gerbera" panose="02000500000000000000" pitchFamily="50" charset="-52"/>
                      </a:endParaRPr>
                    </a:p>
                  </a:txBody>
                  <a:tcPr marL="68580" marR="68580" marT="34290" marB="34290" anchor="ctr">
                    <a:solidFill>
                      <a:srgbClr val="26543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71" rtl="0" eaLnBrk="1" latinLnBrk="0" hangingPunct="1"/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latin typeface="Gerbera" panose="02000500000000000000" pitchFamily="50" charset="-52"/>
                          <a:ea typeface="+mn-ea"/>
                          <a:cs typeface="+mn-cs"/>
                        </a:rPr>
                        <a:t>2023</a:t>
                      </a:r>
                      <a:endParaRPr lang="ru-RU" sz="1100" b="1" kern="1200" dirty="0">
                        <a:solidFill>
                          <a:schemeClr val="bg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271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1" i="0" u="none" strike="noStrike" kern="1200" cap="none" dirty="0" smtClean="0">
                          <a:solidFill>
                            <a:schemeClr val="tx1"/>
                          </a:solidFill>
                          <a:latin typeface="Gerbera" panose="02000500000000000000" pitchFamily="50" charset="-52"/>
                          <a:ea typeface="+mn-ea"/>
                          <a:cs typeface="+mn-cs"/>
                          <a:sym typeface="Arial"/>
                        </a:rPr>
                        <a:t>2024</a:t>
                      </a:r>
                      <a:endParaRPr lang="ru-RU" sz="1100" b="1" i="0" u="none" strike="noStrike" kern="1200" cap="none" dirty="0">
                        <a:solidFill>
                          <a:schemeClr val="tx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34290" marB="3429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71" rtl="0" eaLnBrk="1" latinLnBrk="0" hangingPunct="1"/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latin typeface="Gerbera" panose="02000500000000000000" pitchFamily="50" charset="-52"/>
                          <a:ea typeface="+mn-ea"/>
                          <a:cs typeface="+mn-cs"/>
                        </a:rPr>
                        <a:t>2025</a:t>
                      </a:r>
                      <a:endParaRPr lang="ru-RU" sz="1100" b="1" kern="1200" dirty="0">
                        <a:solidFill>
                          <a:schemeClr val="bg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rgbClr val="2654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65284372"/>
                  </a:ext>
                </a:extLst>
              </a:tr>
              <a:tr h="17801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Gerbera" panose="02000500000000000000" pitchFamily="50" charset="-52"/>
                        </a:rPr>
                        <a:t>27 % </a:t>
                      </a:r>
                      <a:endParaRPr lang="ru-RU" sz="1100" dirty="0">
                        <a:latin typeface="Gerbera" panose="02000500000000000000" pitchFamily="50" charset="-52"/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latin typeface="Gerbera" panose="02000500000000000000" pitchFamily="50" charset="-52"/>
                          <a:ea typeface="+mn-ea"/>
                          <a:cs typeface="+mn-cs"/>
                        </a:rPr>
                        <a:t>42,1% </a:t>
                      </a:r>
                      <a:endParaRPr lang="ru-RU" sz="1100" b="1" kern="1200" dirty="0">
                        <a:solidFill>
                          <a:schemeClr val="bg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Gerbera" panose="02000500000000000000" pitchFamily="50" charset="-52"/>
                          <a:ea typeface="+mn-ea"/>
                          <a:cs typeface="+mn-cs"/>
                        </a:rPr>
                        <a:t>42,12 %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latin typeface="Gerbera" panose="02000500000000000000" pitchFamily="50" charset="-52"/>
                          <a:ea typeface="+mn-ea"/>
                          <a:cs typeface="+mn-cs"/>
                        </a:rPr>
                        <a:t>41,06%</a:t>
                      </a:r>
                      <a:endParaRPr lang="ru-RU" sz="1100" b="1" kern="1200" dirty="0">
                        <a:solidFill>
                          <a:schemeClr val="bg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rgbClr val="26543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71" rtl="0" eaLnBrk="1" latinLnBrk="0" hangingPunct="1"/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latin typeface="Gerbera" panose="02000500000000000000" pitchFamily="50" charset="-52"/>
                          <a:ea typeface="+mn-ea"/>
                          <a:cs typeface="+mn-cs"/>
                        </a:rPr>
                        <a:t>43,4 %</a:t>
                      </a:r>
                      <a:endParaRPr lang="ru-RU" sz="1100" b="1" kern="1200" dirty="0">
                        <a:solidFill>
                          <a:schemeClr val="bg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271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1" i="0" u="none" strike="noStrike" kern="1200" cap="none" dirty="0" smtClean="0">
                          <a:solidFill>
                            <a:schemeClr val="tx1"/>
                          </a:solidFill>
                          <a:latin typeface="Gerbera" panose="02000500000000000000" pitchFamily="50" charset="-52"/>
                          <a:ea typeface="+mn-ea"/>
                          <a:cs typeface="+mn-cs"/>
                          <a:sym typeface="Arial"/>
                        </a:rPr>
                        <a:t>39,95 %</a:t>
                      </a:r>
                      <a:endParaRPr lang="ru-RU" sz="1100" b="1" i="0" u="none" strike="noStrike" kern="1200" cap="none" dirty="0">
                        <a:solidFill>
                          <a:schemeClr val="tx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34290" marB="3429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71" rtl="0" eaLnBrk="1" latinLnBrk="0" hangingPunct="1"/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latin typeface="Gerbera" panose="02000500000000000000" pitchFamily="50" charset="-52"/>
                          <a:ea typeface="+mn-ea"/>
                          <a:cs typeface="+mn-cs"/>
                        </a:rPr>
                        <a:t>41,33%</a:t>
                      </a:r>
                      <a:endParaRPr lang="ru-RU" sz="1100" b="1" kern="1200" dirty="0">
                        <a:solidFill>
                          <a:schemeClr val="bg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rgbClr val="2654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233841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ru-RU" sz="300" dirty="0">
                        <a:latin typeface="Gerbera" panose="02000500000000000000" pitchFamily="50" charset="-52"/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00" dirty="0">
                        <a:latin typeface="Gerbera" panose="02000500000000000000" pitchFamily="50" charset="-52"/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00" b="1" kern="1200" dirty="0">
                        <a:solidFill>
                          <a:schemeClr val="bg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" b="1" kern="1200" dirty="0">
                        <a:solidFill>
                          <a:schemeClr val="bg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71" rtl="0" eaLnBrk="1" latinLnBrk="0" hangingPunct="1"/>
                      <a:endParaRPr lang="ru-RU" sz="300" b="1" kern="1200" dirty="0">
                        <a:solidFill>
                          <a:schemeClr val="bg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71" rtl="0" eaLnBrk="1" latinLnBrk="0" hangingPunct="1"/>
                      <a:endParaRPr lang="ru-RU" sz="300" b="1" kern="1200" dirty="0">
                        <a:solidFill>
                          <a:schemeClr val="bg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71" rtl="0" eaLnBrk="1" latinLnBrk="0" hangingPunct="1"/>
                      <a:endParaRPr lang="ru-RU" sz="300" b="1" kern="1200" dirty="0">
                        <a:solidFill>
                          <a:schemeClr val="bg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94344759"/>
                  </a:ext>
                </a:extLst>
              </a:tr>
              <a:tr h="144338">
                <a:tc gridSpan="4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Gerbera" panose="02000500000000000000" pitchFamily="50" charset="-52"/>
                        </a:rPr>
                        <a:t>на «3»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Gerbera" panose="02000500000000000000" pitchFamily="50" charset="-52"/>
                      </a:endParaRPr>
                    </a:p>
                  </a:txBody>
                  <a:tcPr marL="68580" marR="68580" marT="34290" marB="34290" anchor="ctr">
                    <a:solidFill>
                      <a:srgbClr val="A4948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A4948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solidFill>
                      <a:srgbClr val="A4948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Gerbera" panose="02000500000000000000" pitchFamily="50" charset="-52"/>
                        </a:rPr>
                        <a:t>на «2»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Gerbera" panose="02000500000000000000" pitchFamily="50" charset="-52"/>
                      </a:endParaRPr>
                    </a:p>
                  </a:txBody>
                  <a:tcPr marL="68580" marR="68580" marT="34290" marB="34290" anchor="ctr">
                    <a:solidFill>
                      <a:srgbClr val="A4948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A4948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solidFill>
                      <a:srgbClr val="A494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35378448"/>
                  </a:ext>
                </a:extLst>
              </a:tr>
              <a:tr h="178017">
                <a:tc>
                  <a:txBody>
                    <a:bodyPr/>
                    <a:lstStyle/>
                    <a:p>
                      <a:pPr marL="0" algn="ctr" defTabSz="914271" rtl="0" eaLnBrk="1" latinLnBrk="0" hangingPunct="1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Gerbera" panose="02000500000000000000" pitchFamily="50" charset="-52"/>
                          <a:ea typeface="+mn-ea"/>
                          <a:cs typeface="+mn-cs"/>
                        </a:rPr>
                        <a:t>2021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71" rtl="0" eaLnBrk="1" latinLnBrk="0" hangingPunct="1"/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latin typeface="Gerbera" panose="02000500000000000000" pitchFamily="50" charset="-52"/>
                          <a:ea typeface="+mn-ea"/>
                          <a:cs typeface="+mn-cs"/>
                        </a:rPr>
                        <a:t>2023</a:t>
                      </a:r>
                      <a:endParaRPr lang="ru-RU" sz="1100" b="1" kern="1200" dirty="0">
                        <a:solidFill>
                          <a:schemeClr val="bg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271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1" i="0" u="none" strike="noStrike" kern="1200" cap="none" dirty="0" smtClean="0">
                          <a:solidFill>
                            <a:schemeClr val="tx1"/>
                          </a:solidFill>
                          <a:latin typeface="Gerbera" panose="02000500000000000000" pitchFamily="50" charset="-52"/>
                          <a:ea typeface="+mn-ea"/>
                          <a:cs typeface="+mn-cs"/>
                          <a:sym typeface="Arial"/>
                        </a:rPr>
                        <a:t>2024</a:t>
                      </a:r>
                      <a:endParaRPr lang="ru-RU" sz="1100" b="1" i="0" u="none" strike="noStrike" kern="1200" cap="none" dirty="0">
                        <a:solidFill>
                          <a:schemeClr val="tx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34290" marB="3429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71" rtl="0" eaLnBrk="1" latinLnBrk="0" hangingPunct="1"/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latin typeface="Gerbera" panose="02000500000000000000" pitchFamily="50" charset="-52"/>
                          <a:ea typeface="+mn-ea"/>
                          <a:cs typeface="+mn-cs"/>
                        </a:rPr>
                        <a:t>2025</a:t>
                      </a:r>
                      <a:endParaRPr lang="ru-RU" sz="1100" b="1" kern="1200" dirty="0">
                        <a:solidFill>
                          <a:schemeClr val="bg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rgbClr val="A4948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71" rtl="0" eaLnBrk="1" latinLnBrk="0" hangingPunct="1"/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latin typeface="Gerbera" panose="02000500000000000000" pitchFamily="50" charset="-52"/>
                          <a:ea typeface="+mn-ea"/>
                          <a:cs typeface="+mn-cs"/>
                        </a:rPr>
                        <a:t>2023</a:t>
                      </a:r>
                      <a:endParaRPr lang="ru-RU" sz="1100" b="1" kern="1200" dirty="0">
                        <a:solidFill>
                          <a:schemeClr val="bg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271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1" i="0" u="none" strike="noStrike" kern="1200" cap="none" dirty="0" smtClean="0">
                          <a:solidFill>
                            <a:schemeClr val="tx1"/>
                          </a:solidFill>
                          <a:latin typeface="Gerbera" panose="02000500000000000000" pitchFamily="50" charset="-52"/>
                          <a:ea typeface="+mn-ea"/>
                          <a:cs typeface="+mn-cs"/>
                          <a:sym typeface="Arial"/>
                        </a:rPr>
                        <a:t>2024</a:t>
                      </a:r>
                      <a:endParaRPr lang="ru-RU" sz="1100" b="1" i="0" u="none" strike="noStrike" kern="1200" cap="none" dirty="0">
                        <a:solidFill>
                          <a:schemeClr val="tx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34290" marB="3429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71" rtl="0" eaLnBrk="1" latinLnBrk="0" hangingPunct="1"/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latin typeface="Gerbera" panose="02000500000000000000" pitchFamily="50" charset="-52"/>
                          <a:ea typeface="+mn-ea"/>
                          <a:cs typeface="+mn-cs"/>
                        </a:rPr>
                        <a:t>2025</a:t>
                      </a:r>
                      <a:endParaRPr lang="ru-RU" sz="1100" b="1" kern="1200" dirty="0">
                        <a:solidFill>
                          <a:schemeClr val="bg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rgbClr val="A494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61634110"/>
                  </a:ext>
                </a:extLst>
              </a:tr>
              <a:tr h="178017">
                <a:tc>
                  <a:txBody>
                    <a:bodyPr/>
                    <a:lstStyle/>
                    <a:p>
                      <a:pPr marL="0" algn="ctr" defTabSz="914271" rtl="0" eaLnBrk="1" latinLnBrk="0" hangingPunct="1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Gerbera" panose="02000500000000000000" pitchFamily="50" charset="-52"/>
                          <a:ea typeface="+mn-ea"/>
                          <a:cs typeface="+mn-cs"/>
                        </a:rPr>
                        <a:t>19,4%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71" rtl="0" eaLnBrk="1" latinLnBrk="0" hangingPunct="1"/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latin typeface="Gerbera" panose="02000500000000000000" pitchFamily="50" charset="-52"/>
                          <a:ea typeface="+mn-ea"/>
                          <a:cs typeface="+mn-cs"/>
                        </a:rPr>
                        <a:t>13,6 %</a:t>
                      </a:r>
                      <a:endParaRPr lang="ru-RU" sz="1100" b="1" kern="1200" dirty="0">
                        <a:solidFill>
                          <a:schemeClr val="bg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271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1" i="0" u="none" strike="noStrike" kern="1200" cap="none" dirty="0" smtClean="0">
                          <a:solidFill>
                            <a:schemeClr val="tx1"/>
                          </a:solidFill>
                          <a:latin typeface="Gerbera" panose="02000500000000000000" pitchFamily="50" charset="-52"/>
                          <a:ea typeface="+mn-ea"/>
                          <a:cs typeface="+mn-cs"/>
                          <a:sym typeface="Arial"/>
                        </a:rPr>
                        <a:t>16,8 %</a:t>
                      </a:r>
                      <a:endParaRPr lang="ru-RU" sz="1100" b="1" i="0" u="none" strike="noStrike" kern="1200" cap="none" dirty="0">
                        <a:solidFill>
                          <a:schemeClr val="tx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34290" marB="3429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71" rtl="0" eaLnBrk="1" latinLnBrk="0" hangingPunct="1"/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latin typeface="Gerbera" panose="02000500000000000000" pitchFamily="50" charset="-52"/>
                          <a:ea typeface="+mn-ea"/>
                          <a:cs typeface="+mn-cs"/>
                        </a:rPr>
                        <a:t>17,19%</a:t>
                      </a:r>
                      <a:endParaRPr lang="ru-RU" sz="1100" b="1" kern="1200" dirty="0">
                        <a:solidFill>
                          <a:schemeClr val="bg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rgbClr val="A4948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71" rtl="0" eaLnBrk="1" latinLnBrk="0" hangingPunct="1"/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latin typeface="Gerbera" panose="02000500000000000000" pitchFamily="50" charset="-52"/>
                          <a:ea typeface="+mn-ea"/>
                          <a:cs typeface="+mn-cs"/>
                        </a:rPr>
                        <a:t>0,7 %</a:t>
                      </a:r>
                      <a:endParaRPr lang="ru-RU" sz="1100" b="1" kern="1200" dirty="0">
                        <a:solidFill>
                          <a:schemeClr val="bg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271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100" b="1" i="0" u="none" strike="noStrike" kern="1200" cap="none" dirty="0" smtClean="0">
                          <a:solidFill>
                            <a:schemeClr val="tx1"/>
                          </a:solidFill>
                          <a:latin typeface="Gerbera" panose="02000500000000000000" pitchFamily="50" charset="-52"/>
                          <a:ea typeface="+mn-ea"/>
                          <a:cs typeface="+mn-cs"/>
                          <a:sym typeface="Arial"/>
                        </a:rPr>
                        <a:t>1,13 %</a:t>
                      </a:r>
                      <a:endParaRPr lang="ru-RU" sz="1100" b="1" i="0" u="none" strike="noStrike" kern="1200" cap="none" dirty="0">
                        <a:solidFill>
                          <a:schemeClr val="tx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34290" marB="3429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271" rtl="0" eaLnBrk="1" latinLnBrk="0" hangingPunct="1"/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latin typeface="Gerbera" panose="02000500000000000000" pitchFamily="50" charset="-52"/>
                          <a:ea typeface="+mn-ea"/>
                          <a:cs typeface="+mn-cs"/>
                        </a:rPr>
                        <a:t>0,41%</a:t>
                      </a:r>
                      <a:endParaRPr lang="ru-RU" sz="1100" b="1" kern="1200" dirty="0">
                        <a:solidFill>
                          <a:schemeClr val="bg1"/>
                        </a:solidFill>
                        <a:latin typeface="Gerbera" panose="02000500000000000000" pitchFamily="50" charset="-52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solidFill>
                      <a:srgbClr val="A494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365171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34" y="4780322"/>
            <a:ext cx="884042" cy="884042"/>
          </a:xfrm>
          <a:prstGeom prst="rect">
            <a:avLst/>
          </a:prstGeom>
        </p:spPr>
      </p:pic>
      <p:sp>
        <p:nvSpPr>
          <p:cNvPr id="45" name="Скругленный прямоугольник 44"/>
          <p:cNvSpPr/>
          <p:nvPr/>
        </p:nvSpPr>
        <p:spPr>
          <a:xfrm>
            <a:off x="0" y="5800876"/>
            <a:ext cx="12192000" cy="874561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881B">
                  <a:tint val="66000"/>
                  <a:satMod val="160000"/>
                </a:srgbClr>
              </a:gs>
              <a:gs pos="50000">
                <a:srgbClr val="00881B">
                  <a:tint val="44500"/>
                  <a:satMod val="160000"/>
                </a:srgbClr>
              </a:gs>
              <a:gs pos="100000">
                <a:srgbClr val="00881B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4500">
              <a:defRPr/>
            </a:pPr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Задачи:</a:t>
            </a:r>
          </a:p>
          <a:p>
            <a:pPr marL="901700" indent="-279400">
              <a:buFont typeface="Arial" panose="020B0604020202020204" pitchFamily="34" charset="0"/>
              <a:buChar char="•"/>
              <a:tabLst>
                <a:tab pos="34925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Обеспечить нормативное и методическое сопровождение ГИА в формате ДЭ </a:t>
            </a:r>
          </a:p>
          <a:p>
            <a:pPr marL="901700" indent="-279400">
              <a:buFont typeface="Arial" panose="020B0604020202020204" pitchFamily="34" charset="0"/>
              <a:buChar char="•"/>
              <a:tabLst>
                <a:tab pos="34925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Организовать работу по кадровому обеспечению проведения ГИА в формате ДЭ (состав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государственной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экзаменационной комиссии из числа работодателей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)</a:t>
            </a:r>
            <a:endParaRPr lang="ru-RU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37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200" y="755666"/>
            <a:ext cx="9879487" cy="658632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296611" y="6305692"/>
            <a:ext cx="731600" cy="524800"/>
          </a:xfrm>
        </p:spPr>
        <p:txBody>
          <a:bodyPr/>
          <a:lstStyle/>
          <a:p>
            <a:fld id="{00000000-1234-1234-1234-123412341234}" type="slidenum">
              <a:rPr lang="ru" smtClean="0"/>
              <a:pPr/>
              <a:t>43</a:t>
            </a:fld>
            <a:endParaRPr lang="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 bwMode="auto">
          <a:xfrm>
            <a:off x="780930" y="388003"/>
            <a:ext cx="8560222" cy="39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ЧЕМПИОНАТНОЕ ДВИЖЕНИЕ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12334" y="914100"/>
            <a:ext cx="76570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Региональный этап чемпионата по профессиональному мастерству</a:t>
            </a:r>
          </a:p>
          <a:p>
            <a:r>
              <a:rPr lang="ru-RU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«Профессионалы» и Чемпионат высоких технологий – 2026 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839636" y="1112392"/>
            <a:ext cx="4047564" cy="371130"/>
          </a:xfrm>
          <a:prstGeom prst="roundRect">
            <a:avLst/>
          </a:prstGeom>
          <a:noFill/>
          <a:ln w="28575">
            <a:solidFill>
              <a:srgbClr val="00881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Gothic" panose="020B0502020202020204" pitchFamily="34" charset="0"/>
              </a:rPr>
              <a:t>Трудоустройство </a:t>
            </a:r>
            <a:r>
              <a:rPr lang="ru-RU" sz="16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88 человек</a:t>
            </a:r>
            <a:endParaRPr lang="ru-RU" sz="1600" b="1" dirty="0">
              <a:latin typeface="Century Gothic" panose="020B050202020202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 bwMode="auto">
          <a:xfrm>
            <a:off x="232667" y="3108870"/>
            <a:ext cx="67492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Результаты итогового этапа чемпионата по </a:t>
            </a:r>
            <a:r>
              <a:rPr lang="ru-RU" sz="16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профмастерству</a:t>
            </a:r>
            <a:r>
              <a:rPr lang="ru-RU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«Профессионалы»</a:t>
            </a:r>
            <a:endParaRPr sz="16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 bwMode="auto">
          <a:xfrm>
            <a:off x="326108" y="3866334"/>
            <a:ext cx="1766513" cy="563082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 dirty="0">
                <a:latin typeface="Century Gothic" panose="020B0502020202020204" pitchFamily="34" charset="0"/>
              </a:rPr>
              <a:t>2  золото</a:t>
            </a:r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2303192" y="3866334"/>
            <a:ext cx="487438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>
                <a:latin typeface="Century Gothic" panose="020B0502020202020204" pitchFamily="34" charset="0"/>
              </a:rPr>
              <a:t>«Преподавание труда и технологии» </a:t>
            </a:r>
          </a:p>
          <a:p>
            <a:pPr>
              <a:defRPr/>
            </a:pPr>
            <a:r>
              <a:rPr lang="ru-RU" sz="1100" dirty="0">
                <a:latin typeface="Century Gothic" panose="020B0502020202020204" pitchFamily="34" charset="0"/>
              </a:rPr>
              <a:t>«Диагностика, анализ и профилактика профессиональных заболеваний специалистов на железнодорожном транспорте</a:t>
            </a:r>
            <a:r>
              <a:rPr lang="ru-RU" sz="1100" dirty="0" smtClean="0">
                <a:latin typeface="Century Gothic" panose="020B0502020202020204" pitchFamily="34" charset="0"/>
              </a:rPr>
              <a:t>»</a:t>
            </a:r>
            <a:endParaRPr lang="ru-RU" sz="1100" dirty="0">
              <a:latin typeface="Century Gothic" panose="020B0502020202020204" pitchFamily="34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 bwMode="auto">
          <a:xfrm>
            <a:off x="326108" y="4627879"/>
            <a:ext cx="1766513" cy="54818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 dirty="0" smtClean="0">
                <a:latin typeface="Century Gothic" panose="020B0502020202020204" pitchFamily="34" charset="0"/>
              </a:rPr>
              <a:t>4  </a:t>
            </a:r>
            <a:r>
              <a:rPr lang="ru-RU" sz="2000" b="1" dirty="0">
                <a:latin typeface="Century Gothic" panose="020B0502020202020204" pitchFamily="34" charset="0"/>
              </a:rPr>
              <a:t>серебро</a:t>
            </a:r>
          </a:p>
        </p:txBody>
      </p:sp>
      <p:sp>
        <p:nvSpPr>
          <p:cNvPr id="44" name="Прямоугольник 43"/>
          <p:cNvSpPr/>
          <p:nvPr/>
        </p:nvSpPr>
        <p:spPr bwMode="auto">
          <a:xfrm>
            <a:off x="2303192" y="4522560"/>
            <a:ext cx="46787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>
                <a:latin typeface="Century Gothic" panose="020B0502020202020204" pitchFamily="34" charset="0"/>
              </a:rPr>
              <a:t>«Промышленная механика и монтаж» </a:t>
            </a:r>
          </a:p>
          <a:p>
            <a:pPr>
              <a:defRPr/>
            </a:pPr>
            <a:r>
              <a:rPr lang="ru-RU" sz="1100" dirty="0">
                <a:latin typeface="Century Gothic" panose="020B0502020202020204" pitchFamily="34" charset="0"/>
              </a:rPr>
              <a:t>«Звукорежиссура»,  «Проводник пассажирского вагона», </a:t>
            </a:r>
          </a:p>
          <a:p>
            <a:pPr>
              <a:defRPr/>
            </a:pPr>
            <a:r>
              <a:rPr lang="ru-RU" sz="1100" dirty="0">
                <a:latin typeface="Century Gothic" panose="020B0502020202020204" pitchFamily="34" charset="0"/>
              </a:rPr>
              <a:t>«Обслуживание и ремонт устройств железнодорожной автоматики телемеханики»</a:t>
            </a:r>
          </a:p>
        </p:txBody>
      </p:sp>
      <p:sp>
        <p:nvSpPr>
          <p:cNvPr id="45" name="Скругленный прямоугольник 44"/>
          <p:cNvSpPr/>
          <p:nvPr/>
        </p:nvSpPr>
        <p:spPr bwMode="auto">
          <a:xfrm>
            <a:off x="326108" y="5480978"/>
            <a:ext cx="1766513" cy="585690"/>
          </a:xfrm>
          <a:prstGeom prst="roundRect">
            <a:avLst>
              <a:gd name="adj" fmla="val 16667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 dirty="0" smtClean="0">
                <a:latin typeface="Century Gothic" panose="020B0502020202020204" pitchFamily="34" charset="0"/>
              </a:rPr>
              <a:t>7 </a:t>
            </a:r>
            <a:r>
              <a:rPr lang="ru-RU" sz="2000" b="1" dirty="0">
                <a:latin typeface="Century Gothic" panose="020B0502020202020204" pitchFamily="34" charset="0"/>
              </a:rPr>
              <a:t>бронза</a:t>
            </a:r>
          </a:p>
        </p:txBody>
      </p:sp>
      <p:sp>
        <p:nvSpPr>
          <p:cNvPr id="46" name="Прямоугольник 45"/>
          <p:cNvSpPr/>
          <p:nvPr/>
        </p:nvSpPr>
        <p:spPr bwMode="auto">
          <a:xfrm>
            <a:off x="2303192" y="5387025"/>
            <a:ext cx="48743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>
                <a:latin typeface="Century Gothic" panose="020B0502020202020204" pitchFamily="34" charset="0"/>
              </a:rPr>
              <a:t>«Физическая культура спорт и фитнес», «Эксплуатация судов водного транспорта», «Эксплуатация и ремонт двигателей и вспомогательных механизмов судов водного транспорта», «Лесная таксация», Инженерия лесопользования и </a:t>
            </a:r>
            <a:r>
              <a:rPr lang="ru-RU" sz="1100" dirty="0" err="1">
                <a:latin typeface="Century Gothic" panose="020B0502020202020204" pitchFamily="34" charset="0"/>
              </a:rPr>
              <a:t>лесовосстановления</a:t>
            </a:r>
            <a:r>
              <a:rPr lang="ru-RU" sz="1100" dirty="0">
                <a:latin typeface="Century Gothic" panose="020B0502020202020204" pitchFamily="34" charset="0"/>
              </a:rPr>
              <a:t>», «Геномная инженерия», «Правоохранительная деятельность», юниоры.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10382" y="2884591"/>
            <a:ext cx="7271517" cy="0"/>
          </a:xfrm>
          <a:prstGeom prst="line">
            <a:avLst/>
          </a:prstGeom>
          <a:ln w="38100">
            <a:solidFill>
              <a:srgbClr val="0088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Таблица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92177"/>
              </p:ext>
            </p:extLst>
          </p:nvPr>
        </p:nvGraphicFramePr>
        <p:xfrm>
          <a:off x="272453" y="1631613"/>
          <a:ext cx="7309446" cy="1153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82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1824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2014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1633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1824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1824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4521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dirty="0">
                          <a:ln w="19050">
                            <a:noFill/>
                          </a:ln>
                          <a:solidFill>
                            <a:srgbClr val="00881B"/>
                          </a:solidFill>
                        </a:rPr>
                        <a:t>690</a:t>
                      </a:r>
                    </a:p>
                  </a:txBody>
                  <a:tcPr anchor="ctr">
                    <a:lnR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dirty="0">
                          <a:ln w="19050">
                            <a:noFill/>
                          </a:ln>
                          <a:solidFill>
                            <a:srgbClr val="00881B"/>
                          </a:solidFill>
                        </a:rPr>
                        <a:t>160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b="1" dirty="0">
                          <a:ln w="19050">
                            <a:noFill/>
                          </a:ln>
                          <a:solidFill>
                            <a:srgbClr val="00881B"/>
                          </a:solidFill>
                        </a:rPr>
                        <a:t>101</a:t>
                      </a:r>
                      <a:endParaRPr lang="ru-RU" sz="4000" dirty="0">
                        <a:ln w="19050">
                          <a:noFill/>
                        </a:ln>
                        <a:solidFill>
                          <a:srgbClr val="00881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b="1" dirty="0">
                          <a:ln w="19050">
                            <a:noFill/>
                          </a:ln>
                          <a:solidFill>
                            <a:srgbClr val="00881B"/>
                          </a:solidFill>
                        </a:rPr>
                        <a:t>23</a:t>
                      </a:r>
                      <a:endParaRPr lang="ru-RU" sz="4000" dirty="0">
                        <a:ln w="19050">
                          <a:noFill/>
                        </a:ln>
                        <a:solidFill>
                          <a:srgbClr val="00881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b="1" dirty="0">
                          <a:ln w="19050">
                            <a:noFill/>
                          </a:ln>
                          <a:solidFill>
                            <a:srgbClr val="00881B"/>
                          </a:solidFill>
                        </a:rPr>
                        <a:t>848</a:t>
                      </a:r>
                      <a:endParaRPr lang="ru-RU" sz="4000" dirty="0">
                        <a:ln w="19050">
                          <a:noFill/>
                        </a:ln>
                        <a:solidFill>
                          <a:srgbClr val="00881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b="1" dirty="0">
                          <a:ln w="19050">
                            <a:noFill/>
                          </a:ln>
                          <a:solidFill>
                            <a:srgbClr val="00881B"/>
                          </a:solidFill>
                        </a:rPr>
                        <a:t>&gt;200</a:t>
                      </a:r>
                      <a:endParaRPr lang="ru-RU" sz="4000" dirty="0">
                        <a:ln w="19050">
                          <a:noFill/>
                        </a:ln>
                        <a:solidFill>
                          <a:srgbClr val="00881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21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atin typeface="Century Gothic" panose="020B0502020202020204" pitchFamily="34" charset="0"/>
                        </a:rPr>
                        <a:t>участников</a:t>
                      </a:r>
                    </a:p>
                  </a:txBody>
                  <a:tcPr anchor="ctr">
                    <a:lnR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Century Gothic" panose="020B0502020202020204" pitchFamily="34" charset="0"/>
                        </a:rPr>
                        <a:t>юниоров</a:t>
                      </a:r>
                      <a:endParaRPr lang="ru-RU" sz="1200" b="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atin typeface="Century Gothic" panose="020B0502020202020204" pitchFamily="34" charset="0"/>
                        </a:rPr>
                        <a:t>компетенция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Century Gothic" panose="020B0502020202020204" pitchFamily="34" charset="0"/>
                        </a:rPr>
                        <a:t>площадки</a:t>
                      </a:r>
                      <a:endParaRPr lang="ru-RU" sz="1200" b="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atin typeface="Century Gothic" panose="020B0502020202020204" pitchFamily="34" charset="0"/>
                        </a:rPr>
                        <a:t>экспертов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atin typeface="Century Gothic" panose="020B0502020202020204" pitchFamily="34" charset="0"/>
                        </a:rPr>
                        <a:t>партнеров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1" name="Скругленный прямоугольник 60"/>
          <p:cNvSpPr/>
          <p:nvPr/>
        </p:nvSpPr>
        <p:spPr>
          <a:xfrm>
            <a:off x="7839636" y="1576519"/>
            <a:ext cx="4047564" cy="371130"/>
          </a:xfrm>
          <a:prstGeom prst="roundRect">
            <a:avLst/>
          </a:prstGeom>
          <a:noFill/>
          <a:ln w="28575">
            <a:solidFill>
              <a:srgbClr val="00881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Стажировка </a:t>
            </a:r>
            <a:r>
              <a:rPr lang="ru-RU" sz="1600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220 </a:t>
            </a:r>
            <a:r>
              <a:rPr lang="ru-RU" sz="16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человек</a:t>
            </a:r>
            <a:endParaRPr lang="ru-RU" sz="16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51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Таблица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971371"/>
              </p:ext>
            </p:extLst>
          </p:nvPr>
        </p:nvGraphicFramePr>
        <p:xfrm>
          <a:off x="3261225" y="1132454"/>
          <a:ext cx="5482680" cy="1092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6536"/>
                <a:gridCol w="1096536"/>
                <a:gridCol w="1096536"/>
                <a:gridCol w="1096536"/>
                <a:gridCol w="1096536"/>
              </a:tblGrid>
              <a:tr h="51900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dirty="0" smtClean="0">
                          <a:ln w="19050">
                            <a:noFill/>
                          </a:ln>
                          <a:solidFill>
                            <a:srgbClr val="00881B"/>
                          </a:solidFill>
                        </a:rPr>
                        <a:t>401</a:t>
                      </a:r>
                      <a:endParaRPr lang="ru-RU" sz="3600" dirty="0" smtClean="0">
                        <a:ln w="19050">
                          <a:noFill/>
                        </a:ln>
                        <a:solidFill>
                          <a:srgbClr val="00881B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dirty="0" smtClean="0">
                          <a:ln w="19050">
                            <a:noFill/>
                          </a:ln>
                          <a:solidFill>
                            <a:srgbClr val="00881B"/>
                          </a:solidFill>
                        </a:rPr>
                        <a:t>55</a:t>
                      </a:r>
                      <a:endParaRPr lang="ru-RU" sz="3600" dirty="0" smtClean="0">
                        <a:ln w="19050">
                          <a:noFill/>
                        </a:ln>
                        <a:solidFill>
                          <a:srgbClr val="00881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dirty="0" smtClean="0">
                          <a:ln w="19050">
                            <a:noFill/>
                          </a:ln>
                          <a:solidFill>
                            <a:srgbClr val="00881B"/>
                          </a:solidFill>
                        </a:rPr>
                        <a:t>20</a:t>
                      </a:r>
                      <a:endParaRPr lang="ru-RU" sz="3600" dirty="0" smtClean="0">
                        <a:ln w="19050">
                          <a:noFill/>
                        </a:ln>
                        <a:solidFill>
                          <a:srgbClr val="00881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dirty="0" smtClean="0">
                          <a:ln w="19050">
                            <a:noFill/>
                          </a:ln>
                          <a:solidFill>
                            <a:srgbClr val="00881B"/>
                          </a:solidFill>
                        </a:rPr>
                        <a:t>261</a:t>
                      </a:r>
                      <a:endParaRPr lang="ru-RU" sz="3600" dirty="0" smtClean="0">
                        <a:ln w="19050">
                          <a:noFill/>
                        </a:ln>
                        <a:solidFill>
                          <a:srgbClr val="00881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dirty="0" smtClean="0">
                          <a:ln w="19050">
                            <a:noFill/>
                          </a:ln>
                          <a:solidFill>
                            <a:srgbClr val="00881B"/>
                          </a:solidFill>
                        </a:rPr>
                        <a:t>99</a:t>
                      </a:r>
                      <a:endParaRPr lang="ru-RU" sz="3600" dirty="0" smtClean="0">
                        <a:ln w="19050">
                          <a:noFill/>
                        </a:ln>
                        <a:solidFill>
                          <a:srgbClr val="00881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4521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latin typeface="Century Gothic" panose="020B0502020202020204" pitchFamily="34" charset="0"/>
                        </a:rPr>
                        <a:t>участник</a:t>
                      </a:r>
                    </a:p>
                  </a:txBody>
                  <a:tcPr anchor="ctr">
                    <a:lnR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latin typeface="Century Gothic" panose="020B0502020202020204" pitchFamily="34" charset="0"/>
                        </a:rPr>
                        <a:t>компетенций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latin typeface="Century Gothic" panose="020B0502020202020204" pitchFamily="34" charset="0"/>
                        </a:rPr>
                        <a:t>площадок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latin typeface="Century Gothic" panose="020B0502020202020204" pitchFamily="34" charset="0"/>
                        </a:rPr>
                        <a:t>эксперт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latin typeface="Century Gothic" panose="020B0502020202020204" pitchFamily="34" charset="0"/>
                        </a:rPr>
                        <a:t>партнеров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9CAD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296611" y="6305692"/>
            <a:ext cx="731600" cy="524800"/>
          </a:xfrm>
        </p:spPr>
        <p:txBody>
          <a:bodyPr/>
          <a:lstStyle/>
          <a:p>
            <a:fld id="{00000000-1234-1234-1234-123412341234}" type="slidenum">
              <a:rPr lang="ru" smtClean="0"/>
              <a:pPr/>
              <a:t>44</a:t>
            </a:fld>
            <a:endParaRPr lang="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 bwMode="auto">
          <a:xfrm>
            <a:off x="780930" y="388003"/>
            <a:ext cx="8560222" cy="39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ЧЕМПИОНАТНОЕ ДВИЖЕНИЕ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32668" y="950765"/>
            <a:ext cx="31742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Чемпионат по профессиональному мастерству среди инвалидов </a:t>
            </a:r>
            <a:endParaRPr lang="ru-RU" sz="1400" b="1" dirty="0" smtClean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ru-RU" sz="1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и 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лиц с ограниченными возможностями здоровья «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Абилимпикс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» – </a:t>
            </a:r>
            <a:r>
              <a:rPr lang="ru-RU" sz="1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2026</a:t>
            </a:r>
            <a:endParaRPr lang="ru-RU" sz="14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743905" y="1198944"/>
            <a:ext cx="3179092" cy="972471"/>
          </a:xfrm>
          <a:prstGeom prst="roundRect">
            <a:avLst/>
          </a:prstGeom>
          <a:noFill/>
          <a:ln w="28575">
            <a:solidFill>
              <a:srgbClr val="00881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Трудоустройство и занятость участников «</a:t>
            </a:r>
            <a:r>
              <a:rPr lang="ru-RU" sz="14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Абилимпикс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»</a:t>
            </a:r>
          </a:p>
          <a:p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2026 года составляет </a:t>
            </a:r>
            <a:r>
              <a:rPr lang="ru-RU" b="1" dirty="0">
                <a:solidFill>
                  <a:schemeClr val="tx1"/>
                </a:solidFill>
                <a:latin typeface="Century Gothic" panose="020B0502020202020204" pitchFamily="34" charset="0"/>
              </a:rPr>
              <a:t>79.6%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279392" y="2535462"/>
            <a:ext cx="11558979" cy="0"/>
          </a:xfrm>
          <a:prstGeom prst="line">
            <a:avLst/>
          </a:prstGeom>
          <a:ln w="38100">
            <a:solidFill>
              <a:srgbClr val="0088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 bwMode="auto">
          <a:xfrm>
            <a:off x="976190" y="2719891"/>
            <a:ext cx="37958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Результаты </a:t>
            </a:r>
            <a:r>
              <a:rPr lang="ru-RU" sz="1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отборочного 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этапа чемпионата по </a:t>
            </a:r>
            <a:r>
              <a:rPr lang="ru-RU" sz="14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профмастерству</a:t>
            </a:r>
            <a:r>
              <a:rPr lang="ru-RU"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«</a:t>
            </a:r>
            <a:r>
              <a:rPr lang="ru-RU" sz="1400" b="1" dirty="0" err="1" smtClean="0">
                <a:solidFill>
                  <a:srgbClr val="000000"/>
                </a:solidFill>
                <a:latin typeface="Century Gothic" panose="020B0502020202020204" pitchFamily="34" charset="0"/>
              </a:rPr>
              <a:t>Абилимпикс</a:t>
            </a:r>
            <a:r>
              <a:rPr lang="ru-RU" sz="1400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»</a:t>
            </a:r>
            <a:endParaRPr sz="14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86"/>
          <a:stretch/>
        </p:blipFill>
        <p:spPr>
          <a:xfrm>
            <a:off x="326108" y="2766297"/>
            <a:ext cx="588724" cy="645852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326108" y="3600595"/>
            <a:ext cx="460149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Компетенции:</a:t>
            </a:r>
            <a:endParaRPr lang="ru-RU" sz="1600" b="1" dirty="0" smtClean="0">
              <a:solidFill>
                <a:srgbClr val="00881B"/>
              </a:solidFill>
              <a:latin typeface="Century Gothic" panose="020B0502020202020204" pitchFamily="34" charset="0"/>
            </a:endParaRPr>
          </a:p>
          <a:p>
            <a:pPr marL="285750" indent="-285750">
              <a:buClr>
                <a:srgbClr val="00881B"/>
              </a:buClr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Century Gothic" panose="020B0502020202020204" pitchFamily="34" charset="0"/>
              </a:rPr>
              <a:t>«Поварское дело» категория «школьники»</a:t>
            </a:r>
          </a:p>
          <a:p>
            <a:pPr marL="285750" indent="-285750">
              <a:buClr>
                <a:srgbClr val="00881B"/>
              </a:buClr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Century Gothic" panose="020B0502020202020204" pitchFamily="34" charset="0"/>
              </a:rPr>
              <a:t>Компетенция «Массажист» категория «школьники»</a:t>
            </a:r>
          </a:p>
          <a:p>
            <a:pPr marL="285750" indent="-285750">
              <a:buClr>
                <a:srgbClr val="00881B"/>
              </a:buClr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Century Gothic" panose="020B0502020202020204" pitchFamily="34" charset="0"/>
              </a:rPr>
              <a:t>Компетенция «Швея» категория «студенты»</a:t>
            </a:r>
          </a:p>
          <a:p>
            <a:pPr marL="285750" indent="-285750">
              <a:buClr>
                <a:srgbClr val="00881B"/>
              </a:buClr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Century Gothic" panose="020B0502020202020204" pitchFamily="34" charset="0"/>
              </a:rPr>
              <a:t>Компетенция «Портной» категория «специалисты»</a:t>
            </a:r>
            <a:endParaRPr lang="ru-RU" sz="1400" dirty="0">
              <a:latin typeface="Century Gothic" panose="020B0502020202020204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60930" y="5366037"/>
            <a:ext cx="4919903" cy="1202809"/>
          </a:xfrm>
          <a:prstGeom prst="roundRect">
            <a:avLst>
              <a:gd name="adj" fmla="val 12074"/>
            </a:avLst>
          </a:prstGeom>
          <a:noFill/>
          <a:ln w="28575">
            <a:solidFill>
              <a:srgbClr val="00881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Национальный чемпионат «</a:t>
            </a:r>
            <a:r>
              <a:rPr lang="ru-RU" sz="1600" b="1" dirty="0" err="1">
                <a:solidFill>
                  <a:srgbClr val="00881B"/>
                </a:solidFill>
                <a:latin typeface="Century Gothic" panose="020B0502020202020204" pitchFamily="34" charset="0"/>
              </a:rPr>
              <a:t>Абилимпикс</a:t>
            </a:r>
            <a:r>
              <a:rPr lang="ru-RU" sz="16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» 2026 года </a:t>
            </a: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пройдёт с </a:t>
            </a:r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31 октября по 3 ноября в Москве</a:t>
            </a: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, в учебно-выставочном комплексе «Тимирязев Центр»</a:t>
            </a:r>
          </a:p>
        </p:txBody>
      </p:sp>
      <p:pic>
        <p:nvPicPr>
          <p:cNvPr id="25" name="Picture 6" descr="https://sun9-22.vkuserphoto.ru/s/v1/ig2/3bIFY6pb9CPTn62HfUWTcx_W4DFtFjMABdCq7A5iJe8GNflRvSz5ubYAyM4-dNU1s4bntXoGHRod6wqjoV5YJzRU.jpg?quality=95&amp;crop=0,0,2000,1333&amp;as=32x21,48x32,72x48,108x72,160x107,240x160,360x240,480x320,540x360,640x427,720x480,1080x720,1280x853,1440x960,2000x1333&amp;from=bu&amp;cs=2000x0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7" b="8621"/>
          <a:stretch/>
        </p:blipFill>
        <p:spPr bwMode="auto">
          <a:xfrm>
            <a:off x="5338076" y="2711858"/>
            <a:ext cx="6453571" cy="3852739"/>
          </a:xfrm>
          <a:prstGeom prst="roundRect">
            <a:avLst>
              <a:gd name="adj" fmla="val 574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374153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296611" y="6305692"/>
            <a:ext cx="731600" cy="524800"/>
          </a:xfrm>
        </p:spPr>
        <p:txBody>
          <a:bodyPr/>
          <a:lstStyle/>
          <a:p>
            <a:fld id="{00000000-1234-1234-1234-123412341234}" type="slidenum">
              <a:rPr lang="ru" smtClean="0"/>
              <a:pPr/>
              <a:t>45</a:t>
            </a:fld>
            <a:endParaRPr lang="ru" dirty="0"/>
          </a:p>
        </p:txBody>
      </p:sp>
      <p:sp>
        <p:nvSpPr>
          <p:cNvPr id="8" name="TextBox 64"/>
          <p:cNvSpPr txBox="1"/>
          <p:nvPr/>
        </p:nvSpPr>
        <p:spPr bwMode="auto">
          <a:xfrm>
            <a:off x="11123032" y="1228016"/>
            <a:ext cx="769133" cy="567599"/>
          </a:xfrm>
          <a:prstGeom prst="rect">
            <a:avLst/>
          </a:prstGeom>
          <a:solidFill>
            <a:srgbClr val="ED3B3B"/>
          </a:solidFill>
        </p:spPr>
        <p:txBody>
          <a:bodyPr wrap="square" lIns="74431" tIns="37215" rIns="74431" bIns="37215" rtlCol="0">
            <a:spAutoFit/>
          </a:bodyPr>
          <a:lstStyle/>
          <a:p>
            <a:pPr algn="ctr" defTabSz="1050448">
              <a:defRPr/>
            </a:pPr>
            <a:r>
              <a:rPr lang="ru-RU" sz="1600" b="1" dirty="0">
                <a:solidFill>
                  <a:prstClr val="white"/>
                </a:solidFill>
              </a:rPr>
              <a:t>ПЛАН </a:t>
            </a:r>
            <a:r>
              <a:rPr lang="ru-RU" sz="1600" b="1" dirty="0" smtClean="0">
                <a:solidFill>
                  <a:prstClr val="white"/>
                </a:solidFill>
              </a:rPr>
              <a:t>62,9%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07975" y="1193118"/>
            <a:ext cx="10626856" cy="637397"/>
          </a:xfrm>
          <a:prstGeom prst="roundRect">
            <a:avLst/>
          </a:prstGeom>
          <a:noFill/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prstClr val="black"/>
                </a:solidFill>
                <a:latin typeface="Century Gothic" panose="020B0502020202020204" pitchFamily="34" charset="0"/>
                <a:ea typeface="Tahoma"/>
                <a:cs typeface="Tahoma"/>
              </a:rPr>
              <a:t>Доля выпускников образовательных организаций, реализующих программы среднего профессионального образования, занятых по виду деятельности и полученным компетенциям </a:t>
            </a:r>
            <a:endParaRPr lang="ru-RU" sz="1600" b="1" dirty="0">
              <a:solidFill>
                <a:srgbClr val="CB2020"/>
              </a:solidFill>
              <a:latin typeface="Century Gothic" panose="020B0502020202020204" pitchFamily="34" charset="0"/>
              <a:ea typeface="Tahoma"/>
              <a:cs typeface="Tahoma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80930" y="283602"/>
            <a:ext cx="8560222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ТРУДОУСТРОЙСТВО </a:t>
            </a:r>
            <a:r>
              <a:rPr lang="ru-RU" sz="3200" dirty="0" smtClean="0">
                <a:solidFill>
                  <a:srgbClr val="00881B"/>
                </a:solidFill>
                <a:latin typeface="TomskObl2104" pitchFamily="50" charset="0"/>
              </a:rPr>
              <a:t>ВЫПУСКНИКОВ и  целевое обучение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57643" y="2564535"/>
            <a:ext cx="577159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В </a:t>
            </a:r>
            <a:r>
              <a:rPr lang="ru-RU" dirty="0">
                <a:solidFill>
                  <a:srgbClr val="060708"/>
                </a:solidFill>
                <a:latin typeface="Century Gothic" panose="020B0502020202020204" pitchFamily="34" charset="0"/>
              </a:rPr>
              <a:t>2026 году обучение завершили  </a:t>
            </a:r>
            <a:r>
              <a:rPr lang="ru-RU" sz="2400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6</a:t>
            </a:r>
            <a:r>
              <a:rPr lang="ru-RU" sz="24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 272 </a:t>
            </a:r>
            <a:r>
              <a:rPr lang="ru-RU" dirty="0">
                <a:solidFill>
                  <a:srgbClr val="060708"/>
                </a:solidFill>
                <a:latin typeface="Century Gothic" panose="020B0502020202020204" pitchFamily="34" charset="0"/>
              </a:rPr>
              <a:t>молодых </a:t>
            </a:r>
            <a:r>
              <a:rPr lang="ru-RU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специалиста</a:t>
            </a: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04339" y="3298555"/>
            <a:ext cx="528461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entury Gothic" panose="020B0502020202020204" pitchFamily="34" charset="0"/>
              </a:rPr>
              <a:t>Из них </a:t>
            </a:r>
            <a:r>
              <a:rPr lang="ru-RU" sz="2400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1</a:t>
            </a:r>
            <a:r>
              <a:rPr lang="ru-RU" sz="24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 605</a:t>
            </a:r>
            <a:r>
              <a:rPr lang="ru-RU" dirty="0">
                <a:solidFill>
                  <a:srgbClr val="060708"/>
                </a:solidFill>
                <a:latin typeface="Century Gothic" panose="020B0502020202020204" pitchFamily="34" charset="0"/>
              </a:rPr>
              <a:t> человек трудоустроились </a:t>
            </a:r>
            <a:endParaRPr lang="ru-RU" dirty="0" smtClean="0">
              <a:solidFill>
                <a:srgbClr val="060708"/>
              </a:solidFill>
              <a:latin typeface="Century Gothic" panose="020B0502020202020204" pitchFamily="34" charset="0"/>
            </a:endParaRPr>
          </a:p>
          <a:p>
            <a:r>
              <a:rPr lang="ru-RU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во </a:t>
            </a:r>
            <a:r>
              <a:rPr lang="ru-RU" dirty="0">
                <a:solidFill>
                  <a:srgbClr val="060708"/>
                </a:solidFill>
                <a:latin typeface="Century Gothic" panose="020B0502020202020204" pitchFamily="34" charset="0"/>
              </a:rPr>
              <a:t>время </a:t>
            </a:r>
            <a:r>
              <a:rPr lang="ru-RU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обучения</a:t>
            </a:r>
            <a:endParaRPr lang="ru-RU" dirty="0">
              <a:latin typeface="Century Gothic" panose="020B0502020202020204" pitchFamily="34" charset="0"/>
            </a:endParaRPr>
          </a:p>
        </p:txBody>
      </p:sp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2165549838"/>
              </p:ext>
            </p:extLst>
          </p:nvPr>
        </p:nvGraphicFramePr>
        <p:xfrm>
          <a:off x="-261570" y="2317755"/>
          <a:ext cx="6596416" cy="2253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TextBox 16"/>
          <p:cNvSpPr txBox="1"/>
          <p:nvPr/>
        </p:nvSpPr>
        <p:spPr bwMode="auto">
          <a:xfrm>
            <a:off x="3869707" y="2381070"/>
            <a:ext cx="2027545" cy="259823"/>
          </a:xfrm>
          <a:prstGeom prst="rect">
            <a:avLst/>
          </a:prstGeom>
          <a:solidFill>
            <a:srgbClr val="00881B"/>
          </a:solidFill>
        </p:spPr>
        <p:txBody>
          <a:bodyPr wrap="square" lIns="74431" tIns="37215" rIns="74431" bIns="37215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744301">
              <a:defRPr/>
            </a:pPr>
            <a:r>
              <a:rPr lang="ru-RU" sz="1200" b="1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6 324 чел. всего</a:t>
            </a:r>
            <a:endParaRPr sz="1200" b="1" dirty="0">
              <a:solidFill>
                <a:schemeClr val="bg1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87594" y="1899801"/>
            <a:ext cx="4539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Century Gothic" panose="020B0502020202020204" pitchFamily="34" charset="0"/>
              </a:rPr>
              <a:t>Трудоустройство выпускников 2025 года в Томской области</a:t>
            </a:r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0905163"/>
              </p:ext>
            </p:extLst>
          </p:nvPr>
        </p:nvGraphicFramePr>
        <p:xfrm>
          <a:off x="6870053" y="4589855"/>
          <a:ext cx="4695555" cy="1036320"/>
        </p:xfrm>
        <a:graphic>
          <a:graphicData uri="http://schemas.openxmlformats.org/drawingml/2006/table">
            <a:tbl>
              <a:tblPr firstRow="1" firstCol="1" bandRow="1"/>
              <a:tblGrid>
                <a:gridCol w="1565185"/>
                <a:gridCol w="15651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65185"/>
              </a:tblGrid>
              <a:tr h="5863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b="1" i="0" u="none" strike="noStrike" cap="non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PT Sans"/>
                        <a:cs typeface="PT Sans"/>
                        <a:sym typeface="Arial"/>
                      </a:endParaRPr>
                    </a:p>
                  </a:txBody>
                  <a:tcPr marL="31824" marR="31824" marT="0" marB="0" anchor="ctr">
                    <a:solidFill>
                      <a:srgbClr val="00881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u="none" strike="noStrike" cap="non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PT Sans"/>
                          <a:cs typeface="PT Sans"/>
                          <a:sym typeface="Arial"/>
                        </a:rPr>
                        <a:t>Планируемое количество ЦД в 2026 году</a:t>
                      </a:r>
                      <a:endParaRPr lang="ru-RU" sz="1050" b="1" i="0" u="none" strike="noStrike" cap="non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PT Sans"/>
                        <a:cs typeface="PT Sans"/>
                        <a:sym typeface="Arial"/>
                      </a:endParaRPr>
                    </a:p>
                  </a:txBody>
                  <a:tcPr marL="31824" marR="31824" marT="0" marB="0" anchor="ctr">
                    <a:solidFill>
                      <a:srgbClr val="00881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u="none" strike="noStrike" cap="none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PT Sans"/>
                          <a:cs typeface="PT Sans"/>
                          <a:sym typeface="Arial"/>
                        </a:rPr>
                        <a:t>Кадровая</a:t>
                      </a:r>
                      <a:r>
                        <a:rPr lang="ru-RU" sz="1050" b="1" i="0" u="none" strike="noStrike" cap="none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PT Sans"/>
                          <a:cs typeface="PT Sans"/>
                          <a:sym typeface="Arial"/>
                        </a:rPr>
                        <a:t> потребность на 27/28 </a:t>
                      </a:r>
                      <a:r>
                        <a:rPr lang="ru-RU" sz="1050" b="1" i="0" u="none" strike="noStrike" cap="none" baseline="0" dirty="0" err="1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PT Sans"/>
                          <a:cs typeface="PT Sans"/>
                          <a:sym typeface="Arial"/>
                        </a:rPr>
                        <a:t>уч.год</a:t>
                      </a:r>
                      <a:endParaRPr lang="ru-RU" sz="1050" b="1" i="0" u="none" strike="noStrike" cap="none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PT Sans"/>
                        <a:cs typeface="PT Sans"/>
                        <a:sym typeface="Arial"/>
                      </a:endParaRPr>
                    </a:p>
                  </a:txBody>
                  <a:tcPr marL="31824" marR="31824" marT="0" marB="0" anchor="ctr">
                    <a:solidFill>
                      <a:srgbClr val="0088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994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None/>
                      </a:pPr>
                      <a:r>
                        <a:rPr lang="ru-RU" sz="1400" b="1" i="0" u="none" strike="noStrike" cap="none" dirty="0" smtClean="0">
                          <a:solidFill>
                            <a:srgbClr val="00881B"/>
                          </a:solidFill>
                          <a:latin typeface="Century Gothic" panose="020B0502020202020204" pitchFamily="34" charset="0"/>
                          <a:ea typeface="PT Sans"/>
                          <a:cs typeface="PT Sans"/>
                          <a:sym typeface="Arial"/>
                        </a:rPr>
                        <a:t>2026</a:t>
                      </a:r>
                      <a:endParaRPr lang="ru-RU" sz="1400" b="1" i="0" u="none" strike="noStrike" cap="none" dirty="0">
                        <a:solidFill>
                          <a:srgbClr val="00881B"/>
                        </a:solidFill>
                        <a:latin typeface="Century Gothic" panose="020B0502020202020204" pitchFamily="34" charset="0"/>
                        <a:ea typeface="PT Sans"/>
                        <a:cs typeface="PT Sans"/>
                        <a:sym typeface="Arial"/>
                      </a:endParaRPr>
                    </a:p>
                  </a:txBody>
                  <a:tcPr marL="31824" marR="3182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None/>
                      </a:pPr>
                      <a:r>
                        <a:rPr lang="ru-RU" sz="1300" b="1" i="0" u="none" strike="noStrike" cap="non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PT Sans"/>
                          <a:cs typeface="PT Sans"/>
                          <a:sym typeface="Arial"/>
                        </a:rPr>
                        <a:t>44</a:t>
                      </a:r>
                      <a:endParaRPr lang="ru-RU" sz="1300" b="1" i="0" u="none" strike="noStrike" cap="non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PT Sans"/>
                        <a:cs typeface="PT Sans"/>
                        <a:sym typeface="Arial"/>
                      </a:endParaRPr>
                    </a:p>
                  </a:txBody>
                  <a:tcPr marL="31824" marR="3182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None/>
                      </a:pPr>
                      <a:r>
                        <a:rPr lang="ru-RU" sz="1300" b="1" i="0" u="none" strike="noStrike" cap="none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PT Sans"/>
                          <a:cs typeface="PT Sans"/>
                          <a:sym typeface="Arial"/>
                        </a:rPr>
                        <a:t>265</a:t>
                      </a:r>
                      <a:endParaRPr lang="ru-RU" sz="1300" b="1" i="0" u="none" strike="noStrike" cap="non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PT Sans"/>
                        <a:cs typeface="PT Sans"/>
                        <a:sym typeface="Arial"/>
                      </a:endParaRPr>
                    </a:p>
                  </a:txBody>
                  <a:tcPr marL="31824" marR="3182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>
            <a:off x="6166745" y="2154607"/>
            <a:ext cx="0" cy="3489951"/>
          </a:xfrm>
          <a:prstGeom prst="line">
            <a:avLst/>
          </a:prstGeom>
          <a:ln w="38100">
            <a:solidFill>
              <a:srgbClr val="0088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521182" y="1899801"/>
            <a:ext cx="10223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2025</a:t>
            </a:r>
            <a:endParaRPr lang="ru-RU" sz="2800" b="1" dirty="0">
              <a:solidFill>
                <a:srgbClr val="00881B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489194" y="1923737"/>
            <a:ext cx="4539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Century Gothic" panose="020B0502020202020204" pitchFamily="34" charset="0"/>
              </a:rPr>
              <a:t>Трудоустройство выпускников </a:t>
            </a:r>
            <a:r>
              <a:rPr lang="ru-RU" sz="1600" b="1" dirty="0" smtClean="0">
                <a:latin typeface="Century Gothic" panose="020B0502020202020204" pitchFamily="34" charset="0"/>
              </a:rPr>
              <a:t>2026 </a:t>
            </a:r>
            <a:r>
              <a:rPr lang="ru-RU" sz="1600" b="1" dirty="0">
                <a:latin typeface="Century Gothic" panose="020B0502020202020204" pitchFamily="34" charset="0"/>
              </a:rPr>
              <a:t>года </a:t>
            </a:r>
            <a:r>
              <a:rPr lang="ru-RU" sz="1600" b="1" dirty="0" smtClean="0">
                <a:latin typeface="Century Gothic" panose="020B0502020202020204" pitchFamily="34" charset="0"/>
              </a:rPr>
              <a:t>и целевое обучение</a:t>
            </a:r>
            <a:endParaRPr lang="ru-RU" sz="1600" b="1" dirty="0">
              <a:latin typeface="Century Gothic" panose="020B0502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422782" y="1923737"/>
            <a:ext cx="10223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2026</a:t>
            </a:r>
            <a:endParaRPr lang="ru-RU" sz="2800" b="1" dirty="0">
              <a:solidFill>
                <a:srgbClr val="00881B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6502946" y="3452898"/>
            <a:ext cx="0" cy="529270"/>
          </a:xfrm>
          <a:prstGeom prst="line">
            <a:avLst/>
          </a:prstGeom>
          <a:ln w="57150">
            <a:solidFill>
              <a:srgbClr val="0088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987713"/>
              </p:ext>
            </p:extLst>
          </p:nvPr>
        </p:nvGraphicFramePr>
        <p:xfrm>
          <a:off x="740533" y="4589855"/>
          <a:ext cx="522129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3658"/>
                <a:gridCol w="1979952"/>
                <a:gridCol w="2237686"/>
              </a:tblGrid>
              <a:tr h="354870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1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Заявки на портале 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«Работа России»</a:t>
                      </a:r>
                      <a:endParaRPr lang="ru-RU" sz="11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1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Количество студентов</a:t>
                      </a:r>
                      <a:r>
                        <a:rPr lang="ru-RU" sz="1100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-</a:t>
                      </a:r>
                      <a:r>
                        <a:rPr lang="ru-RU" sz="1100" baseline="0" dirty="0" err="1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целевиков</a:t>
                      </a:r>
                      <a:endParaRPr lang="ru-RU" sz="11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1B"/>
                    </a:solidFill>
                  </a:tcPr>
                </a:tc>
              </a:tr>
              <a:tr h="26023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881B"/>
                          </a:solidFill>
                          <a:latin typeface="Century Gothic" panose="020B0502020202020204" pitchFamily="34" charset="0"/>
                        </a:rPr>
                        <a:t>2025</a:t>
                      </a:r>
                      <a:endParaRPr lang="ru-RU" sz="1400" b="1" dirty="0">
                        <a:solidFill>
                          <a:srgbClr val="00881B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240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52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023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881B"/>
                          </a:solidFill>
                          <a:latin typeface="Century Gothic" panose="020B0502020202020204" pitchFamily="34" charset="0"/>
                        </a:rPr>
                        <a:t>2024</a:t>
                      </a:r>
                      <a:endParaRPr lang="ru-RU" sz="1400" b="1" dirty="0">
                        <a:solidFill>
                          <a:srgbClr val="00881B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283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38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 rot="16200000">
            <a:off x="-416913" y="4683546"/>
            <a:ext cx="16546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>
                <a:latin typeface="Century Gothic" panose="020B0502020202020204" pitchFamily="34" charset="0"/>
              </a:rPr>
              <a:t>Целевое </a:t>
            </a:r>
            <a:r>
              <a:rPr lang="ru-RU" sz="1200" b="1" dirty="0" smtClean="0">
                <a:latin typeface="Century Gothic" panose="020B0502020202020204" pitchFamily="34" charset="0"/>
              </a:rPr>
              <a:t>обучение</a:t>
            </a:r>
          </a:p>
          <a:p>
            <a:pPr algn="ctr"/>
            <a:r>
              <a:rPr lang="ru-RU" sz="1200" b="1" dirty="0" smtClean="0">
                <a:latin typeface="Century Gothic" panose="020B0502020202020204" pitchFamily="34" charset="0"/>
              </a:rPr>
              <a:t> </a:t>
            </a:r>
            <a:r>
              <a:rPr lang="ru-RU" sz="1200" b="1" dirty="0">
                <a:latin typeface="Century Gothic" panose="020B0502020202020204" pitchFamily="34" charset="0"/>
              </a:rPr>
              <a:t>в 2024/2025 гг.</a:t>
            </a:r>
          </a:p>
        </p:txBody>
      </p:sp>
      <p:sp>
        <p:nvSpPr>
          <p:cNvPr id="34" name="Прямоугольник 33"/>
          <p:cNvSpPr/>
          <p:nvPr/>
        </p:nvSpPr>
        <p:spPr>
          <a:xfrm rot="16200000">
            <a:off x="5679253" y="4757820"/>
            <a:ext cx="16546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>
                <a:latin typeface="Century Gothic" panose="020B0502020202020204" pitchFamily="34" charset="0"/>
              </a:rPr>
              <a:t>Целевое </a:t>
            </a:r>
            <a:r>
              <a:rPr lang="ru-RU" sz="1200" b="1" dirty="0" smtClean="0">
                <a:latin typeface="Century Gothic" panose="020B0502020202020204" pitchFamily="34" charset="0"/>
              </a:rPr>
              <a:t>обучение</a:t>
            </a:r>
          </a:p>
          <a:p>
            <a:pPr algn="ctr"/>
            <a:r>
              <a:rPr lang="ru-RU" sz="1200" b="1" dirty="0" smtClean="0">
                <a:latin typeface="Century Gothic" panose="020B0502020202020204" pitchFamily="34" charset="0"/>
              </a:rPr>
              <a:t> </a:t>
            </a:r>
            <a:r>
              <a:rPr lang="ru-RU" sz="1200" b="1" dirty="0">
                <a:latin typeface="Century Gothic" panose="020B0502020202020204" pitchFamily="34" charset="0"/>
              </a:rPr>
              <a:t>в </a:t>
            </a:r>
            <a:r>
              <a:rPr lang="ru-RU" sz="1200" b="1" dirty="0" smtClean="0">
                <a:latin typeface="Century Gothic" panose="020B0502020202020204" pitchFamily="34" charset="0"/>
              </a:rPr>
              <a:t>2026 г.</a:t>
            </a:r>
            <a:endParaRPr lang="ru-RU" sz="1200" b="1" dirty="0">
              <a:latin typeface="Century Gothic" panose="020B0502020202020204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0" y="5800876"/>
            <a:ext cx="12192000" cy="874561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881B">
                  <a:tint val="66000"/>
                  <a:satMod val="160000"/>
                </a:srgbClr>
              </a:gs>
              <a:gs pos="50000">
                <a:srgbClr val="00881B">
                  <a:tint val="44500"/>
                  <a:satMod val="160000"/>
                </a:srgbClr>
              </a:gs>
              <a:gs pos="100000">
                <a:srgbClr val="00881B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4500">
              <a:defRPr/>
            </a:pPr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Задачи:</a:t>
            </a:r>
          </a:p>
          <a:p>
            <a:pPr marL="901700" indent="-279400">
              <a:buFont typeface="Arial" panose="020B0604020202020204" pitchFamily="34" charset="0"/>
              <a:buChar char="•"/>
              <a:tabLst>
                <a:tab pos="34925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Обеспечить </a:t>
            </a:r>
            <a:r>
              <a:rPr lang="ru-RU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закрепляемость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 молодых специалистов в первый год работы после выпуска</a:t>
            </a:r>
          </a:p>
          <a:p>
            <a:pPr marL="901700" indent="-279400">
              <a:buFont typeface="Arial" panose="020B0604020202020204" pitchFamily="34" charset="0"/>
              <a:buChar char="•"/>
              <a:tabLst>
                <a:tab pos="34925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Повысить эффективность деятельности по пропаганде целевого обучения в регионе (среди работодателей и абитуриентов)</a:t>
            </a:r>
          </a:p>
        </p:txBody>
      </p:sp>
    </p:spTree>
    <p:extLst>
      <p:ext uri="{BB962C8B-B14F-4D97-AF65-F5344CB8AC3E}">
        <p14:creationId xmlns:p14="http://schemas.microsoft.com/office/powerpoint/2010/main" val="147786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26109" y="1092201"/>
            <a:ext cx="4700748" cy="2235199"/>
          </a:xfrm>
          <a:prstGeom prst="roundRect">
            <a:avLst>
              <a:gd name="adj" fmla="val 10189"/>
            </a:avLst>
          </a:prstGeom>
          <a:noFill/>
          <a:ln w="3810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11118111" y="6116023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fld id="{00000000-1234-1234-1234-123412341234}" type="slidenum">
              <a:rPr lang="ru">
                <a:solidFill>
                  <a:srgbClr val="265439"/>
                </a:solidFill>
                <a:latin typeface="PT Sans"/>
                <a:ea typeface="PT Sans"/>
                <a:cs typeface="PT Sans"/>
                <a:sym typeface="PT Sans"/>
              </a:rPr>
              <a:pPr/>
              <a:t>46</a:t>
            </a:fld>
            <a:endParaRPr>
              <a:solidFill>
                <a:srgbClr val="265439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0" name="Picture 2" descr="https://sun9-52.userapi.com/s/v1/if2/b99RU8u8Jixj3geo5l6Roc3OF8IJCnjm_uygdq7wXCu9cVX0UydZ1Z_rzZUJ7F2hwSev0JVjY0q6SO-YydTvUC2P.jpg?quality=95&amp;as=32x21,48x32,72x48,108x72,160x107,240x160,360x240,480x320,540x360,640x427,720x480,1080x720,1280x853,1440x960,2560x1707&amp;from=bu&amp;cs=2560x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0" r="8262"/>
          <a:stretch/>
        </p:blipFill>
        <p:spPr bwMode="auto">
          <a:xfrm>
            <a:off x="11594674" y="-3001849"/>
            <a:ext cx="3194043" cy="26195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0881B"/>
            </a:solidFill>
          </a:ln>
          <a:effectLst/>
          <a:extLst/>
        </p:spPr>
      </p:pic>
      <p:pic>
        <p:nvPicPr>
          <p:cNvPr id="11" name="Picture 4" descr="https://sun9-80.userapi.com/s/v1/if2/4uduyDYkF2zU0FY7R2IvlA1Aoclgu2mQ-DiO4uG6UpV0YPHcUewbyHAVpLK_YpCRqPG8Em345UYNdv2cnd3nLlkx.jpg?quality=95&amp;as=32x21,48x32,72x48,108x72,160x107,240x160,360x240,480x320,540x360,640x427,720x480,1080x720,1280x853,1440x960,2560x1707&amp;from=bu&amp;cs=2560x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2" t="4846" r="676" b="985"/>
          <a:stretch/>
        </p:blipFill>
        <p:spPr bwMode="auto">
          <a:xfrm>
            <a:off x="4599704" y="-2923363"/>
            <a:ext cx="3187559" cy="24277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4A6B2E"/>
            </a:solidFill>
          </a:ln>
          <a:effectLst/>
          <a:extLst/>
        </p:spPr>
      </p:pic>
      <p:pic>
        <p:nvPicPr>
          <p:cNvPr id="12" name="Picture 8" descr="https://sun9-86.userapi.com/s/v1/if2/VcxYPyK1ULc3GYHlUVd3x62A4RgO2EMXPq7BsrOd_xZOmiTDi4drhv1F2x42jEOOjyaXsuT7qnznDxySIREIji2i.jpg?quality=95&amp;as=32x21,48x32,72x48,108x72,160x107,240x160,360x240,480x320,540x360,640x427,720x480,1080x720,1280x853,1440x960,2560x1707&amp;from=bu&amp;cs=2560x0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2" r="7088"/>
          <a:stretch/>
        </p:blipFill>
        <p:spPr bwMode="auto">
          <a:xfrm>
            <a:off x="8013263" y="-2923363"/>
            <a:ext cx="3104848" cy="24242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4A6B2E"/>
            </a:solidFill>
          </a:ln>
          <a:effectLst/>
          <a:extLst/>
        </p:spPr>
      </p:pic>
      <p:pic>
        <p:nvPicPr>
          <p:cNvPr id="14" name="Picture 12" descr="https://sun9-27.userapi.com/s/v1/if2/HQepizZFHaLHcwwI9ZelmRmTAu8MJKlMA9Dbo66-J-uAPFDVebkbsJB9gmV-hEknO45P3sBLqAKO4vijiA1bRE7n.jpg?quality=95&amp;as=32x21,48x32,72x48,108x72,160x107,240x160,360x240,480x320,540x360,640x426,720x480,1080x720,1280x853,1440x960,2560x1706&amp;from=bu&amp;cs=2560x0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3" r="14062"/>
          <a:stretch/>
        </p:blipFill>
        <p:spPr bwMode="auto">
          <a:xfrm>
            <a:off x="14925522" y="-2861172"/>
            <a:ext cx="3142947" cy="26166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4A6B2E"/>
            </a:solidFill>
          </a:ln>
          <a:effectLst/>
          <a:extLst/>
        </p:spPr>
      </p:pic>
      <p:sp>
        <p:nvSpPr>
          <p:cNvPr id="2" name="TextBox 1"/>
          <p:cNvSpPr txBox="1"/>
          <p:nvPr/>
        </p:nvSpPr>
        <p:spPr>
          <a:xfrm>
            <a:off x="504844" y="1216100"/>
            <a:ext cx="4813501" cy="381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b="1" dirty="0">
                <a:solidFill>
                  <a:srgbClr val="00881B"/>
                </a:solidFill>
                <a:latin typeface="Century Gothic" panose="020B0502020202020204" pitchFamily="34" charset="0"/>
                <a:ea typeface="PT Sans"/>
                <a:cs typeface="PT Sans"/>
                <a:sym typeface="PT Sans"/>
              </a:rPr>
              <a:t>Региональный день знаний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760002" y="1732627"/>
            <a:ext cx="2128911" cy="3388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  <a:ea typeface="PT Sans"/>
                <a:cs typeface="PT Sans"/>
                <a:sym typeface="PT Sans"/>
              </a:rPr>
              <a:t>Городской сад 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98997" y="1732627"/>
            <a:ext cx="2128911" cy="3388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  <a:ea typeface="PT Sans"/>
                <a:cs typeface="PT Sans"/>
                <a:sym typeface="PT Sans"/>
              </a:rPr>
              <a:t>31 августа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14815" y="2221788"/>
            <a:ext cx="4637157" cy="995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67" b="1" dirty="0">
                <a:latin typeface="Century Gothic" panose="020B0502020202020204" pitchFamily="34" charset="0"/>
                <a:ea typeface="PT Sans"/>
                <a:cs typeface="PT Sans"/>
                <a:sym typeface="PT Sans"/>
              </a:rPr>
              <a:t>В программе: </a:t>
            </a:r>
            <a:r>
              <a:rPr lang="ru-RU" sz="1467" dirty="0">
                <a:latin typeface="Century Gothic" panose="020B0502020202020204" pitchFamily="34" charset="0"/>
                <a:ea typeface="PT Sans"/>
                <a:cs typeface="PT Sans"/>
                <a:sym typeface="PT Sans"/>
              </a:rPr>
              <a:t>праздничный концерт, вступление в ряды «Движение первых», дискотека, творческие и познавательные  мастер – классы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52507" y="2176604"/>
            <a:ext cx="3144534" cy="72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b="1" dirty="0">
                <a:solidFill>
                  <a:srgbClr val="00881B"/>
                </a:solidFill>
                <a:latin typeface="Century Gothic" panose="020B0502020202020204" pitchFamily="34" charset="0"/>
                <a:ea typeface="PT Sans"/>
                <a:cs typeface="PT Sans"/>
                <a:sym typeface="PT Sans"/>
              </a:rPr>
              <a:t>Торжественная линейка для студентов СПО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9300146" y="2412935"/>
            <a:ext cx="2128911" cy="33191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  <a:ea typeface="PT Sans"/>
                <a:cs typeface="PT Sans"/>
                <a:sym typeface="PT Sans"/>
              </a:rPr>
              <a:t>1 сентября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286722" y="2871109"/>
            <a:ext cx="6504925" cy="318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67" b="1" dirty="0">
                <a:latin typeface="Century Gothic" panose="020B0502020202020204" pitchFamily="34" charset="0"/>
                <a:ea typeface="PT Sans"/>
                <a:cs typeface="PT Sans"/>
                <a:sym typeface="PT Sans"/>
              </a:rPr>
              <a:t>В программе: </a:t>
            </a:r>
            <a:r>
              <a:rPr lang="ru-RU" sz="1467" dirty="0">
                <a:latin typeface="Century Gothic" panose="020B0502020202020204" pitchFamily="34" charset="0"/>
                <a:ea typeface="PT Sans"/>
                <a:cs typeface="PT Sans"/>
                <a:sym typeface="PT Sans"/>
              </a:rPr>
              <a:t>поднятие флага, исполнение гимна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161607" y="2111578"/>
            <a:ext cx="6688104" cy="1215822"/>
          </a:xfrm>
          <a:prstGeom prst="roundRect">
            <a:avLst>
              <a:gd name="adj" fmla="val 18634"/>
            </a:avLst>
          </a:prstGeom>
          <a:noFill/>
          <a:ln w="3810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161607" y="1087928"/>
            <a:ext cx="6688104" cy="933361"/>
          </a:xfrm>
          <a:prstGeom prst="roundRect">
            <a:avLst>
              <a:gd name="adj" fmla="val 19212"/>
            </a:avLst>
          </a:prstGeom>
          <a:noFill/>
          <a:ln w="3810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27" name="TextBox 26"/>
          <p:cNvSpPr txBox="1"/>
          <p:nvPr/>
        </p:nvSpPr>
        <p:spPr>
          <a:xfrm>
            <a:off x="5327981" y="1189893"/>
            <a:ext cx="3069060" cy="72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b="1" dirty="0">
                <a:solidFill>
                  <a:srgbClr val="00881B"/>
                </a:solidFill>
                <a:latin typeface="Century Gothic" panose="020B0502020202020204" pitchFamily="34" charset="0"/>
                <a:ea typeface="PT Sans"/>
                <a:cs typeface="PT Sans"/>
                <a:sym typeface="PT Sans"/>
              </a:rPr>
              <a:t>Праздничные линейки для учащихся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9300147" y="1415062"/>
            <a:ext cx="2128911" cy="31756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  <a:ea typeface="PT Sans"/>
                <a:cs typeface="PT Sans"/>
                <a:sym typeface="PT Sans"/>
              </a:rPr>
              <a:t>1 сентября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>
          <a:xfrm>
            <a:off x="740533" y="379929"/>
            <a:ext cx="7937771" cy="39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НАЧАЛО НОВОГО УЧЕБНОГО ГОДА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157112" y="250999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060708"/>
                </a:solidFill>
                <a:latin typeface="-apple-system"/>
              </a:rPr>
              <a:t>Кроме </a:t>
            </a:r>
            <a:r>
              <a:rPr lang="ru-RU" dirty="0">
                <a:solidFill>
                  <a:srgbClr val="060708"/>
                </a:solidFill>
                <a:latin typeface="-apple-system"/>
              </a:rPr>
              <a:t>того, сразу после них школьников ждет праздничный выходной — 4 ноября, в День народного единства. </a:t>
            </a:r>
            <a:endParaRPr lang="ru-RU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>
          <a:xfrm>
            <a:off x="716321" y="3609886"/>
            <a:ext cx="4234144" cy="39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 smtClean="0">
                <a:solidFill>
                  <a:srgbClr val="00881B"/>
                </a:solidFill>
                <a:latin typeface="TomskObl2104" pitchFamily="50" charset="0"/>
              </a:rPr>
              <a:t>КАНИКУЛЫ В ШКОЛАХ</a:t>
            </a:r>
            <a:endParaRPr lang="ru-RU" sz="32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8" y="3529237"/>
            <a:ext cx="414425" cy="476655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326108" y="4207730"/>
            <a:ext cx="3301096" cy="99252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Осенние </a:t>
            </a:r>
            <a:r>
              <a:rPr lang="ru-RU" b="1" dirty="0">
                <a:solidFill>
                  <a:srgbClr val="00881B"/>
                </a:solidFill>
                <a:latin typeface="Century Gothic" panose="020B0502020202020204" pitchFamily="34" charset="0"/>
              </a:rPr>
              <a:t>каникулы </a:t>
            </a:r>
            <a:endParaRPr lang="ru-RU" b="1" dirty="0" smtClean="0">
              <a:solidFill>
                <a:srgbClr val="00881B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с </a:t>
            </a:r>
            <a:r>
              <a:rPr lang="ru-RU" dirty="0">
                <a:solidFill>
                  <a:srgbClr val="060708"/>
                </a:solidFill>
                <a:latin typeface="Century Gothic" panose="020B0502020202020204" pitchFamily="34" charset="0"/>
              </a:rPr>
              <a:t>26 октября по 3 </a:t>
            </a:r>
            <a:r>
              <a:rPr lang="ru-RU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ноября</a:t>
            </a:r>
            <a:endParaRPr lang="ru-RU" dirty="0">
              <a:solidFill>
                <a:srgbClr val="060708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26108" y="5356785"/>
            <a:ext cx="3301096" cy="99252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881B"/>
                </a:solidFill>
                <a:latin typeface="Century Gothic" panose="020B0502020202020204" pitchFamily="34" charset="0"/>
              </a:rPr>
              <a:t>Зимние каникулы </a:t>
            </a:r>
            <a:endParaRPr lang="ru-RU" b="1" dirty="0" smtClean="0">
              <a:solidFill>
                <a:srgbClr val="00881B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dirty="0">
                <a:solidFill>
                  <a:srgbClr val="060708"/>
                </a:solidFill>
                <a:latin typeface="Century Gothic" panose="020B0502020202020204" pitchFamily="34" charset="0"/>
              </a:rPr>
              <a:t>с 31 декабря по 10 января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776492" y="4197980"/>
            <a:ext cx="3301096" cy="99252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Весенние </a:t>
            </a:r>
            <a:r>
              <a:rPr lang="ru-RU" b="1" dirty="0">
                <a:solidFill>
                  <a:srgbClr val="00881B"/>
                </a:solidFill>
                <a:latin typeface="Century Gothic" panose="020B0502020202020204" pitchFamily="34" charset="0"/>
              </a:rPr>
              <a:t>каникулы </a:t>
            </a:r>
            <a:endParaRPr lang="ru-RU" b="1" dirty="0" smtClean="0">
              <a:solidFill>
                <a:srgbClr val="00881B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dirty="0">
                <a:solidFill>
                  <a:srgbClr val="060708"/>
                </a:solidFill>
                <a:latin typeface="Century Gothic" panose="020B0502020202020204" pitchFamily="34" charset="0"/>
              </a:rPr>
              <a:t>с 27 марта по 4 апреля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776492" y="5347035"/>
            <a:ext cx="3301096" cy="99252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Летние </a:t>
            </a:r>
            <a:r>
              <a:rPr lang="ru-RU" b="1" dirty="0">
                <a:solidFill>
                  <a:srgbClr val="00881B"/>
                </a:solidFill>
                <a:latin typeface="Century Gothic" panose="020B0502020202020204" pitchFamily="34" charset="0"/>
              </a:rPr>
              <a:t>каникулы </a:t>
            </a:r>
            <a:endParaRPr lang="ru-RU" b="1" dirty="0" smtClean="0">
              <a:solidFill>
                <a:srgbClr val="00881B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dirty="0">
                <a:solidFill>
                  <a:srgbClr val="060708"/>
                </a:solidFill>
                <a:latin typeface="Century Gothic" panose="020B0502020202020204" pitchFamily="34" charset="0"/>
              </a:rPr>
              <a:t>с </a:t>
            </a:r>
            <a:r>
              <a:rPr lang="ru-RU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27 мая до 31 августа</a:t>
            </a:r>
            <a:endParaRPr lang="ru-RU" dirty="0">
              <a:solidFill>
                <a:srgbClr val="060708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901" y="2249125"/>
            <a:ext cx="7604600" cy="506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66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1018260" y="2569585"/>
            <a:ext cx="10709240" cy="1791855"/>
            <a:chOff x="233080" y="2569584"/>
            <a:chExt cx="10709240" cy="1791855"/>
          </a:xfrm>
        </p:grpSpPr>
        <p:sp>
          <p:nvSpPr>
            <p:cNvPr id="11" name="Заголовок 1">
              <a:extLst>
                <a:ext uri="{FF2B5EF4-FFF2-40B4-BE49-F238E27FC236}">
                  <a16:creationId xmlns:a16="http://schemas.microsoft.com/office/drawing/2014/main" xmlns="" id="{F4E85A42-5E09-4E45-8915-2449A877BB6F}"/>
                </a:ext>
              </a:extLst>
            </p:cNvPr>
            <p:cNvSpPr txBox="1">
              <a:spLocks/>
            </p:cNvSpPr>
            <p:nvPr/>
          </p:nvSpPr>
          <p:spPr>
            <a:xfrm>
              <a:off x="1018260" y="2569584"/>
              <a:ext cx="9924060" cy="1791855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8000" dirty="0" smtClean="0">
                  <a:solidFill>
                    <a:schemeClr val="bg1"/>
                  </a:solidFill>
                  <a:latin typeface="TomskObl2104" pitchFamily="50" charset="0"/>
                </a:rPr>
                <a:t>инфраструктура</a:t>
              </a:r>
              <a:endParaRPr lang="ru-RU" sz="11500" dirty="0">
                <a:solidFill>
                  <a:schemeClr val="bg1"/>
                </a:solidFill>
                <a:latin typeface="TomskObl2104" pitchFamily="50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xmlns="" id="{5ADF24BD-4016-44FA-8FE3-D7D9E8A64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080" y="2680137"/>
              <a:ext cx="785180" cy="1345474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12D3A4C8-6BF1-431D-9B37-CCDB76EB9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90404" y="3820929"/>
              <a:ext cx="358778" cy="409364"/>
            </a:xfrm>
            <a:prstGeom prst="rect">
              <a:avLst/>
            </a:prstGeom>
          </p:spPr>
        </p:pic>
      </p:grpSp>
      <p:grpSp>
        <p:nvGrpSpPr>
          <p:cNvPr id="4" name="Группа 3"/>
          <p:cNvGrpSpPr/>
          <p:nvPr/>
        </p:nvGrpSpPr>
        <p:grpSpPr>
          <a:xfrm>
            <a:off x="3470718" y="1356068"/>
            <a:ext cx="5539489" cy="904240"/>
            <a:chOff x="3167100" y="1340828"/>
            <a:chExt cx="5539489" cy="904240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3167100" y="1340828"/>
              <a:ext cx="2632385" cy="904240"/>
              <a:chOff x="1749498" y="287638"/>
              <a:chExt cx="2632385" cy="904240"/>
            </a:xfrm>
          </p:grpSpPr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49498" y="287638"/>
                <a:ext cx="918454" cy="904240"/>
              </a:xfrm>
              <a:prstGeom prst="rect">
                <a:avLst/>
              </a:prstGeom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2667952" y="448844"/>
                <a:ext cx="1713931" cy="6324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ru-RU" sz="1400" dirty="0" smtClean="0">
                    <a:solidFill>
                      <a:schemeClr val="bg1"/>
                    </a:solidFill>
                    <a:latin typeface="Gerbera" panose="02000500000000000000" pitchFamily="50" charset="-52"/>
                  </a:rPr>
                  <a:t>Департамент</a:t>
                </a:r>
              </a:p>
              <a:p>
                <a:pPr>
                  <a:lnSpc>
                    <a:spcPts val="1400"/>
                  </a:lnSpc>
                </a:pPr>
                <a:r>
                  <a:rPr lang="ru-RU" sz="1400" dirty="0" smtClean="0">
                    <a:solidFill>
                      <a:schemeClr val="bg1"/>
                    </a:solidFill>
                    <a:latin typeface="Gerbera" panose="02000500000000000000" pitchFamily="50" charset="-52"/>
                  </a:rPr>
                  <a:t>образования</a:t>
                </a:r>
              </a:p>
              <a:p>
                <a:pPr>
                  <a:lnSpc>
                    <a:spcPts val="1400"/>
                  </a:lnSpc>
                </a:pPr>
                <a:r>
                  <a:rPr lang="ru-RU" sz="1400" dirty="0" smtClean="0">
                    <a:solidFill>
                      <a:schemeClr val="bg1"/>
                    </a:solidFill>
                    <a:latin typeface="Gerbera" panose="02000500000000000000" pitchFamily="50" charset="-52"/>
                  </a:rPr>
                  <a:t>Томской области</a:t>
                </a:r>
                <a:endParaRPr lang="ru-RU" sz="1400" dirty="0">
                  <a:solidFill>
                    <a:schemeClr val="bg1"/>
                  </a:solidFill>
                  <a:latin typeface="Gerbera" panose="02000500000000000000" pitchFamily="50" charset="-52"/>
                </a:endParaRPr>
              </a:p>
            </p:txBody>
          </p:sp>
        </p:grp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xmlns="" id="{F02C5EC9-CAAB-4AB2-B7FE-101BD0C7D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9014" y="1502034"/>
              <a:ext cx="2367575" cy="63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599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163382"/>
              </p:ext>
            </p:extLst>
          </p:nvPr>
        </p:nvGraphicFramePr>
        <p:xfrm>
          <a:off x="329339" y="973372"/>
          <a:ext cx="11501437" cy="5641213"/>
        </p:xfrm>
        <a:graphic>
          <a:graphicData uri="http://schemas.openxmlformats.org/drawingml/2006/table">
            <a:tbl>
              <a:tblPr firstRow="1" bandRow="1"/>
              <a:tblGrid>
                <a:gridCol w="23941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894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768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5409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854513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Century Gothic" panose="020B0502020202020204" pitchFamily="34" charset="0"/>
                        </a:rPr>
                        <a:t>Строительство школ</a:t>
                      </a:r>
                      <a:endParaRPr lang="ru-RU" sz="1400" b="1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rgbClr val="2654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u="none" strike="noStrike" cap="none" baseline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Финансирование</a:t>
                      </a:r>
                    </a:p>
                    <a:p>
                      <a:pPr algn="l"/>
                      <a:r>
                        <a:rPr lang="ru-RU" sz="1400" b="1" i="0" u="none" strike="noStrike" cap="none" baseline="0" dirty="0" smtClean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1,6 </a:t>
                      </a:r>
                      <a:r>
                        <a:rPr lang="ru-RU" sz="1200" b="0" i="0" u="none" strike="noStrike" cap="none" baseline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млрд. руб.</a:t>
                      </a:r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4A6B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rgbClr val="2654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9207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i="0" u="none" strike="noStrike" cap="non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В 2026 году </a:t>
                      </a:r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планируется открытие зданий школ для:   </a:t>
                      </a:r>
                    </a:p>
                    <a:p>
                      <a:pPr marL="9207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200" b="0" i="0" u="none" strike="noStrike" cap="non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263525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«МБОУ «Саровская СОШ»  </a:t>
                      </a:r>
                      <a:r>
                        <a:rPr lang="ru-RU" sz="1200" b="0" i="0" u="none" strike="noStrike" cap="none" dirty="0" err="1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Колпашевского</a:t>
                      </a:r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 района на </a:t>
                      </a:r>
                      <a:r>
                        <a:rPr lang="ru-RU" sz="1200" b="1" i="0" u="none" strike="noStrike" cap="non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140 мест</a:t>
                      </a:r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, из них </a:t>
                      </a:r>
                      <a:r>
                        <a:rPr lang="ru-RU" sz="1200" b="1" i="0" u="none" strike="noStrike" cap="non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30</a:t>
                      </a:r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  мест для размещения 2-х групп дошкольного образования;</a:t>
                      </a:r>
                    </a:p>
                    <a:p>
                      <a:pPr marL="263525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Char char="-"/>
                        <a:tabLst/>
                        <a:defRPr/>
                      </a:pPr>
                      <a:endParaRPr lang="ru-RU" sz="1200" b="0" i="0" u="none" strike="noStrike" cap="non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263525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МБОУ «</a:t>
                      </a:r>
                      <a:r>
                        <a:rPr lang="ru-RU" sz="1200" b="0" i="0" u="none" strike="noStrike" cap="none" dirty="0" err="1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Корниловская</a:t>
                      </a:r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 СОШ» Томского района на </a:t>
                      </a:r>
                      <a:r>
                        <a:rPr lang="ru-RU" sz="1200" b="1" i="0" u="none" strike="noStrike" cap="non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200 мест.</a:t>
                      </a:r>
                    </a:p>
                    <a:p>
                      <a:pPr marL="263525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Char char="-"/>
                        <a:tabLst/>
                        <a:defRPr/>
                      </a:pPr>
                      <a:endParaRPr lang="ru-RU" sz="1200" b="0" i="0" u="none" strike="noStrike" cap="non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9207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i="0" u="none" strike="noStrike" cap="non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В 2027 году </a:t>
                      </a:r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планируется открытие общеобразовательной организации </a:t>
                      </a:r>
                      <a:r>
                        <a:rPr lang="ru-RU" sz="1200" b="1" i="0" u="none" strike="noStrike" cap="non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на 1100 мест </a:t>
                      </a:r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по ул. А. </a:t>
                      </a:r>
                      <a:r>
                        <a:rPr lang="ru-RU" sz="1200" b="0" i="0" u="none" strike="noStrike" cap="none" dirty="0" err="1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Крячкова</a:t>
                      </a:r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, 3 в г. Томске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4A6B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rgbClr val="2654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0165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Century Gothic" panose="020B0502020202020204" pitchFamily="34" charset="0"/>
                        </a:rPr>
                        <a:t>Капитальный ремонт школ</a:t>
                      </a:r>
                      <a:endParaRPr lang="ru-RU" sz="1400" b="1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2654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654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Финансирование</a:t>
                      </a:r>
                    </a:p>
                    <a:p>
                      <a:pPr algn="l"/>
                      <a:r>
                        <a:rPr lang="ru-RU" sz="1400" b="1" i="0" u="none" strike="noStrike" cap="none" dirty="0" smtClean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2,6 </a:t>
                      </a:r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млрд. руб.</a:t>
                      </a:r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4A6B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654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654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92160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Century Gothic"/>
                          <a:ea typeface="Arial"/>
                        </a:rPr>
                        <a:t>К 1 сентября планируется </a:t>
                      </a:r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Century Gothic"/>
                          <a:ea typeface="Arial"/>
                        </a:rPr>
                        <a:t>открытие 17 зданий</a:t>
                      </a:r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Century Gothic"/>
                          <a:ea typeface="Arial"/>
                        </a:rPr>
                        <a:t> </a:t>
                      </a:r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Century Gothic"/>
                          <a:ea typeface="Arial"/>
                        </a:rPr>
                        <a:t>школ 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Century Gothic"/>
                          <a:ea typeface="Arial"/>
                        </a:rPr>
                        <a:t>Томской области</a:t>
                      </a:r>
                      <a:endParaRPr lang="ru-RU" sz="1200" b="0" u="none" strike="noStrike" dirty="0">
                        <a:solidFill>
                          <a:schemeClr val="tx1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4A6B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2654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654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b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47775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Century Gothic" panose="020B0502020202020204" pitchFamily="34" charset="0"/>
                        </a:rPr>
                        <a:t>Обновление инфраструктуры колледжей</a:t>
                      </a:r>
                      <a:endParaRPr lang="ru-RU" sz="1400" b="1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2654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654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baseline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Финансирование</a:t>
                      </a:r>
                      <a:endParaRPr lang="ru-RU" sz="1200" b="0" i="0" u="none" strike="noStrike" cap="none" baseline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1" i="0" u="none" strike="noStrike" kern="1200" cap="none" dirty="0" smtClean="0">
                          <a:solidFill>
                            <a:srgbClr val="F54A02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1,7 </a:t>
                      </a:r>
                      <a:r>
                        <a:rPr lang="ru-RU" sz="1200" b="0" i="0" u="none" strike="noStrike" cap="none" baseline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млрд. руб.</a:t>
                      </a:r>
                      <a:endParaRPr lang="ru-RU" sz="1200" b="0" i="0" u="none" strike="noStrike" cap="none" baseline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4A6B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654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654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0" algn="l"/>
                      <a:r>
                        <a:rPr lang="ru-RU" sz="1200" b="1" dirty="0" smtClean="0">
                          <a:latin typeface="Century Gothic" panose="020B0502020202020204" pitchFamily="34" charset="0"/>
                        </a:rPr>
                        <a:t>Обновлений</a:t>
                      </a:r>
                      <a:r>
                        <a:rPr lang="ru-RU" sz="1200" b="1" baseline="0" dirty="0" smtClean="0">
                          <a:latin typeface="Century Gothic" panose="020B0502020202020204" pitchFamily="34" charset="0"/>
                        </a:rPr>
                        <a:t> и открытие  </a:t>
                      </a:r>
                      <a:r>
                        <a:rPr lang="ru-RU" sz="1400" b="1" i="0" u="none" strike="noStrike" kern="1200" cap="none" dirty="0" smtClean="0">
                          <a:solidFill>
                            <a:srgbClr val="F54A02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</a:rPr>
                        <a:t>5</a:t>
                      </a:r>
                      <a:r>
                        <a:rPr lang="ru-RU" sz="1200" b="1" baseline="0" dirty="0" smtClean="0">
                          <a:latin typeface="Century Gothic" panose="020B0502020202020204" pitchFamily="34" charset="0"/>
                        </a:rPr>
                        <a:t> мастерских / кабинетов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4A6B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2654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654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-92075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Эксплуатация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судов водного транспорта</a:t>
                      </a:r>
                    </a:p>
                    <a:p>
                      <a:pPr marL="92075" indent="-92075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Ресурсный центр по подготовке педагогов музыкального направления</a:t>
                      </a:r>
                    </a:p>
                    <a:p>
                      <a:pPr marL="92075" indent="-92075" algn="l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Мастерская «Кондитерское дело»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2654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654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18760">
                <a:tc>
                  <a:txBody>
                    <a:bodyPr/>
                    <a:lstStyle/>
                    <a:p>
                      <a:endParaRPr lang="ru-RU" sz="1400" b="1" i="0" u="none" strike="noStrike" cap="non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r>
                        <a:rPr lang="ru-RU" sz="1400" b="1" i="0" u="none" strike="noStrike" cap="non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Обновление инфраструктуры</a:t>
                      </a:r>
                    </a:p>
                    <a:p>
                      <a:r>
                        <a:rPr lang="ru-RU" sz="1400" b="1" i="0" u="none" strike="noStrike" cap="non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для занятий по общеобразовательным предметам</a:t>
                      </a:r>
                    </a:p>
                    <a:p>
                      <a:endParaRPr lang="ru-RU" sz="1400" b="1" i="0" u="none" strike="noStrike" cap="none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2654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0" i="0" u="none" strike="noStrike" cap="none" baseline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Финансирование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400" b="1" i="0" u="none" strike="noStrike" kern="1200" cap="none" dirty="0" smtClean="0">
                          <a:solidFill>
                            <a:srgbClr val="F54A02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28,6</a:t>
                      </a:r>
                      <a:r>
                        <a:rPr lang="ru-RU" sz="1200" b="1" i="0" u="none" strike="noStrike" cap="none" baseline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200" b="0" i="0" u="none" strike="noStrike" cap="none" baseline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млн. руб.</a:t>
                      </a:r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rgbClr val="4A6B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654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92075" indent="0" algn="l"/>
                      <a:r>
                        <a:rPr lang="ru-RU" sz="1200" b="1" i="0" u="none" strike="noStrike" cap="non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Обновление </a:t>
                      </a:r>
                      <a:r>
                        <a:rPr lang="ru-RU" sz="1400" b="1" i="0" u="none" strike="noStrike" cap="none" dirty="0" smtClean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168</a:t>
                      </a:r>
                      <a:r>
                        <a:rPr lang="ru-RU" sz="1200" b="1" i="0" u="none" strike="noStrike" cap="non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 кабинетов</a:t>
                      </a:r>
                    </a:p>
                    <a:p>
                      <a:pPr marL="92075" indent="0" algn="l"/>
                      <a:r>
                        <a:rPr lang="ru-RU" sz="1200" b="1" i="0" u="none" strike="noStrike" cap="none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ea typeface="Arial"/>
                          <a:cs typeface="Arial"/>
                          <a:sym typeface="Arial"/>
                        </a:rPr>
                        <a:t>по предмету «Физика»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4A6B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2654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200" b="0" i="0" u="none" strike="noStrike" cap="none" baseline="0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rgbClr val="2654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30690" y="6374093"/>
            <a:ext cx="2743200" cy="365125"/>
          </a:xfrm>
        </p:spPr>
        <p:txBody>
          <a:bodyPr/>
          <a:lstStyle/>
          <a:p>
            <a:fld id="{CAA8A83B-5CFB-43F4-A323-D8D8ABB7EBB5}" type="slidenum">
              <a:rPr lang="ru-RU" smtClean="0"/>
              <a:t>48</a:t>
            </a:fld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758266" y="3539723"/>
            <a:ext cx="1487599" cy="81639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784640" y="2585911"/>
            <a:ext cx="1474277" cy="7274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23" name="TextBox 22"/>
          <p:cNvSpPr txBox="1"/>
          <p:nvPr/>
        </p:nvSpPr>
        <p:spPr>
          <a:xfrm>
            <a:off x="14030177" y="332598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4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>
          <a:xfrm>
            <a:off x="740533" y="379929"/>
            <a:ext cx="7937771" cy="39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МОДЕРНИЗАЦИЯ ИНФРАСТРУКТУРЫ</a:t>
            </a:r>
          </a:p>
        </p:txBody>
      </p:sp>
    </p:spTree>
    <p:extLst>
      <p:ext uri="{BB962C8B-B14F-4D97-AF65-F5344CB8AC3E}">
        <p14:creationId xmlns:p14="http://schemas.microsoft.com/office/powerpoint/2010/main" val="61219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39772" y="1627374"/>
            <a:ext cx="11608517" cy="739618"/>
          </a:xfrm>
          <a:prstGeom prst="roundRect">
            <a:avLst/>
          </a:prstGeom>
          <a:noFill/>
          <a:ln>
            <a:solidFill>
              <a:srgbClr val="E2F0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Century Gothic" panose="020B0502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296611" y="6312449"/>
            <a:ext cx="731600" cy="524800"/>
          </a:xfrm>
        </p:spPr>
        <p:txBody>
          <a:bodyPr/>
          <a:lstStyle/>
          <a:p>
            <a:fld id="{00000000-1234-1234-1234-123412341234}" type="slidenum">
              <a:rPr lang="ru" smtClean="0"/>
              <a:pPr/>
              <a:t>49</a:t>
            </a:fld>
            <a:endParaRPr lang="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39772" y="1096415"/>
            <a:ext cx="11608516" cy="439124"/>
          </a:xfrm>
          <a:prstGeom prst="roundRect">
            <a:avLst/>
          </a:prstGeom>
          <a:solidFill>
            <a:srgbClr val="E2F0D9"/>
          </a:solidFill>
          <a:ln w="19050">
            <a:solidFill>
              <a:srgbClr val="E2F0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В соответствии с соглашением с </a:t>
            </a:r>
            <a:r>
              <a:rPr lang="ru-RU" sz="12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Минпросвещения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 России </a:t>
            </a:r>
            <a:r>
              <a:rPr lang="ru-RU" sz="1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с 2022 г. до конца 2027 г.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в Томской области будут отремонтированы </a:t>
            </a:r>
            <a:r>
              <a:rPr lang="ru-RU" sz="1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99 зданий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общеобразовательных организаций. Все объекты оснащаются современными системами обеспечения безопасности.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320" y="1741396"/>
            <a:ext cx="2611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AB3117"/>
                </a:solidFill>
                <a:latin typeface="Century Gothic" panose="020B0502020202020204" pitchFamily="34" charset="0"/>
              </a:rPr>
              <a:t>62</a:t>
            </a:r>
            <a:r>
              <a:rPr lang="ru-RU" sz="1400" b="1" dirty="0">
                <a:latin typeface="Century Gothic" panose="020B0502020202020204" pitchFamily="34" charset="0"/>
              </a:rPr>
              <a:t> здания </a:t>
            </a:r>
            <a:r>
              <a:rPr lang="ru-RU" sz="1400" dirty="0" smtClean="0">
                <a:latin typeface="Century Gothic" panose="020B0502020202020204" pitchFamily="34" charset="0"/>
              </a:rPr>
              <a:t>отремонтировано</a:t>
            </a:r>
            <a:endParaRPr lang="ru-RU" sz="1400" dirty="0">
              <a:latin typeface="Century Gothic" panose="020B0502020202020204" pitchFamily="34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757531"/>
              </p:ext>
            </p:extLst>
          </p:nvPr>
        </p:nvGraphicFramePr>
        <p:xfrm>
          <a:off x="3352800" y="1635472"/>
          <a:ext cx="8234103" cy="731520"/>
        </p:xfrm>
        <a:graphic>
          <a:graphicData uri="http://schemas.openxmlformats.org/drawingml/2006/table">
            <a:tbl>
              <a:tblPr firstRow="1" bandRow="1"/>
              <a:tblGrid>
                <a:gridCol w="11888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136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2120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6700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94340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entury Gothic" panose="020B0502020202020204" pitchFamily="34" charset="0"/>
                        </a:rPr>
                        <a:t>2022</a:t>
                      </a:r>
                      <a:endParaRPr lang="ru-RU" sz="1600" b="1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entury Gothic" panose="020B0502020202020204" pitchFamily="34" charset="0"/>
                        </a:rPr>
                        <a:t>2023</a:t>
                      </a:r>
                      <a:endParaRPr lang="ru-RU" sz="1600" b="1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entury Gothic" panose="020B0502020202020204" pitchFamily="34" charset="0"/>
                        </a:rPr>
                        <a:t>2024</a:t>
                      </a:r>
                      <a:endParaRPr lang="ru-RU" sz="1600" b="1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entury Gothic" panose="020B0502020202020204" pitchFamily="34" charset="0"/>
                        </a:rPr>
                        <a:t>2025</a:t>
                      </a:r>
                      <a:endParaRPr lang="ru-RU" sz="1600" b="1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entury Gothic" panose="020B0502020202020204" pitchFamily="34" charset="0"/>
                        </a:rPr>
                        <a:t>2026</a:t>
                      </a:r>
                      <a:endParaRPr lang="ru-RU" sz="1600" b="1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5</a:t>
                      </a:r>
                      <a:endParaRPr lang="ru-RU" sz="16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14</a:t>
                      </a:r>
                      <a:endParaRPr lang="ru-RU" sz="16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6</a:t>
                      </a:r>
                      <a:endParaRPr lang="ru-RU" sz="16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37</a:t>
                      </a:r>
                      <a:endParaRPr lang="ru-RU" sz="16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Century Gothic" panose="020B0502020202020204" pitchFamily="34" charset="0"/>
                        </a:rPr>
                        <a:t>37</a:t>
                      </a:r>
                      <a:r>
                        <a:rPr lang="ru-RU" sz="16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u="none" baseline="0" dirty="0" smtClean="0">
                          <a:latin typeface="Century Gothic" panose="020B0502020202020204" pitchFamily="34" charset="0"/>
                        </a:rPr>
                        <a:t>находятся в ремонте</a:t>
                      </a:r>
                    </a:p>
                    <a:p>
                      <a:pPr algn="ctr"/>
                      <a:r>
                        <a:rPr lang="ru-RU" sz="1400" b="1" u="none" baseline="0" dirty="0" smtClean="0">
                          <a:latin typeface="Century Gothic" panose="020B0502020202020204" pitchFamily="34" charset="0"/>
                        </a:rPr>
                        <a:t>(5 из них двухгодичные)</a:t>
                      </a:r>
                      <a:endParaRPr lang="ru-RU" sz="1400" b="1" u="none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4" name="Равнобедренный треугольник 13"/>
          <p:cNvSpPr/>
          <p:nvPr/>
        </p:nvSpPr>
        <p:spPr>
          <a:xfrm rot="5400000">
            <a:off x="2656031" y="1896755"/>
            <a:ext cx="559551" cy="206441"/>
          </a:xfrm>
          <a:prstGeom prst="triangle">
            <a:avLst/>
          </a:prstGeom>
          <a:solidFill>
            <a:srgbClr val="2654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atin typeface="Century Gothic" panose="020B0502020202020204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43770" y="2493482"/>
            <a:ext cx="11604519" cy="632370"/>
          </a:xfrm>
          <a:prstGeom prst="roundRect">
            <a:avLst>
              <a:gd name="adj" fmla="val 22068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333"/>
              </a:spcAft>
            </a:pPr>
            <a:r>
              <a:rPr lang="ru-RU" sz="1200" b="1" dirty="0">
                <a:latin typeface="Century Gothic" panose="020B0502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Прогноз: к 1 сентября 2026 года в рамках соглашения планируется открытие  15 зданий школ и 2-х зданий школ, участвующих в программе по МШСО в </a:t>
            </a:r>
            <a:r>
              <a:rPr lang="ru-RU" sz="1200" b="1" dirty="0" smtClean="0">
                <a:latin typeface="Century Gothic" panose="020B0502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предыдущих </a:t>
            </a:r>
            <a:r>
              <a:rPr lang="ru-RU" sz="1200" b="1" dirty="0">
                <a:latin typeface="Century Gothic" panose="020B0502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годах и завершивших капитальный ремонт в 2026 году за счет средств </a:t>
            </a:r>
            <a:r>
              <a:rPr lang="ru-RU" sz="1200" b="1" dirty="0" smtClean="0">
                <a:latin typeface="Century Gothic" panose="020B0502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муниципального бюджета</a:t>
            </a:r>
            <a:endParaRPr lang="ru-RU" sz="1200" b="1" dirty="0">
              <a:latin typeface="Century Gothic" panose="020B0502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39772" y="3166419"/>
            <a:ext cx="11608517" cy="632343"/>
          </a:xfrm>
          <a:prstGeom prst="roundRect">
            <a:avLst>
              <a:gd name="adj" fmla="val 22068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333"/>
              </a:spcAft>
            </a:pPr>
            <a:r>
              <a:rPr lang="ru-RU" sz="1200" b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 ходе капитального ремонта по  5 зданиям  школ были выявлены обстоятельства, препятствующие завершению работ в установленные сроки (1 сентября)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40280" y="3846369"/>
            <a:ext cx="11608517" cy="331259"/>
          </a:xfrm>
          <a:prstGeom prst="roundRect">
            <a:avLst>
              <a:gd name="adj" fmla="val 22068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333"/>
              </a:spcAft>
            </a:pPr>
            <a:r>
              <a:rPr lang="ru-RU" sz="1400" b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17 зданий школ в рамках  соглашения планируются к открытию до конца года </a:t>
            </a:r>
          </a:p>
        </p:txBody>
      </p:sp>
      <p:sp>
        <p:nvSpPr>
          <p:cNvPr id="17" name="Google Shape;92;p17"/>
          <p:cNvSpPr txBox="1"/>
          <p:nvPr/>
        </p:nvSpPr>
        <p:spPr>
          <a:xfrm>
            <a:off x="2508231" y="4076134"/>
            <a:ext cx="8437503" cy="677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00881B"/>
                </a:solidFill>
                <a:latin typeface="TomskObl2104" pitchFamily="50" charset="0"/>
                <a:ea typeface="+mj-ea"/>
                <a:cs typeface="+mj-cs"/>
              </a:rPr>
              <a:t>ВВОД В ЭКСПЛУАТАЦИЮ НОВЫХ </a:t>
            </a:r>
            <a:r>
              <a:rPr lang="ru-RU" sz="2800" dirty="0" smtClean="0">
                <a:solidFill>
                  <a:srgbClr val="00881B"/>
                </a:solidFill>
                <a:latin typeface="TomskObl2104" pitchFamily="50" charset="0"/>
                <a:ea typeface="+mj-ea"/>
                <a:cs typeface="+mj-cs"/>
              </a:rPr>
              <a:t>ЗДАНИЙ</a:t>
            </a:r>
            <a:endParaRPr lang="ru-RU" sz="2800" dirty="0">
              <a:solidFill>
                <a:srgbClr val="00881B"/>
              </a:solidFill>
              <a:latin typeface="TomskObl2104" pitchFamily="50" charset="0"/>
              <a:ea typeface="+mj-ea"/>
              <a:cs typeface="+mj-cs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13765" y="4650857"/>
            <a:ext cx="5444085" cy="1830905"/>
          </a:xfrm>
          <a:prstGeom prst="roundRect">
            <a:avLst>
              <a:gd name="adj" fmla="val 8525"/>
            </a:avLst>
          </a:prstGeom>
          <a:noFill/>
          <a:ln>
            <a:solidFill>
              <a:srgbClr val="4A6B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Century Gothic" panose="020B0502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687444" y="4923447"/>
            <a:ext cx="216906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265439"/>
                </a:solidFill>
                <a:latin typeface="Century Gothic" panose="020B0502020202020204" pitchFamily="34" charset="0"/>
                <a:ea typeface="Trebuchet MS"/>
                <a:cs typeface="Trebuchet MS"/>
              </a:rPr>
              <a:t>Саровская школа (140 </a:t>
            </a:r>
            <a:r>
              <a:rPr lang="ru-RU" sz="1600" b="1" dirty="0" smtClean="0">
                <a:solidFill>
                  <a:srgbClr val="265439"/>
                </a:solidFill>
                <a:latin typeface="Century Gothic" panose="020B0502020202020204" pitchFamily="34" charset="0"/>
                <a:ea typeface="Trebuchet MS"/>
                <a:cs typeface="Trebuchet MS"/>
              </a:rPr>
              <a:t>мест)</a:t>
            </a:r>
          </a:p>
          <a:p>
            <a:endParaRPr lang="ru-RU" sz="1600" b="1" dirty="0">
              <a:solidFill>
                <a:srgbClr val="265439"/>
              </a:solidFill>
              <a:latin typeface="Century Gothic" panose="020B0502020202020204" pitchFamily="34" charset="0"/>
              <a:ea typeface="Trebuchet MS"/>
              <a:cs typeface="Trebuchet MS"/>
            </a:endParaRPr>
          </a:p>
          <a:p>
            <a:r>
              <a:rPr lang="ru-RU" sz="1400" dirty="0">
                <a:latin typeface="Century Gothic" panose="020B0502020202020204" pitchFamily="34" charset="0"/>
                <a:ea typeface="Trebuchet MS"/>
                <a:cs typeface="Trebuchet MS"/>
              </a:rPr>
              <a:t>Продолжается строительство</a:t>
            </a:r>
          </a:p>
          <a:p>
            <a:endParaRPr lang="ru-RU" sz="1600" b="1" dirty="0">
              <a:solidFill>
                <a:srgbClr val="265439"/>
              </a:solidFill>
              <a:latin typeface="Century Gothic" panose="020B0502020202020204" pitchFamily="34" charset="0"/>
              <a:ea typeface="Trebuchet MS"/>
              <a:cs typeface="Trebuchet MS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2"/>
          <a:srcRect t="3923" b="9029"/>
          <a:stretch/>
        </p:blipFill>
        <p:spPr>
          <a:xfrm>
            <a:off x="368114" y="4867275"/>
            <a:ext cx="2262669" cy="14691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2" name="Скругленный прямоугольник 21"/>
          <p:cNvSpPr/>
          <p:nvPr/>
        </p:nvSpPr>
        <p:spPr>
          <a:xfrm>
            <a:off x="5812199" y="4650857"/>
            <a:ext cx="6089222" cy="1830906"/>
          </a:xfrm>
          <a:prstGeom prst="roundRect">
            <a:avLst>
              <a:gd name="adj" fmla="val 8525"/>
            </a:avLst>
          </a:prstGeom>
          <a:noFill/>
          <a:ln>
            <a:solidFill>
              <a:srgbClr val="4A6B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Century Gothic" panose="020B0502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374854" y="4923447"/>
            <a:ext cx="257088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rgbClr val="265439"/>
                </a:solidFill>
                <a:latin typeface="Century Gothic" panose="020B0502020202020204" pitchFamily="34" charset="0"/>
                <a:ea typeface="Trebuchet MS"/>
                <a:cs typeface="Trebuchet MS"/>
              </a:rPr>
              <a:t>Корниловская</a:t>
            </a:r>
            <a:r>
              <a:rPr lang="ru-RU" sz="1600" b="1" dirty="0">
                <a:solidFill>
                  <a:srgbClr val="265439"/>
                </a:solidFill>
                <a:latin typeface="Century Gothic" panose="020B0502020202020204" pitchFamily="34" charset="0"/>
                <a:ea typeface="Trebuchet MS"/>
                <a:cs typeface="Trebuchet MS"/>
              </a:rPr>
              <a:t> школа (200 мест</a:t>
            </a:r>
            <a:r>
              <a:rPr lang="ru-RU" sz="1600" b="1" dirty="0" smtClean="0">
                <a:solidFill>
                  <a:srgbClr val="265439"/>
                </a:solidFill>
                <a:latin typeface="Century Gothic" panose="020B0502020202020204" pitchFamily="34" charset="0"/>
                <a:ea typeface="Trebuchet MS"/>
                <a:cs typeface="Trebuchet MS"/>
              </a:rPr>
              <a:t>)</a:t>
            </a:r>
          </a:p>
          <a:p>
            <a:endParaRPr lang="ru-RU" sz="1600" dirty="0" smtClean="0">
              <a:latin typeface="Century Gothic" panose="020B0502020202020204" pitchFamily="34" charset="0"/>
              <a:ea typeface="Trebuchet MS"/>
              <a:cs typeface="Trebuchet MS"/>
            </a:endParaRPr>
          </a:p>
          <a:p>
            <a:r>
              <a:rPr lang="ru-RU" sz="1400" dirty="0" smtClean="0">
                <a:latin typeface="Century Gothic" panose="020B0502020202020204" pitchFamily="34" charset="0"/>
                <a:ea typeface="Trebuchet MS"/>
                <a:cs typeface="Trebuchet MS"/>
              </a:rPr>
              <a:t>Продолжается строительство</a:t>
            </a:r>
            <a:endParaRPr lang="ru-RU" sz="1400" dirty="0">
              <a:latin typeface="Century Gothic" panose="020B0502020202020204" pitchFamily="34" charset="0"/>
              <a:ea typeface="Trebuchet MS"/>
              <a:cs typeface="Trebuchet MS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3"/>
          <a:srcRect t="13857"/>
          <a:stretch/>
        </p:blipFill>
        <p:spPr>
          <a:xfrm>
            <a:off x="5960751" y="4830718"/>
            <a:ext cx="2171899" cy="14637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>
          <a:xfrm>
            <a:off x="740533" y="379929"/>
            <a:ext cx="7937771" cy="39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ПРОВЕДЕНИЕ КАПИТАЛЬНЫХ РЕМОНТОВ</a:t>
            </a:r>
          </a:p>
        </p:txBody>
      </p:sp>
    </p:spTree>
    <p:extLst>
      <p:ext uri="{BB962C8B-B14F-4D97-AF65-F5344CB8AC3E}">
        <p14:creationId xmlns:p14="http://schemas.microsoft.com/office/powerpoint/2010/main" val="426166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235588" y="6377484"/>
            <a:ext cx="2743200" cy="365125"/>
          </a:xfrm>
        </p:spPr>
        <p:txBody>
          <a:bodyPr/>
          <a:lstStyle/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50</a:t>
            </a:fld>
            <a:endParaRPr lang="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17302" y="6432176"/>
            <a:ext cx="1874089" cy="30448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 bwMode="auto">
          <a:xfrm>
            <a:off x="571080" y="2571182"/>
            <a:ext cx="10864609" cy="523220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228594" indent="-228594">
              <a:buClr>
                <a:srgbClr val="00881B"/>
              </a:buClr>
              <a:buFont typeface="Wingdings"/>
              <a:buChar char="§"/>
              <a:defRPr/>
            </a:pPr>
            <a:r>
              <a:rPr lang="ru-RU" sz="1400" dirty="0" smtClean="0">
                <a:latin typeface="Century Gothic"/>
                <a:ea typeface="PT Astra Serif"/>
                <a:cs typeface="PT Astra Serif"/>
              </a:rPr>
              <a:t>Системами экстренного оповещения</a:t>
            </a:r>
          </a:p>
          <a:p>
            <a:pPr marL="228594" indent="-228594">
              <a:buClr>
                <a:srgbClr val="00881B"/>
              </a:buClr>
              <a:buFont typeface="Wingdings"/>
              <a:buChar char="§"/>
              <a:defRPr/>
            </a:pPr>
            <a:r>
              <a:rPr lang="ru-RU" sz="1400" dirty="0" smtClean="0">
                <a:latin typeface="Century Gothic"/>
                <a:ea typeface="PT Astra Serif"/>
                <a:cs typeface="Times New Roman"/>
              </a:rPr>
              <a:t>Тревожными кнопками</a:t>
            </a:r>
          </a:p>
          <a:p>
            <a:pPr marL="228594" indent="-228594">
              <a:buClr>
                <a:srgbClr val="00881B"/>
              </a:buClr>
              <a:buFont typeface="Wingdings"/>
              <a:buChar char="§"/>
              <a:defRPr/>
            </a:pPr>
            <a:r>
              <a:rPr lang="ru-RU" sz="1400" dirty="0" smtClean="0">
                <a:latin typeface="Century Gothic"/>
                <a:ea typeface="PT Astra Serif"/>
                <a:cs typeface="Times New Roman"/>
              </a:rPr>
              <a:t>Системами видеонаблюдения</a:t>
            </a:r>
          </a:p>
          <a:p>
            <a:pPr marL="228594" indent="-228594">
              <a:buClr>
                <a:srgbClr val="00881B"/>
              </a:buClr>
              <a:buFont typeface="Wingdings"/>
              <a:buChar char="§"/>
              <a:defRPr/>
            </a:pPr>
            <a:r>
              <a:rPr lang="ru-RU" sz="1400" dirty="0" smtClean="0">
                <a:latin typeface="Century Gothic"/>
                <a:ea typeface="Calibri"/>
                <a:cs typeface="Times New Roman"/>
              </a:rPr>
              <a:t>Произведен ремонт ограждения</a:t>
            </a:r>
            <a:endParaRPr lang="ru-RU" sz="1400" dirty="0">
              <a:latin typeface="Century Gothic"/>
              <a:ea typeface="Calibri"/>
              <a:cs typeface="Times New Roman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326107" y="1122873"/>
            <a:ext cx="11414028" cy="1119805"/>
          </a:xfrm>
          <a:prstGeom prst="roundRect">
            <a:avLst>
              <a:gd name="adj" fmla="val 16667"/>
            </a:avLst>
          </a:prstGeom>
          <a:solidFill>
            <a:srgbClr val="00881B"/>
          </a:solidFill>
          <a:ln w="1270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Century Gothic"/>
                <a:ea typeface="PT Astra Serif"/>
                <a:cs typeface="PT Astra Serif"/>
              </a:rPr>
              <a:t>В рамках регионального проекта «Все лучшее детям» на обеспечение антитеррористической защиты объектов капитального ремонта государственных (муниципальных) школ в 2026 году предусмотрены бюджетные средства в объеме </a:t>
            </a:r>
            <a:r>
              <a:rPr lang="ru-RU" sz="1400" b="1" dirty="0">
                <a:solidFill>
                  <a:schemeClr val="bg1"/>
                </a:solidFill>
                <a:latin typeface="Century Gothic"/>
                <a:ea typeface="PT Astra Serif"/>
                <a:cs typeface="PT Astra Serif"/>
              </a:rPr>
              <a:t>118,75 млн. руб</a:t>
            </a:r>
            <a:r>
              <a:rPr lang="ru-RU" sz="1400" dirty="0">
                <a:solidFill>
                  <a:schemeClr val="bg1"/>
                </a:solidFill>
                <a:latin typeface="Century Gothic"/>
                <a:ea typeface="PT Astra Serif"/>
                <a:cs typeface="PT Astra Serif"/>
              </a:rPr>
              <a:t>., из них средства областного  бюджета – </a:t>
            </a:r>
            <a:r>
              <a:rPr lang="ru-RU" sz="1400" b="1" dirty="0">
                <a:solidFill>
                  <a:schemeClr val="bg1"/>
                </a:solidFill>
                <a:latin typeface="Century Gothic"/>
                <a:ea typeface="PT Astra Serif"/>
                <a:cs typeface="PT Astra Serif"/>
              </a:rPr>
              <a:t>107,00 млн. руб</a:t>
            </a:r>
            <a:r>
              <a:rPr lang="ru-RU" sz="1400" dirty="0">
                <a:solidFill>
                  <a:schemeClr val="bg1"/>
                </a:solidFill>
                <a:latin typeface="Century Gothic"/>
                <a:ea typeface="PT Astra Serif"/>
                <a:cs typeface="PT Astra Serif"/>
              </a:rPr>
              <a:t>., средства муниципального бюджета – </a:t>
            </a:r>
            <a:r>
              <a:rPr lang="ru-RU" sz="1400" b="1" dirty="0">
                <a:solidFill>
                  <a:schemeClr val="bg1"/>
                </a:solidFill>
                <a:latin typeface="Century Gothic"/>
                <a:ea typeface="PT Astra Serif"/>
                <a:cs typeface="PT Astra Serif"/>
              </a:rPr>
              <a:t>11,75 млн. руб</a:t>
            </a:r>
            <a:r>
              <a:rPr lang="ru-RU" sz="1400" dirty="0" smtClean="0">
                <a:solidFill>
                  <a:schemeClr val="bg1"/>
                </a:solidFill>
                <a:latin typeface="Century Gothic"/>
                <a:ea typeface="PT Astra Serif"/>
                <a:cs typeface="PT Astra Serif"/>
              </a:rPr>
              <a:t>.</a:t>
            </a:r>
            <a:endParaRPr sz="1400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783356" y="3207209"/>
            <a:ext cx="8356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800" dirty="0">
                <a:solidFill>
                  <a:srgbClr val="00881B"/>
                </a:solidFill>
                <a:latin typeface="TomskObl2104" pitchFamily="50" charset="0"/>
              </a:rPr>
              <a:t>Повышение квалификации школьных </a:t>
            </a:r>
            <a:r>
              <a:rPr lang="ru-RU" sz="2800" dirty="0" smtClean="0">
                <a:solidFill>
                  <a:srgbClr val="00881B"/>
                </a:solidFill>
                <a:latin typeface="TomskObl2104" pitchFamily="50" charset="0"/>
              </a:rPr>
              <a:t>команд</a:t>
            </a:r>
            <a:endParaRPr lang="ru-RU" sz="28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>
          <a:xfrm>
            <a:off x="740533" y="379929"/>
            <a:ext cx="7937771" cy="616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2800" dirty="0">
                <a:solidFill>
                  <a:srgbClr val="00881B"/>
                </a:solidFill>
                <a:latin typeface="TomskObl2104" pitchFamily="50" charset="0"/>
              </a:rPr>
              <a:t>Обеспечение антитеррористической защиты объектов капитального ремонта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254682" y="3207209"/>
            <a:ext cx="11556876" cy="0"/>
          </a:xfrm>
          <a:prstGeom prst="line">
            <a:avLst/>
          </a:prstGeom>
          <a:ln w="38100">
            <a:solidFill>
              <a:srgbClr val="0088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4216362" y="2287431"/>
            <a:ext cx="28167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00881B"/>
              </a:buClr>
              <a:defRPr/>
            </a:pPr>
            <a:r>
              <a:rPr lang="ru-RU" sz="1600" b="1" dirty="0">
                <a:latin typeface="Century Gothic"/>
                <a:ea typeface="PT Astra Serif"/>
                <a:cs typeface="PT Astra Serif"/>
              </a:rPr>
              <a:t>Школы будут оснащены:</a:t>
            </a:r>
            <a:endParaRPr lang="ru-RU" sz="1600" dirty="0"/>
          </a:p>
        </p:txBody>
      </p:sp>
      <p:sp>
        <p:nvSpPr>
          <p:cNvPr id="16" name="Скругленный прямоугольник 15"/>
          <p:cNvSpPr/>
          <p:nvPr/>
        </p:nvSpPr>
        <p:spPr bwMode="auto">
          <a:xfrm>
            <a:off x="254682" y="3769262"/>
            <a:ext cx="11414028" cy="936112"/>
          </a:xfrm>
          <a:prstGeom prst="roundRect">
            <a:avLst>
              <a:gd name="adj" fmla="val 16667"/>
            </a:avLst>
          </a:prstGeom>
          <a:solidFill>
            <a:srgbClr val="00881B"/>
          </a:solidFill>
          <a:ln w="1270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Century Gothic"/>
                <a:ea typeface="PT Astra Serif"/>
                <a:cs typeface="PT Astra Serif"/>
              </a:rPr>
              <a:t>В рамках регионального проекта «Все лучшее детям» на </a:t>
            </a:r>
            <a:r>
              <a:rPr lang="ru-RU" sz="1400" dirty="0" smtClean="0">
                <a:solidFill>
                  <a:schemeClr val="bg1"/>
                </a:solidFill>
                <a:latin typeface="Century Gothic"/>
                <a:ea typeface="PT Astra Serif"/>
                <a:cs typeface="PT Astra Serif"/>
              </a:rPr>
              <a:t>повышение </a:t>
            </a:r>
            <a:r>
              <a:rPr lang="ru-RU" sz="1400" dirty="0">
                <a:solidFill>
                  <a:schemeClr val="bg1"/>
                </a:solidFill>
                <a:latin typeface="Century Gothic"/>
                <a:ea typeface="PT Astra Serif"/>
                <a:cs typeface="PT Astra Serif"/>
              </a:rPr>
              <a:t>квалификации школьных команд</a:t>
            </a:r>
          </a:p>
          <a:p>
            <a:pPr>
              <a:defRPr/>
            </a:pPr>
            <a:r>
              <a:rPr lang="ru-RU" sz="1400" dirty="0" smtClean="0">
                <a:solidFill>
                  <a:schemeClr val="bg1"/>
                </a:solidFill>
                <a:latin typeface="Century Gothic"/>
                <a:ea typeface="PT Astra Serif"/>
                <a:cs typeface="PT Astra Serif"/>
              </a:rPr>
              <a:t>в </a:t>
            </a:r>
            <a:r>
              <a:rPr lang="ru-RU" sz="1400" dirty="0">
                <a:solidFill>
                  <a:schemeClr val="bg1"/>
                </a:solidFill>
                <a:latin typeface="Century Gothic"/>
                <a:ea typeface="PT Astra Serif"/>
                <a:cs typeface="PT Astra Serif"/>
              </a:rPr>
              <a:t>2026 году предусмотрены бюджетные средства в объеме </a:t>
            </a:r>
            <a:r>
              <a:rPr lang="ru-RU" sz="1400" b="1" dirty="0">
                <a:solidFill>
                  <a:schemeClr val="bg1"/>
                </a:solidFill>
                <a:latin typeface="Century Gothic"/>
                <a:ea typeface="PT Astra Serif"/>
                <a:cs typeface="PT Astra Serif"/>
              </a:rPr>
              <a:t>1524,4 тыс. </a:t>
            </a:r>
            <a:r>
              <a:rPr lang="ru-RU" sz="1400" b="1" dirty="0" smtClean="0">
                <a:solidFill>
                  <a:schemeClr val="bg1"/>
                </a:solidFill>
                <a:latin typeface="Century Gothic"/>
                <a:ea typeface="PT Astra Serif"/>
                <a:cs typeface="PT Astra Serif"/>
              </a:rPr>
              <a:t>руб</a:t>
            </a:r>
            <a:r>
              <a:rPr lang="ru-RU" sz="1400" dirty="0" smtClean="0">
                <a:solidFill>
                  <a:schemeClr val="bg1"/>
                </a:solidFill>
                <a:latin typeface="Century Gothic"/>
                <a:ea typeface="PT Astra Serif"/>
                <a:cs typeface="PT Astra Serif"/>
              </a:rPr>
              <a:t>., </a:t>
            </a:r>
            <a:r>
              <a:rPr lang="ru-RU" sz="1400" dirty="0">
                <a:solidFill>
                  <a:schemeClr val="bg1"/>
                </a:solidFill>
                <a:latin typeface="Century Gothic"/>
                <a:ea typeface="PT Astra Serif"/>
                <a:cs typeface="PT Astra Serif"/>
              </a:rPr>
              <a:t>из них средства областного  бюджета </a:t>
            </a:r>
            <a:endParaRPr lang="ru-RU" sz="1400" dirty="0" smtClean="0">
              <a:solidFill>
                <a:schemeClr val="bg1"/>
              </a:solidFill>
              <a:latin typeface="Century Gothic"/>
              <a:ea typeface="PT Astra Serif"/>
              <a:cs typeface="PT Astra Serif"/>
            </a:endParaRPr>
          </a:p>
          <a:p>
            <a:pPr>
              <a:defRPr/>
            </a:pPr>
            <a:r>
              <a:rPr lang="ru-RU" sz="1400" dirty="0" smtClean="0">
                <a:solidFill>
                  <a:schemeClr val="bg1"/>
                </a:solidFill>
                <a:latin typeface="Century Gothic"/>
                <a:ea typeface="PT Astra Serif"/>
                <a:cs typeface="PT Astra Serif"/>
              </a:rPr>
              <a:t>– </a:t>
            </a:r>
            <a:r>
              <a:rPr lang="ru-RU" sz="1400" b="1" dirty="0" smtClean="0">
                <a:solidFill>
                  <a:schemeClr val="bg1"/>
                </a:solidFill>
                <a:latin typeface="Century Gothic"/>
                <a:ea typeface="PT Astra Serif"/>
                <a:cs typeface="PT Astra Serif"/>
              </a:rPr>
              <a:t>1522,9 тыс. </a:t>
            </a:r>
            <a:r>
              <a:rPr lang="ru-RU" sz="1400" b="1" dirty="0">
                <a:solidFill>
                  <a:schemeClr val="bg1"/>
                </a:solidFill>
                <a:latin typeface="Century Gothic"/>
                <a:ea typeface="PT Astra Serif"/>
                <a:cs typeface="PT Astra Serif"/>
              </a:rPr>
              <a:t>руб</a:t>
            </a:r>
            <a:r>
              <a:rPr lang="ru-RU" sz="1400" dirty="0">
                <a:solidFill>
                  <a:schemeClr val="bg1"/>
                </a:solidFill>
                <a:latin typeface="Century Gothic"/>
                <a:ea typeface="PT Astra Serif"/>
                <a:cs typeface="PT Astra Serif"/>
              </a:rPr>
              <a:t>., средства муниципального бюджета – </a:t>
            </a:r>
            <a:r>
              <a:rPr lang="ru-RU" sz="1400" b="1" dirty="0">
                <a:solidFill>
                  <a:schemeClr val="bg1"/>
                </a:solidFill>
                <a:latin typeface="Century Gothic"/>
                <a:ea typeface="PT Astra Serif"/>
                <a:cs typeface="PT Astra Serif"/>
              </a:rPr>
              <a:t>11,75 </a:t>
            </a:r>
            <a:r>
              <a:rPr lang="ru-RU" sz="1400" b="1" dirty="0" smtClean="0">
                <a:solidFill>
                  <a:schemeClr val="bg1"/>
                </a:solidFill>
                <a:latin typeface="Century Gothic"/>
                <a:ea typeface="PT Astra Serif"/>
                <a:cs typeface="PT Astra Serif"/>
              </a:rPr>
              <a:t>тыс. руб</a:t>
            </a:r>
            <a:r>
              <a:rPr lang="ru-RU" sz="1400" dirty="0" smtClean="0">
                <a:solidFill>
                  <a:schemeClr val="bg1"/>
                </a:solidFill>
                <a:latin typeface="Century Gothic"/>
                <a:ea typeface="PT Astra Serif"/>
                <a:cs typeface="PT Astra Serif"/>
              </a:rPr>
              <a:t>.</a:t>
            </a:r>
            <a:endParaRPr sz="1400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473154" y="4783040"/>
            <a:ext cx="11505634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Century Gothic"/>
                <a:ea typeface="PT Astra Serif"/>
                <a:cs typeface="PT Astra Serif"/>
              </a:rPr>
              <a:t>В </a:t>
            </a:r>
            <a:r>
              <a:rPr lang="ru-RU" sz="1400" dirty="0">
                <a:latin typeface="Century Gothic"/>
                <a:ea typeface="PT Astra Serif"/>
                <a:cs typeface="PT Astra Serif"/>
              </a:rPr>
              <a:t>2026 году повышение квалификации прошли 27 школьных команд общеобразовательных организаций, в которых осуществляется капитальный </a:t>
            </a:r>
            <a:r>
              <a:rPr lang="ru-RU" sz="1400" dirty="0" smtClean="0">
                <a:latin typeface="Century Gothic"/>
                <a:ea typeface="PT Astra Serif"/>
                <a:cs typeface="PT Astra Serif"/>
              </a:rPr>
              <a:t>ремонт в </a:t>
            </a:r>
            <a:r>
              <a:rPr lang="ru-RU" sz="1400" dirty="0">
                <a:latin typeface="Century Gothic"/>
                <a:ea typeface="PT Astra Serif"/>
                <a:cs typeface="PT Astra Serif"/>
              </a:rPr>
              <a:t>рамках регионального проекта «Все лучшее детям», из 16 муниципальных образований Томской области и 2 образовательные организации, подведомственные Департаменту образования Томской</a:t>
            </a:r>
            <a:endParaRPr lang="ru-RU" sz="1400" dirty="0">
              <a:latin typeface="Century Gothic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0" y="5588876"/>
            <a:ext cx="12192000" cy="1086561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881B">
                  <a:tint val="66000"/>
                  <a:satMod val="160000"/>
                </a:srgbClr>
              </a:gs>
              <a:gs pos="50000">
                <a:srgbClr val="00881B">
                  <a:tint val="44500"/>
                  <a:satMod val="160000"/>
                </a:srgbClr>
              </a:gs>
              <a:gs pos="100000">
                <a:srgbClr val="00881B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4500">
              <a:defRPr/>
            </a:pPr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Задачи:</a:t>
            </a:r>
          </a:p>
          <a:p>
            <a:pPr marL="901700" indent="-279400">
              <a:buFont typeface="Arial" panose="020B0604020202020204" pitchFamily="34" charset="0"/>
              <a:buChar char="•"/>
              <a:tabLst>
                <a:tab pos="34925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Достижение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к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концу 2026 года установленного уровня показателя в рамках заключенных соглашений по модернизации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школьных/дошкольных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систем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296360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82100" y="6448328"/>
            <a:ext cx="2743200" cy="365125"/>
          </a:xfrm>
        </p:spPr>
        <p:txBody>
          <a:bodyPr/>
          <a:lstStyle/>
          <a:p>
            <a:fld id="{00000000-1234-1234-1234-123412341234}" type="slidenum">
              <a:rPr lang="ru" smtClean="0"/>
              <a:pPr/>
              <a:t>51</a:t>
            </a:fld>
            <a:endParaRPr lang="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00FD986-73F9-E134-A994-083C55EA5120}"/>
              </a:ext>
            </a:extLst>
          </p:cNvPr>
          <p:cNvSpPr txBox="1"/>
          <p:nvPr/>
        </p:nvSpPr>
        <p:spPr>
          <a:xfrm>
            <a:off x="248197" y="1691084"/>
            <a:ext cx="6691083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Century Gothic" panose="020B0502020202020204" pitchFamily="34" charset="0"/>
              </a:rPr>
              <a:t>В 2026 году будет оснащено всего </a:t>
            </a:r>
            <a:r>
              <a:rPr lang="ru-RU" sz="1600" b="1" dirty="0" smtClean="0">
                <a:latin typeface="Century Gothic" panose="020B0502020202020204" pitchFamily="34" charset="0"/>
              </a:rPr>
              <a:t>168 </a:t>
            </a:r>
            <a:r>
              <a:rPr lang="ru-RU" sz="1600" dirty="0" smtClean="0">
                <a:latin typeface="Century Gothic" panose="020B0502020202020204" pitchFamily="34" charset="0"/>
              </a:rPr>
              <a:t>общеобразовательных организаций</a:t>
            </a:r>
            <a:endParaRPr lang="ru-RU" sz="16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71A1FDB-3559-67AE-6E84-C1BB47D73ACE}"/>
              </a:ext>
            </a:extLst>
          </p:cNvPr>
          <p:cNvSpPr txBox="1"/>
          <p:nvPr/>
        </p:nvSpPr>
        <p:spPr>
          <a:xfrm>
            <a:off x="7376161" y="1190984"/>
            <a:ext cx="4549140" cy="609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defRPr sz="5400">
                <a:solidFill>
                  <a:schemeClr val="bg1"/>
                </a:solidFill>
                <a:latin typeface="DIN Condensed " panose="020B0606040000020204" pitchFamily="34" charset="-52"/>
                <a:ea typeface="DIN Condensed " panose="020B0606040000020204" pitchFamily="34" charset="-52"/>
              </a:defRPr>
            </a:lvl1pPr>
          </a:lstStyle>
          <a:p>
            <a:pPr lvl="0">
              <a:defRPr/>
            </a:pPr>
            <a:r>
              <a:rPr lang="ru-RU" sz="1867" b="1" dirty="0">
                <a:solidFill>
                  <a:schemeClr val="tx1"/>
                </a:solidFill>
                <a:latin typeface="Century Gothic" panose="020B0502020202020204" pitchFamily="34" charset="0"/>
                <a:ea typeface="PT Sans"/>
                <a:cs typeface="PT Sans"/>
              </a:rPr>
              <a:t>«МАТЕМАТИКА», «ИНФОРМАТИКА», «</a:t>
            </a:r>
            <a:r>
              <a:rPr lang="ru-RU" sz="1867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PT Sans"/>
                <a:cs typeface="PT Sans"/>
              </a:rPr>
              <a:t>ХИМИЯ» в </a:t>
            </a:r>
            <a:r>
              <a:rPr lang="ru-RU" sz="1867" b="1" dirty="0">
                <a:solidFill>
                  <a:schemeClr val="tx1"/>
                </a:solidFill>
                <a:latin typeface="Century Gothic" panose="020B0502020202020204" pitchFamily="34" charset="0"/>
                <a:ea typeface="PT Sans"/>
                <a:cs typeface="PT Sans"/>
              </a:rPr>
              <a:t>2027 году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E2C9680-4743-46E2-BE2A-BB5A52281F44}"/>
              </a:ext>
            </a:extLst>
          </p:cNvPr>
          <p:cNvSpPr txBox="1"/>
          <p:nvPr/>
        </p:nvSpPr>
        <p:spPr>
          <a:xfrm>
            <a:off x="7376161" y="1800510"/>
            <a:ext cx="4261658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Осуществлен сбор данных и прорабатывается вопрос на уровне федерации региона по оснащению</a:t>
            </a:r>
          </a:p>
          <a:p>
            <a:endParaRPr lang="ru-RU" sz="1400" dirty="0" smtClean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8197" y="1192700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ru-RU" sz="2400" b="1" dirty="0" smtClean="0">
                <a:latin typeface="Century Gothic" panose="020B0502020202020204" pitchFamily="34" charset="0"/>
                <a:ea typeface="PT Sans"/>
                <a:cs typeface="PT Sans"/>
              </a:rPr>
              <a:t>«</a:t>
            </a:r>
            <a:r>
              <a:rPr lang="ru-RU" sz="2400" b="1" dirty="0">
                <a:latin typeface="Century Gothic" panose="020B0502020202020204" pitchFamily="34" charset="0"/>
                <a:ea typeface="PT Sans"/>
                <a:cs typeface="PT Sans"/>
              </a:rPr>
              <a:t>ФИЗИКА» в 2026 году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8977"/>
          <a:stretch/>
        </p:blipFill>
        <p:spPr>
          <a:xfrm>
            <a:off x="7481110" y="3998697"/>
            <a:ext cx="4339239" cy="27041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/>
          <a:srcRect l="9355" r="12419"/>
          <a:stretch/>
        </p:blipFill>
        <p:spPr bwMode="auto">
          <a:xfrm>
            <a:off x="248197" y="4010937"/>
            <a:ext cx="3429214" cy="27007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/>
          <a:srcRect l="6345" t="-1" r="20077" b="5551"/>
          <a:stretch/>
        </p:blipFill>
        <p:spPr bwMode="auto">
          <a:xfrm>
            <a:off x="3864569" y="3989829"/>
            <a:ext cx="3396323" cy="27129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379929"/>
            <a:ext cx="7937771" cy="616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2800" dirty="0">
                <a:solidFill>
                  <a:srgbClr val="00881B"/>
                </a:solidFill>
                <a:latin typeface="TomskObl2104" pitchFamily="50" charset="0"/>
              </a:rPr>
              <a:t>ОСНАЩЕНИЕ ОБЩЕОБРАЗОВАТЕЛЬНЫХ ПРЕДМЕТНЫХ КАБИНЕТОВ</a:t>
            </a:r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>
            <a:off x="323233" y="2429050"/>
            <a:ext cx="6765446" cy="604408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defRPr/>
            </a:pPr>
            <a:r>
              <a:rPr lang="ru-RU" sz="1467" dirty="0">
                <a:solidFill>
                  <a:schemeClr val="tx1"/>
                </a:solidFill>
                <a:latin typeface="Century Gothic" panose="020B0502020202020204" pitchFamily="34" charset="0"/>
              </a:rPr>
              <a:t>Из средств федерального  и областного бюджета выделено </a:t>
            </a:r>
            <a:endParaRPr lang="ru-RU" sz="1467" b="1" dirty="0">
              <a:solidFill>
                <a:srgbClr val="ED3B3B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7000"/>
              </a:lnSpc>
              <a:defRPr/>
            </a:pPr>
            <a:r>
              <a:rPr lang="ru-RU" sz="1467" b="1" dirty="0" smtClean="0">
                <a:solidFill>
                  <a:srgbClr val="ED3B3B"/>
                </a:solidFill>
                <a:latin typeface="Century Gothic" panose="020B0502020202020204" pitchFamily="34" charset="0"/>
              </a:rPr>
              <a:t>28 576,4</a:t>
            </a:r>
            <a:r>
              <a:rPr lang="ru-RU" sz="1467" b="1" dirty="0">
                <a:solidFill>
                  <a:srgbClr val="EE4444"/>
                </a:solidFill>
                <a:latin typeface="Century Gothic" panose="020B0502020202020204" pitchFamily="34" charset="0"/>
              </a:rPr>
              <a:t> </a:t>
            </a:r>
            <a:r>
              <a:rPr lang="ru-RU" sz="1467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тыс. </a:t>
            </a:r>
            <a:r>
              <a:rPr lang="ru-RU" sz="1467" b="1" dirty="0">
                <a:solidFill>
                  <a:schemeClr val="tx1"/>
                </a:solidFill>
                <a:latin typeface="Century Gothic" panose="020B0502020202020204" pitchFamily="34" charset="0"/>
              </a:rPr>
              <a:t>руб.</a:t>
            </a:r>
            <a:endParaRPr sz="2400" dirty="0">
              <a:latin typeface="Century Gothic" panose="020B0502020202020204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 bwMode="auto">
          <a:xfrm>
            <a:off x="323233" y="3183697"/>
            <a:ext cx="6765446" cy="631833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defRPr/>
            </a:pPr>
            <a:r>
              <a:rPr lang="ru-RU" sz="1467" dirty="0">
                <a:solidFill>
                  <a:schemeClr val="tx1"/>
                </a:solidFill>
                <a:latin typeface="Century Gothic" panose="020B0502020202020204" pitchFamily="34" charset="0"/>
                <a:ea typeface="PT Astra Serif"/>
                <a:cs typeface="PT Astra Serif"/>
              </a:rPr>
              <a:t>Законтрактовано </a:t>
            </a:r>
            <a:r>
              <a:rPr lang="ru-RU" sz="1467" b="1" dirty="0" smtClean="0">
                <a:solidFill>
                  <a:srgbClr val="EE4444"/>
                </a:solidFill>
                <a:latin typeface="Century Gothic" panose="020B0502020202020204" pitchFamily="34" charset="0"/>
                <a:ea typeface="PT Astra Serif"/>
                <a:cs typeface="PT Astra Serif"/>
              </a:rPr>
              <a:t>20 795,9 </a:t>
            </a:r>
            <a:r>
              <a:rPr lang="ru-RU" sz="1467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PT Astra Serif"/>
                <a:cs typeface="PT Astra Serif"/>
              </a:rPr>
              <a:t>тыс. </a:t>
            </a:r>
            <a:r>
              <a:rPr lang="ru-RU" sz="1467" b="1" dirty="0" err="1">
                <a:solidFill>
                  <a:schemeClr val="tx1"/>
                </a:solidFill>
                <a:latin typeface="Century Gothic" panose="020B0502020202020204" pitchFamily="34" charset="0"/>
                <a:ea typeface="PT Astra Serif"/>
                <a:cs typeface="PT Astra Serif"/>
              </a:rPr>
              <a:t>руб</a:t>
            </a:r>
            <a:r>
              <a:rPr lang="ru-RU" sz="1467" b="1" dirty="0">
                <a:solidFill>
                  <a:schemeClr val="tx1"/>
                </a:solidFill>
                <a:latin typeface="Century Gothic" panose="020B0502020202020204" pitchFamily="34" charset="0"/>
                <a:ea typeface="PT Astra Serif"/>
                <a:cs typeface="PT Astra Serif"/>
              </a:rPr>
              <a:t>, </a:t>
            </a:r>
            <a:r>
              <a:rPr lang="ru-RU" sz="1467" dirty="0">
                <a:solidFill>
                  <a:schemeClr val="tx1"/>
                </a:solidFill>
                <a:latin typeface="Century Gothic" panose="020B0502020202020204" pitchFamily="34" charset="0"/>
                <a:ea typeface="PT Astra Serif"/>
                <a:cs typeface="PT Astra Serif"/>
              </a:rPr>
              <a:t>сумма экономии и нераспределенного остатка – </a:t>
            </a:r>
            <a:r>
              <a:rPr lang="ru-RU" sz="1467" b="1" dirty="0" smtClean="0">
                <a:solidFill>
                  <a:srgbClr val="EE4444"/>
                </a:solidFill>
                <a:latin typeface="Century Gothic" panose="020B0502020202020204" pitchFamily="34" charset="0"/>
                <a:ea typeface="PT Astra Serif"/>
                <a:cs typeface="PT Astra Serif"/>
              </a:rPr>
              <a:t>7 780,5 </a:t>
            </a:r>
            <a:r>
              <a:rPr lang="ru-RU" sz="1467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PT Astra Serif"/>
                <a:cs typeface="PT Astra Serif"/>
              </a:rPr>
              <a:t>тыс. </a:t>
            </a:r>
            <a:r>
              <a:rPr lang="ru-RU" sz="1467" b="1" dirty="0">
                <a:solidFill>
                  <a:schemeClr val="tx1"/>
                </a:solidFill>
                <a:latin typeface="Century Gothic" panose="020B0502020202020204" pitchFamily="34" charset="0"/>
                <a:ea typeface="PT Astra Serif"/>
                <a:cs typeface="PT Astra Serif"/>
              </a:rPr>
              <a:t>руб.</a:t>
            </a:r>
            <a:endParaRPr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25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1018260" y="2680138"/>
            <a:ext cx="10968320" cy="2098796"/>
            <a:chOff x="233080" y="2680137"/>
            <a:chExt cx="10968320" cy="2098796"/>
          </a:xfrm>
        </p:grpSpPr>
        <p:sp>
          <p:nvSpPr>
            <p:cNvPr id="11" name="Заголовок 1">
              <a:extLst>
                <a:ext uri="{FF2B5EF4-FFF2-40B4-BE49-F238E27FC236}">
                  <a16:creationId xmlns:a16="http://schemas.microsoft.com/office/drawing/2014/main" xmlns="" id="{F4E85A42-5E09-4E45-8915-2449A877BB6F}"/>
                </a:ext>
              </a:extLst>
            </p:cNvPr>
            <p:cNvSpPr txBox="1">
              <a:spLocks/>
            </p:cNvSpPr>
            <p:nvPr/>
          </p:nvSpPr>
          <p:spPr>
            <a:xfrm>
              <a:off x="1277340" y="2680137"/>
              <a:ext cx="9924060" cy="1791855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5500"/>
                </a:lnSpc>
              </a:pPr>
              <a:r>
                <a:rPr lang="ru-RU" sz="8000" dirty="0" smtClean="0">
                  <a:solidFill>
                    <a:schemeClr val="bg1"/>
                  </a:solidFill>
                  <a:latin typeface="TomskObl2104" pitchFamily="50" charset="0"/>
                </a:rPr>
                <a:t>ВОСПИТАНИЕ И ДОПОЛНИТЕЛЬНОЕ ОБРАЗОВАНИЕ</a:t>
              </a:r>
              <a:endParaRPr lang="ru-RU" sz="11500" dirty="0">
                <a:solidFill>
                  <a:schemeClr val="bg1"/>
                </a:solidFill>
                <a:latin typeface="TomskObl2104" pitchFamily="50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xmlns="" id="{5ADF24BD-4016-44FA-8FE3-D7D9E8A64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080" y="2680137"/>
              <a:ext cx="785180" cy="1345474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12D3A4C8-6BF1-431D-9B37-CCDB76EB9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2987" y="4369569"/>
              <a:ext cx="358778" cy="409364"/>
            </a:xfrm>
            <a:prstGeom prst="rect">
              <a:avLst/>
            </a:prstGeom>
          </p:spPr>
        </p:pic>
      </p:grpSp>
      <p:grpSp>
        <p:nvGrpSpPr>
          <p:cNvPr id="4" name="Группа 3"/>
          <p:cNvGrpSpPr/>
          <p:nvPr/>
        </p:nvGrpSpPr>
        <p:grpSpPr>
          <a:xfrm>
            <a:off x="3470718" y="1356068"/>
            <a:ext cx="5539489" cy="904240"/>
            <a:chOff x="3167100" y="1340828"/>
            <a:chExt cx="5539489" cy="904240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3167100" y="1340828"/>
              <a:ext cx="2632385" cy="904240"/>
              <a:chOff x="1749498" y="287638"/>
              <a:chExt cx="2632385" cy="904240"/>
            </a:xfrm>
          </p:grpSpPr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49498" y="287638"/>
                <a:ext cx="918454" cy="904240"/>
              </a:xfrm>
              <a:prstGeom prst="rect">
                <a:avLst/>
              </a:prstGeom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2667952" y="448844"/>
                <a:ext cx="1713931" cy="6324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ru-RU" sz="1400" dirty="0" smtClean="0">
                    <a:solidFill>
                      <a:schemeClr val="bg1"/>
                    </a:solidFill>
                    <a:latin typeface="Gerbera" panose="02000500000000000000" pitchFamily="50" charset="-52"/>
                  </a:rPr>
                  <a:t>Департамент</a:t>
                </a:r>
              </a:p>
              <a:p>
                <a:pPr>
                  <a:lnSpc>
                    <a:spcPts val="1400"/>
                  </a:lnSpc>
                </a:pPr>
                <a:r>
                  <a:rPr lang="ru-RU" sz="1400" dirty="0" smtClean="0">
                    <a:solidFill>
                      <a:schemeClr val="bg1"/>
                    </a:solidFill>
                    <a:latin typeface="Gerbera" panose="02000500000000000000" pitchFamily="50" charset="-52"/>
                  </a:rPr>
                  <a:t>образования</a:t>
                </a:r>
              </a:p>
              <a:p>
                <a:pPr>
                  <a:lnSpc>
                    <a:spcPts val="1400"/>
                  </a:lnSpc>
                </a:pPr>
                <a:r>
                  <a:rPr lang="ru-RU" sz="1400" dirty="0" smtClean="0">
                    <a:solidFill>
                      <a:schemeClr val="bg1"/>
                    </a:solidFill>
                    <a:latin typeface="Gerbera" panose="02000500000000000000" pitchFamily="50" charset="-52"/>
                  </a:rPr>
                  <a:t>Томской области</a:t>
                </a:r>
                <a:endParaRPr lang="ru-RU" sz="1400" dirty="0">
                  <a:solidFill>
                    <a:schemeClr val="bg1"/>
                  </a:solidFill>
                  <a:latin typeface="Gerbera" panose="02000500000000000000" pitchFamily="50" charset="-52"/>
                </a:endParaRPr>
              </a:p>
            </p:txBody>
          </p:sp>
        </p:grp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xmlns="" id="{F02C5EC9-CAAB-4AB2-B7FE-101BD0C7D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9014" y="1502034"/>
              <a:ext cx="2367575" cy="63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683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379929"/>
            <a:ext cx="7937771" cy="616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2800" dirty="0">
                <a:solidFill>
                  <a:srgbClr val="00881B"/>
                </a:solidFill>
                <a:latin typeface="TomskObl2104" pitchFamily="50" charset="0"/>
              </a:rPr>
              <a:t>ПАТРИОТИЧЕСКОЕ И ГРАЖДАНСКОЕ ВОСПИТАНИЕ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33320" y="1804776"/>
            <a:ext cx="3407517" cy="1857818"/>
          </a:xfrm>
          <a:prstGeom prst="roundRect">
            <a:avLst>
              <a:gd name="adj" fmla="val 11216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>
              <a:lnSpc>
                <a:spcPct val="90000"/>
              </a:lnSpc>
              <a:spcAft>
                <a:spcPts val="1417"/>
              </a:spcAft>
              <a:buClr>
                <a:srgbClr val="000000"/>
              </a:buClr>
              <a:tabLst>
                <a:tab pos="0" algn="l"/>
              </a:tabLst>
            </a:pPr>
            <a:r>
              <a:rPr lang="ru-RU" sz="2800" b="1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24 533 </a:t>
            </a:r>
          </a:p>
          <a:p>
            <a:pPr>
              <a:lnSpc>
                <a:spcPct val="90000"/>
              </a:lnSpc>
              <a:spcAft>
                <a:spcPts val="1417"/>
              </a:spcAft>
              <a:buClr>
                <a:srgbClr val="000000"/>
              </a:buClr>
              <a:tabLst>
                <a:tab pos="0" algn="l"/>
              </a:tabLst>
            </a:pPr>
            <a:r>
              <a:rPr lang="ru-RU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участника </a:t>
            </a:r>
            <a:r>
              <a:rPr lang="ru-RU" spc="-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регионального                   </a:t>
            </a:r>
            <a:r>
              <a:rPr lang="ru-RU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проекта «Карта Побед»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103078" y="1797824"/>
            <a:ext cx="3309799" cy="1857818"/>
          </a:xfrm>
          <a:prstGeom prst="roundRect">
            <a:avLst>
              <a:gd name="adj" fmla="val 11216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  <a:spcAft>
                <a:spcPts val="1417"/>
              </a:spcAft>
              <a:buClr>
                <a:srgbClr val="000000"/>
              </a:buClr>
              <a:tabLst>
                <a:tab pos="0" algn="l"/>
              </a:tabLst>
            </a:pPr>
            <a:r>
              <a:rPr lang="ru-RU" sz="2400" b="1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7 100 </a:t>
            </a:r>
            <a:endParaRPr lang="ru-RU" sz="2400" b="1" spc="-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90000"/>
              </a:lnSpc>
              <a:spcAft>
                <a:spcPts val="1417"/>
              </a:spcAft>
              <a:buClr>
                <a:srgbClr val="000000"/>
              </a:buClr>
              <a:tabLst>
                <a:tab pos="0" algn="l"/>
              </a:tabLst>
            </a:pPr>
            <a:r>
              <a:rPr lang="ru-RU" sz="1600" spc="-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юнармейцев </a:t>
            </a:r>
          </a:p>
          <a:p>
            <a:pPr>
              <a:lnSpc>
                <a:spcPct val="90000"/>
              </a:lnSpc>
              <a:spcAft>
                <a:spcPts val="1417"/>
              </a:spcAft>
              <a:buClr>
                <a:srgbClr val="000000"/>
              </a:buClr>
              <a:tabLst>
                <a:tab pos="0" algn="l"/>
              </a:tabLst>
            </a:pPr>
            <a:r>
              <a:rPr lang="ru-RU" sz="2400" b="1" spc="-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204 </a:t>
            </a:r>
          </a:p>
          <a:p>
            <a:pPr>
              <a:lnSpc>
                <a:spcPct val="90000"/>
              </a:lnSpc>
              <a:spcAft>
                <a:spcPts val="1417"/>
              </a:spcAft>
              <a:buClr>
                <a:srgbClr val="000000"/>
              </a:buClr>
              <a:tabLst>
                <a:tab pos="0" algn="l"/>
              </a:tabLst>
            </a:pPr>
            <a:r>
              <a:rPr lang="ru-RU" sz="1600" spc="-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юнармейских </a:t>
            </a:r>
            <a:r>
              <a:rPr lang="ru-RU" sz="1600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отряда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33320" y="3862216"/>
            <a:ext cx="3407517" cy="1802090"/>
          </a:xfrm>
          <a:prstGeom prst="roundRect">
            <a:avLst>
              <a:gd name="adj" fmla="val 11216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tabLst>
                <a:tab pos="0" algn="l"/>
              </a:tabLst>
            </a:pPr>
            <a:r>
              <a:rPr lang="ru-RU" sz="2800" b="1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281 </a:t>
            </a:r>
            <a:endParaRPr lang="ru-RU" sz="2800" b="1" spc="-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tabLst>
                <a:tab pos="0" algn="l"/>
              </a:tabLst>
            </a:pPr>
            <a:r>
              <a:rPr lang="ru-RU" spc="-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школьных </a:t>
            </a:r>
            <a:r>
              <a:rPr lang="ru-RU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музеев, </a:t>
            </a:r>
            <a:r>
              <a:rPr lang="ru-RU" spc="-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                            музейных </a:t>
            </a:r>
            <a:r>
              <a:rPr lang="ru-RU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комнат  </a:t>
            </a:r>
            <a:r>
              <a:rPr lang="ru-RU" spc="-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                          и </a:t>
            </a:r>
            <a:r>
              <a:rPr lang="ru-RU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уголков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103078" y="3855264"/>
            <a:ext cx="3309799" cy="1802090"/>
          </a:xfrm>
          <a:prstGeom prst="roundRect">
            <a:avLst>
              <a:gd name="adj" fmla="val 11216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tabLst>
                <a:tab pos="0" algn="l"/>
              </a:tabLst>
            </a:pPr>
            <a:r>
              <a:rPr lang="ru-RU" sz="2800" b="1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236 </a:t>
            </a:r>
            <a:endParaRPr lang="ru-RU" sz="2800" b="1" spc="-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tabLst>
                <a:tab pos="0" algn="l"/>
              </a:tabLst>
            </a:pPr>
            <a:r>
              <a:rPr lang="ru-RU" spc="-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«Парт </a:t>
            </a:r>
            <a:r>
              <a:rPr lang="ru-RU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Героя» в 158 </a:t>
            </a:r>
            <a:r>
              <a:rPr lang="ru-RU" spc="-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                      образовательных                                    организациях </a:t>
            </a:r>
            <a:r>
              <a:rPr lang="ru-RU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+ 1 в СПО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29305" y="1179451"/>
            <a:ext cx="11138514" cy="435429"/>
          </a:xfrm>
          <a:prstGeom prst="roundRect">
            <a:avLst>
              <a:gd name="adj" fmla="val 11216"/>
            </a:avLst>
          </a:prstGeom>
          <a:noFill/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ru-RU" sz="1400" spc="-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В </a:t>
            </a:r>
            <a:r>
              <a:rPr lang="ru-RU" sz="1400" spc="-1" dirty="0">
                <a:solidFill>
                  <a:schemeClr val="tx1"/>
                </a:solidFill>
                <a:latin typeface="Century Gothic" panose="020B0502020202020204" pitchFamily="34" charset="0"/>
              </a:rPr>
              <a:t>2025 году принят областной закон о патриотическом и духовно-нравственном воспитании граждан в Томской </a:t>
            </a:r>
            <a:r>
              <a:rPr lang="ru-RU" sz="1400" spc="-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области</a:t>
            </a:r>
            <a:endParaRPr lang="ru-RU" sz="1400" spc="-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t="13124" b="3348"/>
          <a:stretch/>
        </p:blipFill>
        <p:spPr>
          <a:xfrm>
            <a:off x="4107572" y="1797824"/>
            <a:ext cx="1741685" cy="18578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050" name="Picture 2" descr="https://sun9-23.vkuserphoto.ru/s/v1/ig2/M6rBAFesNIRf_xMVlgt1HfBQfA0MkMw414Ux-webqrFzM93OjjbXa04v0z01BqwkqAbH7WiVe53zvl7A0dect5NL.jpg?quality=95&amp;as=32x21,48x32,72x48,108x72,160x107,240x160,360x240,480x320,540x360,640x427,720x480,1080x720,1280x853,1440x960,2560x1707&amp;from=bu&amp;u=4eeuLZzt0JqegXkD0YwZJNg7tE3-0HTArh0iCZb0Om8&amp;cs=2560x0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9" t="801" r="3841" b="989"/>
          <a:stretch/>
        </p:blipFill>
        <p:spPr bwMode="auto">
          <a:xfrm>
            <a:off x="9598833" y="1788182"/>
            <a:ext cx="1863725" cy="18674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2052" name="Picture 4" descr="https://sun9-60.vkuserphoto.ru/s/v1/ig2/DRC4E02K85pmH74d6acq18x7s671N-5va1O85abE4LpELXpulyUqn1yJOhz-Ng9ipH4K6Np7N010VGQ_bTBbQtyC.jpg?quality=95&amp;as=32x24,48x36,72x54,108x81,160x120,240x180,360x270,480x360,540x405,640x480,720x540,1080x810,1280x960,1440x1080,1600x1200&amp;from=bu&amp;cs=1600x0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4107572" y="3855264"/>
            <a:ext cx="1802090" cy="18020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2054" name="Picture 6" descr="https://sun9-47.vkuserphoto.ru/s/v1/ig2/iGBzel7FuryU5AsCvWw6HN4-D_Aaz2ch2gMJrQW7aDxA48pLfQVtSQaFVADLE9HxttZlcYma4PzvW2NGh9VkxJiH.jpg?quality=95&amp;as=32x32,48x48,72x72,108x107,160x159,240x238,360x358,480x477,540x536,640x636,720x715,741x736&amp;from=bu&amp;u=OQvnXS--L4VWfArTS4IiJFZ76aIjK0hK2mvPK6pfttU&amp;cs=741x0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" r="337"/>
          <a:stretch/>
        </p:blipFill>
        <p:spPr bwMode="auto">
          <a:xfrm>
            <a:off x="9626830" y="3855265"/>
            <a:ext cx="1832449" cy="18090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sp>
        <p:nvSpPr>
          <p:cNvPr id="20" name="Скругленный прямоугольник 19"/>
          <p:cNvSpPr/>
          <p:nvPr/>
        </p:nvSpPr>
        <p:spPr bwMode="auto">
          <a:xfrm>
            <a:off x="0" y="5856976"/>
            <a:ext cx="12192000" cy="828022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881B">
                  <a:tint val="66000"/>
                  <a:satMod val="160000"/>
                </a:srgbClr>
              </a:gs>
              <a:gs pos="50000">
                <a:srgbClr val="00881B">
                  <a:tint val="44500"/>
                  <a:satMod val="160000"/>
                </a:srgbClr>
              </a:gs>
              <a:gs pos="100000">
                <a:srgbClr val="00881B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4500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Задачи:</a:t>
            </a:r>
          </a:p>
          <a:p>
            <a:pPr marL="901700" indent="-279400">
              <a:buFont typeface="Arial" panose="020B0604020202020204" pitchFamily="34" charset="0"/>
              <a:buChar char="•"/>
              <a:tabLst>
                <a:tab pos="3492500" algn="l"/>
              </a:tabLst>
              <a:defRPr/>
            </a:pP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Продолжить реализацию мероприятий по созданию школьных музеев в образовательных организациях и способствовать их паспортизации</a:t>
            </a:r>
            <a:endParaRPr lang="ru-RU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43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8092176" y="1248229"/>
            <a:ext cx="3699471" cy="5057531"/>
          </a:xfrm>
          <a:prstGeom prst="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5574960" y="6305760"/>
            <a:ext cx="180000" cy="34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379929"/>
            <a:ext cx="7937771" cy="616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2800" dirty="0">
                <a:solidFill>
                  <a:srgbClr val="00881B"/>
                </a:solidFill>
                <a:latin typeface="TomskObl2104" pitchFamily="50" charset="0"/>
              </a:rPr>
              <a:t>ПАТРИОТИЧЕСКОЕ И ГРАЖДАНСКОЕ ВОСПИТАНИЕ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26108" y="1248229"/>
            <a:ext cx="4608749" cy="2423886"/>
          </a:xfrm>
          <a:prstGeom prst="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6108" y="3794789"/>
            <a:ext cx="3752406" cy="251097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209142" y="3794789"/>
            <a:ext cx="3752406" cy="2510971"/>
          </a:xfrm>
          <a:prstGeom prst="rect">
            <a:avLst/>
          </a:prstGeom>
          <a:solidFill>
            <a:srgbClr val="0054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3320" y="1385865"/>
            <a:ext cx="522164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283"/>
              </a:spcBef>
              <a:spcAft>
                <a:spcPts val="1134"/>
              </a:spcAft>
              <a:buClr>
                <a:srgbClr val="000000"/>
              </a:buClr>
              <a:buSzPct val="45000"/>
            </a:pPr>
            <a:r>
              <a:rPr lang="ru-RU" sz="1700" b="1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Региональный проект развития патриотической культуры в образовательных организациях  </a:t>
            </a:r>
            <a:r>
              <a:rPr lang="ru-RU" sz="1700" b="1" spc="-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       Томской </a:t>
            </a:r>
            <a:r>
              <a:rPr lang="ru-RU" sz="1700" b="1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области «Путь на Олимп»:</a:t>
            </a:r>
            <a:endParaRPr lang="ru-RU" sz="1700" spc="-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3320" y="2767526"/>
            <a:ext cx="4334530" cy="702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283"/>
              </a:spcBef>
              <a:spcAft>
                <a:spcPts val="1134"/>
              </a:spcAft>
            </a:pPr>
            <a:r>
              <a:rPr lang="ru-RU" sz="1400" b="1" spc="-1" dirty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2025</a:t>
            </a:r>
            <a:r>
              <a:rPr lang="ru-RU" sz="1400" spc="-1" dirty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 </a:t>
            </a:r>
            <a:r>
              <a:rPr lang="ru-RU" sz="1400" b="1" spc="-1" dirty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год</a:t>
            </a:r>
            <a:r>
              <a:rPr lang="ru-RU" sz="1400" spc="-1" dirty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 - </a:t>
            </a:r>
            <a:r>
              <a:rPr lang="ru-RU" sz="1400" b="1" spc="-1" dirty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5</a:t>
            </a:r>
            <a:r>
              <a:rPr lang="ru-RU" sz="1400" spc="-1" dirty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 </a:t>
            </a:r>
            <a:r>
              <a:rPr lang="ru-RU" sz="1400" spc="-1" dirty="0" err="1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субпроектов</a:t>
            </a:r>
            <a:r>
              <a:rPr lang="ru-RU" sz="1400" spc="-1" dirty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,  </a:t>
            </a:r>
            <a:r>
              <a:rPr lang="ru-RU" sz="1400" b="1" spc="-1" dirty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18 000 </a:t>
            </a:r>
            <a:r>
              <a:rPr lang="ru-RU" sz="1400" spc="-1" dirty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участников </a:t>
            </a:r>
            <a:endParaRPr lang="ru-RU" sz="1400" spc="-1" dirty="0" smtClean="0">
              <a:solidFill>
                <a:schemeClr val="bg1"/>
              </a:solidFill>
              <a:latin typeface="Century Gothic" panose="020B0502020202020204" pitchFamily="34" charset="0"/>
              <a:ea typeface="Noto Sans CJK SC"/>
            </a:endParaRPr>
          </a:p>
          <a:p>
            <a:pPr>
              <a:lnSpc>
                <a:spcPct val="100000"/>
              </a:lnSpc>
              <a:spcBef>
                <a:spcPts val="283"/>
              </a:spcBef>
              <a:spcAft>
                <a:spcPts val="1134"/>
              </a:spcAft>
            </a:pPr>
            <a:r>
              <a:rPr lang="ru-RU" sz="1400" b="1" spc="-1" dirty="0" smtClean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2026 год </a:t>
            </a:r>
            <a:r>
              <a:rPr lang="ru-RU" sz="1400" spc="-1" dirty="0" smtClean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- </a:t>
            </a:r>
            <a:r>
              <a:rPr lang="ru-RU" sz="1400" b="1" spc="-1" dirty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18</a:t>
            </a:r>
            <a:r>
              <a:rPr lang="ru-RU" sz="1400" spc="-1" dirty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 </a:t>
            </a:r>
            <a:r>
              <a:rPr lang="ru-RU" sz="1400" spc="-1" dirty="0" err="1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субпроектов</a:t>
            </a:r>
            <a:r>
              <a:rPr lang="ru-RU" sz="1400" spc="-1" dirty="0" smtClean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, </a:t>
            </a:r>
            <a:r>
              <a:rPr lang="ru-RU" sz="1400" b="1" spc="-1" dirty="0" smtClean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25</a:t>
            </a:r>
            <a:r>
              <a:rPr lang="ru-RU" sz="1400" b="1" spc="-1" dirty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 000 </a:t>
            </a:r>
            <a:r>
              <a:rPr lang="ru-RU" sz="1400" spc="-1" dirty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участников</a:t>
            </a:r>
            <a:endParaRPr lang="ru-RU" sz="1400" spc="-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3320" y="3923836"/>
            <a:ext cx="18365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283"/>
              </a:spcBef>
              <a:spcAft>
                <a:spcPts val="1134"/>
              </a:spcAft>
              <a:buClr>
                <a:srgbClr val="000000"/>
              </a:buClr>
              <a:buSzPct val="45000"/>
            </a:pPr>
            <a:r>
              <a:rPr lang="ru-RU" b="1" spc="-1" dirty="0">
                <a:solidFill>
                  <a:srgbClr val="005410"/>
                </a:solidFill>
                <a:latin typeface="Century Gothic" panose="020B0502020202020204" pitchFamily="34" charset="0"/>
              </a:rPr>
              <a:t>«Зарница 2.0»</a:t>
            </a:r>
            <a:endParaRPr lang="ru-RU" spc="-1" dirty="0">
              <a:solidFill>
                <a:srgbClr val="005410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3320" y="4546509"/>
            <a:ext cx="334199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283"/>
              </a:spcBef>
              <a:spcAft>
                <a:spcPts val="1134"/>
              </a:spcAft>
            </a:pPr>
            <a:r>
              <a:rPr lang="ru-RU" sz="1400" spc="-1" dirty="0">
                <a:solidFill>
                  <a:srgbClr val="005410"/>
                </a:solidFill>
                <a:latin typeface="Century Gothic" panose="020B0502020202020204" pitchFamily="34" charset="0"/>
                <a:ea typeface="Noto Sans CJK SC"/>
              </a:rPr>
              <a:t>Команда </a:t>
            </a:r>
            <a:r>
              <a:rPr lang="ru-RU" sz="1400" b="1" spc="-1" dirty="0">
                <a:solidFill>
                  <a:srgbClr val="005410"/>
                </a:solidFill>
                <a:latin typeface="Century Gothic" panose="020B0502020202020204" pitchFamily="34" charset="0"/>
                <a:ea typeface="Noto Sans CJK SC"/>
              </a:rPr>
              <a:t>«</a:t>
            </a:r>
            <a:r>
              <a:rPr lang="ru-RU" sz="1400" b="1" spc="-1" dirty="0" err="1">
                <a:solidFill>
                  <a:srgbClr val="005410"/>
                </a:solidFill>
                <a:latin typeface="Century Gothic" panose="020B0502020202020204" pitchFamily="34" charset="0"/>
                <a:ea typeface="Noto Sans CJK SC"/>
              </a:rPr>
              <a:t>Гагаринцы</a:t>
            </a:r>
            <a:r>
              <a:rPr lang="ru-RU" sz="1400" b="1" spc="-1" dirty="0">
                <a:solidFill>
                  <a:srgbClr val="005410"/>
                </a:solidFill>
                <a:latin typeface="Century Gothic" panose="020B0502020202020204" pitchFamily="34" charset="0"/>
                <a:ea typeface="Noto Sans CJK SC"/>
              </a:rPr>
              <a:t> 89» </a:t>
            </a:r>
            <a:r>
              <a:rPr lang="ru-RU" sz="1400" spc="-1" dirty="0">
                <a:solidFill>
                  <a:srgbClr val="005410"/>
                </a:solidFill>
                <a:latin typeface="Century Gothic" panose="020B0502020202020204" pitchFamily="34" charset="0"/>
                <a:ea typeface="Noto Sans CJK SC"/>
              </a:rPr>
              <a:t>из Северска </a:t>
            </a:r>
            <a:r>
              <a:rPr lang="ru-RU" sz="1400" b="1" spc="-1" dirty="0">
                <a:solidFill>
                  <a:srgbClr val="005410"/>
                </a:solidFill>
                <a:latin typeface="Century Gothic" panose="020B0502020202020204" pitchFamily="34" charset="0"/>
                <a:ea typeface="Noto Sans CJK SC"/>
              </a:rPr>
              <a:t>заняла 4-е место </a:t>
            </a:r>
            <a:r>
              <a:rPr lang="ru-RU" sz="1400" spc="-1" dirty="0">
                <a:solidFill>
                  <a:srgbClr val="005410"/>
                </a:solidFill>
                <a:latin typeface="Century Gothic" panose="020B0502020202020204" pitchFamily="34" charset="0"/>
                <a:ea typeface="Noto Sans CJK SC"/>
              </a:rPr>
              <a:t>в финале всероссийской игры, а её участники стали призёрами в личных дисциплинах, таких как тактическая медицина и управление БПЛА.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340075" y="3942321"/>
            <a:ext cx="2641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283"/>
              </a:spcBef>
              <a:spcAft>
                <a:spcPts val="1134"/>
              </a:spcAft>
              <a:buClr>
                <a:srgbClr val="000000"/>
              </a:buClr>
              <a:buSzPct val="45000"/>
            </a:pPr>
            <a:r>
              <a:rPr lang="ru-RU" b="1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УМЦ «Авангард</a:t>
            </a:r>
            <a:r>
              <a:rPr lang="ru-RU" b="1" spc="-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» </a:t>
            </a:r>
            <a:endParaRPr lang="ru-RU" spc="-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340075" y="4738868"/>
            <a:ext cx="334199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283"/>
              </a:spcBef>
              <a:spcAft>
                <a:spcPts val="1134"/>
              </a:spcAft>
            </a:pPr>
            <a:r>
              <a:rPr lang="ru-RU" sz="1400" spc="-1" dirty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В 2025 году проведено </a:t>
            </a:r>
            <a:r>
              <a:rPr lang="ru-RU" sz="1400" b="1" spc="-1" dirty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25 заездов, </a:t>
            </a:r>
            <a:r>
              <a:rPr lang="ru-RU" sz="1400" spc="-1" dirty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программу прошли </a:t>
            </a:r>
            <a:r>
              <a:rPr lang="ru-RU" sz="1400" b="1" spc="-1" dirty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944 курсанта </a:t>
            </a:r>
            <a:r>
              <a:rPr lang="ru-RU" sz="1400" spc="-1" dirty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из </a:t>
            </a:r>
            <a:r>
              <a:rPr lang="ru-RU" sz="1400" b="1" spc="-1" dirty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99 </a:t>
            </a:r>
            <a:r>
              <a:rPr lang="ru-RU" sz="1400" spc="-1" dirty="0" smtClean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образовательных организаций </a:t>
            </a:r>
            <a:r>
              <a:rPr lang="ru-RU" sz="1400" spc="-1" dirty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среднего образования </a:t>
            </a:r>
            <a:r>
              <a:rPr lang="ru-RU" sz="1400" b="1" spc="-1" dirty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13 </a:t>
            </a:r>
            <a:r>
              <a:rPr lang="ru-RU" sz="1400" spc="-1" dirty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муниципальных образований Томской области.</a:t>
            </a:r>
          </a:p>
        </p:txBody>
      </p:sp>
      <p:pic>
        <p:nvPicPr>
          <p:cNvPr id="2050" name="Picture 2" descr="https://sun9-60.vkuserphoto.ru/s/v1/ig2/qGAQYWZZJVlPqqaaozkHTM5knDbhjWiqN9BJAvjqupT-xCFsaIuV7IqQAIaow8frK4E2VtoCGMuglTLJNwk467ZX.jpg?quality=95&amp;crop=0,0,2560,1920&amp;as=32x24,48x36,72x54,108x81,160x120,240x180,360x270,480x360,540x405,640x480,720x540,1080x810,1280x960,1440x1080,2560x1920&amp;from=bu&amp;u=th0S4remqBsL19p6wF_ElKkcDU0x8tJ5fMRZIA3saKU&amp;cs=2560x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3"/>
          <a:stretch/>
        </p:blipFill>
        <p:spPr bwMode="auto">
          <a:xfrm>
            <a:off x="5069840" y="1248529"/>
            <a:ext cx="2891708" cy="242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8247663" y="1392743"/>
            <a:ext cx="287120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283"/>
              </a:spcBef>
              <a:spcAft>
                <a:spcPts val="1134"/>
              </a:spcAft>
              <a:buClr>
                <a:srgbClr val="000000"/>
              </a:buClr>
              <a:buSzPct val="45000"/>
            </a:pPr>
            <a:r>
              <a:rPr lang="ru-RU" sz="1700" b="1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Всероссийский проект «Без срока </a:t>
            </a:r>
            <a:r>
              <a:rPr lang="ru-RU" sz="1700" b="1" spc="-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давности»</a:t>
            </a:r>
            <a:endParaRPr lang="ru-RU" sz="1700" spc="-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247663" y="2679331"/>
            <a:ext cx="3341994" cy="3467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0000"/>
              </a:lnSpc>
              <a:spcBef>
                <a:spcPts val="283"/>
              </a:spcBef>
              <a:spcAft>
                <a:spcPts val="1134"/>
              </a:spcAft>
              <a:buFont typeface="Arial" panose="020B0604020202020204" pitchFamily="34" charset="0"/>
              <a:buChar char="•"/>
            </a:pPr>
            <a:r>
              <a:rPr lang="ru-RU" sz="1400" spc="-1" dirty="0" smtClean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международный </a:t>
            </a:r>
            <a:r>
              <a:rPr lang="ru-RU" sz="1400" spc="-1" dirty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конкурс сочинений «Без срока давности» (148 участников);</a:t>
            </a:r>
          </a:p>
          <a:p>
            <a:pPr marL="285750" indent="-285750">
              <a:lnSpc>
                <a:spcPct val="100000"/>
              </a:lnSpc>
              <a:spcBef>
                <a:spcPts val="283"/>
              </a:spcBef>
              <a:spcAft>
                <a:spcPts val="1134"/>
              </a:spcAft>
              <a:buFont typeface="Arial" panose="020B0604020202020204" pitchFamily="34" charset="0"/>
              <a:buChar char="•"/>
            </a:pPr>
            <a:r>
              <a:rPr lang="ru-RU" sz="1400" spc="-1" dirty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фестиваль музейных экспозиций образовательных организаций «Без срока давности» (18 образовательных организаций общего и профессионального образования»); </a:t>
            </a:r>
          </a:p>
          <a:p>
            <a:pPr marL="285750" indent="-285750">
              <a:lnSpc>
                <a:spcPct val="100000"/>
              </a:lnSpc>
              <a:spcBef>
                <a:spcPts val="283"/>
              </a:spcBef>
              <a:spcAft>
                <a:spcPts val="1134"/>
              </a:spcAft>
              <a:buFont typeface="Arial" panose="020B0604020202020204" pitchFamily="34" charset="0"/>
              <a:buChar char="•"/>
            </a:pPr>
            <a:r>
              <a:rPr lang="ru-RU" sz="1400" spc="-1" dirty="0">
                <a:solidFill>
                  <a:schemeClr val="bg1"/>
                </a:solidFill>
                <a:latin typeface="Century Gothic" panose="020B0502020202020204" pitchFamily="34" charset="0"/>
                <a:ea typeface="Noto Sans CJK SC"/>
              </a:rPr>
              <a:t>конкурс исследовательских проектов «Без срока давности» (36 обучающихся и 32 педагога). </a:t>
            </a:r>
          </a:p>
        </p:txBody>
      </p:sp>
    </p:spTree>
    <p:extLst>
      <p:ext uri="{BB962C8B-B14F-4D97-AF65-F5344CB8AC3E}">
        <p14:creationId xmlns:p14="http://schemas.microsoft.com/office/powerpoint/2010/main" val="196953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379929"/>
            <a:ext cx="7937771" cy="616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2800" dirty="0">
                <a:solidFill>
                  <a:srgbClr val="00881B"/>
                </a:solidFill>
                <a:latin typeface="TomskObl2104" pitchFamily="50" charset="0"/>
              </a:rPr>
              <a:t>КУЛЬТУРА И ТВОРЧЕСТВО</a:t>
            </a:r>
            <a:r>
              <a:rPr lang="ru-RU" sz="2800" dirty="0" smtClean="0">
                <a:solidFill>
                  <a:srgbClr val="00881B"/>
                </a:solidFill>
                <a:latin typeface="TomskObl2104" pitchFamily="50" charset="0"/>
              </a:rPr>
              <a:t>:</a:t>
            </a:r>
          </a:p>
          <a:p>
            <a:pPr>
              <a:lnSpc>
                <a:spcPct val="60000"/>
              </a:lnSpc>
            </a:pPr>
            <a:r>
              <a:rPr lang="ru-RU" sz="2800" dirty="0" smtClean="0">
                <a:solidFill>
                  <a:srgbClr val="00881B"/>
                </a:solidFill>
                <a:latin typeface="TomskObl2104" pitchFamily="50" charset="0"/>
              </a:rPr>
              <a:t>ПРОСТРАНСТВО </a:t>
            </a:r>
            <a:r>
              <a:rPr lang="ru-RU" sz="2800" dirty="0">
                <a:solidFill>
                  <a:srgbClr val="00881B"/>
                </a:solidFill>
                <a:latin typeface="TomskObl2104" pitchFamily="50" charset="0"/>
              </a:rPr>
              <a:t>САМОРЕАЛИЗАЦИИ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04248" y="1162755"/>
            <a:ext cx="5261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283"/>
              </a:spcBef>
            </a:pPr>
            <a:r>
              <a:rPr lang="ru-RU" b="1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Школьные театры — </a:t>
            </a:r>
            <a:r>
              <a:rPr lang="ru-RU" b="1" spc="-1" dirty="0">
                <a:solidFill>
                  <a:srgbClr val="00881B"/>
                </a:solidFill>
                <a:latin typeface="Century Gothic" panose="020B0502020202020204" pitchFamily="34" charset="0"/>
              </a:rPr>
              <a:t>259 / 6011 </a:t>
            </a:r>
            <a:r>
              <a:rPr lang="ru-RU" b="1" spc="-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участников</a:t>
            </a:r>
            <a:endParaRPr lang="ru-RU" b="1" spc="-1" dirty="0">
              <a:solidFill>
                <a:srgbClr val="00881B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6109" y="1647016"/>
            <a:ext cx="4565206" cy="2267160"/>
          </a:xfrm>
          <a:prstGeom prst="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  <a:spcBef>
                <a:spcPts val="283"/>
              </a:spcBef>
            </a:pPr>
            <a:r>
              <a:rPr lang="ru-RU" sz="1400" b="1" spc="-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Рег. </a:t>
            </a:r>
            <a:r>
              <a:rPr lang="ru-RU" sz="1400" b="1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этап большого Всероссийского фестиваля детского и юношеского творчества, в том числе для детей с ограниченными возможностями здоровья </a:t>
            </a:r>
            <a:endParaRPr lang="ru-RU" sz="1400" b="1" spc="-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283"/>
              </a:spcBef>
            </a:pPr>
            <a:endParaRPr lang="ru-RU" sz="1400" b="1" spc="-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283"/>
              </a:spcBef>
            </a:pPr>
            <a:endParaRPr lang="ru-RU" sz="1400" b="1" spc="-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283"/>
              </a:spcBef>
            </a:pPr>
            <a:endParaRPr lang="ru-RU" sz="1400" spc="-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283"/>
              </a:spcBef>
            </a:pPr>
            <a:r>
              <a:rPr lang="ru-RU" sz="1400" spc="-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1165 </a:t>
            </a:r>
            <a:r>
              <a:rPr lang="ru-RU" sz="1400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обучающихся из 15 муниципальных образований Томской </a:t>
            </a:r>
            <a:r>
              <a:rPr lang="ru-RU" sz="1400" spc="-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области</a:t>
            </a:r>
            <a:endParaRPr lang="ru-RU" sz="1400" spc="-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6108" y="4038600"/>
            <a:ext cx="3505663" cy="22671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  <a:spcBef>
                <a:spcPts val="283"/>
              </a:spcBef>
            </a:pPr>
            <a:r>
              <a:rPr lang="ru-RU" sz="1400" b="1" spc="-1" dirty="0" smtClean="0">
                <a:solidFill>
                  <a:srgbClr val="005410"/>
                </a:solidFill>
                <a:latin typeface="Century Gothic" panose="020B0502020202020204" pitchFamily="34" charset="0"/>
              </a:rPr>
              <a:t>Рег. этап </a:t>
            </a:r>
            <a:r>
              <a:rPr lang="ru-RU" sz="1400" b="1" spc="-1" dirty="0">
                <a:solidFill>
                  <a:srgbClr val="005410"/>
                </a:solidFill>
                <a:latin typeface="Century Gothic" panose="020B0502020202020204" pitchFamily="34" charset="0"/>
              </a:rPr>
              <a:t>Всероссийского детского фестиваля народной культуры «Наследники традиций</a:t>
            </a:r>
            <a:r>
              <a:rPr lang="ru-RU" sz="1400" b="1" spc="-1" dirty="0" smtClean="0">
                <a:solidFill>
                  <a:srgbClr val="005410"/>
                </a:solidFill>
                <a:latin typeface="Century Gothic" panose="020B0502020202020204" pitchFamily="34" charset="0"/>
              </a:rPr>
              <a:t>»</a:t>
            </a:r>
          </a:p>
          <a:p>
            <a:pPr>
              <a:lnSpc>
                <a:spcPct val="100000"/>
              </a:lnSpc>
              <a:spcBef>
                <a:spcPts val="283"/>
              </a:spcBef>
            </a:pPr>
            <a:endParaRPr lang="ru-RU" sz="1400" spc="-1" dirty="0" smtClean="0">
              <a:solidFill>
                <a:srgbClr val="005410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283"/>
              </a:spcBef>
            </a:pPr>
            <a:endParaRPr lang="ru-RU" sz="1400" spc="-1" dirty="0">
              <a:solidFill>
                <a:srgbClr val="005410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283"/>
              </a:spcBef>
            </a:pPr>
            <a:endParaRPr lang="ru-RU" sz="1400" spc="-1" dirty="0">
              <a:solidFill>
                <a:srgbClr val="005410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283"/>
              </a:spcBef>
            </a:pPr>
            <a:r>
              <a:rPr lang="ru-RU" sz="1400" spc="-1" dirty="0" smtClean="0">
                <a:solidFill>
                  <a:srgbClr val="005410"/>
                </a:solidFill>
                <a:latin typeface="Century Gothic" panose="020B0502020202020204" pitchFamily="34" charset="0"/>
              </a:rPr>
              <a:t>273 </a:t>
            </a:r>
            <a:r>
              <a:rPr lang="ru-RU" sz="1400" spc="-1" dirty="0">
                <a:solidFill>
                  <a:srgbClr val="005410"/>
                </a:solidFill>
                <a:latin typeface="Century Gothic" panose="020B0502020202020204" pitchFamily="34" charset="0"/>
              </a:rPr>
              <a:t>обучающихся из 10 муниципальных образований Томской </a:t>
            </a:r>
            <a:r>
              <a:rPr lang="ru-RU" sz="1400" spc="-1" dirty="0" smtClean="0">
                <a:solidFill>
                  <a:srgbClr val="005410"/>
                </a:solidFill>
                <a:latin typeface="Century Gothic" panose="020B0502020202020204" pitchFamily="34" charset="0"/>
              </a:rPr>
              <a:t>области</a:t>
            </a:r>
            <a:endParaRPr lang="ru-RU" sz="1400" spc="-1" dirty="0">
              <a:solidFill>
                <a:srgbClr val="00541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53327" y="4038600"/>
            <a:ext cx="3135087" cy="2267160"/>
          </a:xfrm>
          <a:prstGeom prst="rect">
            <a:avLst/>
          </a:prstGeom>
          <a:solidFill>
            <a:srgbClr val="0054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  <a:spcBef>
                <a:spcPts val="283"/>
              </a:spcBef>
            </a:pPr>
            <a:r>
              <a:rPr lang="ru-RU" sz="1400" b="1" spc="-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Рег. </a:t>
            </a:r>
            <a:r>
              <a:rPr lang="ru-RU" sz="1400" b="1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этап Всероссийского фестиваля школьных хоров «Поют дети России» </a:t>
            </a:r>
            <a:endParaRPr lang="ru-RU" sz="1400" b="1" spc="-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283"/>
              </a:spcBef>
            </a:pPr>
            <a:endParaRPr lang="ru-RU" sz="1400" b="1" spc="-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283"/>
              </a:spcBef>
            </a:pPr>
            <a:endParaRPr lang="ru-RU" sz="1400" b="1" spc="-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283"/>
              </a:spcBef>
            </a:pPr>
            <a:endParaRPr lang="ru-RU" sz="1400" spc="-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283"/>
              </a:spcBef>
            </a:pPr>
            <a:r>
              <a:rPr lang="ru-RU" sz="1400" spc="-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137 </a:t>
            </a:r>
            <a:r>
              <a:rPr lang="ru-RU" sz="1400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обучающихся из 3 муниципальных образований Томской </a:t>
            </a:r>
            <a:r>
              <a:rPr lang="ru-RU" sz="1400" spc="-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области</a:t>
            </a:r>
            <a:endParaRPr lang="ru-RU" sz="1400" spc="-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09869" y="1647016"/>
            <a:ext cx="3156232" cy="22671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  <a:spcBef>
                <a:spcPts val="283"/>
              </a:spcBef>
            </a:pPr>
            <a:r>
              <a:rPr lang="ru-RU" sz="1400" b="1" spc="-1" dirty="0" smtClean="0">
                <a:solidFill>
                  <a:srgbClr val="005410"/>
                </a:solidFill>
                <a:latin typeface="Century Gothic" panose="020B0502020202020204" pitchFamily="34" charset="0"/>
              </a:rPr>
              <a:t>Областная </a:t>
            </a:r>
            <a:r>
              <a:rPr lang="ru-RU" sz="1400" b="1" spc="-1" dirty="0">
                <a:solidFill>
                  <a:srgbClr val="005410"/>
                </a:solidFill>
                <a:latin typeface="Century Gothic" panose="020B0502020202020204" pitchFamily="34" charset="0"/>
              </a:rPr>
              <a:t>тематическая профильная смена «Социальный театр – Я в главной роли» </a:t>
            </a:r>
            <a:endParaRPr lang="ru-RU" sz="1400" b="1" spc="-1" dirty="0" smtClean="0">
              <a:solidFill>
                <a:srgbClr val="005410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283"/>
              </a:spcBef>
            </a:pPr>
            <a:endParaRPr lang="ru-RU" sz="1400" spc="-1" dirty="0" smtClean="0">
              <a:solidFill>
                <a:srgbClr val="005410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283"/>
              </a:spcBef>
            </a:pPr>
            <a:endParaRPr lang="ru-RU" sz="1400" spc="-1" dirty="0">
              <a:solidFill>
                <a:srgbClr val="005410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283"/>
              </a:spcBef>
            </a:pPr>
            <a:endParaRPr lang="ru-RU" sz="1400" spc="-1" dirty="0">
              <a:solidFill>
                <a:srgbClr val="005410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283"/>
              </a:spcBef>
            </a:pPr>
            <a:r>
              <a:rPr lang="ru-RU" sz="1400" spc="-1" dirty="0" smtClean="0">
                <a:solidFill>
                  <a:srgbClr val="005410"/>
                </a:solidFill>
                <a:latin typeface="Century Gothic" panose="020B0502020202020204" pitchFamily="34" charset="0"/>
              </a:rPr>
              <a:t>более </a:t>
            </a:r>
            <a:r>
              <a:rPr lang="ru-RU" sz="1400" spc="-1" dirty="0">
                <a:solidFill>
                  <a:srgbClr val="005410"/>
                </a:solidFill>
                <a:latin typeface="Century Gothic" panose="020B0502020202020204" pitchFamily="34" charset="0"/>
              </a:rPr>
              <a:t>170 обучающихся из Томской </a:t>
            </a:r>
            <a:r>
              <a:rPr lang="ru-RU" sz="1400" spc="-1" dirty="0" smtClean="0">
                <a:solidFill>
                  <a:srgbClr val="005410"/>
                </a:solidFill>
                <a:latin typeface="Century Gothic" panose="020B0502020202020204" pitchFamily="34" charset="0"/>
              </a:rPr>
              <a:t>области</a:t>
            </a:r>
            <a:endParaRPr lang="ru-RU" sz="1400" spc="-1" dirty="0">
              <a:solidFill>
                <a:srgbClr val="00541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226441" y="4038600"/>
            <a:ext cx="4565206" cy="2267160"/>
          </a:xfrm>
          <a:prstGeom prst="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  <a:spcBef>
                <a:spcPts val="283"/>
              </a:spcBef>
            </a:pPr>
            <a:r>
              <a:rPr lang="ru-RU" sz="1400" b="1" spc="-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Рег.этап</a:t>
            </a:r>
            <a:r>
              <a:rPr lang="ru-RU" sz="1400" b="1" spc="-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детский заочный театральный фестиваль-конкурс «Театральная реальность» </a:t>
            </a:r>
            <a:endParaRPr lang="ru-RU" sz="1400" b="1" spc="-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283"/>
              </a:spcBef>
            </a:pPr>
            <a:endParaRPr lang="ru-RU" sz="1400" spc="-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283"/>
              </a:spcBef>
            </a:pPr>
            <a:endParaRPr lang="ru-RU" sz="1400" spc="-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283"/>
              </a:spcBef>
            </a:pPr>
            <a:endParaRPr lang="ru-RU" sz="1400" spc="-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283"/>
              </a:spcBef>
            </a:pPr>
            <a:endParaRPr lang="ru-RU" sz="1400" spc="-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283"/>
              </a:spcBef>
            </a:pPr>
            <a:endParaRPr lang="ru-RU" sz="1400" spc="-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283"/>
              </a:spcBef>
            </a:pPr>
            <a:r>
              <a:rPr lang="ru-RU" sz="1400" spc="-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1731 </a:t>
            </a:r>
            <a:r>
              <a:rPr lang="ru-RU" sz="1400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обучающийся из 17 муниципальных образований Томской </a:t>
            </a:r>
            <a:r>
              <a:rPr lang="ru-RU" sz="1400" spc="-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области</a:t>
            </a:r>
            <a:endParaRPr lang="ru-RU" sz="1400" spc="-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284656" y="1647016"/>
            <a:ext cx="3484516" cy="2267160"/>
          </a:xfrm>
          <a:prstGeom prst="rect">
            <a:avLst/>
          </a:prstGeom>
          <a:solidFill>
            <a:srgbClr val="0054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  <a:spcBef>
                <a:spcPts val="283"/>
              </a:spcBef>
            </a:pPr>
            <a:r>
              <a:rPr lang="ru-RU" sz="1400" b="1" spc="-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Областной </a:t>
            </a:r>
            <a:r>
              <a:rPr lang="ru-RU" sz="1400" b="1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фестиваль детских творческих коллективов «Солнечный круг» </a:t>
            </a:r>
            <a:endParaRPr lang="ru-RU" sz="1400" b="1" spc="-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283"/>
              </a:spcBef>
            </a:pPr>
            <a:endParaRPr lang="ru-RU" sz="1400" b="1" spc="-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283"/>
              </a:spcBef>
            </a:pPr>
            <a:endParaRPr lang="ru-RU" sz="1400" b="1" spc="-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283"/>
              </a:spcBef>
            </a:pPr>
            <a:endParaRPr lang="ru-RU" sz="1400" b="1" spc="-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spcBef>
                <a:spcPts val="283"/>
              </a:spcBef>
            </a:pPr>
            <a:r>
              <a:rPr lang="ru-RU" sz="1400" spc="-1" dirty="0">
                <a:solidFill>
                  <a:schemeClr val="bg1"/>
                </a:solidFill>
                <a:latin typeface="Century Gothic" panose="020B0502020202020204" pitchFamily="34" charset="0"/>
              </a:rPr>
              <a:t>945 обучающихся из 12 муниципальных образований Томской </a:t>
            </a:r>
            <a:r>
              <a:rPr lang="ru-RU" sz="1400" spc="-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области</a:t>
            </a:r>
            <a:endParaRPr lang="ru-RU" sz="1400" spc="-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81797" y="1162755"/>
            <a:ext cx="4854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0000"/>
              </a:lnSpc>
              <a:spcBef>
                <a:spcPts val="283"/>
              </a:spcBef>
            </a:pPr>
            <a:r>
              <a:rPr lang="ru-RU" b="1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Школьные хоры — </a:t>
            </a:r>
            <a:r>
              <a:rPr lang="ru-RU" b="1" spc="-1" dirty="0">
                <a:solidFill>
                  <a:srgbClr val="00881B"/>
                </a:solidFill>
                <a:latin typeface="Century Gothic" panose="020B0502020202020204" pitchFamily="34" charset="0"/>
              </a:rPr>
              <a:t>120 / 3794 участника</a:t>
            </a:r>
          </a:p>
        </p:txBody>
      </p:sp>
    </p:spTree>
    <p:extLst>
      <p:ext uri="{BB962C8B-B14F-4D97-AF65-F5344CB8AC3E}">
        <p14:creationId xmlns:p14="http://schemas.microsoft.com/office/powerpoint/2010/main" val="365200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 bwMode="auto">
          <a:xfrm>
            <a:off x="0" y="5675334"/>
            <a:ext cx="12192000" cy="1001024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881B">
                  <a:tint val="66000"/>
                  <a:satMod val="160000"/>
                </a:srgbClr>
              </a:gs>
              <a:gs pos="50000">
                <a:srgbClr val="00881B">
                  <a:tint val="44500"/>
                  <a:satMod val="160000"/>
                </a:srgbClr>
              </a:gs>
              <a:gs pos="100000">
                <a:srgbClr val="00881B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4500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Задачи:</a:t>
            </a:r>
          </a:p>
          <a:p>
            <a:pPr marL="901700" indent="-279400">
              <a:buFont typeface="Arial" panose="020B0604020202020204" pitchFamily="34" charset="0"/>
              <a:buChar char="•"/>
              <a:tabLst>
                <a:tab pos="34925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Оптимизация системы спортивной и массовой физической культуры в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образовательных                                                                                          организациях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Томской области на основе концепции непрерывного спортивного цикла: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                                                                                                                дошкольное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образование – общее образование – среднее профессиональное образование.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326107" y="3745076"/>
            <a:ext cx="7624092" cy="229914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85750" indent="-28575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400" b="1" strike="noStrike" spc="-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Детский </a:t>
            </a:r>
            <a:r>
              <a:rPr lang="ru-RU" sz="1400" b="1" strike="noStrike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сад №</a:t>
            </a:r>
            <a:r>
              <a:rPr lang="ru-RU" sz="1400" b="1" strike="noStrike" spc="-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60</a:t>
            </a:r>
            <a:r>
              <a:rPr lang="ru-RU" sz="1400" b="1" strike="noStrike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 </a:t>
            </a:r>
            <a:r>
              <a:rPr lang="ru-RU" sz="1400" b="0" strike="noStrike" spc="-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- номинация </a:t>
            </a:r>
            <a:r>
              <a:rPr lang="ru-RU" sz="1400" b="0" strike="noStrike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«Дошкольная образовательная организация</a:t>
            </a:r>
            <a:r>
              <a:rPr lang="ru-RU" sz="1400" b="0" strike="noStrike" spc="-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»</a:t>
            </a:r>
            <a:endParaRPr lang="ru-RU" sz="1400" b="0" strike="noStrike" spc="-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400" b="1" strike="noStrike" spc="-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Школа №1</a:t>
            </a:r>
            <a:r>
              <a:rPr lang="ru-RU" sz="1400" b="1" strike="noStrike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 г. Томска </a:t>
            </a:r>
            <a:r>
              <a:rPr lang="ru-RU" sz="1400" b="0" strike="noStrike" spc="-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- номинация </a:t>
            </a:r>
            <a:r>
              <a:rPr lang="ru-RU" sz="1400" b="0" strike="noStrike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«Общеобразовательная организация с количеством </a:t>
            </a:r>
            <a:r>
              <a:rPr lang="ru-RU" sz="1400" b="0" strike="noStrike" spc="-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обучающихся до </a:t>
            </a:r>
            <a:r>
              <a:rPr lang="ru-RU" sz="1400" b="0" strike="noStrike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500 </a:t>
            </a:r>
            <a:r>
              <a:rPr lang="ru-RU" sz="1400" b="0" strike="noStrike" spc="-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человек</a:t>
            </a:r>
          </a:p>
          <a:p>
            <a:pPr marL="285750" indent="-28575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400" b="1" strike="noStrike" spc="-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Школа «Развитие</a:t>
            </a:r>
            <a:r>
              <a:rPr lang="ru-RU" sz="1400" b="1" strike="noStrike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» г. Томска </a:t>
            </a:r>
            <a:r>
              <a:rPr lang="ru-RU" sz="1400" b="0" strike="noStrike" spc="-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- номинация </a:t>
            </a:r>
            <a:r>
              <a:rPr lang="ru-RU" sz="1400" b="0" strike="noStrike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«Общеобразовательная организация с количеством обучающихся до 500 </a:t>
            </a:r>
            <a:r>
              <a:rPr lang="ru-RU" sz="1400" b="0" strike="noStrike" spc="-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человек</a:t>
            </a:r>
          </a:p>
          <a:p>
            <a:pPr marL="285750" indent="-28575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400" b="1" strike="noStrike" spc="-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Школа №</a:t>
            </a:r>
            <a:r>
              <a:rPr lang="ru-RU" sz="1400" b="1" strike="noStrike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19 г. Томска </a:t>
            </a:r>
            <a:r>
              <a:rPr lang="ru-RU" sz="1400" b="0" strike="noStrike" spc="-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- номинация </a:t>
            </a:r>
            <a:r>
              <a:rPr lang="ru-RU" sz="1400" b="0" strike="noStrike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«Общеобразовательная организация с количеством обучающихся 500 человек и </a:t>
            </a:r>
            <a:r>
              <a:rPr lang="ru-RU" sz="1400" b="0" strike="noStrike" spc="-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более</a:t>
            </a:r>
            <a:endParaRPr lang="ru-RU" sz="1400" b="0" strike="noStrike" spc="-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379929"/>
            <a:ext cx="7937771" cy="358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2800" dirty="0">
                <a:solidFill>
                  <a:srgbClr val="00881B"/>
                </a:solidFill>
                <a:latin typeface="TomskObl2104" pitchFamily="50" charset="0"/>
              </a:rPr>
              <a:t>СПОРТ: ХАРАКТЕР, КОМАНДА, ДОСТИЖЕНИЕ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12719" y="1008153"/>
            <a:ext cx="4279981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567"/>
              </a:spcBef>
            </a:pPr>
            <a:r>
              <a:rPr lang="ru-RU" sz="2400" b="1" spc="-1" dirty="0">
                <a:solidFill>
                  <a:srgbClr val="00881B"/>
                </a:solidFill>
                <a:latin typeface="Century Gothic" panose="020B0502020202020204" pitchFamily="34" charset="0"/>
              </a:rPr>
              <a:t>289</a:t>
            </a:r>
            <a:r>
              <a:rPr lang="ru-RU" sz="2000" spc="-1" dirty="0">
                <a:solidFill>
                  <a:srgbClr val="00881B"/>
                </a:solidFill>
                <a:latin typeface="Century Gothic" panose="020B0502020202020204" pitchFamily="34" charset="0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школьных спортивных </a:t>
            </a:r>
            <a:r>
              <a:rPr lang="ru-RU" spc="-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клубов</a:t>
            </a:r>
          </a:p>
          <a:p>
            <a:pPr>
              <a:lnSpc>
                <a:spcPct val="100000"/>
              </a:lnSpc>
              <a:spcBef>
                <a:spcPts val="567"/>
              </a:spcBef>
            </a:pPr>
            <a:r>
              <a:rPr lang="ru-RU" spc="-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567"/>
              </a:spcBef>
            </a:pPr>
            <a:r>
              <a:rPr lang="ru-RU" sz="2400" b="1" spc="-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23 </a:t>
            </a:r>
            <a:r>
              <a:rPr lang="ru-RU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студенческих спортивных </a:t>
            </a:r>
            <a:r>
              <a:rPr lang="ru-RU" spc="-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клуба</a:t>
            </a:r>
            <a:endParaRPr lang="ru-RU" spc="-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37200" y="929297"/>
            <a:ext cx="6095999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567"/>
              </a:spcBef>
            </a:pPr>
            <a:r>
              <a:rPr lang="ru-RU" sz="2400" b="1" spc="-1" dirty="0">
                <a:solidFill>
                  <a:srgbClr val="00881B"/>
                </a:solidFill>
                <a:latin typeface="Century Gothic" panose="020B0502020202020204" pitchFamily="34" charset="0"/>
              </a:rPr>
              <a:t>53 452 </a:t>
            </a:r>
            <a:r>
              <a:rPr lang="ru-RU" spc="-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обучающихся </a:t>
            </a:r>
            <a:r>
              <a:rPr lang="ru-RU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систематически занимаются спортом </a:t>
            </a:r>
            <a:endParaRPr lang="ru-RU" sz="2000" spc="-1" dirty="0" smtClean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567"/>
              </a:spcBef>
            </a:pPr>
            <a:r>
              <a:rPr lang="ru-RU" sz="1400" spc="-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(</a:t>
            </a:r>
            <a:r>
              <a:rPr lang="ru-RU" sz="1400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из них 9324 </a:t>
            </a:r>
            <a:r>
              <a:rPr lang="ru-RU" sz="1400" spc="-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студентов </a:t>
            </a:r>
            <a:r>
              <a:rPr lang="ru-RU" sz="1400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ПОО и 44128 </a:t>
            </a:r>
            <a:r>
              <a:rPr lang="ru-RU" sz="1400" spc="-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школьников);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26107" y="2794000"/>
            <a:ext cx="11307092" cy="0"/>
          </a:xfrm>
          <a:prstGeom prst="line">
            <a:avLst/>
          </a:prstGeom>
          <a:ln w="57150">
            <a:solidFill>
              <a:srgbClr val="0088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5537200" y="1960348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ts val="567"/>
              </a:spcBef>
            </a:pPr>
            <a:r>
              <a:rPr lang="ru-RU" sz="2400" b="1" spc="-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7281</a:t>
            </a:r>
            <a:r>
              <a:rPr lang="ru-RU" sz="2000" b="1" spc="-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 </a:t>
            </a:r>
            <a:r>
              <a:rPr lang="ru-RU" sz="1600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обучающийся посещают детско-юношеские спортивные </a:t>
            </a:r>
            <a:r>
              <a:rPr lang="ru-RU" sz="1600" spc="-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школы</a:t>
            </a:r>
            <a:endParaRPr lang="ru-RU" sz="1600" spc="-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6107" y="2956326"/>
            <a:ext cx="6150893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567"/>
              </a:spcBef>
            </a:pPr>
            <a:r>
              <a:rPr lang="ru-RU" b="1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Всероссийский фестиваль </a:t>
            </a:r>
            <a:r>
              <a:rPr lang="ru-RU" b="1" spc="-1" dirty="0">
                <a:solidFill>
                  <a:srgbClr val="00881B"/>
                </a:solidFill>
                <a:latin typeface="Century Gothic" panose="020B0502020202020204" pitchFamily="34" charset="0"/>
              </a:rPr>
              <a:t>«Футбол в школе» </a:t>
            </a:r>
            <a:endParaRPr lang="ru-RU" b="1" spc="-1" dirty="0" smtClean="0">
              <a:solidFill>
                <a:srgbClr val="00881B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567"/>
              </a:spcBef>
            </a:pPr>
            <a:r>
              <a:rPr lang="ru-RU" b="1" spc="-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сезона </a:t>
            </a:r>
            <a:r>
              <a:rPr lang="ru-RU" b="1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25/26 учебного года победителями стали: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76" r="40763"/>
          <a:stretch/>
        </p:blipFill>
        <p:spPr>
          <a:xfrm rot="804090">
            <a:off x="7808459" y="2240706"/>
            <a:ext cx="5892800" cy="5970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66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379929"/>
            <a:ext cx="8641017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2800" dirty="0">
                <a:solidFill>
                  <a:srgbClr val="00881B"/>
                </a:solidFill>
                <a:latin typeface="TomskObl2104" pitchFamily="50" charset="0"/>
              </a:rPr>
              <a:t>СОЦИАЛЬНАЯ АКТИВНОСТЬ И ДОБРОВОЛЬЧЕСТВО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6108" y="969530"/>
            <a:ext cx="11789692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567"/>
              </a:spcBef>
            </a:pPr>
            <a:r>
              <a:rPr lang="ru-RU" b="1" spc="-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162</a:t>
            </a:r>
            <a:r>
              <a:rPr lang="ru-RU" sz="1600" spc="-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 </a:t>
            </a:r>
            <a:r>
              <a:rPr lang="ru-RU" sz="1600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экологические тропы</a:t>
            </a:r>
            <a:endParaRPr lang="ru-RU" sz="1600" spc="-1" dirty="0" smtClean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567"/>
              </a:spcBef>
            </a:pPr>
            <a:r>
              <a:rPr lang="ru-RU" b="1" spc="-1" dirty="0">
                <a:solidFill>
                  <a:srgbClr val="00881B"/>
                </a:solidFill>
                <a:latin typeface="Century Gothic" panose="020B0502020202020204" pitchFamily="34" charset="0"/>
              </a:rPr>
              <a:t>7 </a:t>
            </a:r>
            <a:r>
              <a:rPr lang="ru-RU" b="1" spc="-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320 </a:t>
            </a:r>
            <a:r>
              <a:rPr lang="ru-RU" sz="1600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детей посетили экологические </a:t>
            </a:r>
            <a:r>
              <a:rPr lang="ru-RU" sz="1600" spc="-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тропы</a:t>
            </a:r>
          </a:p>
          <a:p>
            <a:pPr>
              <a:lnSpc>
                <a:spcPct val="100000"/>
              </a:lnSpc>
              <a:spcBef>
                <a:spcPts val="567"/>
              </a:spcBef>
            </a:pPr>
            <a:r>
              <a:rPr lang="ru-RU" b="1" spc="-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39</a:t>
            </a:r>
            <a:r>
              <a:rPr lang="ru-RU" sz="1600" spc="-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 </a:t>
            </a:r>
            <a:r>
              <a:rPr lang="ru-RU" sz="1600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школьных </a:t>
            </a:r>
            <a:r>
              <a:rPr lang="ru-RU" sz="1600" spc="-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лесничеств</a:t>
            </a:r>
          </a:p>
          <a:p>
            <a:pPr>
              <a:lnSpc>
                <a:spcPct val="100000"/>
              </a:lnSpc>
              <a:spcBef>
                <a:spcPts val="567"/>
              </a:spcBef>
            </a:pPr>
            <a:r>
              <a:rPr lang="ru-RU" b="1" spc="-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133 </a:t>
            </a:r>
            <a:r>
              <a:rPr lang="ru-RU" sz="1600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экологических </a:t>
            </a:r>
            <a:r>
              <a:rPr lang="ru-RU" sz="1600" spc="-1">
                <a:solidFill>
                  <a:srgbClr val="000000"/>
                </a:solidFill>
                <a:latin typeface="Century Gothic" panose="020B0502020202020204" pitchFamily="34" charset="0"/>
              </a:rPr>
              <a:t>волонтёрских </a:t>
            </a:r>
            <a:r>
              <a:rPr lang="ru-RU" sz="1600" spc="-1" smtClean="0">
                <a:solidFill>
                  <a:srgbClr val="000000"/>
                </a:solidFill>
                <a:latin typeface="Century Gothic" panose="020B0502020202020204" pitchFamily="34" charset="0"/>
              </a:rPr>
              <a:t>объединений </a:t>
            </a:r>
            <a:r>
              <a:rPr lang="ru-RU" sz="1600" spc="-1" dirty="0">
                <a:solidFill>
                  <a:srgbClr val="000000"/>
                </a:solidFill>
                <a:latin typeface="Century Gothic" panose="020B0502020202020204" pitchFamily="34" charset="0"/>
              </a:rPr>
              <a:t>в общем, дополнительном и профессиональном образовании</a:t>
            </a:r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0" y="5675334"/>
            <a:ext cx="12192000" cy="1001024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881B">
                  <a:tint val="66000"/>
                  <a:satMod val="160000"/>
                </a:srgbClr>
              </a:gs>
              <a:gs pos="50000">
                <a:srgbClr val="00881B">
                  <a:tint val="44500"/>
                  <a:satMod val="160000"/>
                </a:srgbClr>
              </a:gs>
              <a:gs pos="100000">
                <a:srgbClr val="00881B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4500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Задачи:</a:t>
            </a:r>
          </a:p>
          <a:p>
            <a:pPr marL="901700" indent="-279400">
              <a:buFont typeface="Arial" panose="020B0604020202020204" pitchFamily="34" charset="0"/>
              <a:buChar char="•"/>
              <a:tabLst>
                <a:tab pos="34925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Способствовать расширению и популяризации движения школьных лесничеств и экологических маршрутов на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территории                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образовательных учреждений региона.</a:t>
            </a:r>
          </a:p>
        </p:txBody>
      </p:sp>
      <p:pic>
        <p:nvPicPr>
          <p:cNvPr id="1026" name="Picture 2" descr="https://sun9-76.vkuserphoto.ru/s/v1/ig2/i18P4CWunz68yaW4dUQeSnddISqS3F4IKPIoBp8Ea4i0i90J1iFSSv7BxGZEcFveSSr48-1TAnFPBSNQC0JJJsQG.jpg?quality=95&amp;as=32x24,48x36,72x54,108x81,160x120,240x180,360x270,480x360,540x405,640x480,720x540,1080x810,1280x960,1440x1080,1920x1440&amp;from=bu&amp;u=d6FeheGWqY3dOfx1B7Yk5w8YJ8bu0DITOMXezAoQvsw&amp;cs=1920x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5556" r="8333" b="5556"/>
          <a:stretch/>
        </p:blipFill>
        <p:spPr bwMode="auto">
          <a:xfrm>
            <a:off x="246139" y="2582657"/>
            <a:ext cx="3696003" cy="2956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1028" name="Picture 4" descr="https://sun9-71.vkuserphoto.ru/s/v1/ig2/Zf0tZSDJ7xiokHBNuqgNbp4IVUA_jR3-OjTh6zhI_sdjNNRhVseP8J0Lga0P_bkvFWAhZRhGC3crD7dxsbwuFIUR.jpg?quality=95&amp;as=32x24,48x36,72x54,108x81,160x120,240x180,360x270,480x360,540x405,640x480,720x540,1080x810,1280x960,1440x1080,1920x1440&amp;from=bu&amp;cs=1920x0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r="3125"/>
          <a:stretch/>
        </p:blipFill>
        <p:spPr bwMode="auto">
          <a:xfrm>
            <a:off x="4130407" y="2584892"/>
            <a:ext cx="3704433" cy="29635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1030" name="Picture 6" descr="https://sun9-31.vkuserphoto.ru/s/v1/ig2/pymZYiS30EWRpTyguomEZNtyZ94RHvSJt7FXr_EA_fa6jarGiilb1C-699rbBx4DtCTlyOJ55DMVsQ38LN54SwyF.jpg?quality=95&amp;as=32x24,48x36,72x54,108x81,160x120,240x180,360x270,480x360,540x405,640x480,720x540,1080x810,1280x960,1440x1080,1613x1210&amp;from=bu&amp;cs=1613x0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t="10" r="3125" b="10"/>
          <a:stretch/>
        </p:blipFill>
        <p:spPr bwMode="auto">
          <a:xfrm>
            <a:off x="8023105" y="2573678"/>
            <a:ext cx="3707226" cy="29657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169211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4964430" y="1662407"/>
            <a:ext cx="65608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ПОДНЯТИЕ ФЛАГА, ИСПОЛНЕНИЕ ГИМНА,</a:t>
            </a:r>
          </a:p>
          <a:p>
            <a:r>
              <a:rPr lang="ru-RU" sz="20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ОСНАЩЕНИЕ </a:t>
            </a:r>
            <a:r>
              <a:rPr lang="ru-RU" sz="2000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ГОСУДАРСТВЕННЫМИ </a:t>
            </a:r>
            <a:r>
              <a:rPr lang="ru-RU" sz="20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СИМВОЛАМИ</a:t>
            </a:r>
            <a:endParaRPr lang="ru-RU" sz="2000" dirty="0">
              <a:solidFill>
                <a:srgbClr val="00881B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374005" y="4633302"/>
            <a:ext cx="5455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Церемония </a:t>
            </a:r>
            <a:r>
              <a:rPr lang="ru-RU" sz="16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поднятия </a:t>
            </a:r>
            <a:r>
              <a:rPr lang="ru-RU" sz="1600" b="1" dirty="0">
                <a:solidFill>
                  <a:srgbClr val="00881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Государственного флага </a:t>
            </a:r>
            <a:r>
              <a:rPr lang="ru-RU" sz="160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РФ и </a:t>
            </a:r>
            <a:r>
              <a:rPr lang="ru-RU" sz="16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исполнение </a:t>
            </a:r>
            <a:r>
              <a:rPr lang="ru-RU" sz="1600" b="1" dirty="0">
                <a:solidFill>
                  <a:srgbClr val="00881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Государственного гимна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3770" t="9225" r="6260" b="448"/>
          <a:stretch/>
        </p:blipFill>
        <p:spPr>
          <a:xfrm>
            <a:off x="675350" y="976587"/>
            <a:ext cx="3649906" cy="2737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6" name="Прямоугольник 15"/>
          <p:cNvSpPr/>
          <p:nvPr/>
        </p:nvSpPr>
        <p:spPr>
          <a:xfrm>
            <a:off x="5374005" y="3101688"/>
            <a:ext cx="57511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областных </a:t>
            </a:r>
            <a:r>
              <a:rPr lang="ru-RU" sz="16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образовательных </a:t>
            </a:r>
            <a:r>
              <a:rPr lang="ru-RU" sz="160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организаций оснащены Государственными символами, обновленными картами РФ</a:t>
            </a:r>
            <a:endParaRPr lang="ru-RU" sz="1600" b="1" dirty="0">
              <a:solidFill>
                <a:srgbClr val="009CAD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74005" y="2679353"/>
            <a:ext cx="11961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881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100% </a:t>
            </a:r>
            <a:endParaRPr lang="ru-RU" sz="2800" dirty="0">
              <a:solidFill>
                <a:srgbClr val="00881B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374005" y="4265930"/>
            <a:ext cx="21146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ЕЖЕНЕДЕЛЬНО:</a:t>
            </a:r>
            <a:endParaRPr lang="ru-RU" sz="2000" b="1" dirty="0">
              <a:solidFill>
                <a:srgbClr val="00881B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417644"/>
            <a:ext cx="8784467" cy="39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ЕДИНАЯ ВОСПИТАТЕЛЬНАЯ СРЕДА</a:t>
            </a:r>
          </a:p>
        </p:txBody>
      </p:sp>
      <p:pic>
        <p:nvPicPr>
          <p:cNvPr id="1026" name="Picture 2" descr="https://sun9-44.vkuserphoto.ru/s/v1/ig2/D0PIyOoN7csffJNnUWeenvvUZtl83_48zAs4ZK0wLCFOmXLoBfM3ZA1bZz091R6nCJUaIZNhE_zcSG9XSc5Yc84n.jpg?quality=95&amp;as=32x21,48x32,72x48,108x72,160x107,240x160,360x240,480x320,540x360,640x426,720x480,1080x720,1280x853,1440x960,2560x1706&amp;from=bu&amp;u=xQYyE38BlvuJdzdW69H6LchfuttdEbU-FpurchbdckY&amp;cs=2560x0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8" t="2184" r="5807" b="2622"/>
          <a:stretch/>
        </p:blipFill>
        <p:spPr bwMode="auto">
          <a:xfrm>
            <a:off x="675350" y="3876954"/>
            <a:ext cx="3649906" cy="2737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197735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 bwMode="auto">
          <a:xfrm>
            <a:off x="326108" y="2805545"/>
            <a:ext cx="70326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dirty="0">
                <a:latin typeface="Century Gothic" panose="020B0502020202020204" pitchFamily="34" charset="0"/>
              </a:rPr>
              <a:t>«Орлята России» </a:t>
            </a:r>
            <a:r>
              <a:rPr lang="ru-RU" dirty="0" smtClean="0">
                <a:latin typeface="Century Gothic" panose="020B0502020202020204" pitchFamily="34" charset="0"/>
              </a:rPr>
              <a:t>–</a:t>
            </a:r>
            <a:r>
              <a:rPr lang="ru-RU" b="1" dirty="0" smtClean="0">
                <a:latin typeface="Century Gothic" panose="020B0502020202020204" pitchFamily="34" charset="0"/>
              </a:rPr>
              <a:t> </a:t>
            </a:r>
            <a:r>
              <a:rPr lang="ru-RU" dirty="0">
                <a:latin typeface="Century Gothic" panose="020B0502020202020204" pitchFamily="34" charset="0"/>
              </a:rPr>
              <a:t>первая ступень «Движения Первых» </a:t>
            </a:r>
          </a:p>
        </p:txBody>
      </p:sp>
      <p:pic>
        <p:nvPicPr>
          <p:cNvPr id="16" name="Picture 2" descr="C:\TEMP\Rar$DI05.117\Орлята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7708728" y="3460722"/>
            <a:ext cx="3603090" cy="27023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chemeClr val="bg1"/>
            </a:solidFill>
          </a:ln>
          <a:effectLst/>
        </p:spPr>
      </p:pic>
      <p:sp>
        <p:nvSpPr>
          <p:cNvPr id="17" name="Скругленный прямоугольник 16"/>
          <p:cNvSpPr/>
          <p:nvPr/>
        </p:nvSpPr>
        <p:spPr bwMode="auto">
          <a:xfrm>
            <a:off x="2824961" y="3382468"/>
            <a:ext cx="1684027" cy="475409"/>
          </a:xfrm>
          <a:prstGeom prst="roundRect">
            <a:avLst>
              <a:gd name="adj" fmla="val 16667"/>
            </a:avLst>
          </a:prstGeom>
          <a:solidFill>
            <a:srgbClr val="0088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b="1" dirty="0" smtClean="0">
                <a:latin typeface="Century Gothic" panose="020B0502020202020204" pitchFamily="34" charset="0"/>
              </a:rPr>
              <a:t>37 170</a:t>
            </a:r>
            <a:endParaRPr lang="ru-RU" sz="2800" b="1" dirty="0">
              <a:latin typeface="Century Gothic" panose="020B0502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4605906" y="3333431"/>
            <a:ext cx="1837759" cy="615549"/>
          </a:xfrm>
          <a:prstGeom prst="rect">
            <a:avLst/>
          </a:prstGeom>
          <a:solidFill>
            <a:srgbClr val="FFFFFF">
              <a:alpha val="20000"/>
            </a:srgbClr>
          </a:solidFill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Century Gothic" panose="020B0502020202020204" pitchFamily="34" charset="0"/>
              </a:rPr>
              <a:t>младших школьников</a:t>
            </a:r>
            <a:endParaRPr lang="ru-RU" sz="1000" dirty="0">
              <a:latin typeface="Century Gothic" panose="020B0502020202020204" pitchFamily="34" charset="0"/>
              <a:ea typeface="Arial"/>
              <a:cs typeface="Arial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526946"/>
              </p:ext>
            </p:extLst>
          </p:nvPr>
        </p:nvGraphicFramePr>
        <p:xfrm>
          <a:off x="121916" y="4346936"/>
          <a:ext cx="7090116" cy="88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1434"/>
                <a:gridCol w="2257145"/>
                <a:gridCol w="2591537"/>
              </a:tblGrid>
              <a:tr h="68165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dirty="0" smtClean="0">
                          <a:solidFill>
                            <a:srgbClr val="F38221"/>
                          </a:solidFill>
                          <a:latin typeface="Century Gothic" panose="020B0502020202020204" pitchFamily="34" charset="0"/>
                        </a:rPr>
                        <a:t>230</a:t>
                      </a:r>
                      <a:endParaRPr sz="1600" dirty="0">
                        <a:solidFill>
                          <a:srgbClr val="F3822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6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</a:rPr>
                        <a:t>школ</a:t>
                      </a:r>
                      <a:endParaRPr lang="ru-RU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2000" b="1" kern="1200" dirty="0" smtClean="0">
                          <a:solidFill>
                            <a:srgbClr val="F3822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1823</a:t>
                      </a:r>
                      <a:endParaRPr sz="2000" b="1" kern="1200" dirty="0">
                        <a:solidFill>
                          <a:srgbClr val="F3822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6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</a:rPr>
                        <a:t>класса</a:t>
                      </a:r>
                      <a:endParaRPr lang="ru-RU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2000" b="1" kern="1200" dirty="0" smtClean="0">
                          <a:solidFill>
                            <a:srgbClr val="F3822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37 170</a:t>
                      </a:r>
                      <a:endParaRPr sz="2000" b="1" kern="1200" dirty="0">
                        <a:solidFill>
                          <a:srgbClr val="F3822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6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entury Gothic" panose="020B0502020202020204" pitchFamily="34" charset="0"/>
                        </a:rPr>
                        <a:t>обучающихся начальной школы</a:t>
                      </a:r>
                      <a:endParaRPr lang="ru-RU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 bwMode="auto">
          <a:xfrm>
            <a:off x="878558" y="3306235"/>
            <a:ext cx="2074228" cy="615549"/>
          </a:xfrm>
          <a:prstGeom prst="rect">
            <a:avLst/>
          </a:prstGeom>
          <a:noFill/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Century Gothic" panose="020B0502020202020204" pitchFamily="34" charset="0"/>
              </a:rPr>
              <a:t>Охват проектом</a:t>
            </a:r>
            <a:endParaRPr lang="ru-RU" sz="1000" dirty="0">
              <a:latin typeface="Century Gothic" panose="020B0502020202020204" pitchFamily="34" charset="0"/>
              <a:ea typeface="Arial"/>
              <a:cs typeface="Arial"/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1659465" y="4015305"/>
            <a:ext cx="4197431" cy="369328"/>
          </a:xfrm>
          <a:prstGeom prst="rect">
            <a:avLst/>
          </a:prstGeom>
          <a:solidFill>
            <a:srgbClr val="FFFFFF">
              <a:alpha val="20000"/>
            </a:srgbClr>
          </a:solidFill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РЕГИОНАЛЬНАЯ СМЕНА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41208" y="1553329"/>
            <a:ext cx="23727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38221"/>
                </a:solidFill>
                <a:latin typeface="Century Gothic" panose="020B0502020202020204" pitchFamily="34" charset="0"/>
              </a:rPr>
              <a:t>40 861</a:t>
            </a:r>
            <a:endParaRPr lang="ru-RU" sz="2800" b="1" dirty="0">
              <a:solidFill>
                <a:srgbClr val="F3822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b="1" smtClean="0">
                <a:latin typeface="Century Gothic" panose="020B0502020202020204" pitchFamily="34" charset="0"/>
              </a:rPr>
              <a:t>участник </a:t>
            </a:r>
            <a:r>
              <a:rPr lang="ru-RU" sz="1600" b="1" dirty="0" smtClean="0">
                <a:latin typeface="Century Gothic" panose="020B0502020202020204" pitchFamily="34" charset="0"/>
              </a:rPr>
              <a:t>проектов в 2026 году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98799" y="1537288"/>
            <a:ext cx="23285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38221"/>
                </a:solidFill>
                <a:latin typeface="Century Gothic" panose="020B0502020202020204" pitchFamily="34" charset="0"/>
              </a:rPr>
              <a:t>566</a:t>
            </a:r>
            <a:endParaRPr lang="ru-RU" sz="2800" b="1" dirty="0">
              <a:solidFill>
                <a:srgbClr val="F3822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b="1" dirty="0">
                <a:latin typeface="Century Gothic" panose="020B0502020202020204" pitchFamily="34" charset="0"/>
              </a:rPr>
              <a:t>первичных</a:t>
            </a:r>
          </a:p>
          <a:p>
            <a:pPr algn="ctr"/>
            <a:r>
              <a:rPr lang="ru-RU" sz="1600" b="1" dirty="0">
                <a:latin typeface="Century Gothic" panose="020B0502020202020204" pitchFamily="34" charset="0"/>
              </a:rPr>
              <a:t>отделений РДДМ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952478" y="1536619"/>
            <a:ext cx="19943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38221"/>
                </a:solidFill>
                <a:latin typeface="Century Gothic" panose="020B0502020202020204" pitchFamily="34" charset="0"/>
              </a:rPr>
              <a:t>126 636</a:t>
            </a:r>
            <a:endParaRPr lang="ru-RU" sz="2800" b="1" dirty="0">
              <a:solidFill>
                <a:srgbClr val="F3822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b="1" dirty="0" smtClean="0">
                <a:latin typeface="Century Gothic" panose="020B0502020202020204" pitchFamily="34" charset="0"/>
              </a:rPr>
              <a:t>участников</a:t>
            </a:r>
          </a:p>
          <a:p>
            <a:pPr algn="ctr"/>
            <a:r>
              <a:rPr lang="ru-RU" sz="1600" b="1" dirty="0" smtClean="0">
                <a:latin typeface="Century Gothic" panose="020B0502020202020204" pitchFamily="34" charset="0"/>
              </a:rPr>
              <a:t>движения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18854" b="6557"/>
          <a:stretch/>
        </p:blipFill>
        <p:spPr>
          <a:xfrm>
            <a:off x="7708728" y="1270262"/>
            <a:ext cx="3603090" cy="20269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6" name="Скругленный прямоугольник 5"/>
          <p:cNvSpPr/>
          <p:nvPr/>
        </p:nvSpPr>
        <p:spPr>
          <a:xfrm>
            <a:off x="326108" y="1478280"/>
            <a:ext cx="7141492" cy="1182121"/>
          </a:xfrm>
          <a:prstGeom prst="roundRect">
            <a:avLst/>
          </a:prstGeom>
          <a:noFill/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303519"/>
            <a:ext cx="8784467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2800" dirty="0">
                <a:solidFill>
                  <a:srgbClr val="00881B"/>
                </a:solidFill>
                <a:latin typeface="TomskObl2104" pitchFamily="50" charset="0"/>
              </a:rPr>
              <a:t>Общероссийское общественно-государственное движение детей </a:t>
            </a:r>
            <a:endParaRPr lang="ru-RU" sz="2800" dirty="0" smtClean="0">
              <a:solidFill>
                <a:srgbClr val="00881B"/>
              </a:solidFill>
              <a:latin typeface="TomskObl2104" pitchFamily="50" charset="0"/>
            </a:endParaRPr>
          </a:p>
          <a:p>
            <a:pPr>
              <a:lnSpc>
                <a:spcPct val="60000"/>
              </a:lnSpc>
            </a:pPr>
            <a:r>
              <a:rPr lang="ru-RU" sz="2800" dirty="0" smtClean="0">
                <a:solidFill>
                  <a:srgbClr val="00881B"/>
                </a:solidFill>
                <a:latin typeface="TomskObl2104" pitchFamily="50" charset="0"/>
              </a:rPr>
              <a:t>и молодёжи «</a:t>
            </a:r>
            <a:r>
              <a:rPr lang="ru-RU" sz="2800" dirty="0">
                <a:solidFill>
                  <a:srgbClr val="00881B"/>
                </a:solidFill>
                <a:latin typeface="TomskObl2104" pitchFamily="50" charset="0"/>
              </a:rPr>
              <a:t>ДВИЖЕНИЕ ПЕРВЫХ»</a:t>
            </a:r>
          </a:p>
        </p:txBody>
      </p:sp>
      <p:sp>
        <p:nvSpPr>
          <p:cNvPr id="25" name="Скругленный прямоугольник 24"/>
          <p:cNvSpPr/>
          <p:nvPr/>
        </p:nvSpPr>
        <p:spPr bwMode="auto">
          <a:xfrm>
            <a:off x="326109" y="5305425"/>
            <a:ext cx="7141492" cy="857615"/>
          </a:xfrm>
          <a:prstGeom prst="roundRect">
            <a:avLst>
              <a:gd name="adj" fmla="val 16667"/>
            </a:avLst>
          </a:prstGeom>
          <a:solidFill>
            <a:srgbClr val="0088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600" b="1" dirty="0">
                <a:latin typeface="Century Gothic" panose="020B0502020202020204" pitchFamily="34" charset="0"/>
              </a:rPr>
              <a:t>С 1 сентября 2026 </a:t>
            </a:r>
            <a:r>
              <a:rPr lang="ru-RU" sz="1600" dirty="0">
                <a:latin typeface="Century Gothic" panose="020B0502020202020204" pitchFamily="34" charset="0"/>
              </a:rPr>
              <a:t>в </a:t>
            </a:r>
            <a:r>
              <a:rPr lang="ru-RU" sz="1600" dirty="0" smtClean="0">
                <a:latin typeface="Century Gothic" panose="020B0502020202020204" pitchFamily="34" charset="0"/>
              </a:rPr>
              <a:t>Томской области </a:t>
            </a:r>
            <a:r>
              <a:rPr lang="ru-RU" sz="1600" dirty="0">
                <a:latin typeface="Century Gothic" panose="020B0502020202020204" pitchFamily="34" charset="0"/>
              </a:rPr>
              <a:t>будет реализована программа </a:t>
            </a:r>
            <a:r>
              <a:rPr lang="ru-RU" sz="1600" b="1" dirty="0">
                <a:latin typeface="Century Gothic" panose="020B0502020202020204" pitchFamily="34" charset="0"/>
              </a:rPr>
              <a:t>Орлята дошколята </a:t>
            </a:r>
          </a:p>
        </p:txBody>
      </p:sp>
    </p:spTree>
    <p:extLst>
      <p:ext uri="{BB962C8B-B14F-4D97-AF65-F5344CB8AC3E}">
        <p14:creationId xmlns:p14="http://schemas.microsoft.com/office/powerpoint/2010/main" val="159418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 bwMode="auto">
          <a:xfrm>
            <a:off x="0" y="4631399"/>
            <a:ext cx="12192000" cy="2086901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881B">
                  <a:tint val="66000"/>
                  <a:satMod val="160000"/>
                </a:srgbClr>
              </a:gs>
              <a:gs pos="50000">
                <a:srgbClr val="00881B">
                  <a:tint val="44500"/>
                  <a:satMod val="160000"/>
                </a:srgbClr>
              </a:gs>
              <a:gs pos="100000">
                <a:srgbClr val="00881B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4500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Задачи:</a:t>
            </a:r>
          </a:p>
          <a:p>
            <a:pPr marL="901700" indent="-279400">
              <a:buFont typeface="Arial" panose="020B0604020202020204" pitchFamily="34" charset="0"/>
              <a:buChar char="•"/>
              <a:tabLst>
                <a:tab pos="34925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Создать условия для формирования и продвижения семейных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                                                                                                                                                      ценностей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, а также для развития межкультурных коммуникаций,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                                                                                                                                                включая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организацию образовательных мероприятий на базе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                                                                                                                                                                            центров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этнокультурного образования с участием семейных 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                                                                                                                                                       коллективов.</a:t>
            </a:r>
          </a:p>
          <a:p>
            <a:pPr marL="901700" indent="-279400">
              <a:buFont typeface="Arial" panose="020B0604020202020204" pitchFamily="34" charset="0"/>
              <a:buChar char="•"/>
              <a:tabLst>
                <a:tab pos="3492500" algn="l"/>
              </a:tabLst>
              <a:defRPr/>
            </a:pPr>
            <a:r>
              <a:rPr lang="ru-RU" sz="1200" dirty="0">
                <a:solidFill>
                  <a:srgbClr val="060708"/>
                </a:solidFill>
                <a:latin typeface="Century Gothic" panose="020B0502020202020204" pitchFamily="34" charset="0"/>
              </a:rPr>
              <a:t>Включение в программы дополнительного образования </a:t>
            </a:r>
            <a:r>
              <a:rPr lang="ru-RU" sz="1200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 						               специализированных </a:t>
            </a:r>
            <a:r>
              <a:rPr lang="ru-RU" sz="1200" dirty="0">
                <a:solidFill>
                  <a:srgbClr val="060708"/>
                </a:solidFill>
                <a:latin typeface="Century Gothic" panose="020B0502020202020204" pitchFamily="34" charset="0"/>
              </a:rPr>
              <a:t>модулей, направленных на формирование </a:t>
            </a:r>
            <a:r>
              <a:rPr lang="ru-RU" sz="1200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                                                                                                                                                    традиционных </a:t>
            </a:r>
            <a:r>
              <a:rPr lang="ru-RU" sz="1200" dirty="0">
                <a:solidFill>
                  <a:srgbClr val="060708"/>
                </a:solidFill>
                <a:latin typeface="Century Gothic" panose="020B0502020202020204" pitchFamily="34" charset="0"/>
              </a:rPr>
              <a:t>ценностей, развитие гражданской идентичности </a:t>
            </a:r>
            <a:r>
              <a:rPr lang="ru-RU" sz="1200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                                                                                                                                                          и </a:t>
            </a:r>
            <a:r>
              <a:rPr lang="ru-RU" sz="1200" dirty="0">
                <a:solidFill>
                  <a:srgbClr val="060708"/>
                </a:solidFill>
                <a:latin typeface="Century Gothic" panose="020B0502020202020204" pitchFamily="34" charset="0"/>
              </a:rPr>
              <a:t>навыков самореализации</a:t>
            </a:r>
            <a:r>
              <a:rPr lang="ru-RU" sz="1200" dirty="0" smtClean="0">
                <a:solidFill>
                  <a:srgbClr val="060708"/>
                </a:solidFill>
                <a:latin typeface="Century Gothic" panose="020B0502020202020204" pitchFamily="34" charset="0"/>
              </a:rPr>
              <a:t>.</a:t>
            </a:r>
            <a:endParaRPr lang="ru-RU" sz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326107" y="1135090"/>
            <a:ext cx="6484269" cy="767470"/>
          </a:xfrm>
          <a:prstGeom prst="roundRect">
            <a:avLst>
              <a:gd name="adj" fmla="val 26457"/>
            </a:avLst>
          </a:prstGeom>
          <a:noFill/>
          <a:ln w="28575">
            <a:solidFill>
              <a:srgbClr val="00881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Департамент образования Томской области заключил договор о сотрудничестве </a:t>
            </a:r>
            <a:r>
              <a:rPr lang="ru-RU" sz="1400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с </a:t>
            </a:r>
            <a:r>
              <a:rPr lang="ru-RU" sz="14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Томской и </a:t>
            </a:r>
            <a:r>
              <a:rPr lang="ru-RU" sz="1400" b="1" dirty="0" err="1">
                <a:solidFill>
                  <a:srgbClr val="00881B"/>
                </a:solidFill>
                <a:latin typeface="Century Gothic" panose="020B0502020202020204" pitchFamily="34" charset="0"/>
              </a:rPr>
              <a:t>Колпашевской</a:t>
            </a:r>
            <a:r>
              <a:rPr lang="ru-RU" sz="14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 епархиями 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Русской Православной </a:t>
            </a:r>
            <a:r>
              <a:rPr lang="ru-RU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Церкви </a:t>
            </a:r>
            <a:endParaRPr lang="ru-RU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379929"/>
            <a:ext cx="8641017" cy="616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2800" dirty="0">
                <a:solidFill>
                  <a:srgbClr val="00881B"/>
                </a:solidFill>
                <a:latin typeface="TomskObl2104" pitchFamily="50" charset="0"/>
              </a:rPr>
              <a:t>СОХРАНЕНИЕ И УКРЕПЛЕНИЕ ТРАДИЦИОННЫХ ДУХОВНО-НРАВСТВЕННЫХ ЦЕННОСТЕЙ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326107" y="2017602"/>
            <a:ext cx="6484268" cy="554346"/>
          </a:xfrm>
          <a:prstGeom prst="roundRect">
            <a:avLst>
              <a:gd name="adj" fmla="val 26457"/>
            </a:avLst>
          </a:prstGeom>
          <a:noFill/>
          <a:ln w="28575">
            <a:solidFill>
              <a:srgbClr val="00881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Развивается региональная </a:t>
            </a:r>
            <a:r>
              <a:rPr lang="ru-RU" sz="14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сеть </a:t>
            </a:r>
            <a:r>
              <a:rPr lang="ru-RU" sz="1400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центров </a:t>
            </a:r>
            <a:r>
              <a:rPr lang="ru-RU" sz="14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этнокультурного 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образования 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26107" y="2686990"/>
            <a:ext cx="6484268" cy="812058"/>
          </a:xfrm>
          <a:prstGeom prst="roundRect">
            <a:avLst>
              <a:gd name="adj" fmla="val 26457"/>
            </a:avLst>
          </a:prstGeom>
          <a:noFill/>
          <a:ln w="28575">
            <a:solidFill>
              <a:srgbClr val="00881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Центры этнокультурного образования Томской области организовали  - </a:t>
            </a:r>
            <a:r>
              <a:rPr lang="ru-RU" sz="14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319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 образовательных мероприятий, охвативших более </a:t>
            </a:r>
            <a:r>
              <a:rPr lang="ru-RU" sz="14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32 590 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обучающихся и</a:t>
            </a:r>
            <a:r>
              <a:rPr lang="ru-RU" sz="1400" dirty="0">
                <a:solidFill>
                  <a:srgbClr val="00881B"/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839</a:t>
            </a:r>
            <a:r>
              <a:rPr lang="ru-RU" sz="1400" dirty="0">
                <a:solidFill>
                  <a:srgbClr val="00881B"/>
                </a:solidFill>
                <a:latin typeface="Century Gothic" panose="020B0502020202020204" pitchFamily="34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педагогов. 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26107" y="3636553"/>
            <a:ext cx="6484268" cy="927100"/>
          </a:xfrm>
          <a:prstGeom prst="roundRect">
            <a:avLst>
              <a:gd name="adj" fmla="val 26457"/>
            </a:avLst>
          </a:prstGeom>
          <a:noFill/>
          <a:ln w="28575">
            <a:solidFill>
              <a:srgbClr val="00881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Стартовал совместный региональный  проект «Россия без сквернословия –духовный стержень единства  народов  России» -  </a:t>
            </a:r>
            <a:r>
              <a:rPr lang="ru-RU" sz="14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26</a:t>
            </a:r>
            <a:r>
              <a:rPr lang="ru-RU" sz="1400" dirty="0">
                <a:solidFill>
                  <a:srgbClr val="00881B"/>
                </a:solidFill>
                <a:latin typeface="Century Gothic" panose="020B0502020202020204" pitchFamily="34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образовательных организаций 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- </a:t>
            </a:r>
            <a:r>
              <a:rPr lang="ru-RU" sz="1400" b="1" dirty="0">
                <a:solidFill>
                  <a:srgbClr val="00881B"/>
                </a:solidFill>
                <a:latin typeface="Century Gothic" panose="020B0502020202020204" pitchFamily="34" charset="0"/>
              </a:rPr>
              <a:t>более 2000 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детей -  участников.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207" y="526963"/>
            <a:ext cx="7607457" cy="6410325"/>
          </a:xfrm>
          <a:prstGeom prst="rect">
            <a:avLst/>
          </a:prstGeom>
        </p:spPr>
      </p:pic>
      <p:sp>
        <p:nvSpPr>
          <p:cNvPr id="10" name="Прямоугольник: скругленные углы 34"/>
          <p:cNvSpPr/>
          <p:nvPr/>
        </p:nvSpPr>
        <p:spPr bwMode="auto">
          <a:xfrm>
            <a:off x="326107" y="-2093144"/>
            <a:ext cx="12333766" cy="986764"/>
          </a:xfrm>
          <a:prstGeom prst="roundRect">
            <a:avLst>
              <a:gd name="adj" fmla="val 8494"/>
            </a:avLst>
          </a:prstGeom>
          <a:solidFill>
            <a:srgbClr val="FE8455"/>
          </a:solidFill>
          <a:ln w="19050">
            <a:solidFill>
              <a:srgbClr val="00881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6070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Создать условия для формирования и продвижения семейных ценностей, а также для развития межкультурных коммуникаций, включая организацию образовательных мероприятий на базе центров этнокультурного образования с участием семейных коллективов.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" name="Прямоугольник: скругленные углы 34"/>
          <p:cNvSpPr/>
          <p:nvPr/>
        </p:nvSpPr>
        <p:spPr bwMode="auto">
          <a:xfrm>
            <a:off x="1859422" y="-1586350"/>
            <a:ext cx="11385242" cy="1063604"/>
          </a:xfrm>
          <a:prstGeom prst="roundRect">
            <a:avLst>
              <a:gd name="adj" fmla="val 8494"/>
            </a:avLst>
          </a:prstGeom>
          <a:solidFill>
            <a:schemeClr val="bg1"/>
          </a:solidFill>
          <a:ln w="19050">
            <a:solidFill>
              <a:srgbClr val="00881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6070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Включение в программы дополнительного образования специализированных модулей, направленных на формирование традиционных ценностей, развитие гражданской идентичности и навыков самореализации.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264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1018260" y="2680138"/>
            <a:ext cx="10968320" cy="1791855"/>
            <a:chOff x="233080" y="2680137"/>
            <a:chExt cx="10968320" cy="1791855"/>
          </a:xfrm>
        </p:grpSpPr>
        <p:sp>
          <p:nvSpPr>
            <p:cNvPr id="11" name="Заголовок 1">
              <a:extLst>
                <a:ext uri="{FF2B5EF4-FFF2-40B4-BE49-F238E27FC236}">
                  <a16:creationId xmlns:a16="http://schemas.microsoft.com/office/drawing/2014/main" xmlns="" id="{F4E85A42-5E09-4E45-8915-2449A877BB6F}"/>
                </a:ext>
              </a:extLst>
            </p:cNvPr>
            <p:cNvSpPr txBox="1">
              <a:spLocks/>
            </p:cNvSpPr>
            <p:nvPr/>
          </p:nvSpPr>
          <p:spPr>
            <a:xfrm>
              <a:off x="1277340" y="2680137"/>
              <a:ext cx="9924060" cy="1791855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5500"/>
                </a:lnSpc>
              </a:pPr>
              <a:r>
                <a:rPr lang="ru-RU" sz="8000" dirty="0" err="1" smtClean="0">
                  <a:solidFill>
                    <a:schemeClr val="bg1"/>
                  </a:solidFill>
                  <a:latin typeface="TomskObl2104" pitchFamily="50" charset="0"/>
                </a:rPr>
                <a:t>профИЛАКТИКА</a:t>
              </a:r>
              <a:r>
                <a:rPr lang="ru-RU" sz="8000" dirty="0" smtClean="0">
                  <a:solidFill>
                    <a:schemeClr val="bg1"/>
                  </a:solidFill>
                  <a:latin typeface="TomskObl2104" pitchFamily="50" charset="0"/>
                </a:rPr>
                <a:t> И БЕЗОПАСНОСТЬ</a:t>
              </a:r>
              <a:endParaRPr lang="ru-RU" sz="11500" dirty="0">
                <a:solidFill>
                  <a:schemeClr val="bg1"/>
                </a:solidFill>
                <a:latin typeface="TomskObl2104" pitchFamily="50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xmlns="" id="{5ADF24BD-4016-44FA-8FE3-D7D9E8A64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080" y="2680137"/>
              <a:ext cx="785180" cy="1345474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12D3A4C8-6BF1-431D-9B37-CCDB76EB9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11539" y="3820929"/>
              <a:ext cx="358778" cy="409364"/>
            </a:xfrm>
            <a:prstGeom prst="rect">
              <a:avLst/>
            </a:prstGeom>
          </p:spPr>
        </p:pic>
      </p:grpSp>
      <p:grpSp>
        <p:nvGrpSpPr>
          <p:cNvPr id="4" name="Группа 3"/>
          <p:cNvGrpSpPr/>
          <p:nvPr/>
        </p:nvGrpSpPr>
        <p:grpSpPr>
          <a:xfrm>
            <a:off x="3470718" y="1356068"/>
            <a:ext cx="5539489" cy="904240"/>
            <a:chOff x="3167100" y="1340828"/>
            <a:chExt cx="5539489" cy="904240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3167100" y="1340828"/>
              <a:ext cx="2632385" cy="904240"/>
              <a:chOff x="1749498" y="287638"/>
              <a:chExt cx="2632385" cy="904240"/>
            </a:xfrm>
          </p:grpSpPr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49498" y="287638"/>
                <a:ext cx="918454" cy="904240"/>
              </a:xfrm>
              <a:prstGeom prst="rect">
                <a:avLst/>
              </a:prstGeom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2667952" y="448844"/>
                <a:ext cx="1713931" cy="6324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ru-RU" sz="1400" dirty="0" smtClean="0">
                    <a:solidFill>
                      <a:schemeClr val="bg1"/>
                    </a:solidFill>
                    <a:latin typeface="Gerbera" panose="02000500000000000000" pitchFamily="50" charset="-52"/>
                  </a:rPr>
                  <a:t>Департамент</a:t>
                </a:r>
              </a:p>
              <a:p>
                <a:pPr>
                  <a:lnSpc>
                    <a:spcPts val="1400"/>
                  </a:lnSpc>
                </a:pPr>
                <a:r>
                  <a:rPr lang="ru-RU" sz="1400" dirty="0" smtClean="0">
                    <a:solidFill>
                      <a:schemeClr val="bg1"/>
                    </a:solidFill>
                    <a:latin typeface="Gerbera" panose="02000500000000000000" pitchFamily="50" charset="-52"/>
                  </a:rPr>
                  <a:t>образования</a:t>
                </a:r>
              </a:p>
              <a:p>
                <a:pPr>
                  <a:lnSpc>
                    <a:spcPts val="1400"/>
                  </a:lnSpc>
                </a:pPr>
                <a:r>
                  <a:rPr lang="ru-RU" sz="1400" dirty="0" smtClean="0">
                    <a:solidFill>
                      <a:schemeClr val="bg1"/>
                    </a:solidFill>
                    <a:latin typeface="Gerbera" panose="02000500000000000000" pitchFamily="50" charset="-52"/>
                  </a:rPr>
                  <a:t>Томской области</a:t>
                </a:r>
                <a:endParaRPr lang="ru-RU" sz="1400" dirty="0">
                  <a:solidFill>
                    <a:schemeClr val="bg1"/>
                  </a:solidFill>
                  <a:latin typeface="Gerbera" panose="02000500000000000000" pitchFamily="50" charset="-52"/>
                </a:endParaRPr>
              </a:p>
            </p:txBody>
          </p:sp>
        </p:grp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xmlns="" id="{F02C5EC9-CAAB-4AB2-B7FE-101BD0C7D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9014" y="1502034"/>
              <a:ext cx="2367575" cy="63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0074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04405" y="6422607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C8FEB-539F-44CC-8160-033ABA01F7E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940586" y="1206081"/>
            <a:ext cx="3780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РЕПУТАЦИОННЫЕ И КАДРОВЫЕ: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4833937" y="-474063"/>
            <a:ext cx="2618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ОРГАНИЗАЦИОННЫЕ: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379929"/>
            <a:ext cx="7937771" cy="39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НАПРАВЛЕНИЯ (ПЛАНЫ РАБОТЫ)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7175" y="1064665"/>
            <a:ext cx="11367184" cy="393367"/>
          </a:xfrm>
          <a:prstGeom prst="round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План работы по профилактике правонарушений и безнадзорности, деструктивных проявлений</a:t>
            </a:r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:</a:t>
            </a:r>
            <a:endParaRPr lang="ru-RU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7175" y="2024867"/>
            <a:ext cx="11367184" cy="386515"/>
          </a:xfrm>
          <a:prstGeom prst="round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План работы по профилактике </a:t>
            </a:r>
            <a:r>
              <a:rPr lang="ru-RU" sz="1600" b="1" dirty="0" err="1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аутодеструктивного</a:t>
            </a: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 поведения</a:t>
            </a:r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:</a:t>
            </a:r>
            <a:endParaRPr lang="ru-RU" sz="1600" dirty="0">
              <a:solidFill>
                <a:schemeClr val="bg1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57175" y="3265374"/>
            <a:ext cx="11367184" cy="402056"/>
          </a:xfrm>
          <a:prstGeom prst="round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План работы по профилактике травли/</a:t>
            </a:r>
            <a:r>
              <a:rPr lang="ru-RU" sz="1600" b="1" dirty="0" err="1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буллинга</a:t>
            </a: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;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57175" y="3780030"/>
            <a:ext cx="11367184" cy="402056"/>
          </a:xfrm>
          <a:prstGeom prst="round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Совместные планы работы с органами профилактики;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57175" y="4268758"/>
            <a:ext cx="11367184" cy="402056"/>
          </a:xfrm>
          <a:prstGeom prst="round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План по профилактике терроризма;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57175" y="4783414"/>
            <a:ext cx="11367184" cy="402056"/>
          </a:xfrm>
          <a:prstGeom prst="round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План по профилактике экстремизма;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57175" y="5285106"/>
            <a:ext cx="11367184" cy="402056"/>
          </a:xfrm>
          <a:prstGeom prst="round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dirty="0" err="1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Медиабезопасность</a:t>
            </a: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, безопасность в цифровой среде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57175" y="5799762"/>
            <a:ext cx="11367184" cy="402056"/>
          </a:xfrm>
          <a:prstGeom prst="round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Безопасность: сезонная, противопожарная;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57175" y="6314418"/>
            <a:ext cx="11367184" cy="402056"/>
          </a:xfrm>
          <a:prstGeom prst="round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Профилактика дорожно-транспортных происшествий.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23874" y="2321777"/>
            <a:ext cx="86201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1200" b="1" dirty="0">
              <a:latin typeface="Century Gothic" panose="020B0502020202020204" pitchFamily="34" charset="0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200" dirty="0">
                <a:latin typeface="Century Gothic" panose="020B0502020202020204" pitchFamily="34" charset="0"/>
                <a:cs typeface="Arial"/>
              </a:rPr>
              <a:t>профилактика суицидальных проявлений и кризисных состояний;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200" dirty="0">
                <a:latin typeface="Century Gothic" panose="020B0502020202020204" pitchFamily="34" charset="0"/>
                <a:cs typeface="Arial"/>
              </a:rPr>
              <a:t>профилактика зависимых состояний (наркомания, токсикомания, употребление ПАВ, алкоголя, </a:t>
            </a:r>
            <a:r>
              <a:rPr lang="ru-RU" sz="1200" dirty="0" err="1">
                <a:latin typeface="Century Gothic" panose="020B0502020202020204" pitchFamily="34" charset="0"/>
                <a:cs typeface="Arial"/>
              </a:rPr>
              <a:t>никотиносодержащей</a:t>
            </a:r>
            <a:r>
              <a:rPr lang="ru-RU" sz="1200" dirty="0">
                <a:latin typeface="Century Gothic" panose="020B0502020202020204" pitchFamily="34" charset="0"/>
                <a:cs typeface="Arial"/>
              </a:rPr>
              <a:t> продукции, компьютерная зависимость).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3874" y="1526573"/>
            <a:ext cx="100488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200" dirty="0">
                <a:latin typeface="Century Gothic" panose="020B0502020202020204" pitchFamily="34" charset="0"/>
                <a:cs typeface="Arial"/>
              </a:rPr>
              <a:t>предупреждение преступлений против половой неприкосновенности несовершеннолетних, обеспечения их безопасности и защиты прав;</a:t>
            </a:r>
          </a:p>
        </p:txBody>
      </p:sp>
    </p:spTree>
    <p:extLst>
      <p:ext uri="{BB962C8B-B14F-4D97-AF65-F5344CB8AC3E}">
        <p14:creationId xmlns:p14="http://schemas.microsoft.com/office/powerpoint/2010/main" val="3784233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04405" y="6422607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C8FEB-539F-44CC-8160-033ABA01F7E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232774" y="1214162"/>
            <a:ext cx="74535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СОЦИАЛЬНО-ПСИХОЛОГИЧЕСКИЕ КРИЗИСЫ: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940586" y="1206081"/>
            <a:ext cx="3780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РЕПУТАЦИОННЫЕ И КАДРОВЫЕ: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686321" y="2653712"/>
            <a:ext cx="2618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ОРГАНИЗАЦИОННЫЕ: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aphicFrame>
        <p:nvGraphicFramePr>
          <p:cNvPr id="10" name="Таблиц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8233245"/>
              </p:ext>
            </p:extLst>
          </p:nvPr>
        </p:nvGraphicFramePr>
        <p:xfrm>
          <a:off x="533320" y="1422243"/>
          <a:ext cx="11198171" cy="4973339"/>
        </p:xfrm>
        <a:graphic>
          <a:graphicData uri="http://schemas.openxmlformats.org/drawingml/2006/table">
            <a:tbl>
              <a:tblPr firstRow="1" bandRow="1"/>
              <a:tblGrid>
                <a:gridCol w="20163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1817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94463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2000" b="1" dirty="0">
                          <a:solidFill>
                            <a:srgbClr val="00881B"/>
                          </a:solidFill>
                          <a:latin typeface="Century Gothic"/>
                          <a:cs typeface="Arial"/>
                        </a:rPr>
                        <a:t>Сентябрь</a:t>
                      </a:r>
                      <a:endParaRPr sz="2400" dirty="0">
                        <a:solidFill>
                          <a:srgbClr val="00881B"/>
                        </a:solidFill>
                      </a:endParaRPr>
                    </a:p>
                  </a:txBody>
                  <a:tcPr anchor="ctr">
                    <a:lnL w="12699" algn="ctr">
                      <a:noFill/>
                    </a:lnL>
                    <a:lnR w="12699" algn="ctr">
                      <a:solidFill>
                        <a:sysClr val="windowText" lastClr="000000"/>
                      </a:solidFill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Century Gothic"/>
                          <a:cs typeface="Arial"/>
                        </a:rPr>
                        <a:t>Региональный месячник безопасности</a:t>
                      </a:r>
                      <a:endParaRPr/>
                    </a:p>
                  </a:txBody>
                  <a:tcPr anchor="ctr">
                    <a:lnL w="12699" algn="ctr">
                      <a:solidFill>
                        <a:sysClr val="windowText" lastClr="000000"/>
                      </a:solidFill>
                    </a:lnL>
                    <a:lnR w="12699" algn="ctr">
                      <a:noFill/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1563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2000" b="1">
                          <a:solidFill>
                            <a:srgbClr val="00881B"/>
                          </a:solidFill>
                          <a:latin typeface="Century Gothic"/>
                          <a:cs typeface="Arial"/>
                        </a:rPr>
                        <a:t>Октябрь</a:t>
                      </a:r>
                      <a:endParaRPr sz="2400">
                        <a:solidFill>
                          <a:srgbClr val="00881B"/>
                        </a:solidFill>
                      </a:endParaRPr>
                    </a:p>
                  </a:txBody>
                  <a:tcPr anchor="ctr">
                    <a:lnL w="12699" algn="ctr">
                      <a:noFill/>
                    </a:lnL>
                    <a:lnR w="12699" algn="ctr">
                      <a:solidFill>
                        <a:sysClr val="windowText" lastClr="000000"/>
                      </a:solidFill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>
                          <a:latin typeface="Century Gothic"/>
                          <a:cs typeface="Arial"/>
                        </a:rPr>
                        <a:t>Региональный месячник медиа безопасности</a:t>
                      </a:r>
                      <a:endParaRPr/>
                    </a:p>
                  </a:txBody>
                  <a:tcPr anchor="ctr">
                    <a:lnL w="12699" algn="ctr">
                      <a:solidFill>
                        <a:sysClr val="windowText" lastClr="000000"/>
                      </a:solidFill>
                    </a:lnL>
                    <a:lnR w="12699" algn="ctr">
                      <a:noFill/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95250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2000" b="1">
                          <a:solidFill>
                            <a:srgbClr val="00881B"/>
                          </a:solidFill>
                          <a:latin typeface="Century Gothic"/>
                          <a:cs typeface="Arial"/>
                        </a:rPr>
                        <a:t>Ноябрь </a:t>
                      </a:r>
                      <a:endParaRPr sz="2400">
                        <a:solidFill>
                          <a:srgbClr val="00881B"/>
                        </a:solidFill>
                      </a:endParaRPr>
                    </a:p>
                  </a:txBody>
                  <a:tcPr anchor="ctr">
                    <a:lnL w="12699" algn="ctr">
                      <a:noFill/>
                    </a:lnL>
                    <a:lnR w="12699" algn="ctr">
                      <a:solidFill>
                        <a:sysClr val="windowText" lastClr="000000"/>
                      </a:solidFill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Century Gothic"/>
                          <a:cs typeface="Arial"/>
                        </a:rPr>
                        <a:t>Региональный месячник профилактики психологической и правовой безопасности</a:t>
                      </a:r>
                      <a:endParaRPr/>
                    </a:p>
                  </a:txBody>
                  <a:tcPr anchor="ctr">
                    <a:lnL w="12699" algn="ctr">
                      <a:solidFill>
                        <a:sysClr val="windowText" lastClr="000000"/>
                      </a:solidFill>
                    </a:lnL>
                    <a:lnR w="12699" algn="ctr">
                      <a:noFill/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0406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2000" b="1">
                          <a:solidFill>
                            <a:srgbClr val="00881B"/>
                          </a:solidFill>
                          <a:latin typeface="Century Gothic"/>
                          <a:cs typeface="Arial"/>
                        </a:rPr>
                        <a:t>Декабрь</a:t>
                      </a:r>
                      <a:endParaRPr sz="2400">
                        <a:solidFill>
                          <a:srgbClr val="00881B"/>
                        </a:solidFill>
                      </a:endParaRPr>
                    </a:p>
                  </a:txBody>
                  <a:tcPr anchor="ctr">
                    <a:lnL w="12699" algn="ctr">
                      <a:noFill/>
                    </a:lnL>
                    <a:lnR w="12699" algn="ctr">
                      <a:solidFill>
                        <a:sysClr val="windowText" lastClr="000000"/>
                      </a:solidFill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>
                          <a:latin typeface="Century Gothic"/>
                          <a:cs typeface="Arial"/>
                        </a:rPr>
                        <a:t>Региональный месячник противодействия зависимым состояниям</a:t>
                      </a:r>
                      <a:endParaRPr/>
                    </a:p>
                  </a:txBody>
                  <a:tcPr anchor="ctr">
                    <a:lnL w="12699" algn="ctr">
                      <a:solidFill>
                        <a:sysClr val="windowText" lastClr="000000"/>
                      </a:solidFill>
                    </a:lnL>
                    <a:lnR w="12699" algn="ctr">
                      <a:noFill/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60406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2000" b="1">
                          <a:solidFill>
                            <a:srgbClr val="00881B"/>
                          </a:solidFill>
                          <a:latin typeface="Century Gothic"/>
                          <a:cs typeface="Arial"/>
                        </a:rPr>
                        <a:t>Январь</a:t>
                      </a:r>
                      <a:endParaRPr sz="2400">
                        <a:solidFill>
                          <a:srgbClr val="00881B"/>
                        </a:solidFill>
                      </a:endParaRPr>
                    </a:p>
                  </a:txBody>
                  <a:tcPr anchor="ctr">
                    <a:lnL w="12699" algn="ctr">
                      <a:noFill/>
                    </a:lnL>
                    <a:lnR w="12699" algn="ctr">
                      <a:solidFill>
                        <a:sysClr val="windowText" lastClr="000000"/>
                      </a:solidFill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>
                          <a:latin typeface="Century Gothic"/>
                          <a:cs typeface="Arial"/>
                        </a:rPr>
                        <a:t>Региональный месячник антитеррористической безопасности </a:t>
                      </a:r>
                      <a:endParaRPr/>
                    </a:p>
                  </a:txBody>
                  <a:tcPr anchor="ctr">
                    <a:lnL w="12699" algn="ctr">
                      <a:solidFill>
                        <a:sysClr val="windowText" lastClr="000000"/>
                      </a:solidFill>
                    </a:lnL>
                    <a:lnR w="12699" algn="ctr">
                      <a:noFill/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60406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2000" b="1">
                          <a:solidFill>
                            <a:srgbClr val="00881B"/>
                          </a:solidFill>
                          <a:latin typeface="Century Gothic"/>
                          <a:cs typeface="Arial"/>
                        </a:rPr>
                        <a:t>Февраль</a:t>
                      </a:r>
                      <a:endParaRPr sz="2400">
                        <a:solidFill>
                          <a:srgbClr val="00881B"/>
                        </a:solidFill>
                      </a:endParaRPr>
                    </a:p>
                  </a:txBody>
                  <a:tcPr anchor="ctr">
                    <a:lnL w="12699" algn="ctr">
                      <a:noFill/>
                    </a:lnL>
                    <a:lnR w="12699" algn="ctr">
                      <a:solidFill>
                        <a:sysClr val="windowText" lastClr="000000"/>
                      </a:solidFill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>
                          <a:latin typeface="Century Gothic"/>
                          <a:cs typeface="Arial"/>
                        </a:rPr>
                        <a:t>Региональный месячник информационной безопасности</a:t>
                      </a:r>
                      <a:endParaRPr/>
                    </a:p>
                  </a:txBody>
                  <a:tcPr anchor="ctr">
                    <a:lnL w="12699" algn="ctr">
                      <a:solidFill>
                        <a:sysClr val="windowText" lastClr="000000"/>
                      </a:solidFill>
                    </a:lnL>
                    <a:lnR w="12699" algn="ctr">
                      <a:noFill/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60406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2000" b="1">
                          <a:solidFill>
                            <a:srgbClr val="00881B"/>
                          </a:solidFill>
                          <a:latin typeface="Century Gothic"/>
                          <a:cs typeface="Arial"/>
                        </a:rPr>
                        <a:t>Март</a:t>
                      </a:r>
                      <a:endParaRPr sz="2400">
                        <a:solidFill>
                          <a:srgbClr val="00881B"/>
                        </a:solidFill>
                      </a:endParaRPr>
                    </a:p>
                  </a:txBody>
                  <a:tcPr anchor="ctr">
                    <a:lnL w="12699" algn="ctr">
                      <a:noFill/>
                    </a:lnL>
                    <a:lnR w="12699" algn="ctr">
                      <a:solidFill>
                        <a:sysClr val="windowText" lastClr="000000"/>
                      </a:solidFill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Century Gothic"/>
                          <a:cs typeface="Arial"/>
                        </a:rPr>
                        <a:t>Региональный месячник противодействия зависимым состояниям</a:t>
                      </a:r>
                      <a:endParaRPr dirty="0"/>
                    </a:p>
                  </a:txBody>
                  <a:tcPr anchor="ctr">
                    <a:lnL w="12699" algn="ctr">
                      <a:solidFill>
                        <a:sysClr val="windowText" lastClr="000000"/>
                      </a:solidFill>
                    </a:lnL>
                    <a:lnR w="12699" algn="ctr">
                      <a:noFill/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95250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2000" b="1">
                          <a:solidFill>
                            <a:srgbClr val="00881B"/>
                          </a:solidFill>
                          <a:latin typeface="Century Gothic"/>
                          <a:cs typeface="Arial"/>
                        </a:rPr>
                        <a:t>Апрель</a:t>
                      </a:r>
                      <a:endParaRPr sz="2400">
                        <a:solidFill>
                          <a:srgbClr val="00881B"/>
                        </a:solidFill>
                      </a:endParaRPr>
                    </a:p>
                  </a:txBody>
                  <a:tcPr anchor="ctr">
                    <a:lnL w="12699" algn="ctr">
                      <a:noFill/>
                    </a:lnL>
                    <a:lnR w="12699" algn="ctr">
                      <a:solidFill>
                        <a:sysClr val="windowText" lastClr="000000"/>
                      </a:solidFill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>
                          <a:latin typeface="Century Gothic"/>
                          <a:cs typeface="Arial"/>
                        </a:rPr>
                        <a:t>Региональный месячник здоровья и психологической безопасности</a:t>
                      </a:r>
                      <a:endParaRPr/>
                    </a:p>
                  </a:txBody>
                  <a:tcPr anchor="ctr">
                    <a:lnL w="12699" algn="ctr">
                      <a:solidFill>
                        <a:sysClr val="windowText" lastClr="000000"/>
                      </a:solidFill>
                    </a:lnL>
                    <a:lnR w="12699" algn="ctr">
                      <a:noFill/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35189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2000" b="1" dirty="0">
                          <a:solidFill>
                            <a:srgbClr val="00881B"/>
                          </a:solidFill>
                          <a:latin typeface="Century Gothic"/>
                          <a:cs typeface="Arial"/>
                        </a:rPr>
                        <a:t>Май</a:t>
                      </a:r>
                      <a:endParaRPr sz="2400" dirty="0">
                        <a:solidFill>
                          <a:srgbClr val="00881B"/>
                        </a:solidFill>
                      </a:endParaRPr>
                    </a:p>
                  </a:txBody>
                  <a:tcPr anchor="ctr">
                    <a:lnL w="12699" algn="ctr">
                      <a:noFill/>
                    </a:lnL>
                    <a:lnR w="12699" algn="ctr">
                      <a:solidFill>
                        <a:sysClr val="windowText" lastClr="000000"/>
                      </a:solidFill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Century Gothic"/>
                          <a:cs typeface="Arial"/>
                        </a:rPr>
                        <a:t>Региональный месячник безопасности</a:t>
                      </a:r>
                      <a:endParaRPr dirty="0"/>
                    </a:p>
                  </a:txBody>
                  <a:tcPr anchor="ctr">
                    <a:lnL w="12699" algn="ctr">
                      <a:solidFill>
                        <a:sysClr val="windowText" lastClr="000000"/>
                      </a:solidFill>
                    </a:lnL>
                    <a:lnR w="12699" algn="ctr">
                      <a:noFill/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379929"/>
            <a:ext cx="7937771" cy="691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РЕГИОНАЛЬНЫЕ МЕСЯЧНИКИ ПРОФИЛАКТИКИ И БЕЗОПАСНОСТИ</a:t>
            </a:r>
          </a:p>
        </p:txBody>
      </p:sp>
    </p:spTree>
    <p:extLst>
      <p:ext uri="{BB962C8B-B14F-4D97-AF65-F5344CB8AC3E}">
        <p14:creationId xmlns:p14="http://schemas.microsoft.com/office/powerpoint/2010/main" val="320264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04405" y="6422607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C8FEB-539F-44CC-8160-033ABA01F7E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232774" y="1214162"/>
            <a:ext cx="74535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СОЦИАЛЬНО-ПСИХОЛОГИЧЕСКИЕ КРИЗИСЫ: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940586" y="1206081"/>
            <a:ext cx="3780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РЕПУТАЦИОННЫЕ И КАДРОВЫЕ: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783426" y="2537331"/>
            <a:ext cx="2618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ОРГАНИЗАЦИОННЫЕ: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Прямоугольник 4"/>
          <p:cNvSpPr/>
          <p:nvPr/>
        </p:nvSpPr>
        <p:spPr bwMode="auto">
          <a:xfrm>
            <a:off x="8231891" y="5593359"/>
            <a:ext cx="3880042" cy="677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350" b="0" i="0" u="sng" strike="noStrike" cap="none" spc="0" dirty="0">
                <a:ln>
                  <a:noFill/>
                </a:ln>
                <a:solidFill>
                  <a:prstClr val="black"/>
                </a:solidFill>
                <a:latin typeface="Century Gothic"/>
                <a:cs typeface="Arial"/>
                <a:hlinkClick r:id="rId2" tooltip="https://disk.yandex.ru/d/Il6TQ5E-E0B3LQ"/>
              </a:rPr>
              <a:t>https://disk.yandex.ru/d/Il6TQ5E-E0B3LQ</a:t>
            </a:r>
            <a:r>
              <a:rPr lang="ru-RU" sz="135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Century Gothic"/>
                <a:cs typeface="Arial"/>
              </a:rPr>
              <a:t> </a:t>
            </a:r>
            <a:endParaRPr dirty="0"/>
          </a:p>
        </p:txBody>
      </p:sp>
      <p:pic>
        <p:nvPicPr>
          <p:cNvPr id="13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370067" y="2502523"/>
            <a:ext cx="3109593" cy="3109593"/>
          </a:xfrm>
          <a:prstGeom prst="rect">
            <a:avLst/>
          </a:prstGeom>
        </p:spPr>
      </p:pic>
      <p:sp>
        <p:nvSpPr>
          <p:cNvPr id="14" name="Прямоугольник 2"/>
          <p:cNvSpPr/>
          <p:nvPr/>
        </p:nvSpPr>
        <p:spPr bwMode="auto">
          <a:xfrm>
            <a:off x="8953135" y="2147394"/>
            <a:ext cx="181011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srgbClr val="002060"/>
                </a:solidFill>
                <a:latin typeface="Century Gothic"/>
                <a:cs typeface="Arial"/>
              </a:rPr>
              <a:t>Единая ссылка:</a:t>
            </a:r>
            <a:endParaRPr lang="ru-RU" sz="1600" b="0" i="0" u="none" strike="noStrike" cap="none" spc="0" dirty="0">
              <a:ln>
                <a:noFill/>
              </a:ln>
              <a:solidFill>
                <a:srgbClr val="002060"/>
              </a:solidFill>
              <a:latin typeface="Century Gothic"/>
              <a:cs typeface="Arial"/>
            </a:endParaRPr>
          </a:p>
        </p:txBody>
      </p:sp>
      <p:sp>
        <p:nvSpPr>
          <p:cNvPr id="15" name="Прямоугольник 3"/>
          <p:cNvSpPr/>
          <p:nvPr/>
        </p:nvSpPr>
        <p:spPr bwMode="auto">
          <a:xfrm>
            <a:off x="469289" y="2181338"/>
            <a:ext cx="8317653" cy="1559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defRPr/>
            </a:pPr>
            <a:r>
              <a:rPr lang="ru-RU" sz="1400" b="1" i="0" u="sng" strike="noStrike" cap="none" spc="0" dirty="0">
                <a:ln>
                  <a:noFill/>
                </a:ln>
                <a:solidFill>
                  <a:srgbClr val="000000"/>
                </a:solidFill>
                <a:latin typeface="Century Gothic"/>
                <a:cs typeface="Arial"/>
              </a:rPr>
              <a:t>Методический материал:</a:t>
            </a:r>
            <a:endParaRPr lang="ru-RU" sz="1400" b="0" i="0" u="none" strike="noStrike" cap="none" spc="0" dirty="0">
              <a:ln>
                <a:noFill/>
              </a:ln>
              <a:solidFill>
                <a:srgbClr val="000000"/>
              </a:solidFill>
              <a:latin typeface="Century Gothic"/>
              <a:cs typeface="Arial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Century Gothic"/>
                <a:cs typeface="Arial"/>
              </a:rPr>
              <a:t>методические видеоролики для педагогов</a:t>
            </a:r>
            <a:endParaRPr dirty="0"/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Century Gothic"/>
                <a:cs typeface="Arial"/>
              </a:rPr>
              <a:t>сценарий</a:t>
            </a:r>
            <a:endParaRPr dirty="0"/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Century Gothic"/>
                <a:cs typeface="Arial"/>
              </a:rPr>
              <a:t>презентация</a:t>
            </a:r>
            <a:endParaRPr dirty="0"/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Century Gothic"/>
                <a:cs typeface="Arial"/>
              </a:rPr>
              <a:t>профилактический видеоролик</a:t>
            </a:r>
            <a:endParaRPr dirty="0"/>
          </a:p>
        </p:txBody>
      </p:sp>
      <p:sp>
        <p:nvSpPr>
          <p:cNvPr id="16" name="Прямоугольник 7"/>
          <p:cNvSpPr/>
          <p:nvPr/>
        </p:nvSpPr>
        <p:spPr bwMode="auto">
          <a:xfrm>
            <a:off x="7737796" y="1206081"/>
            <a:ext cx="4374137" cy="1107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Century Gothic"/>
                <a:cs typeface="Arial"/>
              </a:rPr>
              <a:t>Согласование </a:t>
            </a:r>
            <a:endParaRPr dirty="0"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Century Gothic"/>
                <a:cs typeface="Arial"/>
              </a:rPr>
              <a:t>методических материалов </a:t>
            </a:r>
            <a:endParaRPr dirty="0"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srgbClr val="000000"/>
                </a:solidFill>
                <a:latin typeface="Century Gothic"/>
                <a:cs typeface="Arial"/>
              </a:rPr>
              <a:t>с Управлениями ФСБ и МВД</a:t>
            </a:r>
            <a:endParaRPr lang="ru-RU" sz="1600" b="0" i="0" u="none" strike="noStrike" cap="none" spc="0" dirty="0">
              <a:ln>
                <a:noFill/>
              </a:ln>
              <a:solidFill>
                <a:srgbClr val="000000"/>
              </a:solidFill>
              <a:latin typeface="Century Gothic"/>
              <a:cs typeface="Arial"/>
            </a:endParaRPr>
          </a:p>
        </p:txBody>
      </p:sp>
      <p:sp>
        <p:nvSpPr>
          <p:cNvPr id="17" name="Скругленный прямоугольник 8"/>
          <p:cNvSpPr/>
          <p:nvPr/>
        </p:nvSpPr>
        <p:spPr bwMode="auto">
          <a:xfrm>
            <a:off x="411403" y="1210912"/>
            <a:ext cx="6926862" cy="873718"/>
          </a:xfrm>
          <a:prstGeom prst="roundRect">
            <a:avLst>
              <a:gd name="adj" fmla="val 16667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defRPr/>
            </a:pPr>
            <a:r>
              <a:rPr lang="ru-RU" sz="1600" b="1" i="0" u="none" strike="noStrike" cap="none" spc="0" dirty="0">
                <a:ln>
                  <a:noFill/>
                </a:ln>
                <a:solidFill>
                  <a:prstClr val="white"/>
                </a:solidFill>
                <a:latin typeface="Century Gothic"/>
                <a:ea typeface="Arial"/>
                <a:cs typeface="Arial"/>
              </a:rPr>
              <a:t>Цель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white"/>
                </a:solidFill>
                <a:latin typeface="Century Gothic"/>
                <a:ea typeface="Arial"/>
                <a:cs typeface="Arial"/>
              </a:rPr>
              <a:t>- формирование устойчивого социально ответственного правосознания </a:t>
            </a:r>
            <a:r>
              <a:rPr lang="ru-RU" sz="1600" b="0" i="0" u="none" strike="noStrike" cap="none" spc="0" dirty="0" smtClean="0">
                <a:ln>
                  <a:noFill/>
                </a:ln>
                <a:solidFill>
                  <a:prstClr val="white"/>
                </a:solidFill>
                <a:latin typeface="Century Gothic"/>
                <a:ea typeface="Arial"/>
                <a:cs typeface="Arial"/>
              </a:rPr>
              <a:t>у 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prstClr val="white"/>
                </a:solidFill>
                <a:latin typeface="Century Gothic"/>
                <a:ea typeface="Arial"/>
                <a:cs typeface="Arial"/>
              </a:rPr>
              <a:t>наших детей и молодёжи</a:t>
            </a:r>
            <a:endParaRPr dirty="0"/>
          </a:p>
        </p:txBody>
      </p:sp>
      <p:pic>
        <p:nvPicPr>
          <p:cNvPr id="18" name="Picture 2" descr="https://sun9-13.userapi.com/s/v1/ig2/AEIrR4cSHVOkKe-Xx0X4cR07KRHTbi5kEHm8Q3vFbpDNNkHxBHTJd-mrO8D8lPJDPc5NEjOyjg3U_4AoK3FLZW0B.jpg?quality=95&amp;as=32x21,48x32,72x48,108x72,160x107,240x160,360x240,480x320,540x360,640x427,720x480,1080x720,1280x853,1440x960,2560x1707&amp;from=bu&amp;cs=2560x0"/>
          <p:cNvPicPr>
            <a:picLocks noChangeAspect="1" noChangeArrowheads="1"/>
          </p:cNvPicPr>
          <p:nvPr/>
        </p:nvPicPr>
        <p:blipFill>
          <a:blip r:embed="rId4"/>
          <a:srcRect l="179" t="13316" r="-179" b="27224"/>
          <a:stretch/>
        </p:blipFill>
        <p:spPr bwMode="auto">
          <a:xfrm>
            <a:off x="1137843" y="3524111"/>
            <a:ext cx="5473982" cy="21702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9" name="Прямоугольник 11"/>
          <p:cNvSpPr/>
          <p:nvPr/>
        </p:nvSpPr>
        <p:spPr bwMode="auto">
          <a:xfrm>
            <a:off x="860747" y="5484996"/>
            <a:ext cx="6197600" cy="418817"/>
          </a:xfrm>
          <a:prstGeom prst="roundRect">
            <a:avLst/>
          </a:prstGeom>
          <a:solidFill>
            <a:srgbClr val="0088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defRPr/>
            </a:pPr>
            <a:r>
              <a:rPr lang="ru-RU" sz="1400" b="1" i="0" u="none" strike="noStrike" cap="none" spc="0" dirty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Еженедельно по понедельникам во всех школах, колледжа и техникумах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256392"/>
            <a:ext cx="7937771" cy="691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РЕГИОНАЛЬНЫЙ ПРОЕКТ «ПРОФИЛАКТИЧЕСКИЙ МОДУЛЬ»</a:t>
            </a: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0" y="6037569"/>
            <a:ext cx="12192000" cy="69566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881B">
                  <a:tint val="66000"/>
                  <a:satMod val="160000"/>
                </a:srgbClr>
              </a:gs>
              <a:gs pos="50000">
                <a:srgbClr val="00881B">
                  <a:tint val="44500"/>
                  <a:satMod val="160000"/>
                </a:srgbClr>
              </a:gs>
              <a:gs pos="100000">
                <a:srgbClr val="00881B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4500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Задачи:</a:t>
            </a:r>
          </a:p>
          <a:p>
            <a:pPr marL="901700" indent="-279400">
              <a:buFont typeface="Arial" panose="020B0604020202020204" pitchFamily="34" charset="0"/>
              <a:buChar char="•"/>
              <a:tabLst>
                <a:tab pos="3492500" algn="l"/>
              </a:tabLst>
              <a:defRPr/>
            </a:pP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Организовать проведение занятий Регионального проекта «Профилактический модуль» и мероприятий региональных месячников профилактики и безопасности.</a:t>
            </a:r>
          </a:p>
        </p:txBody>
      </p:sp>
    </p:spTree>
    <p:extLst>
      <p:ext uri="{BB962C8B-B14F-4D97-AF65-F5344CB8AC3E}">
        <p14:creationId xmlns:p14="http://schemas.microsoft.com/office/powerpoint/2010/main" val="181531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Скругленный прямоугольник 29"/>
          <p:cNvSpPr/>
          <p:nvPr/>
        </p:nvSpPr>
        <p:spPr>
          <a:xfrm>
            <a:off x="271833" y="3914775"/>
            <a:ext cx="4851915" cy="2781300"/>
          </a:xfrm>
          <a:prstGeom prst="roundRect">
            <a:avLst>
              <a:gd name="adj" fmla="val 5708"/>
            </a:avLst>
          </a:prstGeom>
          <a:solidFill>
            <a:srgbClr val="0088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6108" y="1181624"/>
            <a:ext cx="11465539" cy="670344"/>
          </a:xfrm>
          <a:prstGeom prst="round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75"/>
            <a:r>
              <a:rPr lang="ru-RU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Психолого-педагогическая помощь в Центре </a:t>
            </a:r>
            <a:r>
              <a:rPr lang="ru-RU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оказывается педагогами-психологами, социальными педагогами, учителями-логопедами, учителями-дефектологами и иными специалистами.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04405" y="6422607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C8FEB-539F-44CC-8160-033ABA01F7E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686321" y="2653712"/>
            <a:ext cx="2618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ОРГАНИЗАЦИОННЫЕ: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aphicFrame>
        <p:nvGraphicFramePr>
          <p:cNvPr id="12" name="Таблиц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4514798"/>
              </p:ext>
            </p:extLst>
          </p:nvPr>
        </p:nvGraphicFramePr>
        <p:xfrm>
          <a:off x="386930" y="4000845"/>
          <a:ext cx="4570515" cy="2609159"/>
        </p:xfrm>
        <a:graphic>
          <a:graphicData uri="http://schemas.openxmlformats.org/drawingml/2006/table">
            <a:tbl>
              <a:tblPr firstRow="1" bandRow="1"/>
              <a:tblGrid>
                <a:gridCol w="17524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866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093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10039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Региональный главный внештатный педагог-психолог</a:t>
                      </a:r>
                      <a:endParaRPr sz="11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>
                    <a:lnL w="12699" algn="ctr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1</a:t>
                      </a:r>
                      <a:endParaRPr sz="11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dirty="0" err="1">
                          <a:solidFill>
                            <a:schemeClr val="bg1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Пимахова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 А.В., начальник отдела развития психологических служб Регионального центра психолого-педагогической, медицинской и социальной помощи </a:t>
                      </a:r>
                      <a:endParaRPr sz="11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9" algn="ctr">
                      <a:noFill/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416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100">
                        <a:solidFill>
                          <a:schemeClr val="bg1"/>
                        </a:solidFill>
                        <a:latin typeface="Century Gothic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699" algn="ctr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100">
                        <a:solidFill>
                          <a:schemeClr val="bg1"/>
                        </a:solidFill>
                        <a:latin typeface="Century Gothic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100">
                        <a:solidFill>
                          <a:schemeClr val="bg1"/>
                        </a:solidFill>
                        <a:latin typeface="Century Gothic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9" algn="ctr">
                      <a:noFill/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5759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Муниципальный </a:t>
                      </a:r>
                      <a:r>
                        <a:rPr lang="ru-RU" sz="1100" b="1" i="0" u="none" strike="noStrike" cap="none" spc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главные внештатные педагоги-психологи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entury Gothic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699" algn="ctr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1">
                          <a:solidFill>
                            <a:schemeClr val="bg1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20</a:t>
                      </a:r>
                      <a:endParaRPr sz="110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latin typeface="Century Gothic"/>
                          <a:ea typeface="Calibri"/>
                          <a:cs typeface="Times New Roman"/>
                        </a:rPr>
                        <a:t>В каждом муниципальном образовании региона определены и назначены муниципальные главные внештатные педагоги-психологи, которые выполняют работу на добровольных общественных началах </a:t>
                      </a:r>
                      <a:endParaRPr sz="11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9" algn="ctr">
                      <a:noFill/>
                    </a:lnR>
                    <a:lnT w="12699" algn="ctr">
                      <a:noFill/>
                    </a:lnT>
                    <a:lnB w="38099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256392"/>
            <a:ext cx="8641017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ИНСТИТУТ ГЛАВНЫХ ВНЕШТАТНЫХ ПЕДАГОГОВ-ПСИХОЛОГОВ ТОМСКОЙ ОБЛАСТИ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460729" y="2349870"/>
            <a:ext cx="6455046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B1F33"/>
                </a:solidFill>
                <a:latin typeface="Century Gothic" panose="020B0502020202020204" pitchFamily="34" charset="0"/>
              </a:rPr>
              <a:t>оказание </a:t>
            </a:r>
            <a:r>
              <a:rPr lang="ru-RU" sz="1400" dirty="0">
                <a:solidFill>
                  <a:srgbClr val="0B1F33"/>
                </a:solidFill>
                <a:latin typeface="Century Gothic" panose="020B0502020202020204" pitchFamily="34" charset="0"/>
              </a:rPr>
              <a:t>психолого-педагогической, медицинской и социальной помощи детям, испытывающим трудности в освоении основных общеобразовательных программ, развитии и социальной адаптации; 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B1F33"/>
                </a:solidFill>
                <a:latin typeface="Century Gothic" panose="020B0502020202020204" pitchFamily="34" charset="0"/>
              </a:rPr>
              <a:t>помощь </a:t>
            </a:r>
            <a:r>
              <a:rPr lang="ru-RU" sz="1400" dirty="0" smtClean="0">
                <a:solidFill>
                  <a:srgbClr val="0B1F33"/>
                </a:solidFill>
                <a:latin typeface="Century Gothic" panose="020B0502020202020204" pitchFamily="34" charset="0"/>
              </a:rPr>
              <a:t>образовательным организациям по </a:t>
            </a:r>
            <a:r>
              <a:rPr lang="ru-RU" sz="1400" dirty="0">
                <a:solidFill>
                  <a:srgbClr val="0B1F33"/>
                </a:solidFill>
                <a:latin typeface="Century Gothic" panose="020B0502020202020204" pitchFamily="34" charset="0"/>
              </a:rPr>
              <a:t>вопросам реализации основных общеобразовательных </a:t>
            </a:r>
            <a:r>
              <a:rPr lang="ru-RU" sz="1400" dirty="0" smtClean="0">
                <a:solidFill>
                  <a:srgbClr val="0B1F33"/>
                </a:solidFill>
                <a:latin typeface="Century Gothic" panose="020B0502020202020204" pitchFamily="34" charset="0"/>
              </a:rPr>
              <a:t>программ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B1F33"/>
                </a:solidFill>
                <a:latin typeface="Century Gothic" panose="020B0502020202020204" pitchFamily="34" charset="0"/>
              </a:rPr>
              <a:t>организация </a:t>
            </a:r>
            <a:r>
              <a:rPr lang="ru-RU" sz="1400" dirty="0">
                <a:solidFill>
                  <a:srgbClr val="0B1F33"/>
                </a:solidFill>
                <a:latin typeface="Century Gothic" panose="020B0502020202020204" pitchFamily="34" charset="0"/>
              </a:rPr>
              <a:t>выявления создаваемой при ППМС-центре психолого-медико-педагогической комиссией детей, имеющих особенности физического и (или) психического развития и (или) отклонения в поведении, </a:t>
            </a:r>
            <a:r>
              <a:rPr lang="ru-RU" sz="1400" dirty="0" smtClean="0">
                <a:solidFill>
                  <a:srgbClr val="0B1F33"/>
                </a:solidFill>
                <a:latin typeface="Century Gothic" panose="020B0502020202020204" pitchFamily="34" charset="0"/>
              </a:rPr>
              <a:t>подтверждение, уточнение </a:t>
            </a:r>
            <a:r>
              <a:rPr lang="ru-RU" sz="1400" dirty="0">
                <a:solidFill>
                  <a:srgbClr val="0B1F33"/>
                </a:solidFill>
                <a:latin typeface="Century Gothic" panose="020B0502020202020204" pitchFamily="34" charset="0"/>
              </a:rPr>
              <a:t>или </a:t>
            </a:r>
            <a:r>
              <a:rPr lang="ru-RU" sz="1400" dirty="0" smtClean="0">
                <a:solidFill>
                  <a:srgbClr val="0B1F33"/>
                </a:solidFill>
                <a:latin typeface="Century Gothic" panose="020B0502020202020204" pitchFamily="34" charset="0"/>
              </a:rPr>
              <a:t>изменение </a:t>
            </a:r>
            <a:r>
              <a:rPr lang="ru-RU" sz="1400" dirty="0">
                <a:solidFill>
                  <a:srgbClr val="0B1F33"/>
                </a:solidFill>
                <a:latin typeface="Century Gothic" panose="020B0502020202020204" pitchFamily="34" charset="0"/>
              </a:rPr>
              <a:t>ранее данных рекомендаций;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B1F33"/>
                </a:solidFill>
                <a:latin typeface="Century Gothic" panose="020B0502020202020204" pitchFamily="34" charset="0"/>
              </a:rPr>
              <a:t>осуществление комплекса мероприятий по выявлению причин социальной </a:t>
            </a:r>
            <a:r>
              <a:rPr lang="ru-RU" sz="1400" dirty="0" err="1">
                <a:solidFill>
                  <a:srgbClr val="0B1F33"/>
                </a:solidFill>
                <a:latin typeface="Century Gothic" panose="020B0502020202020204" pitchFamily="34" charset="0"/>
              </a:rPr>
              <a:t>дезадаптации</a:t>
            </a:r>
            <a:r>
              <a:rPr lang="ru-RU" sz="1400" dirty="0">
                <a:solidFill>
                  <a:srgbClr val="0B1F33"/>
                </a:solidFill>
                <a:latin typeface="Century Gothic" panose="020B0502020202020204" pitchFamily="34" charset="0"/>
              </a:rPr>
              <a:t> детей и оказание им социальной помощи, осуществление связи с семьей, а также с органами и организациями по вопросам трудоустройства детей, обеспечения их жильем, пособиями и пенсиями;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B1F33"/>
                </a:solidFill>
                <a:latin typeface="Century Gothic" panose="020B0502020202020204" pitchFamily="34" charset="0"/>
              </a:rPr>
              <a:t>мониторинг эффективности </a:t>
            </a:r>
            <a:r>
              <a:rPr lang="ru-RU" sz="1400" dirty="0" smtClean="0">
                <a:solidFill>
                  <a:srgbClr val="0B1F33"/>
                </a:solidFill>
                <a:latin typeface="Century Gothic" panose="020B0502020202020204" pitchFamily="34" charset="0"/>
              </a:rPr>
              <a:t>оказываемой образовательными организациями, </a:t>
            </a:r>
            <a:r>
              <a:rPr lang="ru-RU" sz="1400" dirty="0">
                <a:solidFill>
                  <a:srgbClr val="0B1F33"/>
                </a:solidFill>
                <a:latin typeface="Century Gothic" panose="020B0502020202020204" pitchFamily="34" charset="0"/>
              </a:rPr>
              <a:t>психолого-педагогической, медицинской и социальной помощи детям, испытывающим трудности</a:t>
            </a:r>
            <a:endParaRPr lang="ru-RU" sz="1400" b="0" i="0" dirty="0">
              <a:solidFill>
                <a:srgbClr val="0B1F33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48897" y="1970701"/>
            <a:ext cx="23834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Система </a:t>
            </a:r>
            <a:r>
              <a:rPr lang="ru-RU" altLang="ru-RU" b="1" dirty="0">
                <a:solidFill>
                  <a:srgbClr val="00881B"/>
                </a:solidFill>
                <a:latin typeface="Century Gothic" panose="020B0502020202020204" pitchFamily="34" charset="0"/>
              </a:rPr>
              <a:t>помощи:</a:t>
            </a:r>
            <a:endParaRPr lang="ru-RU" altLang="ru-RU" dirty="0">
              <a:latin typeface="Century Gothic" panose="020B050202020202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05" y="1251302"/>
            <a:ext cx="539183" cy="539183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579401" y="3365781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1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834020" y="3344497"/>
            <a:ext cx="3995155" cy="411901"/>
          </a:xfrm>
          <a:prstGeom prst="rect">
            <a:avLst/>
          </a:prstGeom>
          <a:solidFill>
            <a:srgbClr val="00881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Century Gothic" panose="020B0502020202020204" pitchFamily="34" charset="0"/>
              </a:rPr>
              <a:t>школа/детский </a:t>
            </a:r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280072" y="2919161"/>
            <a:ext cx="3120478" cy="411901"/>
          </a:xfrm>
          <a:prstGeom prst="rect">
            <a:avLst/>
          </a:prstGeom>
          <a:solidFill>
            <a:srgbClr val="00881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Century Gothic" panose="020B0502020202020204" pitchFamily="34" charset="0"/>
              </a:rPr>
              <a:t>муниципальные психологические службы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47304" y="2489089"/>
            <a:ext cx="2285053" cy="411901"/>
          </a:xfrm>
          <a:prstGeom prst="rect">
            <a:avLst/>
          </a:prstGeom>
          <a:solidFill>
            <a:srgbClr val="00881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Century Gothic" panose="020B0502020202020204" pitchFamily="34" charset="0"/>
              </a:rPr>
              <a:t>региональный ЦППМСП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65562" y="2953757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2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1332795" y="2516269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3</a:t>
            </a:r>
            <a:endParaRPr lang="ru-RU" dirty="0"/>
          </a:p>
        </p:txBody>
      </p:sp>
      <p:cxnSp>
        <p:nvCxnSpPr>
          <p:cNvPr id="27" name="Прямая со стрелкой 26"/>
          <p:cNvCxnSpPr/>
          <p:nvPr/>
        </p:nvCxnSpPr>
        <p:spPr>
          <a:xfrm flipV="1">
            <a:off x="392101" y="2349870"/>
            <a:ext cx="1008239" cy="1270610"/>
          </a:xfrm>
          <a:prstGeom prst="straightConnector1">
            <a:avLst/>
          </a:prstGeom>
          <a:ln w="76200">
            <a:solidFill>
              <a:srgbClr val="00881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5538692" y="1985862"/>
            <a:ext cx="5896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b="1" dirty="0">
                <a:solidFill>
                  <a:srgbClr val="00881B"/>
                </a:solidFill>
                <a:latin typeface="Century Gothic" panose="020B0502020202020204" pitchFamily="34" charset="0"/>
              </a:rPr>
              <a:t>Направлениями деятельности Центра являются:</a:t>
            </a:r>
          </a:p>
        </p:txBody>
      </p:sp>
    </p:spTree>
    <p:extLst>
      <p:ext uri="{BB962C8B-B14F-4D97-AF65-F5344CB8AC3E}">
        <p14:creationId xmlns:p14="http://schemas.microsoft.com/office/powerpoint/2010/main" val="358986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1018260" y="2680138"/>
            <a:ext cx="10968320" cy="1791855"/>
            <a:chOff x="233080" y="2680137"/>
            <a:chExt cx="10968320" cy="1791855"/>
          </a:xfrm>
        </p:grpSpPr>
        <p:sp>
          <p:nvSpPr>
            <p:cNvPr id="11" name="Заголовок 1">
              <a:extLst>
                <a:ext uri="{FF2B5EF4-FFF2-40B4-BE49-F238E27FC236}">
                  <a16:creationId xmlns:a16="http://schemas.microsoft.com/office/drawing/2014/main" xmlns="" id="{F4E85A42-5E09-4E45-8915-2449A877BB6F}"/>
                </a:ext>
              </a:extLst>
            </p:cNvPr>
            <p:cNvSpPr txBox="1">
              <a:spLocks/>
            </p:cNvSpPr>
            <p:nvPr/>
          </p:nvSpPr>
          <p:spPr>
            <a:xfrm>
              <a:off x="1277340" y="2680137"/>
              <a:ext cx="9924060" cy="1791855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5500"/>
                </a:lnSpc>
              </a:pPr>
              <a:r>
                <a:rPr lang="ru-RU" sz="8000" dirty="0" err="1" smtClean="0">
                  <a:solidFill>
                    <a:schemeClr val="bg1"/>
                  </a:solidFill>
                  <a:latin typeface="TomskObl2104" pitchFamily="50" charset="0"/>
                </a:rPr>
                <a:t>Цифровизация</a:t>
              </a:r>
              <a:endParaRPr lang="ru-RU" sz="8000" dirty="0" smtClean="0">
                <a:solidFill>
                  <a:schemeClr val="bg1"/>
                </a:solidFill>
                <a:latin typeface="TomskObl2104" pitchFamily="50" charset="0"/>
              </a:endParaRPr>
            </a:p>
            <a:p>
              <a:pPr>
                <a:lnSpc>
                  <a:spcPts val="5500"/>
                </a:lnSpc>
              </a:pPr>
              <a:r>
                <a:rPr lang="ru-RU" sz="8000" dirty="0" smtClean="0">
                  <a:solidFill>
                    <a:schemeClr val="bg1"/>
                  </a:solidFill>
                  <a:latin typeface="TomskObl2104" pitchFamily="50" charset="0"/>
                </a:rPr>
                <a:t>и </a:t>
              </a:r>
              <a:r>
                <a:rPr lang="ru-RU" sz="8000" dirty="0" err="1" smtClean="0">
                  <a:solidFill>
                    <a:schemeClr val="bg1"/>
                  </a:solidFill>
                  <a:latin typeface="TomskObl2104" pitchFamily="50" charset="0"/>
                </a:rPr>
                <a:t>ии</a:t>
              </a:r>
              <a:endParaRPr lang="ru-RU" sz="11500" dirty="0">
                <a:solidFill>
                  <a:schemeClr val="bg1"/>
                </a:solidFill>
                <a:latin typeface="TomskObl2104" pitchFamily="50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xmlns="" id="{5ADF24BD-4016-44FA-8FE3-D7D9E8A64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080" y="2680137"/>
              <a:ext cx="785180" cy="1345474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12D3A4C8-6BF1-431D-9B37-CCDB76EB9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4603" y="3506604"/>
              <a:ext cx="358778" cy="409364"/>
            </a:xfrm>
            <a:prstGeom prst="rect">
              <a:avLst/>
            </a:prstGeom>
          </p:spPr>
        </p:pic>
      </p:grpSp>
      <p:grpSp>
        <p:nvGrpSpPr>
          <p:cNvPr id="4" name="Группа 3"/>
          <p:cNvGrpSpPr/>
          <p:nvPr/>
        </p:nvGrpSpPr>
        <p:grpSpPr>
          <a:xfrm>
            <a:off x="3470718" y="1356068"/>
            <a:ext cx="5539489" cy="904240"/>
            <a:chOff x="3167100" y="1340828"/>
            <a:chExt cx="5539489" cy="904240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3167100" y="1340828"/>
              <a:ext cx="2632385" cy="904240"/>
              <a:chOff x="1749498" y="287638"/>
              <a:chExt cx="2632385" cy="904240"/>
            </a:xfrm>
          </p:grpSpPr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49498" y="287638"/>
                <a:ext cx="918454" cy="904240"/>
              </a:xfrm>
              <a:prstGeom prst="rect">
                <a:avLst/>
              </a:prstGeom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2667952" y="448844"/>
                <a:ext cx="1713931" cy="6324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ru-RU" sz="1400" dirty="0" smtClean="0">
                    <a:solidFill>
                      <a:schemeClr val="bg1"/>
                    </a:solidFill>
                    <a:latin typeface="Gerbera" panose="02000500000000000000" pitchFamily="50" charset="-52"/>
                  </a:rPr>
                  <a:t>Департамент</a:t>
                </a:r>
              </a:p>
              <a:p>
                <a:pPr>
                  <a:lnSpc>
                    <a:spcPts val="1400"/>
                  </a:lnSpc>
                </a:pPr>
                <a:r>
                  <a:rPr lang="ru-RU" sz="1400" dirty="0" smtClean="0">
                    <a:solidFill>
                      <a:schemeClr val="bg1"/>
                    </a:solidFill>
                    <a:latin typeface="Gerbera" panose="02000500000000000000" pitchFamily="50" charset="-52"/>
                  </a:rPr>
                  <a:t>образования</a:t>
                </a:r>
              </a:p>
              <a:p>
                <a:pPr>
                  <a:lnSpc>
                    <a:spcPts val="1400"/>
                  </a:lnSpc>
                </a:pPr>
                <a:r>
                  <a:rPr lang="ru-RU" sz="1400" dirty="0" smtClean="0">
                    <a:solidFill>
                      <a:schemeClr val="bg1"/>
                    </a:solidFill>
                    <a:latin typeface="Gerbera" panose="02000500000000000000" pitchFamily="50" charset="-52"/>
                  </a:rPr>
                  <a:t>Томской области</a:t>
                </a:r>
                <a:endParaRPr lang="ru-RU" sz="1400" dirty="0">
                  <a:solidFill>
                    <a:schemeClr val="bg1"/>
                  </a:solidFill>
                  <a:latin typeface="Gerbera" panose="02000500000000000000" pitchFamily="50" charset="-52"/>
                </a:endParaRPr>
              </a:p>
            </p:txBody>
          </p:sp>
        </p:grp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xmlns="" id="{F02C5EC9-CAAB-4AB2-B7FE-101BD0C7D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9014" y="1502034"/>
              <a:ext cx="2367575" cy="63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0910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кругленный прямоугольник 18">
            <a:extLst>
              <a:ext uri="{FF2B5EF4-FFF2-40B4-BE49-F238E27FC236}">
                <a16:creationId xmlns:a16="http://schemas.microsoft.com/office/drawing/2014/main" xmlns="" id="{02E47D8F-6010-4BDB-AAC6-B5E66F06A1A0}"/>
              </a:ext>
            </a:extLst>
          </p:cNvPr>
          <p:cNvSpPr/>
          <p:nvPr/>
        </p:nvSpPr>
        <p:spPr>
          <a:xfrm>
            <a:off x="6464300" y="1231900"/>
            <a:ext cx="5399739" cy="2650068"/>
          </a:xfrm>
          <a:prstGeom prst="roundRect">
            <a:avLst>
              <a:gd name="adj" fmla="val 1634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Arial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>
          <a:xfrm>
            <a:off x="11296611" y="6312449"/>
            <a:ext cx="731600" cy="524800"/>
          </a:xfrm>
        </p:spPr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00000000-1234-1234-1234-123412341234}" type="slidenum">
              <a:rPr kumimoji="0" lang="ru" sz="1333" b="0" i="0" u="none" strike="noStrike" kern="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67</a:t>
            </a:fld>
            <a:endParaRPr kumimoji="0" lang="ru" sz="1333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" name="Скругленный прямоугольник 11">
            <a:extLst>
              <a:ext uri="{FF2B5EF4-FFF2-40B4-BE49-F238E27FC236}">
                <a16:creationId xmlns:a16="http://schemas.microsoft.com/office/drawing/2014/main" xmlns="" id="{82A68ECC-D12A-46B8-A42B-57079D0882E7}"/>
              </a:ext>
            </a:extLst>
          </p:cNvPr>
          <p:cNvSpPr/>
          <p:nvPr/>
        </p:nvSpPr>
        <p:spPr>
          <a:xfrm>
            <a:off x="338158" y="1231900"/>
            <a:ext cx="5376841" cy="374914"/>
          </a:xfrm>
          <a:prstGeom prst="roundRect">
            <a:avLst>
              <a:gd name="adj" fmla="val 50000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Arial"/>
              </a:rPr>
              <a:t>Данные ГИС "Образование Томской области"</a:t>
            </a:r>
          </a:p>
        </p:txBody>
      </p:sp>
      <p:sp>
        <p:nvSpPr>
          <p:cNvPr id="10" name="Равнобедренный треугольник 9">
            <a:extLst>
              <a:ext uri="{FF2B5EF4-FFF2-40B4-BE49-F238E27FC236}">
                <a16:creationId xmlns:a16="http://schemas.microsoft.com/office/drawing/2014/main" xmlns="" id="{6AD868F9-559A-4CBE-B496-7236A0FF1951}"/>
              </a:ext>
            </a:extLst>
          </p:cNvPr>
          <p:cNvSpPr/>
          <p:nvPr/>
        </p:nvSpPr>
        <p:spPr>
          <a:xfrm rot="10800000">
            <a:off x="2524121" y="3237162"/>
            <a:ext cx="581025" cy="222737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+mn-ea"/>
              <a:cs typeface="+mn-cs"/>
              <a:sym typeface="Arial"/>
            </a:endParaRPr>
          </a:p>
        </p:txBody>
      </p:sp>
      <p:sp>
        <p:nvSpPr>
          <p:cNvPr id="12" name="Скругленный прямоугольник 22">
            <a:extLst>
              <a:ext uri="{FF2B5EF4-FFF2-40B4-BE49-F238E27FC236}">
                <a16:creationId xmlns:a16="http://schemas.microsoft.com/office/drawing/2014/main" xmlns="" id="{8D106F72-22A7-4340-A1F6-CCC176807497}"/>
              </a:ext>
            </a:extLst>
          </p:cNvPr>
          <p:cNvSpPr/>
          <p:nvPr/>
        </p:nvSpPr>
        <p:spPr>
          <a:xfrm>
            <a:off x="799717" y="3529298"/>
            <a:ext cx="4029832" cy="468416"/>
          </a:xfrm>
          <a:prstGeom prst="roundRect">
            <a:avLst>
              <a:gd name="adj" fmla="val 50000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Arial"/>
              </a:rPr>
              <a:t>Витрина данных</a:t>
            </a:r>
          </a:p>
        </p:txBody>
      </p:sp>
      <p:sp>
        <p:nvSpPr>
          <p:cNvPr id="13" name="Равнобедренный треугольник 12">
            <a:extLst>
              <a:ext uri="{FF2B5EF4-FFF2-40B4-BE49-F238E27FC236}">
                <a16:creationId xmlns:a16="http://schemas.microsoft.com/office/drawing/2014/main" xmlns="" id="{EA5A59A2-6E5E-402E-8B08-80EDAB3ADDEC}"/>
              </a:ext>
            </a:extLst>
          </p:cNvPr>
          <p:cNvSpPr/>
          <p:nvPr/>
        </p:nvSpPr>
        <p:spPr>
          <a:xfrm rot="10800000">
            <a:off x="2524121" y="4163763"/>
            <a:ext cx="581025" cy="222737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+mn-ea"/>
              <a:cs typeface="+mn-cs"/>
              <a:sym typeface="Arial"/>
            </a:endParaRPr>
          </a:p>
        </p:txBody>
      </p:sp>
      <p:sp>
        <p:nvSpPr>
          <p:cNvPr id="14" name="Скругленный прямоугольник 22">
            <a:extLst>
              <a:ext uri="{FF2B5EF4-FFF2-40B4-BE49-F238E27FC236}">
                <a16:creationId xmlns:a16="http://schemas.microsoft.com/office/drawing/2014/main" xmlns="" id="{8EA874B3-3133-4E3C-928C-23A4F2F757C9}"/>
              </a:ext>
            </a:extLst>
          </p:cNvPr>
          <p:cNvSpPr/>
          <p:nvPr/>
        </p:nvSpPr>
        <p:spPr>
          <a:xfrm>
            <a:off x="184540" y="4482448"/>
            <a:ext cx="5576865" cy="640174"/>
          </a:xfrm>
          <a:prstGeom prst="roundRect">
            <a:avLst>
              <a:gd name="adj" fmla="val 50000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Arial"/>
              </a:rPr>
              <a:t>Мобильное приложение «Госуслуги. Моя школа»; УБ «ЦОК»</a:t>
            </a:r>
          </a:p>
        </p:txBody>
      </p:sp>
      <p:sp>
        <p:nvSpPr>
          <p:cNvPr id="15" name="Скругленный прямоугольник 12">
            <a:extLst>
              <a:ext uri="{FF2B5EF4-FFF2-40B4-BE49-F238E27FC236}">
                <a16:creationId xmlns:a16="http://schemas.microsoft.com/office/drawing/2014/main" xmlns="" id="{0C7F0B06-C283-432E-BE75-155F75DE8951}"/>
              </a:ext>
            </a:extLst>
          </p:cNvPr>
          <p:cNvSpPr/>
          <p:nvPr/>
        </p:nvSpPr>
        <p:spPr>
          <a:xfrm>
            <a:off x="962857" y="1761089"/>
            <a:ext cx="446846" cy="436574"/>
          </a:xfrm>
          <a:prstGeom prst="round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Arial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FAECEE9-09A7-429F-983F-57452366801C}"/>
              </a:ext>
            </a:extLst>
          </p:cNvPr>
          <p:cNvSpPr txBox="1"/>
          <p:nvPr/>
        </p:nvSpPr>
        <p:spPr>
          <a:xfrm>
            <a:off x="1458873" y="1817528"/>
            <a:ext cx="1514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Arial"/>
                <a:sym typeface="Arial"/>
              </a:rPr>
              <a:t>Расписание</a:t>
            </a:r>
          </a:p>
        </p:txBody>
      </p:sp>
      <p:sp>
        <p:nvSpPr>
          <p:cNvPr id="17" name="Скругленный прямоугольник 14">
            <a:extLst>
              <a:ext uri="{FF2B5EF4-FFF2-40B4-BE49-F238E27FC236}">
                <a16:creationId xmlns:a16="http://schemas.microsoft.com/office/drawing/2014/main" xmlns="" id="{C2E6812F-9238-4237-BEA3-9301572EB942}"/>
              </a:ext>
            </a:extLst>
          </p:cNvPr>
          <p:cNvSpPr/>
          <p:nvPr/>
        </p:nvSpPr>
        <p:spPr>
          <a:xfrm>
            <a:off x="962857" y="2265045"/>
            <a:ext cx="446847" cy="443665"/>
          </a:xfrm>
          <a:prstGeom prst="round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Arial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C33992D3-DCC4-4B2B-865C-779820ED6CC7}"/>
              </a:ext>
            </a:extLst>
          </p:cNvPr>
          <p:cNvSpPr txBox="1"/>
          <p:nvPr/>
        </p:nvSpPr>
        <p:spPr>
          <a:xfrm>
            <a:off x="1484848" y="2317600"/>
            <a:ext cx="1514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Arial"/>
                <a:sym typeface="Arial"/>
              </a:rPr>
              <a:t>Оценки</a:t>
            </a:r>
          </a:p>
        </p:txBody>
      </p:sp>
      <p:sp>
        <p:nvSpPr>
          <p:cNvPr id="19" name="Скругленный прямоугольник 16">
            <a:extLst>
              <a:ext uri="{FF2B5EF4-FFF2-40B4-BE49-F238E27FC236}">
                <a16:creationId xmlns:a16="http://schemas.microsoft.com/office/drawing/2014/main" xmlns="" id="{84874DDE-5FE0-4894-91AA-502BF78F8607}"/>
              </a:ext>
            </a:extLst>
          </p:cNvPr>
          <p:cNvSpPr/>
          <p:nvPr/>
        </p:nvSpPr>
        <p:spPr>
          <a:xfrm>
            <a:off x="962857" y="2763815"/>
            <a:ext cx="446847" cy="441083"/>
          </a:xfrm>
          <a:prstGeom prst="round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Arial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887E1B2-FD7D-4159-A99E-70BB625941E0}"/>
              </a:ext>
            </a:extLst>
          </p:cNvPr>
          <p:cNvSpPr txBox="1"/>
          <p:nvPr/>
        </p:nvSpPr>
        <p:spPr>
          <a:xfrm>
            <a:off x="1484848" y="2797825"/>
            <a:ext cx="26595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Arial"/>
                <a:sym typeface="Arial"/>
              </a:rPr>
              <a:t>Домашнее задание</a:t>
            </a:r>
          </a:p>
        </p:txBody>
      </p:sp>
      <p:sp>
        <p:nvSpPr>
          <p:cNvPr id="21" name="Равнобедренный треугольник 20">
            <a:extLst>
              <a:ext uri="{FF2B5EF4-FFF2-40B4-BE49-F238E27FC236}">
                <a16:creationId xmlns:a16="http://schemas.microsoft.com/office/drawing/2014/main" xmlns="" id="{A3471AFE-55A9-4F95-89AD-EDC232B50D83}"/>
              </a:ext>
            </a:extLst>
          </p:cNvPr>
          <p:cNvSpPr/>
          <p:nvPr/>
        </p:nvSpPr>
        <p:spPr>
          <a:xfrm rot="10800000">
            <a:off x="2524120" y="5218570"/>
            <a:ext cx="581025" cy="222737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+mn-ea"/>
              <a:cs typeface="+mn-cs"/>
              <a:sym typeface="Arial"/>
            </a:endParaRPr>
          </a:p>
        </p:txBody>
      </p:sp>
      <p:sp>
        <p:nvSpPr>
          <p:cNvPr id="22" name="Скругленный прямоугольник 22">
            <a:extLst>
              <a:ext uri="{FF2B5EF4-FFF2-40B4-BE49-F238E27FC236}">
                <a16:creationId xmlns:a16="http://schemas.microsoft.com/office/drawing/2014/main" xmlns="" id="{B1A7FA6B-012F-49D8-AD26-9F71D0BD1670}"/>
              </a:ext>
            </a:extLst>
          </p:cNvPr>
          <p:cNvSpPr/>
          <p:nvPr/>
        </p:nvSpPr>
        <p:spPr>
          <a:xfrm>
            <a:off x="1562216" y="5541963"/>
            <a:ext cx="2494763" cy="446648"/>
          </a:xfrm>
          <a:prstGeom prst="roundRect">
            <a:avLst>
              <a:gd name="adj" fmla="val 50000"/>
            </a:avLst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  <a:sym typeface="Arial"/>
              </a:rPr>
              <a:t>Родители. Ученики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F24E1001-23BD-490A-8F74-8708891F2F6E}"/>
              </a:ext>
            </a:extLst>
          </p:cNvPr>
          <p:cNvSpPr/>
          <p:nvPr/>
        </p:nvSpPr>
        <p:spPr>
          <a:xfrm>
            <a:off x="6780790" y="1431878"/>
            <a:ext cx="45158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881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МОБИЛЬНОЕ ПРИЛОЖЕНИЕ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881B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881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«ГОСУСЛУГИ. МОЯ ШКОЛА»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881B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A4057066-C853-454F-B8E5-A718EB29F026}"/>
              </a:ext>
            </a:extLst>
          </p:cNvPr>
          <p:cNvSpPr/>
          <p:nvPr/>
        </p:nvSpPr>
        <p:spPr>
          <a:xfrm>
            <a:off x="6754815" y="2014860"/>
            <a:ext cx="443706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881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Основные возможности: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Доступ к цифровому образовательному контенту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Дневник и единый календарь событий школьника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Эмоциональная поддержка — похвала родителей за успехи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394129"/>
            <a:ext cx="7937771" cy="39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ГОСУСЛУГИ. МОЯ ШКОЛА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2" t="24577" r="21215" b="38342"/>
          <a:stretch/>
        </p:blipFill>
        <p:spPr>
          <a:xfrm>
            <a:off x="6181414" y="4386500"/>
            <a:ext cx="3514461" cy="1179511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53" t="62393" r="32959"/>
          <a:stretch/>
        </p:blipFill>
        <p:spPr>
          <a:xfrm>
            <a:off x="9038700" y="4587469"/>
            <a:ext cx="3057525" cy="226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11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Скругленный прямоугольник 18">
            <a:extLst>
              <a:ext uri="{FF2B5EF4-FFF2-40B4-BE49-F238E27FC236}">
                <a16:creationId xmlns:a16="http://schemas.microsoft.com/office/drawing/2014/main" xmlns="" id="{C1ED1522-7252-4B11-B035-663ED2077791}"/>
              </a:ext>
            </a:extLst>
          </p:cNvPr>
          <p:cNvSpPr/>
          <p:nvPr/>
        </p:nvSpPr>
        <p:spPr>
          <a:xfrm>
            <a:off x="7304854" y="1174750"/>
            <a:ext cx="4517453" cy="5160543"/>
          </a:xfrm>
          <a:prstGeom prst="roundRect">
            <a:avLst>
              <a:gd name="adj" fmla="val 9948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ru-RU" sz="1867" kern="0" dirty="0">
              <a:solidFill>
                <a:srgbClr val="000000"/>
              </a:solidFill>
              <a:latin typeface="Century Gothic"/>
              <a:sym typeface="Arial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26108" y="1248978"/>
            <a:ext cx="6822696" cy="643345"/>
          </a:xfrm>
        </p:spPr>
        <p:txBody>
          <a:bodyPr anchor="t">
            <a:normAutofit fontScale="92500"/>
          </a:bodyPr>
          <a:lstStyle/>
          <a:p>
            <a:pPr marL="0" indent="0">
              <a:buNone/>
            </a:pPr>
            <a:r>
              <a:rPr lang="ru-RU" sz="1600" dirty="0">
                <a:latin typeface="Century Gothic" panose="020B0502020202020204" pitchFamily="34" charset="0"/>
              </a:rPr>
              <a:t>Сервис с применением технологии искусственного интеллекта, </a:t>
            </a:r>
            <a:br>
              <a:rPr lang="ru-RU" sz="1600" dirty="0">
                <a:latin typeface="Century Gothic" panose="020B0502020202020204" pitchFamily="34" charset="0"/>
              </a:rPr>
            </a:br>
            <a:r>
              <a:rPr lang="ru-RU" sz="1600" dirty="0">
                <a:latin typeface="Century Gothic" panose="020B0502020202020204" pitchFamily="34" charset="0"/>
              </a:rPr>
              <a:t>помогающий педагогам в саморазвитии и решении рабочих задач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9302" y="5099163"/>
            <a:ext cx="3273547" cy="1447123"/>
          </a:xfrm>
          <a:prstGeom prst="roundRect">
            <a:avLst>
              <a:gd name="adj" fmla="val 10739"/>
            </a:avLst>
          </a:prstGeom>
          <a:solidFill>
            <a:schemeClr val="bg1"/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  <a:alpha val="26000"/>
                  </a:schemeClr>
                </a:gs>
                <a:gs pos="100000">
                  <a:schemeClr val="bg2">
                    <a:alpha val="16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>
              <a:spcAft>
                <a:spcPts val="600"/>
              </a:spcAft>
              <a:buClr>
                <a:srgbClr val="000000"/>
              </a:buClr>
              <a:buSzPts val="1400"/>
            </a:pPr>
            <a:r>
              <a:rPr lang="ru-RU" sz="1300" dirty="0">
                <a:solidFill>
                  <a:srgbClr val="1F265C"/>
                </a:solidFill>
                <a:latin typeface="Century Gothic" panose="020B0502020202020204" pitchFamily="34" charset="0"/>
                <a:ea typeface="Play"/>
                <a:cs typeface="Play"/>
              </a:rPr>
              <a:t>Совместные </a:t>
            </a:r>
            <a:br>
              <a:rPr lang="ru-RU" sz="1300" dirty="0">
                <a:solidFill>
                  <a:srgbClr val="1F265C"/>
                </a:solidFill>
                <a:latin typeface="Century Gothic" panose="020B0502020202020204" pitchFamily="34" charset="0"/>
                <a:ea typeface="Play"/>
                <a:cs typeface="Play"/>
              </a:rPr>
            </a:br>
            <a:r>
              <a:rPr lang="ru-RU" sz="1300" dirty="0">
                <a:solidFill>
                  <a:srgbClr val="1F265C"/>
                </a:solidFill>
                <a:latin typeface="Century Gothic" panose="020B0502020202020204" pitchFamily="34" charset="0"/>
                <a:ea typeface="Play"/>
                <a:cs typeface="Play"/>
              </a:rPr>
              <a:t>исследования и разработка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1068" y="1771639"/>
            <a:ext cx="3217312" cy="3187251"/>
          </a:xfrm>
          <a:prstGeom prst="roundRect">
            <a:avLst>
              <a:gd name="adj" fmla="val 6104"/>
            </a:avLst>
          </a:prstGeom>
          <a:solidFill>
            <a:schemeClr val="bg1"/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  <a:alpha val="26000"/>
                  </a:schemeClr>
                </a:gs>
                <a:gs pos="100000">
                  <a:schemeClr val="bg2">
                    <a:alpha val="16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>
              <a:spcBef>
                <a:spcPts val="1200"/>
              </a:spcBef>
              <a:buClr>
                <a:srgbClr val="000000"/>
              </a:buClr>
              <a:buSzPts val="1400"/>
            </a:pPr>
            <a:r>
              <a:rPr lang="ru-RU" sz="1600" dirty="0">
                <a:solidFill>
                  <a:srgbClr val="1F265C"/>
                </a:solidFill>
                <a:latin typeface="Century Gothic" panose="020B0502020202020204" pitchFamily="34" charset="0"/>
                <a:ea typeface="Play"/>
                <a:cs typeface="Play"/>
              </a:rPr>
              <a:t>Аналитика занятий</a:t>
            </a:r>
          </a:p>
          <a:p>
            <a:pPr marL="288000">
              <a:spcBef>
                <a:spcPts val="1200"/>
              </a:spcBef>
              <a:buClr>
                <a:srgbClr val="000000"/>
              </a:buClr>
              <a:buSzPts val="1400"/>
            </a:pP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  <a:t>Позволяет просматривать статистику по школе </a:t>
            </a:r>
            <a:b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</a:b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  <a:t>и группе</a:t>
            </a:r>
          </a:p>
          <a:p>
            <a:pPr marL="288000">
              <a:spcBef>
                <a:spcPts val="1200"/>
              </a:spcBef>
              <a:buClr>
                <a:srgbClr val="000000"/>
              </a:buClr>
              <a:buSzPts val="1400"/>
            </a:pP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  <a:t>Создаёт конспекты </a:t>
            </a:r>
            <a:b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</a:b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  <a:t>и стенограммы занятий</a:t>
            </a:r>
          </a:p>
          <a:p>
            <a:pPr marL="288000">
              <a:spcBef>
                <a:spcPts val="1200"/>
              </a:spcBef>
              <a:buClr>
                <a:srgbClr val="000000"/>
              </a:buClr>
              <a:buSzPts val="1400"/>
            </a:pP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  <a:t>Распознаёт приёмы </a:t>
            </a:r>
            <a:b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</a:b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  <a:t>общения с классом</a:t>
            </a:r>
          </a:p>
          <a:p>
            <a:pPr marL="288000">
              <a:spcBef>
                <a:spcPts val="1200"/>
              </a:spcBef>
              <a:buClr>
                <a:srgbClr val="000000"/>
              </a:buClr>
              <a:buSzPts val="1400"/>
            </a:pP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  <a:t>Предлагает новые </a:t>
            </a:r>
            <a:b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</a:b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  <a:t>решения, чтобы </a:t>
            </a:r>
            <a:b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</a:b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  <a:t>разнообразить уроки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783393" y="1771639"/>
            <a:ext cx="3443436" cy="1488027"/>
          </a:xfrm>
          <a:prstGeom prst="roundRect">
            <a:avLst>
              <a:gd name="adj" fmla="val 10926"/>
            </a:avLst>
          </a:prstGeom>
          <a:solidFill>
            <a:schemeClr val="bg1"/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  <a:alpha val="26000"/>
                  </a:schemeClr>
                </a:gs>
                <a:gs pos="100000">
                  <a:schemeClr val="bg2">
                    <a:alpha val="16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>
              <a:spcAft>
                <a:spcPts val="600"/>
              </a:spcAft>
              <a:buClr>
                <a:srgbClr val="000000"/>
              </a:buClr>
              <a:buSzPts val="1400"/>
            </a:pPr>
            <a:r>
              <a:rPr lang="ru-RU" sz="1600" dirty="0">
                <a:solidFill>
                  <a:srgbClr val="1F265C"/>
                </a:solidFill>
                <a:latin typeface="Century Gothic" panose="020B0502020202020204" pitchFamily="34" charset="0"/>
                <a:ea typeface="Play"/>
                <a:cs typeface="Play"/>
              </a:rPr>
              <a:t>Конструктор </a:t>
            </a:r>
            <a:br>
              <a:rPr lang="ru-RU" sz="1600" dirty="0">
                <a:solidFill>
                  <a:srgbClr val="1F265C"/>
                </a:solidFill>
                <a:latin typeface="Century Gothic" panose="020B0502020202020204" pitchFamily="34" charset="0"/>
                <a:ea typeface="Play"/>
                <a:cs typeface="Play"/>
              </a:rPr>
            </a:br>
            <a:r>
              <a:rPr lang="ru-RU" sz="1600" dirty="0">
                <a:solidFill>
                  <a:srgbClr val="1F265C"/>
                </a:solidFill>
                <a:latin typeface="Century Gothic" panose="020B0502020202020204" pitchFamily="34" charset="0"/>
                <a:ea typeface="Play"/>
                <a:cs typeface="Play"/>
              </a:rPr>
              <a:t>викторин</a:t>
            </a:r>
          </a:p>
          <a:p>
            <a:pPr>
              <a:buClr>
                <a:srgbClr val="000000"/>
              </a:buClr>
              <a:buSzPts val="1400"/>
            </a:pP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  <a:t>Автоматическая </a:t>
            </a:r>
            <a:b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</a:b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  <a:t>генерация викторин</a:t>
            </a:r>
            <a:b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</a:b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  <a:t>с помощью ИИ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783393" y="3395452"/>
            <a:ext cx="3443436" cy="1560934"/>
          </a:xfrm>
          <a:prstGeom prst="roundRect">
            <a:avLst>
              <a:gd name="adj" fmla="val 8973"/>
            </a:avLst>
          </a:prstGeom>
          <a:solidFill>
            <a:schemeClr val="bg1"/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  <a:alpha val="26000"/>
                  </a:schemeClr>
                </a:gs>
                <a:gs pos="100000">
                  <a:schemeClr val="bg2">
                    <a:alpha val="16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>
              <a:spcAft>
                <a:spcPts val="600"/>
              </a:spcAft>
              <a:buClr>
                <a:srgbClr val="000000"/>
              </a:buClr>
              <a:buSzPts val="1400"/>
            </a:pPr>
            <a:r>
              <a:rPr lang="ru-RU" sz="1600" dirty="0">
                <a:solidFill>
                  <a:srgbClr val="1F265C"/>
                </a:solidFill>
                <a:latin typeface="Century Gothic" panose="020B0502020202020204" pitchFamily="34" charset="0"/>
                <a:ea typeface="Play"/>
                <a:cs typeface="Play"/>
              </a:rPr>
              <a:t>ИИ-помощник</a:t>
            </a:r>
          </a:p>
          <a:p>
            <a:pPr>
              <a:spcAft>
                <a:spcPts val="600"/>
              </a:spcAft>
              <a:buClr>
                <a:srgbClr val="000000"/>
              </a:buClr>
              <a:buSzPts val="1400"/>
            </a:pP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  <a:t>Придумает идею </a:t>
            </a:r>
            <a:b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</a:b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  <a:t>для занятия, подготовит </a:t>
            </a:r>
            <a:b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</a:b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  <a:t>задания и тесты </a:t>
            </a:r>
            <a:b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</a:b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  <a:ea typeface="Play"/>
                <a:cs typeface="Play"/>
              </a:rPr>
              <a:t>по любому предмету</a:t>
            </a:r>
          </a:p>
        </p:txBody>
      </p:sp>
      <p:sp>
        <p:nvSpPr>
          <p:cNvPr id="26" name="Freeform 5"/>
          <p:cNvSpPr>
            <a:spLocks noEditPoints="1"/>
          </p:cNvSpPr>
          <p:nvPr/>
        </p:nvSpPr>
        <p:spPr bwMode="auto">
          <a:xfrm>
            <a:off x="606380" y="2381727"/>
            <a:ext cx="168273" cy="167611"/>
          </a:xfrm>
          <a:custGeom>
            <a:avLst/>
            <a:gdLst>
              <a:gd name="T0" fmla="*/ 52 w 104"/>
              <a:gd name="T1" fmla="*/ 0 h 104"/>
              <a:gd name="T2" fmla="*/ 0 w 104"/>
              <a:gd name="T3" fmla="*/ 52 h 104"/>
              <a:gd name="T4" fmla="*/ 52 w 104"/>
              <a:gd name="T5" fmla="*/ 104 h 104"/>
              <a:gd name="T6" fmla="*/ 104 w 104"/>
              <a:gd name="T7" fmla="*/ 52 h 104"/>
              <a:gd name="T8" fmla="*/ 52 w 104"/>
              <a:gd name="T9" fmla="*/ 0 h 104"/>
              <a:gd name="T10" fmla="*/ 75 w 104"/>
              <a:gd name="T11" fmla="*/ 43 h 104"/>
              <a:gd name="T12" fmla="*/ 47 w 104"/>
              <a:gd name="T13" fmla="*/ 71 h 104"/>
              <a:gd name="T14" fmla="*/ 41 w 104"/>
              <a:gd name="T15" fmla="*/ 71 h 104"/>
              <a:gd name="T16" fmla="*/ 41 w 104"/>
              <a:gd name="T17" fmla="*/ 71 h 104"/>
              <a:gd name="T18" fmla="*/ 29 w 104"/>
              <a:gd name="T19" fmla="*/ 59 h 104"/>
              <a:gd name="T20" fmla="*/ 29 w 104"/>
              <a:gd name="T21" fmla="*/ 53 h 104"/>
              <a:gd name="T22" fmla="*/ 35 w 104"/>
              <a:gd name="T23" fmla="*/ 53 h 104"/>
              <a:gd name="T24" fmla="*/ 44 w 104"/>
              <a:gd name="T25" fmla="*/ 62 h 104"/>
              <a:gd name="T26" fmla="*/ 69 w 104"/>
              <a:gd name="T27" fmla="*/ 37 h 104"/>
              <a:gd name="T28" fmla="*/ 75 w 104"/>
              <a:gd name="T29" fmla="*/ 37 h 104"/>
              <a:gd name="T30" fmla="*/ 75 w 104"/>
              <a:gd name="T31" fmla="*/ 4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4" h="104">
                <a:moveTo>
                  <a:pt x="52" y="0"/>
                </a:moveTo>
                <a:cubicBezTo>
                  <a:pt x="23" y="0"/>
                  <a:pt x="0" y="23"/>
                  <a:pt x="0" y="52"/>
                </a:cubicBezTo>
                <a:cubicBezTo>
                  <a:pt x="0" y="81"/>
                  <a:pt x="23" y="104"/>
                  <a:pt x="52" y="104"/>
                </a:cubicBezTo>
                <a:cubicBezTo>
                  <a:pt x="81" y="104"/>
                  <a:pt x="104" y="81"/>
                  <a:pt x="104" y="52"/>
                </a:cubicBezTo>
                <a:cubicBezTo>
                  <a:pt x="104" y="23"/>
                  <a:pt x="81" y="0"/>
                  <a:pt x="52" y="0"/>
                </a:cubicBezTo>
                <a:close/>
                <a:moveTo>
                  <a:pt x="75" y="43"/>
                </a:moveTo>
                <a:cubicBezTo>
                  <a:pt x="47" y="71"/>
                  <a:pt x="47" y="71"/>
                  <a:pt x="47" y="71"/>
                </a:cubicBezTo>
                <a:cubicBezTo>
                  <a:pt x="45" y="72"/>
                  <a:pt x="43" y="72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29" y="59"/>
                  <a:pt x="29" y="59"/>
                  <a:pt x="29" y="59"/>
                </a:cubicBezTo>
                <a:cubicBezTo>
                  <a:pt x="28" y="57"/>
                  <a:pt x="28" y="55"/>
                  <a:pt x="29" y="53"/>
                </a:cubicBezTo>
                <a:cubicBezTo>
                  <a:pt x="31" y="52"/>
                  <a:pt x="33" y="52"/>
                  <a:pt x="35" y="53"/>
                </a:cubicBezTo>
                <a:cubicBezTo>
                  <a:pt x="44" y="62"/>
                  <a:pt x="44" y="62"/>
                  <a:pt x="44" y="62"/>
                </a:cubicBezTo>
                <a:cubicBezTo>
                  <a:pt x="69" y="37"/>
                  <a:pt x="69" y="37"/>
                  <a:pt x="69" y="37"/>
                </a:cubicBezTo>
                <a:cubicBezTo>
                  <a:pt x="71" y="36"/>
                  <a:pt x="73" y="36"/>
                  <a:pt x="75" y="37"/>
                </a:cubicBezTo>
                <a:cubicBezTo>
                  <a:pt x="76" y="39"/>
                  <a:pt x="76" y="41"/>
                  <a:pt x="75" y="43"/>
                </a:cubicBezTo>
                <a:close/>
              </a:path>
            </a:pathLst>
          </a:custGeom>
          <a:gradFill>
            <a:gsLst>
              <a:gs pos="0">
                <a:srgbClr val="2F62BE"/>
              </a:gs>
              <a:gs pos="100000">
                <a:srgbClr val="2E7FD1"/>
              </a:gs>
            </a:gsLst>
            <a:path path="circle">
              <a:fillToRect l="100000" t="10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27" name="Freeform 5"/>
          <p:cNvSpPr>
            <a:spLocks noEditPoints="1"/>
          </p:cNvSpPr>
          <p:nvPr/>
        </p:nvSpPr>
        <p:spPr bwMode="auto">
          <a:xfrm>
            <a:off x="606380" y="3076882"/>
            <a:ext cx="168273" cy="167611"/>
          </a:xfrm>
          <a:custGeom>
            <a:avLst/>
            <a:gdLst>
              <a:gd name="T0" fmla="*/ 52 w 104"/>
              <a:gd name="T1" fmla="*/ 0 h 104"/>
              <a:gd name="T2" fmla="*/ 0 w 104"/>
              <a:gd name="T3" fmla="*/ 52 h 104"/>
              <a:gd name="T4" fmla="*/ 52 w 104"/>
              <a:gd name="T5" fmla="*/ 104 h 104"/>
              <a:gd name="T6" fmla="*/ 104 w 104"/>
              <a:gd name="T7" fmla="*/ 52 h 104"/>
              <a:gd name="T8" fmla="*/ 52 w 104"/>
              <a:gd name="T9" fmla="*/ 0 h 104"/>
              <a:gd name="T10" fmla="*/ 75 w 104"/>
              <a:gd name="T11" fmla="*/ 43 h 104"/>
              <a:gd name="T12" fmla="*/ 47 w 104"/>
              <a:gd name="T13" fmla="*/ 71 h 104"/>
              <a:gd name="T14" fmla="*/ 41 w 104"/>
              <a:gd name="T15" fmla="*/ 71 h 104"/>
              <a:gd name="T16" fmla="*/ 41 w 104"/>
              <a:gd name="T17" fmla="*/ 71 h 104"/>
              <a:gd name="T18" fmla="*/ 29 w 104"/>
              <a:gd name="T19" fmla="*/ 59 h 104"/>
              <a:gd name="T20" fmla="*/ 29 w 104"/>
              <a:gd name="T21" fmla="*/ 53 h 104"/>
              <a:gd name="T22" fmla="*/ 35 w 104"/>
              <a:gd name="T23" fmla="*/ 53 h 104"/>
              <a:gd name="T24" fmla="*/ 44 w 104"/>
              <a:gd name="T25" fmla="*/ 62 h 104"/>
              <a:gd name="T26" fmla="*/ 69 w 104"/>
              <a:gd name="T27" fmla="*/ 37 h 104"/>
              <a:gd name="T28" fmla="*/ 75 w 104"/>
              <a:gd name="T29" fmla="*/ 37 h 104"/>
              <a:gd name="T30" fmla="*/ 75 w 104"/>
              <a:gd name="T31" fmla="*/ 4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4" h="104">
                <a:moveTo>
                  <a:pt x="52" y="0"/>
                </a:moveTo>
                <a:cubicBezTo>
                  <a:pt x="23" y="0"/>
                  <a:pt x="0" y="23"/>
                  <a:pt x="0" y="52"/>
                </a:cubicBezTo>
                <a:cubicBezTo>
                  <a:pt x="0" y="81"/>
                  <a:pt x="23" y="104"/>
                  <a:pt x="52" y="104"/>
                </a:cubicBezTo>
                <a:cubicBezTo>
                  <a:pt x="81" y="104"/>
                  <a:pt x="104" y="81"/>
                  <a:pt x="104" y="52"/>
                </a:cubicBezTo>
                <a:cubicBezTo>
                  <a:pt x="104" y="23"/>
                  <a:pt x="81" y="0"/>
                  <a:pt x="52" y="0"/>
                </a:cubicBezTo>
                <a:close/>
                <a:moveTo>
                  <a:pt x="75" y="43"/>
                </a:moveTo>
                <a:cubicBezTo>
                  <a:pt x="47" y="71"/>
                  <a:pt x="47" y="71"/>
                  <a:pt x="47" y="71"/>
                </a:cubicBezTo>
                <a:cubicBezTo>
                  <a:pt x="45" y="72"/>
                  <a:pt x="43" y="72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29" y="59"/>
                  <a:pt x="29" y="59"/>
                  <a:pt x="29" y="59"/>
                </a:cubicBezTo>
                <a:cubicBezTo>
                  <a:pt x="28" y="57"/>
                  <a:pt x="28" y="55"/>
                  <a:pt x="29" y="53"/>
                </a:cubicBezTo>
                <a:cubicBezTo>
                  <a:pt x="31" y="52"/>
                  <a:pt x="33" y="52"/>
                  <a:pt x="35" y="53"/>
                </a:cubicBezTo>
                <a:cubicBezTo>
                  <a:pt x="44" y="62"/>
                  <a:pt x="44" y="62"/>
                  <a:pt x="44" y="62"/>
                </a:cubicBezTo>
                <a:cubicBezTo>
                  <a:pt x="69" y="37"/>
                  <a:pt x="69" y="37"/>
                  <a:pt x="69" y="37"/>
                </a:cubicBezTo>
                <a:cubicBezTo>
                  <a:pt x="71" y="36"/>
                  <a:pt x="73" y="36"/>
                  <a:pt x="75" y="37"/>
                </a:cubicBezTo>
                <a:cubicBezTo>
                  <a:pt x="76" y="39"/>
                  <a:pt x="76" y="41"/>
                  <a:pt x="75" y="43"/>
                </a:cubicBezTo>
                <a:close/>
              </a:path>
            </a:pathLst>
          </a:custGeom>
          <a:gradFill>
            <a:gsLst>
              <a:gs pos="0">
                <a:srgbClr val="2F62BE"/>
              </a:gs>
              <a:gs pos="100000">
                <a:srgbClr val="2E7FD1"/>
              </a:gs>
            </a:gsLst>
            <a:path path="circle">
              <a:fillToRect l="100000" t="10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28" name="Freeform 5"/>
          <p:cNvSpPr>
            <a:spLocks noEditPoints="1"/>
          </p:cNvSpPr>
          <p:nvPr/>
        </p:nvSpPr>
        <p:spPr bwMode="auto">
          <a:xfrm>
            <a:off x="606380" y="3596777"/>
            <a:ext cx="168273" cy="167611"/>
          </a:xfrm>
          <a:custGeom>
            <a:avLst/>
            <a:gdLst>
              <a:gd name="T0" fmla="*/ 52 w 104"/>
              <a:gd name="T1" fmla="*/ 0 h 104"/>
              <a:gd name="T2" fmla="*/ 0 w 104"/>
              <a:gd name="T3" fmla="*/ 52 h 104"/>
              <a:gd name="T4" fmla="*/ 52 w 104"/>
              <a:gd name="T5" fmla="*/ 104 h 104"/>
              <a:gd name="T6" fmla="*/ 104 w 104"/>
              <a:gd name="T7" fmla="*/ 52 h 104"/>
              <a:gd name="T8" fmla="*/ 52 w 104"/>
              <a:gd name="T9" fmla="*/ 0 h 104"/>
              <a:gd name="T10" fmla="*/ 75 w 104"/>
              <a:gd name="T11" fmla="*/ 43 h 104"/>
              <a:gd name="T12" fmla="*/ 47 w 104"/>
              <a:gd name="T13" fmla="*/ 71 h 104"/>
              <a:gd name="T14" fmla="*/ 41 w 104"/>
              <a:gd name="T15" fmla="*/ 71 h 104"/>
              <a:gd name="T16" fmla="*/ 41 w 104"/>
              <a:gd name="T17" fmla="*/ 71 h 104"/>
              <a:gd name="T18" fmla="*/ 29 w 104"/>
              <a:gd name="T19" fmla="*/ 59 h 104"/>
              <a:gd name="T20" fmla="*/ 29 w 104"/>
              <a:gd name="T21" fmla="*/ 53 h 104"/>
              <a:gd name="T22" fmla="*/ 35 w 104"/>
              <a:gd name="T23" fmla="*/ 53 h 104"/>
              <a:gd name="T24" fmla="*/ 44 w 104"/>
              <a:gd name="T25" fmla="*/ 62 h 104"/>
              <a:gd name="T26" fmla="*/ 69 w 104"/>
              <a:gd name="T27" fmla="*/ 37 h 104"/>
              <a:gd name="T28" fmla="*/ 75 w 104"/>
              <a:gd name="T29" fmla="*/ 37 h 104"/>
              <a:gd name="T30" fmla="*/ 75 w 104"/>
              <a:gd name="T31" fmla="*/ 4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4" h="104">
                <a:moveTo>
                  <a:pt x="52" y="0"/>
                </a:moveTo>
                <a:cubicBezTo>
                  <a:pt x="23" y="0"/>
                  <a:pt x="0" y="23"/>
                  <a:pt x="0" y="52"/>
                </a:cubicBezTo>
                <a:cubicBezTo>
                  <a:pt x="0" y="81"/>
                  <a:pt x="23" y="104"/>
                  <a:pt x="52" y="104"/>
                </a:cubicBezTo>
                <a:cubicBezTo>
                  <a:pt x="81" y="104"/>
                  <a:pt x="104" y="81"/>
                  <a:pt x="104" y="52"/>
                </a:cubicBezTo>
                <a:cubicBezTo>
                  <a:pt x="104" y="23"/>
                  <a:pt x="81" y="0"/>
                  <a:pt x="52" y="0"/>
                </a:cubicBezTo>
                <a:close/>
                <a:moveTo>
                  <a:pt x="75" y="43"/>
                </a:moveTo>
                <a:cubicBezTo>
                  <a:pt x="47" y="71"/>
                  <a:pt x="47" y="71"/>
                  <a:pt x="47" y="71"/>
                </a:cubicBezTo>
                <a:cubicBezTo>
                  <a:pt x="45" y="72"/>
                  <a:pt x="43" y="72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29" y="59"/>
                  <a:pt x="29" y="59"/>
                  <a:pt x="29" y="59"/>
                </a:cubicBezTo>
                <a:cubicBezTo>
                  <a:pt x="28" y="57"/>
                  <a:pt x="28" y="55"/>
                  <a:pt x="29" y="53"/>
                </a:cubicBezTo>
                <a:cubicBezTo>
                  <a:pt x="31" y="52"/>
                  <a:pt x="33" y="52"/>
                  <a:pt x="35" y="53"/>
                </a:cubicBezTo>
                <a:cubicBezTo>
                  <a:pt x="44" y="62"/>
                  <a:pt x="44" y="62"/>
                  <a:pt x="44" y="62"/>
                </a:cubicBezTo>
                <a:cubicBezTo>
                  <a:pt x="69" y="37"/>
                  <a:pt x="69" y="37"/>
                  <a:pt x="69" y="37"/>
                </a:cubicBezTo>
                <a:cubicBezTo>
                  <a:pt x="71" y="36"/>
                  <a:pt x="73" y="36"/>
                  <a:pt x="75" y="37"/>
                </a:cubicBezTo>
                <a:cubicBezTo>
                  <a:pt x="76" y="39"/>
                  <a:pt x="76" y="41"/>
                  <a:pt x="75" y="43"/>
                </a:cubicBezTo>
                <a:close/>
              </a:path>
            </a:pathLst>
          </a:custGeom>
          <a:gradFill>
            <a:gsLst>
              <a:gs pos="0">
                <a:srgbClr val="2F62BE"/>
              </a:gs>
              <a:gs pos="100000">
                <a:srgbClr val="2E7FD1"/>
              </a:gs>
            </a:gsLst>
            <a:path path="circle">
              <a:fillToRect l="100000" t="10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29" name="Freeform 5"/>
          <p:cNvSpPr>
            <a:spLocks noEditPoints="1"/>
          </p:cNvSpPr>
          <p:nvPr/>
        </p:nvSpPr>
        <p:spPr bwMode="auto">
          <a:xfrm>
            <a:off x="606380" y="4109053"/>
            <a:ext cx="168273" cy="167611"/>
          </a:xfrm>
          <a:custGeom>
            <a:avLst/>
            <a:gdLst>
              <a:gd name="T0" fmla="*/ 52 w 104"/>
              <a:gd name="T1" fmla="*/ 0 h 104"/>
              <a:gd name="T2" fmla="*/ 0 w 104"/>
              <a:gd name="T3" fmla="*/ 52 h 104"/>
              <a:gd name="T4" fmla="*/ 52 w 104"/>
              <a:gd name="T5" fmla="*/ 104 h 104"/>
              <a:gd name="T6" fmla="*/ 104 w 104"/>
              <a:gd name="T7" fmla="*/ 52 h 104"/>
              <a:gd name="T8" fmla="*/ 52 w 104"/>
              <a:gd name="T9" fmla="*/ 0 h 104"/>
              <a:gd name="T10" fmla="*/ 75 w 104"/>
              <a:gd name="T11" fmla="*/ 43 h 104"/>
              <a:gd name="T12" fmla="*/ 47 w 104"/>
              <a:gd name="T13" fmla="*/ 71 h 104"/>
              <a:gd name="T14" fmla="*/ 41 w 104"/>
              <a:gd name="T15" fmla="*/ 71 h 104"/>
              <a:gd name="T16" fmla="*/ 41 w 104"/>
              <a:gd name="T17" fmla="*/ 71 h 104"/>
              <a:gd name="T18" fmla="*/ 29 w 104"/>
              <a:gd name="T19" fmla="*/ 59 h 104"/>
              <a:gd name="T20" fmla="*/ 29 w 104"/>
              <a:gd name="T21" fmla="*/ 53 h 104"/>
              <a:gd name="T22" fmla="*/ 35 w 104"/>
              <a:gd name="T23" fmla="*/ 53 h 104"/>
              <a:gd name="T24" fmla="*/ 44 w 104"/>
              <a:gd name="T25" fmla="*/ 62 h 104"/>
              <a:gd name="T26" fmla="*/ 69 w 104"/>
              <a:gd name="T27" fmla="*/ 37 h 104"/>
              <a:gd name="T28" fmla="*/ 75 w 104"/>
              <a:gd name="T29" fmla="*/ 37 h 104"/>
              <a:gd name="T30" fmla="*/ 75 w 104"/>
              <a:gd name="T31" fmla="*/ 4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4" h="104">
                <a:moveTo>
                  <a:pt x="52" y="0"/>
                </a:moveTo>
                <a:cubicBezTo>
                  <a:pt x="23" y="0"/>
                  <a:pt x="0" y="23"/>
                  <a:pt x="0" y="52"/>
                </a:cubicBezTo>
                <a:cubicBezTo>
                  <a:pt x="0" y="81"/>
                  <a:pt x="23" y="104"/>
                  <a:pt x="52" y="104"/>
                </a:cubicBezTo>
                <a:cubicBezTo>
                  <a:pt x="81" y="104"/>
                  <a:pt x="104" y="81"/>
                  <a:pt x="104" y="52"/>
                </a:cubicBezTo>
                <a:cubicBezTo>
                  <a:pt x="104" y="23"/>
                  <a:pt x="81" y="0"/>
                  <a:pt x="52" y="0"/>
                </a:cubicBezTo>
                <a:close/>
                <a:moveTo>
                  <a:pt x="75" y="43"/>
                </a:moveTo>
                <a:cubicBezTo>
                  <a:pt x="47" y="71"/>
                  <a:pt x="47" y="71"/>
                  <a:pt x="47" y="71"/>
                </a:cubicBezTo>
                <a:cubicBezTo>
                  <a:pt x="45" y="72"/>
                  <a:pt x="43" y="72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29" y="59"/>
                  <a:pt x="29" y="59"/>
                  <a:pt x="29" y="59"/>
                </a:cubicBezTo>
                <a:cubicBezTo>
                  <a:pt x="28" y="57"/>
                  <a:pt x="28" y="55"/>
                  <a:pt x="29" y="53"/>
                </a:cubicBezTo>
                <a:cubicBezTo>
                  <a:pt x="31" y="52"/>
                  <a:pt x="33" y="52"/>
                  <a:pt x="35" y="53"/>
                </a:cubicBezTo>
                <a:cubicBezTo>
                  <a:pt x="44" y="62"/>
                  <a:pt x="44" y="62"/>
                  <a:pt x="44" y="62"/>
                </a:cubicBezTo>
                <a:cubicBezTo>
                  <a:pt x="69" y="37"/>
                  <a:pt x="69" y="37"/>
                  <a:pt x="69" y="37"/>
                </a:cubicBezTo>
                <a:cubicBezTo>
                  <a:pt x="71" y="36"/>
                  <a:pt x="73" y="36"/>
                  <a:pt x="75" y="37"/>
                </a:cubicBezTo>
                <a:cubicBezTo>
                  <a:pt x="76" y="39"/>
                  <a:pt x="76" y="41"/>
                  <a:pt x="75" y="43"/>
                </a:cubicBezTo>
                <a:close/>
              </a:path>
            </a:pathLst>
          </a:custGeom>
          <a:gradFill>
            <a:gsLst>
              <a:gs pos="0">
                <a:srgbClr val="2F62BE"/>
              </a:gs>
              <a:gs pos="100000">
                <a:srgbClr val="2E7FD1"/>
              </a:gs>
            </a:gsLst>
            <a:path path="circle">
              <a:fillToRect l="100000" t="10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Century Gothic" panose="020B0502020202020204" pitchFamily="34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9AD6FDF0-5D66-4B93-AA61-CA1EE5325C41}"/>
              </a:ext>
            </a:extLst>
          </p:cNvPr>
          <p:cNvGrpSpPr/>
          <p:nvPr/>
        </p:nvGrpSpPr>
        <p:grpSpPr>
          <a:xfrm>
            <a:off x="2850032" y="4100829"/>
            <a:ext cx="645681" cy="693474"/>
            <a:chOff x="3351532" y="3697708"/>
            <a:chExt cx="645681" cy="693474"/>
          </a:xfrm>
        </p:grpSpPr>
        <p:sp>
          <p:nvSpPr>
            <p:cNvPr id="34" name="Овал 33"/>
            <p:cNvSpPr/>
            <p:nvPr/>
          </p:nvSpPr>
          <p:spPr>
            <a:xfrm>
              <a:off x="3375044" y="3769013"/>
              <a:ext cx="622169" cy="622169"/>
            </a:xfrm>
            <a:prstGeom prst="ellipse">
              <a:avLst/>
            </a:prstGeom>
            <a:gradFill flip="none" rotWithShape="1">
              <a:gsLst>
                <a:gs pos="36000">
                  <a:srgbClr val="0DD49D"/>
                </a:gs>
                <a:gs pos="0">
                  <a:srgbClr val="0DD49D"/>
                </a:gs>
                <a:gs pos="100000">
                  <a:srgbClr val="84F984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entury Gothic" panose="020B0502020202020204" pitchFamily="34" charset="0"/>
              </a:endParaRPr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51532" y="3697708"/>
              <a:ext cx="624840" cy="624840"/>
            </a:xfrm>
            <a:prstGeom prst="rect">
              <a:avLst/>
            </a:prstGeom>
            <a:effectLst>
              <a:outerShdw blurRad="50800" dist="38100" dir="2700000" algn="tl" rotWithShape="0">
                <a:srgbClr val="0846A6">
                  <a:alpha val="15000"/>
                </a:srgbClr>
              </a:outerShdw>
            </a:effectLst>
          </p:spPr>
        </p:pic>
      </p:grpSp>
      <p:sp>
        <p:nvSpPr>
          <p:cNvPr id="38" name="Скругленный прямоугольник 37"/>
          <p:cNvSpPr/>
          <p:nvPr/>
        </p:nvSpPr>
        <p:spPr>
          <a:xfrm>
            <a:off x="5801167" y="5099164"/>
            <a:ext cx="1425663" cy="1440130"/>
          </a:xfrm>
          <a:prstGeom prst="roundRect">
            <a:avLst>
              <a:gd name="adj" fmla="val 10739"/>
            </a:avLst>
          </a:prstGeom>
          <a:solidFill>
            <a:schemeClr val="bg1"/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  <a:alpha val="26000"/>
                  </a:schemeClr>
                </a:gs>
                <a:gs pos="100000">
                  <a:schemeClr val="bg2">
                    <a:alpha val="16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>
              <a:spcAft>
                <a:spcPts val="600"/>
              </a:spcAft>
              <a:buClr>
                <a:srgbClr val="000000"/>
              </a:buClr>
              <a:buSzPts val="1400"/>
            </a:pPr>
            <a:endParaRPr lang="ru-RU" sz="1600" dirty="0">
              <a:solidFill>
                <a:srgbClr val="1F265C"/>
              </a:solidFill>
              <a:latin typeface="Century Gothic" panose="020B0502020202020204" pitchFamily="34" charset="0"/>
              <a:ea typeface="Play"/>
              <a:cs typeface="Play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4D8775AB-8E4D-4676-9354-F4AB8AB38C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5879192" y="5184424"/>
            <a:ext cx="1269612" cy="1269612"/>
          </a:xfrm>
          <a:prstGeom prst="roundRect">
            <a:avLst>
              <a:gd name="adj" fmla="val 6904"/>
            </a:avLst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CA768B17-A4E0-4747-A3AA-832143FAB600}"/>
              </a:ext>
            </a:extLst>
          </p:cNvPr>
          <p:cNvGrpSpPr/>
          <p:nvPr/>
        </p:nvGrpSpPr>
        <p:grpSpPr>
          <a:xfrm>
            <a:off x="6299086" y="3953935"/>
            <a:ext cx="895885" cy="895885"/>
            <a:chOff x="6944808" y="3487548"/>
            <a:chExt cx="895885" cy="895885"/>
          </a:xfrm>
        </p:grpSpPr>
        <p:sp>
          <p:nvSpPr>
            <p:cNvPr id="3" name="Овал 2"/>
            <p:cNvSpPr/>
            <p:nvPr/>
          </p:nvSpPr>
          <p:spPr>
            <a:xfrm>
              <a:off x="7081667" y="3751257"/>
              <a:ext cx="622169" cy="622169"/>
            </a:xfrm>
            <a:prstGeom prst="ellipse">
              <a:avLst/>
            </a:prstGeom>
            <a:gradFill flip="none" rotWithShape="1">
              <a:gsLst>
                <a:gs pos="36000">
                  <a:srgbClr val="0DD49D"/>
                </a:gs>
                <a:gs pos="0">
                  <a:srgbClr val="0DD49D"/>
                </a:gs>
                <a:gs pos="100000">
                  <a:srgbClr val="84F984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entury Gothic" panose="020B050202020202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xmlns="" id="{FFF678B8-030C-46FF-BB04-771C21863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44808" y="3487548"/>
              <a:ext cx="895885" cy="895885"/>
            </a:xfrm>
            <a:prstGeom prst="rect">
              <a:avLst/>
            </a:prstGeom>
          </p:spPr>
        </p:pic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27A7240E-9AB3-4A06-A432-532BA921EED1}"/>
              </a:ext>
            </a:extLst>
          </p:cNvPr>
          <p:cNvGrpSpPr/>
          <p:nvPr/>
        </p:nvGrpSpPr>
        <p:grpSpPr>
          <a:xfrm>
            <a:off x="6346892" y="2365661"/>
            <a:ext cx="848079" cy="802646"/>
            <a:chOff x="6641607" y="2193615"/>
            <a:chExt cx="848079" cy="802646"/>
          </a:xfrm>
        </p:grpSpPr>
        <p:sp>
          <p:nvSpPr>
            <p:cNvPr id="31" name="Овал 30"/>
            <p:cNvSpPr/>
            <p:nvPr/>
          </p:nvSpPr>
          <p:spPr>
            <a:xfrm>
              <a:off x="6723040" y="2342119"/>
              <a:ext cx="622169" cy="622169"/>
            </a:xfrm>
            <a:prstGeom prst="ellipse">
              <a:avLst/>
            </a:prstGeom>
            <a:gradFill flip="none" rotWithShape="1">
              <a:gsLst>
                <a:gs pos="36000">
                  <a:srgbClr val="0DD49D"/>
                </a:gs>
                <a:gs pos="0">
                  <a:srgbClr val="0DD49D"/>
                </a:gs>
                <a:gs pos="100000">
                  <a:srgbClr val="84F984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entury Gothic" panose="020B050202020202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xmlns="" id="{A2B55844-DB04-7244-F338-11D1294ECC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41607" y="2193615"/>
              <a:ext cx="848079" cy="802646"/>
            </a:xfrm>
            <a:prstGeom prst="rect">
              <a:avLst/>
            </a:prstGeom>
          </p:spPr>
        </p:pic>
      </p:grp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xmlns="" id="{E9AC88BF-3D92-811D-C28E-867E85046A2F}"/>
              </a:ext>
            </a:extLst>
          </p:cNvPr>
          <p:cNvSpPr/>
          <p:nvPr/>
        </p:nvSpPr>
        <p:spPr>
          <a:xfrm>
            <a:off x="3780874" y="5092171"/>
            <a:ext cx="1959118" cy="1447123"/>
          </a:xfrm>
          <a:prstGeom prst="roundRect">
            <a:avLst>
              <a:gd name="adj" fmla="val 10739"/>
            </a:avLst>
          </a:prstGeom>
          <a:solidFill>
            <a:schemeClr val="bg1"/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  <a:alpha val="26000"/>
                  </a:schemeClr>
                </a:gs>
                <a:gs pos="100000">
                  <a:schemeClr val="bg2">
                    <a:alpha val="16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>
              <a:spcAft>
                <a:spcPts val="600"/>
              </a:spcAft>
              <a:buClr>
                <a:srgbClr val="000000"/>
              </a:buClr>
              <a:buSzPts val="1400"/>
            </a:pPr>
            <a:r>
              <a:rPr lang="ru-RU" sz="1300" dirty="0">
                <a:solidFill>
                  <a:srgbClr val="1F265C"/>
                </a:solidFill>
                <a:latin typeface="Century Gothic" panose="020B0502020202020204" pitchFamily="34" charset="0"/>
                <a:ea typeface="Play"/>
                <a:cs typeface="Play"/>
              </a:rPr>
              <a:t>Консультативная поддержка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EF0CC304-C816-60F8-DCB8-BEA558BC1F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105" y="5912017"/>
            <a:ext cx="1415800" cy="430499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B9975DA1-BC55-77D5-9A57-F593BEDB595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41638" y="5749989"/>
            <a:ext cx="802991" cy="745509"/>
          </a:xfrm>
          <a:prstGeom prst="rect">
            <a:avLst/>
          </a:prstGeom>
        </p:spPr>
      </p:pic>
      <p:grpSp>
        <p:nvGrpSpPr>
          <p:cNvPr id="36" name="Рисунок 447">
            <a:extLst>
              <a:ext uri="{FF2B5EF4-FFF2-40B4-BE49-F238E27FC236}">
                <a16:creationId xmlns:a16="http://schemas.microsoft.com/office/drawing/2014/main" xmlns="" id="{06613561-5390-1F89-79A4-C2B17C9A79E9}"/>
              </a:ext>
            </a:extLst>
          </p:cNvPr>
          <p:cNvGrpSpPr/>
          <p:nvPr/>
        </p:nvGrpSpPr>
        <p:grpSpPr>
          <a:xfrm>
            <a:off x="3939834" y="5912017"/>
            <a:ext cx="1316201" cy="264273"/>
            <a:chOff x="3156925" y="5728168"/>
            <a:chExt cx="2389752" cy="479826"/>
          </a:xfrm>
        </p:grpSpPr>
        <p:grpSp>
          <p:nvGrpSpPr>
            <p:cNvPr id="39" name="Рисунок 447">
              <a:extLst>
                <a:ext uri="{FF2B5EF4-FFF2-40B4-BE49-F238E27FC236}">
                  <a16:creationId xmlns:a16="http://schemas.microsoft.com/office/drawing/2014/main" xmlns="" id="{83BB986A-DA06-6D10-F920-EB9C373133F7}"/>
                </a:ext>
              </a:extLst>
            </p:cNvPr>
            <p:cNvGrpSpPr/>
            <p:nvPr/>
          </p:nvGrpSpPr>
          <p:grpSpPr>
            <a:xfrm>
              <a:off x="3156925" y="5763154"/>
              <a:ext cx="467579" cy="411164"/>
              <a:chOff x="3156925" y="5763154"/>
              <a:chExt cx="467579" cy="411164"/>
            </a:xfrm>
          </p:grpSpPr>
          <p:sp>
            <p:nvSpPr>
              <p:cNvPr id="108" name="Полилиния 107">
                <a:extLst>
                  <a:ext uri="{FF2B5EF4-FFF2-40B4-BE49-F238E27FC236}">
                    <a16:creationId xmlns:a16="http://schemas.microsoft.com/office/drawing/2014/main" xmlns="" id="{986883BD-315C-C084-6DDE-A2061EF036DF}"/>
                  </a:ext>
                </a:extLst>
              </p:cNvPr>
              <p:cNvSpPr/>
              <p:nvPr/>
            </p:nvSpPr>
            <p:spPr>
              <a:xfrm>
                <a:off x="3493759" y="5763846"/>
                <a:ext cx="130745" cy="410472"/>
              </a:xfrm>
              <a:custGeom>
                <a:avLst/>
                <a:gdLst>
                  <a:gd name="connsiteX0" fmla="*/ 93959 w 130745"/>
                  <a:gd name="connsiteY0" fmla="*/ 290355 h 410472"/>
                  <a:gd name="connsiteX1" fmla="*/ 70913 w 130745"/>
                  <a:gd name="connsiteY1" fmla="*/ 329462 h 410472"/>
                  <a:gd name="connsiteX2" fmla="*/ 1330 w 130745"/>
                  <a:gd name="connsiteY2" fmla="*/ 369009 h 410472"/>
                  <a:gd name="connsiteX3" fmla="*/ 0 w 130745"/>
                  <a:gd name="connsiteY3" fmla="*/ 371206 h 410472"/>
                  <a:gd name="connsiteX4" fmla="*/ 0 w 130745"/>
                  <a:gd name="connsiteY4" fmla="*/ 408556 h 410472"/>
                  <a:gd name="connsiteX5" fmla="*/ 3102 w 130745"/>
                  <a:gd name="connsiteY5" fmla="*/ 410314 h 410472"/>
                  <a:gd name="connsiteX6" fmla="*/ 103710 w 130745"/>
                  <a:gd name="connsiteY6" fmla="*/ 353190 h 410472"/>
                  <a:gd name="connsiteX7" fmla="*/ 130745 w 130745"/>
                  <a:gd name="connsiteY7" fmla="*/ 307052 h 410472"/>
                  <a:gd name="connsiteX8" fmla="*/ 130745 w 130745"/>
                  <a:gd name="connsiteY8" fmla="*/ 103606 h 410472"/>
                  <a:gd name="connsiteX9" fmla="*/ 103710 w 130745"/>
                  <a:gd name="connsiteY9" fmla="*/ 57468 h 410472"/>
                  <a:gd name="connsiteX10" fmla="*/ 3102 w 130745"/>
                  <a:gd name="connsiteY10" fmla="*/ 345 h 410472"/>
                  <a:gd name="connsiteX11" fmla="*/ 0 w 130745"/>
                  <a:gd name="connsiteY11" fmla="*/ 2102 h 410472"/>
                  <a:gd name="connsiteX12" fmla="*/ 0 w 130745"/>
                  <a:gd name="connsiteY12" fmla="*/ 39452 h 410472"/>
                  <a:gd name="connsiteX13" fmla="*/ 1330 w 130745"/>
                  <a:gd name="connsiteY13" fmla="*/ 41649 h 410472"/>
                  <a:gd name="connsiteX14" fmla="*/ 70913 w 130745"/>
                  <a:gd name="connsiteY14" fmla="*/ 81196 h 410472"/>
                  <a:gd name="connsiteX15" fmla="*/ 93959 w 130745"/>
                  <a:gd name="connsiteY15" fmla="*/ 120303 h 410472"/>
                  <a:gd name="connsiteX16" fmla="*/ 93959 w 130745"/>
                  <a:gd name="connsiteY16" fmla="*/ 290355 h 410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0745" h="410472">
                    <a:moveTo>
                      <a:pt x="93959" y="290355"/>
                    </a:moveTo>
                    <a:cubicBezTo>
                      <a:pt x="93959" y="306613"/>
                      <a:pt x="85095" y="321113"/>
                      <a:pt x="70913" y="329462"/>
                    </a:cubicBezTo>
                    <a:lnTo>
                      <a:pt x="1330" y="369009"/>
                    </a:lnTo>
                    <a:cubicBezTo>
                      <a:pt x="443" y="369448"/>
                      <a:pt x="0" y="369888"/>
                      <a:pt x="0" y="371206"/>
                    </a:cubicBezTo>
                    <a:lnTo>
                      <a:pt x="0" y="408556"/>
                    </a:lnTo>
                    <a:cubicBezTo>
                      <a:pt x="0" y="410314"/>
                      <a:pt x="1773" y="410753"/>
                      <a:pt x="3102" y="410314"/>
                    </a:cubicBezTo>
                    <a:lnTo>
                      <a:pt x="103710" y="353190"/>
                    </a:lnTo>
                    <a:cubicBezTo>
                      <a:pt x="120551" y="343523"/>
                      <a:pt x="130745" y="325947"/>
                      <a:pt x="130745" y="307052"/>
                    </a:cubicBezTo>
                    <a:lnTo>
                      <a:pt x="130745" y="103606"/>
                    </a:lnTo>
                    <a:cubicBezTo>
                      <a:pt x="130745" y="84711"/>
                      <a:pt x="120551" y="66696"/>
                      <a:pt x="103710" y="57468"/>
                    </a:cubicBezTo>
                    <a:lnTo>
                      <a:pt x="3102" y="345"/>
                    </a:lnTo>
                    <a:cubicBezTo>
                      <a:pt x="1773" y="-534"/>
                      <a:pt x="0" y="345"/>
                      <a:pt x="0" y="2102"/>
                    </a:cubicBezTo>
                    <a:lnTo>
                      <a:pt x="0" y="39452"/>
                    </a:lnTo>
                    <a:cubicBezTo>
                      <a:pt x="0" y="40770"/>
                      <a:pt x="443" y="41210"/>
                      <a:pt x="1330" y="41649"/>
                    </a:cubicBezTo>
                    <a:lnTo>
                      <a:pt x="70913" y="81196"/>
                    </a:lnTo>
                    <a:cubicBezTo>
                      <a:pt x="85095" y="89105"/>
                      <a:pt x="93959" y="104045"/>
                      <a:pt x="93959" y="120303"/>
                    </a:cubicBezTo>
                    <a:lnTo>
                      <a:pt x="93959" y="290355"/>
                    </a:lnTo>
                    <a:close/>
                  </a:path>
                </a:pathLst>
              </a:custGeom>
              <a:solidFill>
                <a:srgbClr val="182D44"/>
              </a:solidFill>
              <a:ln w="44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9" name="Полилиния 108">
                <a:extLst>
                  <a:ext uri="{FF2B5EF4-FFF2-40B4-BE49-F238E27FC236}">
                    <a16:creationId xmlns:a16="http://schemas.microsoft.com/office/drawing/2014/main" xmlns="" id="{BF1ACACD-6A68-CD86-394D-2A9D67107941}"/>
                  </a:ext>
                </a:extLst>
              </p:cNvPr>
              <p:cNvSpPr/>
              <p:nvPr/>
            </p:nvSpPr>
            <p:spPr>
              <a:xfrm>
                <a:off x="3403209" y="5826405"/>
                <a:ext cx="147723" cy="285426"/>
              </a:xfrm>
              <a:custGeom>
                <a:avLst/>
                <a:gdLst>
                  <a:gd name="connsiteX0" fmla="*/ 53322 w 147723"/>
                  <a:gd name="connsiteY0" fmla="*/ 182 h 285426"/>
                  <a:gd name="connsiteX1" fmla="*/ 39582 w 147723"/>
                  <a:gd name="connsiteY1" fmla="*/ 8091 h 285426"/>
                  <a:gd name="connsiteX2" fmla="*/ 1024 w 147723"/>
                  <a:gd name="connsiteY2" fmla="*/ 30062 h 285426"/>
                  <a:gd name="connsiteX3" fmla="*/ 1024 w 147723"/>
                  <a:gd name="connsiteY3" fmla="*/ 33138 h 285426"/>
                  <a:gd name="connsiteX4" fmla="*/ 79027 w 147723"/>
                  <a:gd name="connsiteY4" fmla="*/ 77518 h 285426"/>
                  <a:gd name="connsiteX5" fmla="*/ 90994 w 147723"/>
                  <a:gd name="connsiteY5" fmla="*/ 97731 h 285426"/>
                  <a:gd name="connsiteX6" fmla="*/ 90994 w 147723"/>
                  <a:gd name="connsiteY6" fmla="*/ 186931 h 285426"/>
                  <a:gd name="connsiteX7" fmla="*/ 79027 w 147723"/>
                  <a:gd name="connsiteY7" fmla="*/ 207144 h 285426"/>
                  <a:gd name="connsiteX8" fmla="*/ 1024 w 147723"/>
                  <a:gd name="connsiteY8" fmla="*/ 251963 h 285426"/>
                  <a:gd name="connsiteX9" fmla="*/ 1024 w 147723"/>
                  <a:gd name="connsiteY9" fmla="*/ 255039 h 285426"/>
                  <a:gd name="connsiteX10" fmla="*/ 39582 w 147723"/>
                  <a:gd name="connsiteY10" fmla="*/ 277010 h 285426"/>
                  <a:gd name="connsiteX11" fmla="*/ 53322 w 147723"/>
                  <a:gd name="connsiteY11" fmla="*/ 284919 h 285426"/>
                  <a:gd name="connsiteX12" fmla="*/ 55981 w 147723"/>
                  <a:gd name="connsiteY12" fmla="*/ 284919 h 285426"/>
                  <a:gd name="connsiteX13" fmla="*/ 129109 w 147723"/>
                  <a:gd name="connsiteY13" fmla="*/ 243615 h 285426"/>
                  <a:gd name="connsiteX14" fmla="*/ 147724 w 147723"/>
                  <a:gd name="connsiteY14" fmla="*/ 211977 h 285426"/>
                  <a:gd name="connsiteX15" fmla="*/ 147724 w 147723"/>
                  <a:gd name="connsiteY15" fmla="*/ 73563 h 285426"/>
                  <a:gd name="connsiteX16" fmla="*/ 129109 w 147723"/>
                  <a:gd name="connsiteY16" fmla="*/ 41926 h 285426"/>
                  <a:gd name="connsiteX17" fmla="*/ 55981 w 147723"/>
                  <a:gd name="connsiteY17" fmla="*/ 621 h 285426"/>
                  <a:gd name="connsiteX18" fmla="*/ 53322 w 147723"/>
                  <a:gd name="connsiteY18" fmla="*/ 182 h 285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47723" h="285426">
                    <a:moveTo>
                      <a:pt x="53322" y="182"/>
                    </a:moveTo>
                    <a:lnTo>
                      <a:pt x="39582" y="8091"/>
                    </a:lnTo>
                    <a:lnTo>
                      <a:pt x="1024" y="30062"/>
                    </a:lnTo>
                    <a:cubicBezTo>
                      <a:pt x="-306" y="30941"/>
                      <a:pt x="-306" y="32259"/>
                      <a:pt x="1024" y="33138"/>
                    </a:cubicBezTo>
                    <a:lnTo>
                      <a:pt x="79027" y="77518"/>
                    </a:lnTo>
                    <a:cubicBezTo>
                      <a:pt x="86562" y="81912"/>
                      <a:pt x="90994" y="89382"/>
                      <a:pt x="90994" y="97731"/>
                    </a:cubicBezTo>
                    <a:lnTo>
                      <a:pt x="90994" y="186931"/>
                    </a:lnTo>
                    <a:cubicBezTo>
                      <a:pt x="90994" y="195280"/>
                      <a:pt x="86562" y="203189"/>
                      <a:pt x="79027" y="207144"/>
                    </a:cubicBezTo>
                    <a:lnTo>
                      <a:pt x="1024" y="251963"/>
                    </a:lnTo>
                    <a:cubicBezTo>
                      <a:pt x="-749" y="252842"/>
                      <a:pt x="137" y="254600"/>
                      <a:pt x="1024" y="255039"/>
                    </a:cubicBezTo>
                    <a:lnTo>
                      <a:pt x="39582" y="277010"/>
                    </a:lnTo>
                    <a:lnTo>
                      <a:pt x="53322" y="284919"/>
                    </a:lnTo>
                    <a:cubicBezTo>
                      <a:pt x="54208" y="285798"/>
                      <a:pt x="55538" y="285359"/>
                      <a:pt x="55981" y="284919"/>
                    </a:cubicBezTo>
                    <a:lnTo>
                      <a:pt x="129109" y="243615"/>
                    </a:lnTo>
                    <a:cubicBezTo>
                      <a:pt x="140633" y="237024"/>
                      <a:pt x="147724" y="225160"/>
                      <a:pt x="147724" y="211977"/>
                    </a:cubicBezTo>
                    <a:lnTo>
                      <a:pt x="147724" y="73563"/>
                    </a:lnTo>
                    <a:cubicBezTo>
                      <a:pt x="147724" y="60381"/>
                      <a:pt x="140633" y="48517"/>
                      <a:pt x="129109" y="41926"/>
                    </a:cubicBezTo>
                    <a:lnTo>
                      <a:pt x="55981" y="621"/>
                    </a:lnTo>
                    <a:cubicBezTo>
                      <a:pt x="55538" y="182"/>
                      <a:pt x="54208" y="-257"/>
                      <a:pt x="53322" y="182"/>
                    </a:cubicBezTo>
                    <a:close/>
                  </a:path>
                </a:pathLst>
              </a:custGeom>
              <a:solidFill>
                <a:srgbClr val="008A9C"/>
              </a:solidFill>
              <a:ln w="44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0" name="Полилиния 109">
                <a:extLst>
                  <a:ext uri="{FF2B5EF4-FFF2-40B4-BE49-F238E27FC236}">
                    <a16:creationId xmlns:a16="http://schemas.microsoft.com/office/drawing/2014/main" xmlns="" id="{6D9B4314-0DFD-E25F-BB9F-F60225F24967}"/>
                  </a:ext>
                </a:extLst>
              </p:cNvPr>
              <p:cNvSpPr/>
              <p:nvPr/>
            </p:nvSpPr>
            <p:spPr>
              <a:xfrm>
                <a:off x="3230939" y="5825640"/>
                <a:ext cx="147723" cy="285134"/>
              </a:xfrm>
              <a:custGeom>
                <a:avLst/>
                <a:gdLst>
                  <a:gd name="connsiteX0" fmla="*/ 146700 w 147723"/>
                  <a:gd name="connsiteY0" fmla="*/ 251849 h 285134"/>
                  <a:gd name="connsiteX1" fmla="*/ 68697 w 147723"/>
                  <a:gd name="connsiteY1" fmla="*/ 207469 h 285134"/>
                  <a:gd name="connsiteX2" fmla="*/ 56730 w 147723"/>
                  <a:gd name="connsiteY2" fmla="*/ 187256 h 285134"/>
                  <a:gd name="connsiteX3" fmla="*/ 56730 w 147723"/>
                  <a:gd name="connsiteY3" fmla="*/ 98056 h 285134"/>
                  <a:gd name="connsiteX4" fmla="*/ 68697 w 147723"/>
                  <a:gd name="connsiteY4" fmla="*/ 77843 h 285134"/>
                  <a:gd name="connsiteX5" fmla="*/ 146700 w 147723"/>
                  <a:gd name="connsiteY5" fmla="*/ 33463 h 285134"/>
                  <a:gd name="connsiteX6" fmla="*/ 146700 w 147723"/>
                  <a:gd name="connsiteY6" fmla="*/ 30387 h 285134"/>
                  <a:gd name="connsiteX7" fmla="*/ 108142 w 147723"/>
                  <a:gd name="connsiteY7" fmla="*/ 8417 h 285134"/>
                  <a:gd name="connsiteX8" fmla="*/ 94402 w 147723"/>
                  <a:gd name="connsiteY8" fmla="*/ 507 h 285134"/>
                  <a:gd name="connsiteX9" fmla="*/ 91743 w 147723"/>
                  <a:gd name="connsiteY9" fmla="*/ 507 h 285134"/>
                  <a:gd name="connsiteX10" fmla="*/ 18615 w 147723"/>
                  <a:gd name="connsiteY10" fmla="*/ 41812 h 285134"/>
                  <a:gd name="connsiteX11" fmla="*/ 0 w 147723"/>
                  <a:gd name="connsiteY11" fmla="*/ 73449 h 285134"/>
                  <a:gd name="connsiteX12" fmla="*/ 0 w 147723"/>
                  <a:gd name="connsiteY12" fmla="*/ 211863 h 285134"/>
                  <a:gd name="connsiteX13" fmla="*/ 18615 w 147723"/>
                  <a:gd name="connsiteY13" fmla="*/ 243501 h 285134"/>
                  <a:gd name="connsiteX14" fmla="*/ 91743 w 147723"/>
                  <a:gd name="connsiteY14" fmla="*/ 284805 h 285134"/>
                  <a:gd name="connsiteX15" fmla="*/ 94402 w 147723"/>
                  <a:gd name="connsiteY15" fmla="*/ 284805 h 285134"/>
                  <a:gd name="connsiteX16" fmla="*/ 108142 w 147723"/>
                  <a:gd name="connsiteY16" fmla="*/ 276896 h 285134"/>
                  <a:gd name="connsiteX17" fmla="*/ 146700 w 147723"/>
                  <a:gd name="connsiteY17" fmla="*/ 254925 h 285134"/>
                  <a:gd name="connsiteX18" fmla="*/ 146700 w 147723"/>
                  <a:gd name="connsiteY18" fmla="*/ 251849 h 285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47723" h="285134">
                    <a:moveTo>
                      <a:pt x="146700" y="251849"/>
                    </a:moveTo>
                    <a:lnTo>
                      <a:pt x="68697" y="207469"/>
                    </a:lnTo>
                    <a:cubicBezTo>
                      <a:pt x="61162" y="203075"/>
                      <a:pt x="56730" y="195605"/>
                      <a:pt x="56730" y="187256"/>
                    </a:cubicBezTo>
                    <a:lnTo>
                      <a:pt x="56730" y="98056"/>
                    </a:lnTo>
                    <a:cubicBezTo>
                      <a:pt x="56730" y="89707"/>
                      <a:pt x="61162" y="81798"/>
                      <a:pt x="68697" y="77843"/>
                    </a:cubicBezTo>
                    <a:lnTo>
                      <a:pt x="146700" y="33463"/>
                    </a:lnTo>
                    <a:cubicBezTo>
                      <a:pt x="148030" y="32584"/>
                      <a:pt x="148030" y="31266"/>
                      <a:pt x="146700" y="30387"/>
                    </a:cubicBezTo>
                    <a:lnTo>
                      <a:pt x="108142" y="8417"/>
                    </a:lnTo>
                    <a:lnTo>
                      <a:pt x="94402" y="507"/>
                    </a:lnTo>
                    <a:cubicBezTo>
                      <a:pt x="93516" y="-371"/>
                      <a:pt x="92186" y="68"/>
                      <a:pt x="91743" y="507"/>
                    </a:cubicBezTo>
                    <a:lnTo>
                      <a:pt x="18615" y="41812"/>
                    </a:lnTo>
                    <a:cubicBezTo>
                      <a:pt x="7091" y="48403"/>
                      <a:pt x="0" y="60267"/>
                      <a:pt x="0" y="73449"/>
                    </a:cubicBezTo>
                    <a:lnTo>
                      <a:pt x="0" y="211863"/>
                    </a:lnTo>
                    <a:cubicBezTo>
                      <a:pt x="0" y="225045"/>
                      <a:pt x="7091" y="236910"/>
                      <a:pt x="18615" y="243501"/>
                    </a:cubicBezTo>
                    <a:lnTo>
                      <a:pt x="91743" y="284805"/>
                    </a:lnTo>
                    <a:cubicBezTo>
                      <a:pt x="92186" y="285245"/>
                      <a:pt x="93516" y="285245"/>
                      <a:pt x="94402" y="284805"/>
                    </a:cubicBezTo>
                    <a:lnTo>
                      <a:pt x="108142" y="276896"/>
                    </a:lnTo>
                    <a:lnTo>
                      <a:pt x="146700" y="254925"/>
                    </a:lnTo>
                    <a:cubicBezTo>
                      <a:pt x="147587" y="254486"/>
                      <a:pt x="148473" y="252728"/>
                      <a:pt x="146700" y="251849"/>
                    </a:cubicBezTo>
                  </a:path>
                </a:pathLst>
              </a:custGeom>
              <a:solidFill>
                <a:srgbClr val="008A9C"/>
              </a:solidFill>
              <a:ln w="44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1" name="Полилиния 110">
                <a:extLst>
                  <a:ext uri="{FF2B5EF4-FFF2-40B4-BE49-F238E27FC236}">
                    <a16:creationId xmlns:a16="http://schemas.microsoft.com/office/drawing/2014/main" xmlns="" id="{99C83527-1E89-9A67-4605-0A2B26DE1CDE}"/>
                  </a:ext>
                </a:extLst>
              </p:cNvPr>
              <p:cNvSpPr/>
              <p:nvPr/>
            </p:nvSpPr>
            <p:spPr>
              <a:xfrm>
                <a:off x="3156925" y="5763154"/>
                <a:ext cx="131188" cy="410032"/>
              </a:xfrm>
              <a:custGeom>
                <a:avLst/>
                <a:gdLst>
                  <a:gd name="connsiteX0" fmla="*/ 129415 w 131188"/>
                  <a:gd name="connsiteY0" fmla="*/ 368823 h 410032"/>
                  <a:gd name="connsiteX1" fmla="*/ 59832 w 131188"/>
                  <a:gd name="connsiteY1" fmla="*/ 329276 h 410032"/>
                  <a:gd name="connsiteX2" fmla="*/ 37229 w 131188"/>
                  <a:gd name="connsiteY2" fmla="*/ 290169 h 410032"/>
                  <a:gd name="connsiteX3" fmla="*/ 37229 w 131188"/>
                  <a:gd name="connsiteY3" fmla="*/ 119678 h 410032"/>
                  <a:gd name="connsiteX4" fmla="*/ 60276 w 131188"/>
                  <a:gd name="connsiteY4" fmla="*/ 80570 h 410032"/>
                  <a:gd name="connsiteX5" fmla="*/ 129859 w 131188"/>
                  <a:gd name="connsiteY5" fmla="*/ 41024 h 410032"/>
                  <a:gd name="connsiteX6" fmla="*/ 131188 w 131188"/>
                  <a:gd name="connsiteY6" fmla="*/ 38826 h 410032"/>
                  <a:gd name="connsiteX7" fmla="*/ 131188 w 131188"/>
                  <a:gd name="connsiteY7" fmla="*/ 1916 h 410032"/>
                  <a:gd name="connsiteX8" fmla="*/ 128086 w 131188"/>
                  <a:gd name="connsiteY8" fmla="*/ 158 h 410032"/>
                  <a:gd name="connsiteX9" fmla="*/ 27035 w 131188"/>
                  <a:gd name="connsiteY9" fmla="*/ 57282 h 410032"/>
                  <a:gd name="connsiteX10" fmla="*/ 0 w 131188"/>
                  <a:gd name="connsiteY10" fmla="*/ 103420 h 410032"/>
                  <a:gd name="connsiteX11" fmla="*/ 0 w 131188"/>
                  <a:gd name="connsiteY11" fmla="*/ 306427 h 410032"/>
                  <a:gd name="connsiteX12" fmla="*/ 27035 w 131188"/>
                  <a:gd name="connsiteY12" fmla="*/ 352565 h 410032"/>
                  <a:gd name="connsiteX13" fmla="*/ 127643 w 131188"/>
                  <a:gd name="connsiteY13" fmla="*/ 409688 h 410032"/>
                  <a:gd name="connsiteX14" fmla="*/ 130745 w 131188"/>
                  <a:gd name="connsiteY14" fmla="*/ 407930 h 410032"/>
                  <a:gd name="connsiteX15" fmla="*/ 130745 w 131188"/>
                  <a:gd name="connsiteY15" fmla="*/ 370580 h 410032"/>
                  <a:gd name="connsiteX16" fmla="*/ 129415 w 131188"/>
                  <a:gd name="connsiteY16" fmla="*/ 368823 h 410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1188" h="410032">
                    <a:moveTo>
                      <a:pt x="129415" y="368823"/>
                    </a:moveTo>
                    <a:lnTo>
                      <a:pt x="59832" y="329276"/>
                    </a:lnTo>
                    <a:cubicBezTo>
                      <a:pt x="45650" y="320927"/>
                      <a:pt x="37229" y="306427"/>
                      <a:pt x="37229" y="290169"/>
                    </a:cubicBezTo>
                    <a:lnTo>
                      <a:pt x="37229" y="119678"/>
                    </a:lnTo>
                    <a:cubicBezTo>
                      <a:pt x="37229" y="103420"/>
                      <a:pt x="46093" y="88919"/>
                      <a:pt x="60276" y="80570"/>
                    </a:cubicBezTo>
                    <a:lnTo>
                      <a:pt x="129859" y="41024"/>
                    </a:lnTo>
                    <a:cubicBezTo>
                      <a:pt x="130745" y="40584"/>
                      <a:pt x="131188" y="40145"/>
                      <a:pt x="131188" y="38826"/>
                    </a:cubicBezTo>
                    <a:lnTo>
                      <a:pt x="131188" y="1916"/>
                    </a:lnTo>
                    <a:cubicBezTo>
                      <a:pt x="131188" y="158"/>
                      <a:pt x="129415" y="-281"/>
                      <a:pt x="128086" y="158"/>
                    </a:cubicBezTo>
                    <a:lnTo>
                      <a:pt x="27035" y="57282"/>
                    </a:lnTo>
                    <a:cubicBezTo>
                      <a:pt x="10194" y="66949"/>
                      <a:pt x="0" y="84525"/>
                      <a:pt x="0" y="103420"/>
                    </a:cubicBezTo>
                    <a:cubicBezTo>
                      <a:pt x="0" y="171089"/>
                      <a:pt x="0" y="238758"/>
                      <a:pt x="0" y="306427"/>
                    </a:cubicBezTo>
                    <a:cubicBezTo>
                      <a:pt x="0" y="325321"/>
                      <a:pt x="10194" y="343337"/>
                      <a:pt x="27035" y="352565"/>
                    </a:cubicBezTo>
                    <a:lnTo>
                      <a:pt x="127643" y="409688"/>
                    </a:lnTo>
                    <a:cubicBezTo>
                      <a:pt x="128972" y="410567"/>
                      <a:pt x="130745" y="409688"/>
                      <a:pt x="130745" y="407930"/>
                    </a:cubicBezTo>
                    <a:lnTo>
                      <a:pt x="130745" y="370580"/>
                    </a:lnTo>
                    <a:cubicBezTo>
                      <a:pt x="130745" y="369702"/>
                      <a:pt x="130302" y="369262"/>
                      <a:pt x="129415" y="368823"/>
                    </a:cubicBezTo>
                  </a:path>
                </a:pathLst>
              </a:custGeom>
              <a:solidFill>
                <a:srgbClr val="182D44"/>
              </a:solidFill>
              <a:ln w="44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40" name="Рисунок 447">
              <a:extLst>
                <a:ext uri="{FF2B5EF4-FFF2-40B4-BE49-F238E27FC236}">
                  <a16:creationId xmlns:a16="http://schemas.microsoft.com/office/drawing/2014/main" xmlns="" id="{C863249C-708C-5EC2-D715-5A91E4CF5502}"/>
                </a:ext>
              </a:extLst>
            </p:cNvPr>
            <p:cNvGrpSpPr/>
            <p:nvPr/>
          </p:nvGrpSpPr>
          <p:grpSpPr>
            <a:xfrm>
              <a:off x="3757465" y="5824390"/>
              <a:ext cx="683862" cy="315495"/>
              <a:chOff x="3757465" y="5824390"/>
              <a:chExt cx="683862" cy="315495"/>
            </a:xfrm>
            <a:solidFill>
              <a:srgbClr val="182D44"/>
            </a:solidFill>
          </p:grpSpPr>
          <p:sp>
            <p:nvSpPr>
              <p:cNvPr id="105" name="Полилиния 104">
                <a:extLst>
                  <a:ext uri="{FF2B5EF4-FFF2-40B4-BE49-F238E27FC236}">
                    <a16:creationId xmlns:a16="http://schemas.microsoft.com/office/drawing/2014/main" xmlns="" id="{5518AF7B-5B2F-BCB4-8E05-832A58D57EC7}"/>
                  </a:ext>
                </a:extLst>
              </p:cNvPr>
              <p:cNvSpPr/>
              <p:nvPr/>
            </p:nvSpPr>
            <p:spPr>
              <a:xfrm>
                <a:off x="4240114" y="5824830"/>
                <a:ext cx="201214" cy="289131"/>
              </a:xfrm>
              <a:custGeom>
                <a:avLst/>
                <a:gdLst>
                  <a:gd name="connsiteX0" fmla="*/ 196339 w 201214"/>
                  <a:gd name="connsiteY0" fmla="*/ 0 h 289131"/>
                  <a:gd name="connsiteX1" fmla="*/ 3989 w 201214"/>
                  <a:gd name="connsiteY1" fmla="*/ 0 h 289131"/>
                  <a:gd name="connsiteX2" fmla="*/ 0 w 201214"/>
                  <a:gd name="connsiteY2" fmla="*/ 3955 h 289131"/>
                  <a:gd name="connsiteX3" fmla="*/ 0 w 201214"/>
                  <a:gd name="connsiteY3" fmla="*/ 46577 h 289131"/>
                  <a:gd name="connsiteX4" fmla="*/ 3989 w 201214"/>
                  <a:gd name="connsiteY4" fmla="*/ 50532 h 289131"/>
                  <a:gd name="connsiteX5" fmla="*/ 69140 w 201214"/>
                  <a:gd name="connsiteY5" fmla="*/ 50532 h 289131"/>
                  <a:gd name="connsiteX6" fmla="*/ 73129 w 201214"/>
                  <a:gd name="connsiteY6" fmla="*/ 54487 h 289131"/>
                  <a:gd name="connsiteX7" fmla="*/ 73129 w 201214"/>
                  <a:gd name="connsiteY7" fmla="*/ 285177 h 289131"/>
                  <a:gd name="connsiteX8" fmla="*/ 77117 w 201214"/>
                  <a:gd name="connsiteY8" fmla="*/ 289131 h 289131"/>
                  <a:gd name="connsiteX9" fmla="*/ 124097 w 201214"/>
                  <a:gd name="connsiteY9" fmla="*/ 289131 h 289131"/>
                  <a:gd name="connsiteX10" fmla="*/ 128529 w 201214"/>
                  <a:gd name="connsiteY10" fmla="*/ 285177 h 289131"/>
                  <a:gd name="connsiteX11" fmla="*/ 128529 w 201214"/>
                  <a:gd name="connsiteY11" fmla="*/ 54926 h 289131"/>
                  <a:gd name="connsiteX12" fmla="*/ 132518 w 201214"/>
                  <a:gd name="connsiteY12" fmla="*/ 50971 h 289131"/>
                  <a:gd name="connsiteX13" fmla="*/ 197226 w 201214"/>
                  <a:gd name="connsiteY13" fmla="*/ 50971 h 289131"/>
                  <a:gd name="connsiteX14" fmla="*/ 201214 w 201214"/>
                  <a:gd name="connsiteY14" fmla="*/ 47017 h 289131"/>
                  <a:gd name="connsiteX15" fmla="*/ 201214 w 201214"/>
                  <a:gd name="connsiteY15" fmla="*/ 4394 h 289131"/>
                  <a:gd name="connsiteX16" fmla="*/ 196339 w 201214"/>
                  <a:gd name="connsiteY16" fmla="*/ 0 h 289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01214" h="289131">
                    <a:moveTo>
                      <a:pt x="196339" y="0"/>
                    </a:moveTo>
                    <a:lnTo>
                      <a:pt x="3989" y="0"/>
                    </a:lnTo>
                    <a:cubicBezTo>
                      <a:pt x="0" y="0"/>
                      <a:pt x="0" y="3955"/>
                      <a:pt x="0" y="3955"/>
                    </a:cubicBezTo>
                    <a:lnTo>
                      <a:pt x="0" y="46577"/>
                    </a:lnTo>
                    <a:cubicBezTo>
                      <a:pt x="0" y="50532"/>
                      <a:pt x="3989" y="50532"/>
                      <a:pt x="3989" y="50532"/>
                    </a:cubicBezTo>
                    <a:lnTo>
                      <a:pt x="69140" y="50532"/>
                    </a:lnTo>
                    <a:cubicBezTo>
                      <a:pt x="73129" y="50532"/>
                      <a:pt x="73129" y="54487"/>
                      <a:pt x="73129" y="54487"/>
                    </a:cubicBezTo>
                    <a:lnTo>
                      <a:pt x="73129" y="285177"/>
                    </a:lnTo>
                    <a:cubicBezTo>
                      <a:pt x="73129" y="289131"/>
                      <a:pt x="77117" y="289131"/>
                      <a:pt x="77117" y="289131"/>
                    </a:cubicBezTo>
                    <a:lnTo>
                      <a:pt x="124097" y="289131"/>
                    </a:lnTo>
                    <a:cubicBezTo>
                      <a:pt x="127643" y="289131"/>
                      <a:pt x="128529" y="286934"/>
                      <a:pt x="128529" y="285177"/>
                    </a:cubicBezTo>
                    <a:cubicBezTo>
                      <a:pt x="128529" y="283858"/>
                      <a:pt x="128529" y="54926"/>
                      <a:pt x="128529" y="54926"/>
                    </a:cubicBezTo>
                    <a:cubicBezTo>
                      <a:pt x="128529" y="50971"/>
                      <a:pt x="132518" y="50971"/>
                      <a:pt x="132518" y="50971"/>
                    </a:cubicBezTo>
                    <a:lnTo>
                      <a:pt x="197226" y="50971"/>
                    </a:lnTo>
                    <a:cubicBezTo>
                      <a:pt x="201214" y="50971"/>
                      <a:pt x="201214" y="47017"/>
                      <a:pt x="201214" y="47017"/>
                    </a:cubicBezTo>
                    <a:lnTo>
                      <a:pt x="201214" y="4394"/>
                    </a:lnTo>
                    <a:cubicBezTo>
                      <a:pt x="200328" y="0"/>
                      <a:pt x="196339" y="0"/>
                      <a:pt x="196339" y="0"/>
                    </a:cubicBezTo>
                  </a:path>
                </a:pathLst>
              </a:custGeom>
              <a:solidFill>
                <a:srgbClr val="182D44"/>
              </a:solidFill>
              <a:ln w="44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6" name="Полилиния 105">
                <a:extLst>
                  <a:ext uri="{FF2B5EF4-FFF2-40B4-BE49-F238E27FC236}">
                    <a16:creationId xmlns:a16="http://schemas.microsoft.com/office/drawing/2014/main" xmlns="" id="{737D2DEC-649F-9572-029C-5C1BDA94DE0A}"/>
                  </a:ext>
                </a:extLst>
              </p:cNvPr>
              <p:cNvSpPr/>
              <p:nvPr/>
            </p:nvSpPr>
            <p:spPr>
              <a:xfrm>
                <a:off x="4020728" y="5824830"/>
                <a:ext cx="200328" cy="288691"/>
              </a:xfrm>
              <a:custGeom>
                <a:avLst/>
                <a:gdLst>
                  <a:gd name="connsiteX0" fmla="*/ 144041 w 200328"/>
                  <a:gd name="connsiteY0" fmla="*/ 107655 h 288691"/>
                  <a:gd name="connsiteX1" fmla="*/ 121881 w 200328"/>
                  <a:gd name="connsiteY1" fmla="*/ 129626 h 288691"/>
                  <a:gd name="connsiteX2" fmla="*/ 58946 w 200328"/>
                  <a:gd name="connsiteY2" fmla="*/ 129626 h 288691"/>
                  <a:gd name="connsiteX3" fmla="*/ 54957 w 200328"/>
                  <a:gd name="connsiteY3" fmla="*/ 125671 h 288691"/>
                  <a:gd name="connsiteX4" fmla="*/ 54957 w 200328"/>
                  <a:gd name="connsiteY4" fmla="*/ 53608 h 288691"/>
                  <a:gd name="connsiteX5" fmla="*/ 58946 w 200328"/>
                  <a:gd name="connsiteY5" fmla="*/ 49653 h 288691"/>
                  <a:gd name="connsiteX6" fmla="*/ 120551 w 200328"/>
                  <a:gd name="connsiteY6" fmla="*/ 49653 h 288691"/>
                  <a:gd name="connsiteX7" fmla="*/ 144041 w 200328"/>
                  <a:gd name="connsiteY7" fmla="*/ 72503 h 288691"/>
                  <a:gd name="connsiteX8" fmla="*/ 144041 w 200328"/>
                  <a:gd name="connsiteY8" fmla="*/ 107655 h 288691"/>
                  <a:gd name="connsiteX9" fmla="*/ 123654 w 200328"/>
                  <a:gd name="connsiteY9" fmla="*/ 0 h 288691"/>
                  <a:gd name="connsiteX10" fmla="*/ 3989 w 200328"/>
                  <a:gd name="connsiteY10" fmla="*/ 0 h 288691"/>
                  <a:gd name="connsiteX11" fmla="*/ 0 w 200328"/>
                  <a:gd name="connsiteY11" fmla="*/ 3955 h 288691"/>
                  <a:gd name="connsiteX12" fmla="*/ 0 w 200328"/>
                  <a:gd name="connsiteY12" fmla="*/ 284737 h 288691"/>
                  <a:gd name="connsiteX13" fmla="*/ 3989 w 200328"/>
                  <a:gd name="connsiteY13" fmla="*/ 288692 h 288691"/>
                  <a:gd name="connsiteX14" fmla="*/ 51855 w 200328"/>
                  <a:gd name="connsiteY14" fmla="*/ 288692 h 288691"/>
                  <a:gd name="connsiteX15" fmla="*/ 55844 w 200328"/>
                  <a:gd name="connsiteY15" fmla="*/ 285177 h 288691"/>
                  <a:gd name="connsiteX16" fmla="*/ 55844 w 200328"/>
                  <a:gd name="connsiteY16" fmla="*/ 184112 h 288691"/>
                  <a:gd name="connsiteX17" fmla="*/ 59832 w 200328"/>
                  <a:gd name="connsiteY17" fmla="*/ 180158 h 288691"/>
                  <a:gd name="connsiteX18" fmla="*/ 123211 w 200328"/>
                  <a:gd name="connsiteY18" fmla="*/ 180158 h 288691"/>
                  <a:gd name="connsiteX19" fmla="*/ 200328 w 200328"/>
                  <a:gd name="connsiteY19" fmla="*/ 102822 h 288691"/>
                  <a:gd name="connsiteX20" fmla="*/ 200328 w 200328"/>
                  <a:gd name="connsiteY20" fmla="*/ 77336 h 288691"/>
                  <a:gd name="connsiteX21" fmla="*/ 123654 w 200328"/>
                  <a:gd name="connsiteY21" fmla="*/ 0 h 288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00328" h="288691">
                    <a:moveTo>
                      <a:pt x="144041" y="107655"/>
                    </a:moveTo>
                    <a:cubicBezTo>
                      <a:pt x="144041" y="119080"/>
                      <a:pt x="133848" y="129626"/>
                      <a:pt x="121881" y="129626"/>
                    </a:cubicBezTo>
                    <a:lnTo>
                      <a:pt x="58946" y="129626"/>
                    </a:lnTo>
                    <a:cubicBezTo>
                      <a:pt x="54957" y="129626"/>
                      <a:pt x="54957" y="125671"/>
                      <a:pt x="54957" y="125671"/>
                    </a:cubicBezTo>
                    <a:lnTo>
                      <a:pt x="54957" y="53608"/>
                    </a:lnTo>
                    <a:cubicBezTo>
                      <a:pt x="54957" y="49653"/>
                      <a:pt x="58946" y="49653"/>
                      <a:pt x="58946" y="49653"/>
                    </a:cubicBezTo>
                    <a:lnTo>
                      <a:pt x="120551" y="49653"/>
                    </a:lnTo>
                    <a:cubicBezTo>
                      <a:pt x="133848" y="49653"/>
                      <a:pt x="144041" y="60199"/>
                      <a:pt x="144041" y="72503"/>
                    </a:cubicBezTo>
                    <a:cubicBezTo>
                      <a:pt x="144041" y="77775"/>
                      <a:pt x="144041" y="101943"/>
                      <a:pt x="144041" y="107655"/>
                    </a:cubicBezTo>
                    <a:moveTo>
                      <a:pt x="123654" y="0"/>
                    </a:moveTo>
                    <a:cubicBezTo>
                      <a:pt x="82879" y="0"/>
                      <a:pt x="40775" y="0"/>
                      <a:pt x="3989" y="0"/>
                    </a:cubicBezTo>
                    <a:cubicBezTo>
                      <a:pt x="0" y="0"/>
                      <a:pt x="0" y="3955"/>
                      <a:pt x="0" y="3955"/>
                    </a:cubicBezTo>
                    <a:cubicBezTo>
                      <a:pt x="0" y="278585"/>
                      <a:pt x="0" y="284737"/>
                      <a:pt x="0" y="284737"/>
                    </a:cubicBezTo>
                    <a:cubicBezTo>
                      <a:pt x="0" y="288692"/>
                      <a:pt x="3989" y="288692"/>
                      <a:pt x="3989" y="288692"/>
                    </a:cubicBezTo>
                    <a:lnTo>
                      <a:pt x="51855" y="288692"/>
                    </a:lnTo>
                    <a:cubicBezTo>
                      <a:pt x="55400" y="288692"/>
                      <a:pt x="55844" y="285177"/>
                      <a:pt x="55844" y="285177"/>
                    </a:cubicBezTo>
                    <a:lnTo>
                      <a:pt x="55844" y="184112"/>
                    </a:lnTo>
                    <a:cubicBezTo>
                      <a:pt x="55844" y="180158"/>
                      <a:pt x="59832" y="180158"/>
                      <a:pt x="59832" y="180158"/>
                    </a:cubicBezTo>
                    <a:lnTo>
                      <a:pt x="123211" y="180158"/>
                    </a:lnTo>
                    <a:cubicBezTo>
                      <a:pt x="163985" y="180158"/>
                      <a:pt x="200328" y="146323"/>
                      <a:pt x="200328" y="102822"/>
                    </a:cubicBezTo>
                    <a:cubicBezTo>
                      <a:pt x="200328" y="98867"/>
                      <a:pt x="200328" y="77336"/>
                      <a:pt x="200328" y="77336"/>
                    </a:cubicBezTo>
                    <a:cubicBezTo>
                      <a:pt x="199442" y="34274"/>
                      <a:pt x="163985" y="0"/>
                      <a:pt x="123654" y="0"/>
                    </a:cubicBezTo>
                  </a:path>
                </a:pathLst>
              </a:custGeom>
              <a:solidFill>
                <a:srgbClr val="182D44"/>
              </a:solidFill>
              <a:ln w="44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7" name="Полилиния 106">
                <a:extLst>
                  <a:ext uri="{FF2B5EF4-FFF2-40B4-BE49-F238E27FC236}">
                    <a16:creationId xmlns:a16="http://schemas.microsoft.com/office/drawing/2014/main" xmlns="" id="{802AD1C6-8A7F-1C52-6C41-AF86F65243FC}"/>
                  </a:ext>
                </a:extLst>
              </p:cNvPr>
              <p:cNvSpPr/>
              <p:nvPr/>
            </p:nvSpPr>
            <p:spPr>
              <a:xfrm>
                <a:off x="3757465" y="5824390"/>
                <a:ext cx="228249" cy="315495"/>
              </a:xfrm>
              <a:custGeom>
                <a:avLst/>
                <a:gdLst>
                  <a:gd name="connsiteX0" fmla="*/ 228250 w 228249"/>
                  <a:gd name="connsiteY0" fmla="*/ 312859 h 315495"/>
                  <a:gd name="connsiteX1" fmla="*/ 228250 w 228249"/>
                  <a:gd name="connsiteY1" fmla="*/ 257933 h 315495"/>
                  <a:gd name="connsiteX2" fmla="*/ 225591 w 228249"/>
                  <a:gd name="connsiteY2" fmla="*/ 253539 h 315495"/>
                  <a:gd name="connsiteX3" fmla="*/ 203874 w 228249"/>
                  <a:gd name="connsiteY3" fmla="*/ 240796 h 315495"/>
                  <a:gd name="connsiteX4" fmla="*/ 202101 w 228249"/>
                  <a:gd name="connsiteY4" fmla="*/ 236842 h 315495"/>
                  <a:gd name="connsiteX5" fmla="*/ 202101 w 228249"/>
                  <a:gd name="connsiteY5" fmla="*/ 3955 h 315495"/>
                  <a:gd name="connsiteX6" fmla="*/ 198112 w 228249"/>
                  <a:gd name="connsiteY6" fmla="*/ 0 h 315495"/>
                  <a:gd name="connsiteX7" fmla="*/ 149803 w 228249"/>
                  <a:gd name="connsiteY7" fmla="*/ 0 h 315495"/>
                  <a:gd name="connsiteX8" fmla="*/ 145814 w 228249"/>
                  <a:gd name="connsiteY8" fmla="*/ 3955 h 315495"/>
                  <a:gd name="connsiteX9" fmla="*/ 145814 w 228249"/>
                  <a:gd name="connsiteY9" fmla="*/ 234205 h 315495"/>
                  <a:gd name="connsiteX10" fmla="*/ 141825 w 228249"/>
                  <a:gd name="connsiteY10" fmla="*/ 238160 h 315495"/>
                  <a:gd name="connsiteX11" fmla="*/ 92630 w 228249"/>
                  <a:gd name="connsiteY11" fmla="*/ 238160 h 315495"/>
                  <a:gd name="connsiteX12" fmla="*/ 56287 w 228249"/>
                  <a:gd name="connsiteY12" fmla="*/ 203446 h 315495"/>
                  <a:gd name="connsiteX13" fmla="*/ 56287 w 228249"/>
                  <a:gd name="connsiteY13" fmla="*/ 3955 h 315495"/>
                  <a:gd name="connsiteX14" fmla="*/ 52298 w 228249"/>
                  <a:gd name="connsiteY14" fmla="*/ 0 h 315495"/>
                  <a:gd name="connsiteX15" fmla="*/ 3989 w 228249"/>
                  <a:gd name="connsiteY15" fmla="*/ 0 h 315495"/>
                  <a:gd name="connsiteX16" fmla="*/ 0 w 228249"/>
                  <a:gd name="connsiteY16" fmla="*/ 3955 h 315495"/>
                  <a:gd name="connsiteX17" fmla="*/ 0 w 228249"/>
                  <a:gd name="connsiteY17" fmla="*/ 211356 h 315495"/>
                  <a:gd name="connsiteX18" fmla="*/ 77561 w 228249"/>
                  <a:gd name="connsiteY18" fmla="*/ 288252 h 315495"/>
                  <a:gd name="connsiteX19" fmla="*/ 175952 w 228249"/>
                  <a:gd name="connsiteY19" fmla="*/ 288252 h 315495"/>
                  <a:gd name="connsiteX20" fmla="*/ 179054 w 228249"/>
                  <a:gd name="connsiteY20" fmla="*/ 289131 h 315495"/>
                  <a:gd name="connsiteX21" fmla="*/ 224261 w 228249"/>
                  <a:gd name="connsiteY21" fmla="*/ 315056 h 315495"/>
                  <a:gd name="connsiteX22" fmla="*/ 226034 w 228249"/>
                  <a:gd name="connsiteY22" fmla="*/ 315496 h 315495"/>
                  <a:gd name="connsiteX23" fmla="*/ 226034 w 228249"/>
                  <a:gd name="connsiteY23" fmla="*/ 315496 h 315495"/>
                  <a:gd name="connsiteX24" fmla="*/ 228250 w 228249"/>
                  <a:gd name="connsiteY24" fmla="*/ 312859 h 315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28249" h="315495">
                    <a:moveTo>
                      <a:pt x="228250" y="312859"/>
                    </a:moveTo>
                    <a:cubicBezTo>
                      <a:pt x="228250" y="312859"/>
                      <a:pt x="228250" y="261448"/>
                      <a:pt x="228250" y="257933"/>
                    </a:cubicBezTo>
                    <a:cubicBezTo>
                      <a:pt x="228250" y="254857"/>
                      <a:pt x="225591" y="253539"/>
                      <a:pt x="225591" y="253539"/>
                    </a:cubicBezTo>
                    <a:lnTo>
                      <a:pt x="203874" y="240796"/>
                    </a:lnTo>
                    <a:cubicBezTo>
                      <a:pt x="203874" y="240796"/>
                      <a:pt x="202101" y="239917"/>
                      <a:pt x="202101" y="236842"/>
                    </a:cubicBezTo>
                    <a:lnTo>
                      <a:pt x="202101" y="3955"/>
                    </a:lnTo>
                    <a:cubicBezTo>
                      <a:pt x="202101" y="3955"/>
                      <a:pt x="202101" y="0"/>
                      <a:pt x="198112" y="0"/>
                    </a:cubicBezTo>
                    <a:lnTo>
                      <a:pt x="149803" y="0"/>
                    </a:lnTo>
                    <a:cubicBezTo>
                      <a:pt x="149803" y="0"/>
                      <a:pt x="145814" y="0"/>
                      <a:pt x="145814" y="3955"/>
                    </a:cubicBezTo>
                    <a:lnTo>
                      <a:pt x="145814" y="234205"/>
                    </a:lnTo>
                    <a:cubicBezTo>
                      <a:pt x="145814" y="234205"/>
                      <a:pt x="145814" y="238160"/>
                      <a:pt x="141825" y="238160"/>
                    </a:cubicBezTo>
                    <a:lnTo>
                      <a:pt x="92630" y="238160"/>
                    </a:lnTo>
                    <a:cubicBezTo>
                      <a:pt x="69583" y="238160"/>
                      <a:pt x="56287" y="218826"/>
                      <a:pt x="56287" y="203446"/>
                    </a:cubicBezTo>
                    <a:lnTo>
                      <a:pt x="56287" y="3955"/>
                    </a:lnTo>
                    <a:cubicBezTo>
                      <a:pt x="56287" y="3955"/>
                      <a:pt x="56287" y="0"/>
                      <a:pt x="52298" y="0"/>
                    </a:cubicBezTo>
                    <a:lnTo>
                      <a:pt x="3989" y="0"/>
                    </a:lnTo>
                    <a:cubicBezTo>
                      <a:pt x="3989" y="0"/>
                      <a:pt x="0" y="0"/>
                      <a:pt x="0" y="3955"/>
                    </a:cubicBezTo>
                    <a:lnTo>
                      <a:pt x="0" y="211356"/>
                    </a:lnTo>
                    <a:cubicBezTo>
                      <a:pt x="0" y="256176"/>
                      <a:pt x="36786" y="288252"/>
                      <a:pt x="77561" y="288252"/>
                    </a:cubicBezTo>
                    <a:lnTo>
                      <a:pt x="175952" y="288252"/>
                    </a:lnTo>
                    <a:cubicBezTo>
                      <a:pt x="177725" y="288252"/>
                      <a:pt x="179054" y="289131"/>
                      <a:pt x="179054" y="289131"/>
                    </a:cubicBezTo>
                    <a:lnTo>
                      <a:pt x="224261" y="315056"/>
                    </a:lnTo>
                    <a:cubicBezTo>
                      <a:pt x="224261" y="315056"/>
                      <a:pt x="225147" y="315496"/>
                      <a:pt x="226034" y="315496"/>
                    </a:cubicBezTo>
                    <a:lnTo>
                      <a:pt x="226034" y="315496"/>
                    </a:lnTo>
                    <a:cubicBezTo>
                      <a:pt x="227807" y="315496"/>
                      <a:pt x="228250" y="315056"/>
                      <a:pt x="228250" y="312859"/>
                    </a:cubicBezTo>
                  </a:path>
                </a:pathLst>
              </a:custGeom>
              <a:solidFill>
                <a:srgbClr val="182D44"/>
              </a:solidFill>
              <a:ln w="44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42" name="Рисунок 447">
              <a:extLst>
                <a:ext uri="{FF2B5EF4-FFF2-40B4-BE49-F238E27FC236}">
                  <a16:creationId xmlns:a16="http://schemas.microsoft.com/office/drawing/2014/main" xmlns="" id="{6980A812-FBA1-0303-B253-264F8E0235D5}"/>
                </a:ext>
              </a:extLst>
            </p:cNvPr>
            <p:cNvGrpSpPr/>
            <p:nvPr/>
          </p:nvGrpSpPr>
          <p:grpSpPr>
            <a:xfrm>
              <a:off x="3586832" y="6171963"/>
              <a:ext cx="36342" cy="36031"/>
              <a:chOff x="3586832" y="6171963"/>
              <a:chExt cx="36342" cy="36031"/>
            </a:xfrm>
            <a:solidFill>
              <a:srgbClr val="000000"/>
            </a:solidFill>
          </p:grpSpPr>
          <p:sp>
            <p:nvSpPr>
              <p:cNvPr id="103" name="Полилиния 102">
                <a:extLst>
                  <a:ext uri="{FF2B5EF4-FFF2-40B4-BE49-F238E27FC236}">
                    <a16:creationId xmlns:a16="http://schemas.microsoft.com/office/drawing/2014/main" xmlns="" id="{5EEEF884-8AF9-8EA6-D9C0-D9ACAC3C9E43}"/>
                  </a:ext>
                </a:extLst>
              </p:cNvPr>
              <p:cNvSpPr/>
              <p:nvPr/>
            </p:nvSpPr>
            <p:spPr>
              <a:xfrm>
                <a:off x="3586832" y="6171963"/>
                <a:ext cx="36342" cy="36031"/>
              </a:xfrm>
              <a:custGeom>
                <a:avLst/>
                <a:gdLst>
                  <a:gd name="connsiteX0" fmla="*/ 18171 w 36342"/>
                  <a:gd name="connsiteY0" fmla="*/ 0 h 36031"/>
                  <a:gd name="connsiteX1" fmla="*/ 0 w 36342"/>
                  <a:gd name="connsiteY1" fmla="*/ 18016 h 36031"/>
                  <a:gd name="connsiteX2" fmla="*/ 18171 w 36342"/>
                  <a:gd name="connsiteY2" fmla="*/ 36032 h 36031"/>
                  <a:gd name="connsiteX3" fmla="*/ 36343 w 36342"/>
                  <a:gd name="connsiteY3" fmla="*/ 18016 h 36031"/>
                  <a:gd name="connsiteX4" fmla="*/ 18171 w 36342"/>
                  <a:gd name="connsiteY4" fmla="*/ 0 h 36031"/>
                  <a:gd name="connsiteX5" fmla="*/ 18171 w 36342"/>
                  <a:gd name="connsiteY5" fmla="*/ 31198 h 36031"/>
                  <a:gd name="connsiteX6" fmla="*/ 4432 w 36342"/>
                  <a:gd name="connsiteY6" fmla="*/ 17576 h 36031"/>
                  <a:gd name="connsiteX7" fmla="*/ 18171 w 36342"/>
                  <a:gd name="connsiteY7" fmla="*/ 3955 h 36031"/>
                  <a:gd name="connsiteX8" fmla="*/ 31911 w 36342"/>
                  <a:gd name="connsiteY8" fmla="*/ 17576 h 36031"/>
                  <a:gd name="connsiteX9" fmla="*/ 18171 w 36342"/>
                  <a:gd name="connsiteY9" fmla="*/ 31198 h 36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6342" h="36031">
                    <a:moveTo>
                      <a:pt x="18171" y="0"/>
                    </a:moveTo>
                    <a:cubicBezTo>
                      <a:pt x="8421" y="0"/>
                      <a:pt x="0" y="7909"/>
                      <a:pt x="0" y="18016"/>
                    </a:cubicBezTo>
                    <a:cubicBezTo>
                      <a:pt x="0" y="27683"/>
                      <a:pt x="7978" y="36032"/>
                      <a:pt x="18171" y="36032"/>
                    </a:cubicBezTo>
                    <a:cubicBezTo>
                      <a:pt x="28365" y="36032"/>
                      <a:pt x="36343" y="28122"/>
                      <a:pt x="36343" y="18016"/>
                    </a:cubicBezTo>
                    <a:cubicBezTo>
                      <a:pt x="36343" y="7909"/>
                      <a:pt x="28365" y="0"/>
                      <a:pt x="18171" y="0"/>
                    </a:cubicBezTo>
                    <a:close/>
                    <a:moveTo>
                      <a:pt x="18171" y="31198"/>
                    </a:moveTo>
                    <a:cubicBezTo>
                      <a:pt x="10637" y="31198"/>
                      <a:pt x="4432" y="25046"/>
                      <a:pt x="4432" y="17576"/>
                    </a:cubicBezTo>
                    <a:cubicBezTo>
                      <a:pt x="4432" y="10106"/>
                      <a:pt x="10637" y="3955"/>
                      <a:pt x="18171" y="3955"/>
                    </a:cubicBezTo>
                    <a:cubicBezTo>
                      <a:pt x="25706" y="3955"/>
                      <a:pt x="31911" y="10106"/>
                      <a:pt x="31911" y="17576"/>
                    </a:cubicBezTo>
                    <a:cubicBezTo>
                      <a:pt x="31911" y="25046"/>
                      <a:pt x="26149" y="31198"/>
                      <a:pt x="18171" y="31198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4" name="Полилиния 103">
                <a:extLst>
                  <a:ext uri="{FF2B5EF4-FFF2-40B4-BE49-F238E27FC236}">
                    <a16:creationId xmlns:a16="http://schemas.microsoft.com/office/drawing/2014/main" xmlns="" id="{B1B4EF1E-8336-7B35-07CF-F1AD7B3373C7}"/>
                  </a:ext>
                </a:extLst>
              </p:cNvPr>
              <p:cNvSpPr/>
              <p:nvPr/>
            </p:nvSpPr>
            <p:spPr>
              <a:xfrm>
                <a:off x="3598355" y="6181190"/>
                <a:ext cx="15512" cy="18015"/>
              </a:xfrm>
              <a:custGeom>
                <a:avLst/>
                <a:gdLst>
                  <a:gd name="connsiteX0" fmla="*/ 11967 w 15512"/>
                  <a:gd name="connsiteY0" fmla="*/ 9228 h 18015"/>
                  <a:gd name="connsiteX1" fmla="*/ 13296 w 15512"/>
                  <a:gd name="connsiteY1" fmla="*/ 7909 h 18015"/>
                  <a:gd name="connsiteX2" fmla="*/ 14183 w 15512"/>
                  <a:gd name="connsiteY2" fmla="*/ 6591 h 18015"/>
                  <a:gd name="connsiteX3" fmla="*/ 14626 w 15512"/>
                  <a:gd name="connsiteY3" fmla="*/ 5273 h 18015"/>
                  <a:gd name="connsiteX4" fmla="*/ 14183 w 15512"/>
                  <a:gd name="connsiteY4" fmla="*/ 3515 h 18015"/>
                  <a:gd name="connsiteX5" fmla="*/ 13296 w 15512"/>
                  <a:gd name="connsiteY5" fmla="*/ 1758 h 18015"/>
                  <a:gd name="connsiteX6" fmla="*/ 11523 w 15512"/>
                  <a:gd name="connsiteY6" fmla="*/ 439 h 18015"/>
                  <a:gd name="connsiteX7" fmla="*/ 8864 w 15512"/>
                  <a:gd name="connsiteY7" fmla="*/ 0 h 18015"/>
                  <a:gd name="connsiteX8" fmla="*/ 0 w 15512"/>
                  <a:gd name="connsiteY8" fmla="*/ 0 h 18015"/>
                  <a:gd name="connsiteX9" fmla="*/ 0 w 15512"/>
                  <a:gd name="connsiteY9" fmla="*/ 18016 h 18015"/>
                  <a:gd name="connsiteX10" fmla="*/ 3546 w 15512"/>
                  <a:gd name="connsiteY10" fmla="*/ 18016 h 18015"/>
                  <a:gd name="connsiteX11" fmla="*/ 3546 w 15512"/>
                  <a:gd name="connsiteY11" fmla="*/ 10985 h 18015"/>
                  <a:gd name="connsiteX12" fmla="*/ 7978 w 15512"/>
                  <a:gd name="connsiteY12" fmla="*/ 10985 h 18015"/>
                  <a:gd name="connsiteX13" fmla="*/ 11523 w 15512"/>
                  <a:gd name="connsiteY13" fmla="*/ 18016 h 18015"/>
                  <a:gd name="connsiteX14" fmla="*/ 15512 w 15512"/>
                  <a:gd name="connsiteY14" fmla="*/ 18016 h 18015"/>
                  <a:gd name="connsiteX15" fmla="*/ 11523 w 15512"/>
                  <a:gd name="connsiteY15" fmla="*/ 10546 h 18015"/>
                  <a:gd name="connsiteX16" fmla="*/ 11967 w 15512"/>
                  <a:gd name="connsiteY16" fmla="*/ 9228 h 18015"/>
                  <a:gd name="connsiteX17" fmla="*/ 7534 w 15512"/>
                  <a:gd name="connsiteY17" fmla="*/ 7909 h 18015"/>
                  <a:gd name="connsiteX18" fmla="*/ 2659 w 15512"/>
                  <a:gd name="connsiteY18" fmla="*/ 7909 h 18015"/>
                  <a:gd name="connsiteX19" fmla="*/ 2659 w 15512"/>
                  <a:gd name="connsiteY19" fmla="*/ 2197 h 18015"/>
                  <a:gd name="connsiteX20" fmla="*/ 7534 w 15512"/>
                  <a:gd name="connsiteY20" fmla="*/ 2197 h 18015"/>
                  <a:gd name="connsiteX21" fmla="*/ 10194 w 15512"/>
                  <a:gd name="connsiteY21" fmla="*/ 3076 h 18015"/>
                  <a:gd name="connsiteX22" fmla="*/ 11080 w 15512"/>
                  <a:gd name="connsiteY22" fmla="*/ 5273 h 18015"/>
                  <a:gd name="connsiteX23" fmla="*/ 10194 w 15512"/>
                  <a:gd name="connsiteY23" fmla="*/ 7470 h 18015"/>
                  <a:gd name="connsiteX24" fmla="*/ 7534 w 15512"/>
                  <a:gd name="connsiteY24" fmla="*/ 7909 h 18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5512" h="18015">
                    <a:moveTo>
                      <a:pt x="11967" y="9228"/>
                    </a:moveTo>
                    <a:cubicBezTo>
                      <a:pt x="12410" y="8788"/>
                      <a:pt x="12853" y="8349"/>
                      <a:pt x="13296" y="7909"/>
                    </a:cubicBezTo>
                    <a:cubicBezTo>
                      <a:pt x="13739" y="7470"/>
                      <a:pt x="13739" y="7031"/>
                      <a:pt x="14183" y="6591"/>
                    </a:cubicBezTo>
                    <a:cubicBezTo>
                      <a:pt x="14183" y="6152"/>
                      <a:pt x="14626" y="5712"/>
                      <a:pt x="14626" y="5273"/>
                    </a:cubicBezTo>
                    <a:cubicBezTo>
                      <a:pt x="14626" y="4833"/>
                      <a:pt x="14626" y="3955"/>
                      <a:pt x="14183" y="3515"/>
                    </a:cubicBezTo>
                    <a:cubicBezTo>
                      <a:pt x="13739" y="3076"/>
                      <a:pt x="13739" y="2197"/>
                      <a:pt x="13296" y="1758"/>
                    </a:cubicBezTo>
                    <a:cubicBezTo>
                      <a:pt x="12853" y="1318"/>
                      <a:pt x="11967" y="879"/>
                      <a:pt x="11523" y="439"/>
                    </a:cubicBezTo>
                    <a:cubicBezTo>
                      <a:pt x="10637" y="0"/>
                      <a:pt x="9750" y="0"/>
                      <a:pt x="8864" y="0"/>
                    </a:cubicBezTo>
                    <a:lnTo>
                      <a:pt x="0" y="0"/>
                    </a:lnTo>
                    <a:lnTo>
                      <a:pt x="0" y="18016"/>
                    </a:lnTo>
                    <a:lnTo>
                      <a:pt x="3546" y="18016"/>
                    </a:lnTo>
                    <a:lnTo>
                      <a:pt x="3546" y="10985"/>
                    </a:lnTo>
                    <a:lnTo>
                      <a:pt x="7978" y="10985"/>
                    </a:lnTo>
                    <a:lnTo>
                      <a:pt x="11523" y="18016"/>
                    </a:lnTo>
                    <a:lnTo>
                      <a:pt x="15512" y="18016"/>
                    </a:lnTo>
                    <a:lnTo>
                      <a:pt x="11523" y="10546"/>
                    </a:lnTo>
                    <a:cubicBezTo>
                      <a:pt x="11080" y="9667"/>
                      <a:pt x="11967" y="9667"/>
                      <a:pt x="11967" y="9228"/>
                    </a:cubicBezTo>
                    <a:close/>
                    <a:moveTo>
                      <a:pt x="7534" y="7909"/>
                    </a:moveTo>
                    <a:lnTo>
                      <a:pt x="2659" y="7909"/>
                    </a:lnTo>
                    <a:lnTo>
                      <a:pt x="2659" y="2197"/>
                    </a:lnTo>
                    <a:lnTo>
                      <a:pt x="7534" y="2197"/>
                    </a:lnTo>
                    <a:cubicBezTo>
                      <a:pt x="8421" y="2197"/>
                      <a:pt x="9307" y="2636"/>
                      <a:pt x="10194" y="3076"/>
                    </a:cubicBezTo>
                    <a:cubicBezTo>
                      <a:pt x="10637" y="3515"/>
                      <a:pt x="11080" y="4394"/>
                      <a:pt x="11080" y="5273"/>
                    </a:cubicBezTo>
                    <a:cubicBezTo>
                      <a:pt x="11080" y="6152"/>
                      <a:pt x="10637" y="6591"/>
                      <a:pt x="10194" y="7470"/>
                    </a:cubicBezTo>
                    <a:cubicBezTo>
                      <a:pt x="9307" y="7470"/>
                      <a:pt x="8421" y="7909"/>
                      <a:pt x="7534" y="7909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44" name="Рисунок 447">
              <a:extLst>
                <a:ext uri="{FF2B5EF4-FFF2-40B4-BE49-F238E27FC236}">
                  <a16:creationId xmlns:a16="http://schemas.microsoft.com/office/drawing/2014/main" xmlns="" id="{D65D0C2B-098B-A318-C7A8-DB4BCE74F047}"/>
                </a:ext>
              </a:extLst>
            </p:cNvPr>
            <p:cNvGrpSpPr/>
            <p:nvPr/>
          </p:nvGrpSpPr>
          <p:grpSpPr>
            <a:xfrm>
              <a:off x="4568085" y="5728168"/>
              <a:ext cx="13296" cy="478955"/>
              <a:chOff x="4568085" y="5728168"/>
              <a:chExt cx="13296" cy="478955"/>
            </a:xfrm>
            <a:solidFill>
              <a:srgbClr val="009AA6"/>
            </a:solidFill>
          </p:grpSpPr>
          <p:sp>
            <p:nvSpPr>
              <p:cNvPr id="101" name="Полилиния 100">
                <a:extLst>
                  <a:ext uri="{FF2B5EF4-FFF2-40B4-BE49-F238E27FC236}">
                    <a16:creationId xmlns:a16="http://schemas.microsoft.com/office/drawing/2014/main" xmlns="" id="{35320A58-92D0-0BAC-F10F-2FD6D4571224}"/>
                  </a:ext>
                </a:extLst>
              </p:cNvPr>
              <p:cNvSpPr/>
              <p:nvPr/>
            </p:nvSpPr>
            <p:spPr>
              <a:xfrm>
                <a:off x="4574733" y="5734751"/>
                <a:ext cx="4432" cy="465773"/>
              </a:xfrm>
              <a:custGeom>
                <a:avLst/>
                <a:gdLst>
                  <a:gd name="connsiteX0" fmla="*/ 0 w 4432"/>
                  <a:gd name="connsiteY0" fmla="*/ 0 h 465773"/>
                  <a:gd name="connsiteX1" fmla="*/ 0 w 4432"/>
                  <a:gd name="connsiteY1" fmla="*/ 465774 h 465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432" h="465773">
                    <a:moveTo>
                      <a:pt x="0" y="0"/>
                    </a:moveTo>
                    <a:lnTo>
                      <a:pt x="0" y="465774"/>
                    </a:lnTo>
                  </a:path>
                </a:pathLst>
              </a:custGeom>
              <a:ln w="44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2" name="Полилиния 101">
                <a:extLst>
                  <a:ext uri="{FF2B5EF4-FFF2-40B4-BE49-F238E27FC236}">
                    <a16:creationId xmlns:a16="http://schemas.microsoft.com/office/drawing/2014/main" xmlns="" id="{5CA6207F-FF3B-FF88-844B-56D90350F21A}"/>
                  </a:ext>
                </a:extLst>
              </p:cNvPr>
              <p:cNvSpPr/>
              <p:nvPr/>
            </p:nvSpPr>
            <p:spPr>
              <a:xfrm>
                <a:off x="4568085" y="5728168"/>
                <a:ext cx="13296" cy="478955"/>
              </a:xfrm>
              <a:custGeom>
                <a:avLst/>
                <a:gdLst>
                  <a:gd name="connsiteX0" fmla="*/ 6648 w 13296"/>
                  <a:gd name="connsiteY0" fmla="*/ 478956 h 478955"/>
                  <a:gd name="connsiteX1" fmla="*/ 0 w 13296"/>
                  <a:gd name="connsiteY1" fmla="*/ 472365 h 478955"/>
                  <a:gd name="connsiteX2" fmla="*/ 0 w 13296"/>
                  <a:gd name="connsiteY2" fmla="*/ 6591 h 478955"/>
                  <a:gd name="connsiteX3" fmla="*/ 6648 w 13296"/>
                  <a:gd name="connsiteY3" fmla="*/ 0 h 478955"/>
                  <a:gd name="connsiteX4" fmla="*/ 13296 w 13296"/>
                  <a:gd name="connsiteY4" fmla="*/ 6591 h 478955"/>
                  <a:gd name="connsiteX5" fmla="*/ 13296 w 13296"/>
                  <a:gd name="connsiteY5" fmla="*/ 472365 h 478955"/>
                  <a:gd name="connsiteX6" fmla="*/ 6648 w 13296"/>
                  <a:gd name="connsiteY6" fmla="*/ 478956 h 478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296" h="478955">
                    <a:moveTo>
                      <a:pt x="6648" y="478956"/>
                    </a:moveTo>
                    <a:cubicBezTo>
                      <a:pt x="3102" y="478956"/>
                      <a:pt x="0" y="475880"/>
                      <a:pt x="0" y="472365"/>
                    </a:cubicBezTo>
                    <a:lnTo>
                      <a:pt x="0" y="6591"/>
                    </a:lnTo>
                    <a:cubicBezTo>
                      <a:pt x="0" y="3076"/>
                      <a:pt x="3102" y="0"/>
                      <a:pt x="6648" y="0"/>
                    </a:cubicBezTo>
                    <a:cubicBezTo>
                      <a:pt x="10194" y="0"/>
                      <a:pt x="13296" y="3076"/>
                      <a:pt x="13296" y="6591"/>
                    </a:cubicBezTo>
                    <a:lnTo>
                      <a:pt x="13296" y="472365"/>
                    </a:lnTo>
                    <a:cubicBezTo>
                      <a:pt x="13296" y="475880"/>
                      <a:pt x="10637" y="478956"/>
                      <a:pt x="6648" y="478956"/>
                    </a:cubicBezTo>
                    <a:close/>
                  </a:path>
                </a:pathLst>
              </a:custGeom>
              <a:solidFill>
                <a:srgbClr val="009AA6"/>
              </a:solidFill>
              <a:ln w="441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45" name="Рисунок 447">
              <a:extLst>
                <a:ext uri="{FF2B5EF4-FFF2-40B4-BE49-F238E27FC236}">
                  <a16:creationId xmlns:a16="http://schemas.microsoft.com/office/drawing/2014/main" xmlns="" id="{7148E339-DA68-DA76-DB4E-BDEA181BA24A}"/>
                </a:ext>
              </a:extLst>
            </p:cNvPr>
            <p:cNvGrpSpPr/>
            <p:nvPr/>
          </p:nvGrpSpPr>
          <p:grpSpPr>
            <a:xfrm>
              <a:off x="4711239" y="5825269"/>
              <a:ext cx="835438" cy="288252"/>
              <a:chOff x="4711239" y="5825269"/>
              <a:chExt cx="835438" cy="288252"/>
            </a:xfrm>
            <a:solidFill>
              <a:srgbClr val="000000"/>
            </a:solidFill>
          </p:grpSpPr>
          <p:grpSp>
            <p:nvGrpSpPr>
              <p:cNvPr id="48" name="Рисунок 447">
                <a:extLst>
                  <a:ext uri="{FF2B5EF4-FFF2-40B4-BE49-F238E27FC236}">
                    <a16:creationId xmlns:a16="http://schemas.microsoft.com/office/drawing/2014/main" xmlns="" id="{FF394253-3DC5-F918-51BD-EED8FB2F8EFA}"/>
                  </a:ext>
                </a:extLst>
              </p:cNvPr>
              <p:cNvGrpSpPr/>
              <p:nvPr/>
            </p:nvGrpSpPr>
            <p:grpSpPr>
              <a:xfrm>
                <a:off x="4711682" y="5825269"/>
                <a:ext cx="576607" cy="113806"/>
                <a:chOff x="4711682" y="5825269"/>
                <a:chExt cx="576607" cy="113806"/>
              </a:xfrm>
              <a:solidFill>
                <a:srgbClr val="000000"/>
              </a:solidFill>
            </p:grpSpPr>
            <p:sp>
              <p:nvSpPr>
                <p:cNvPr id="95" name="Полилиния 94">
                  <a:extLst>
                    <a:ext uri="{FF2B5EF4-FFF2-40B4-BE49-F238E27FC236}">
                      <a16:creationId xmlns:a16="http://schemas.microsoft.com/office/drawing/2014/main" xmlns="" id="{A65BC1BF-D767-B0FF-8988-C36A9CAEB227}"/>
                    </a:ext>
                  </a:extLst>
                </p:cNvPr>
                <p:cNvSpPr/>
                <p:nvPr/>
              </p:nvSpPr>
              <p:spPr>
                <a:xfrm>
                  <a:off x="4711682" y="5827027"/>
                  <a:ext cx="76231" cy="111170"/>
                </a:xfrm>
                <a:custGeom>
                  <a:avLst/>
                  <a:gdLst>
                    <a:gd name="connsiteX0" fmla="*/ 0 w 76231"/>
                    <a:gd name="connsiteY0" fmla="*/ 111171 h 111170"/>
                    <a:gd name="connsiteX1" fmla="*/ 0 w 76231"/>
                    <a:gd name="connsiteY1" fmla="*/ 0 h 111170"/>
                    <a:gd name="connsiteX2" fmla="*/ 76231 w 76231"/>
                    <a:gd name="connsiteY2" fmla="*/ 0 h 111170"/>
                    <a:gd name="connsiteX3" fmla="*/ 76231 w 76231"/>
                    <a:gd name="connsiteY3" fmla="*/ 16698 h 111170"/>
                    <a:gd name="connsiteX4" fmla="*/ 18615 w 76231"/>
                    <a:gd name="connsiteY4" fmla="*/ 16698 h 111170"/>
                    <a:gd name="connsiteX5" fmla="*/ 18615 w 76231"/>
                    <a:gd name="connsiteY5" fmla="*/ 111171 h 111170"/>
                    <a:gd name="connsiteX6" fmla="*/ 0 w 76231"/>
                    <a:gd name="connsiteY6" fmla="*/ 111171 h 111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6231" h="111170">
                      <a:moveTo>
                        <a:pt x="0" y="111171"/>
                      </a:moveTo>
                      <a:lnTo>
                        <a:pt x="0" y="0"/>
                      </a:lnTo>
                      <a:lnTo>
                        <a:pt x="76231" y="0"/>
                      </a:lnTo>
                      <a:lnTo>
                        <a:pt x="76231" y="16698"/>
                      </a:lnTo>
                      <a:lnTo>
                        <a:pt x="18615" y="16698"/>
                      </a:lnTo>
                      <a:lnTo>
                        <a:pt x="18615" y="111171"/>
                      </a:lnTo>
                      <a:lnTo>
                        <a:pt x="0" y="1111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4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96" name="Полилиния 95">
                  <a:extLst>
                    <a:ext uri="{FF2B5EF4-FFF2-40B4-BE49-F238E27FC236}">
                      <a16:creationId xmlns:a16="http://schemas.microsoft.com/office/drawing/2014/main" xmlns="" id="{49218FB9-54EC-D0D9-9AFD-483F2FCFAD19}"/>
                    </a:ext>
                  </a:extLst>
                </p:cNvPr>
                <p:cNvSpPr/>
                <p:nvPr/>
              </p:nvSpPr>
              <p:spPr>
                <a:xfrm>
                  <a:off x="4798994" y="5827027"/>
                  <a:ext cx="80219" cy="110731"/>
                </a:xfrm>
                <a:custGeom>
                  <a:avLst/>
                  <a:gdLst>
                    <a:gd name="connsiteX0" fmla="*/ 48752 w 80219"/>
                    <a:gd name="connsiteY0" fmla="*/ 0 h 110731"/>
                    <a:gd name="connsiteX1" fmla="*/ 62935 w 80219"/>
                    <a:gd name="connsiteY1" fmla="*/ 3076 h 110731"/>
                    <a:gd name="connsiteX2" fmla="*/ 72685 w 80219"/>
                    <a:gd name="connsiteY2" fmla="*/ 10985 h 110731"/>
                    <a:gd name="connsiteX3" fmla="*/ 78447 w 80219"/>
                    <a:gd name="connsiteY3" fmla="*/ 21970 h 110731"/>
                    <a:gd name="connsiteX4" fmla="*/ 80220 w 80219"/>
                    <a:gd name="connsiteY4" fmla="*/ 33835 h 110731"/>
                    <a:gd name="connsiteX5" fmla="*/ 78004 w 80219"/>
                    <a:gd name="connsiteY5" fmla="*/ 45699 h 110731"/>
                    <a:gd name="connsiteX6" fmla="*/ 71799 w 80219"/>
                    <a:gd name="connsiteY6" fmla="*/ 56684 h 110731"/>
                    <a:gd name="connsiteX7" fmla="*/ 61605 w 80219"/>
                    <a:gd name="connsiteY7" fmla="*/ 64593 h 110731"/>
                    <a:gd name="connsiteX8" fmla="*/ 47866 w 80219"/>
                    <a:gd name="connsiteY8" fmla="*/ 67669 h 110731"/>
                    <a:gd name="connsiteX9" fmla="*/ 18615 w 80219"/>
                    <a:gd name="connsiteY9" fmla="*/ 67669 h 110731"/>
                    <a:gd name="connsiteX10" fmla="*/ 18615 w 80219"/>
                    <a:gd name="connsiteY10" fmla="*/ 110731 h 110731"/>
                    <a:gd name="connsiteX11" fmla="*/ 0 w 80219"/>
                    <a:gd name="connsiteY11" fmla="*/ 110731 h 110731"/>
                    <a:gd name="connsiteX12" fmla="*/ 0 w 80219"/>
                    <a:gd name="connsiteY12" fmla="*/ 0 h 110731"/>
                    <a:gd name="connsiteX13" fmla="*/ 48752 w 80219"/>
                    <a:gd name="connsiteY13" fmla="*/ 0 h 110731"/>
                    <a:gd name="connsiteX14" fmla="*/ 19058 w 80219"/>
                    <a:gd name="connsiteY14" fmla="*/ 51411 h 110731"/>
                    <a:gd name="connsiteX15" fmla="*/ 44764 w 80219"/>
                    <a:gd name="connsiteY15" fmla="*/ 51411 h 110731"/>
                    <a:gd name="connsiteX16" fmla="*/ 57616 w 80219"/>
                    <a:gd name="connsiteY16" fmla="*/ 46577 h 110731"/>
                    <a:gd name="connsiteX17" fmla="*/ 62492 w 80219"/>
                    <a:gd name="connsiteY17" fmla="*/ 33835 h 110731"/>
                    <a:gd name="connsiteX18" fmla="*/ 57616 w 80219"/>
                    <a:gd name="connsiteY18" fmla="*/ 21092 h 110731"/>
                    <a:gd name="connsiteX19" fmla="*/ 44764 w 80219"/>
                    <a:gd name="connsiteY19" fmla="*/ 16258 h 110731"/>
                    <a:gd name="connsiteX20" fmla="*/ 19058 w 80219"/>
                    <a:gd name="connsiteY20" fmla="*/ 16258 h 110731"/>
                    <a:gd name="connsiteX21" fmla="*/ 19058 w 80219"/>
                    <a:gd name="connsiteY21" fmla="*/ 51411 h 110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80219" h="110731">
                      <a:moveTo>
                        <a:pt x="48752" y="0"/>
                      </a:moveTo>
                      <a:cubicBezTo>
                        <a:pt x="54071" y="0"/>
                        <a:pt x="58946" y="879"/>
                        <a:pt x="62935" y="3076"/>
                      </a:cubicBezTo>
                      <a:cubicBezTo>
                        <a:pt x="66924" y="5273"/>
                        <a:pt x="70469" y="7909"/>
                        <a:pt x="72685" y="10985"/>
                      </a:cubicBezTo>
                      <a:cubicBezTo>
                        <a:pt x="75345" y="14061"/>
                        <a:pt x="77117" y="18016"/>
                        <a:pt x="78447" y="21970"/>
                      </a:cubicBezTo>
                      <a:cubicBezTo>
                        <a:pt x="79777" y="25925"/>
                        <a:pt x="80220" y="29880"/>
                        <a:pt x="80220" y="33835"/>
                      </a:cubicBezTo>
                      <a:cubicBezTo>
                        <a:pt x="80220" y="37789"/>
                        <a:pt x="79333" y="41744"/>
                        <a:pt x="78004" y="45699"/>
                      </a:cubicBezTo>
                      <a:cubicBezTo>
                        <a:pt x="76674" y="49653"/>
                        <a:pt x="74458" y="53169"/>
                        <a:pt x="71799" y="56684"/>
                      </a:cubicBezTo>
                      <a:cubicBezTo>
                        <a:pt x="69140" y="59760"/>
                        <a:pt x="65594" y="62836"/>
                        <a:pt x="61605" y="64593"/>
                      </a:cubicBezTo>
                      <a:cubicBezTo>
                        <a:pt x="57616" y="66790"/>
                        <a:pt x="53184" y="67669"/>
                        <a:pt x="47866" y="67669"/>
                      </a:cubicBezTo>
                      <a:lnTo>
                        <a:pt x="18615" y="67669"/>
                      </a:lnTo>
                      <a:lnTo>
                        <a:pt x="18615" y="110731"/>
                      </a:lnTo>
                      <a:lnTo>
                        <a:pt x="0" y="110731"/>
                      </a:lnTo>
                      <a:lnTo>
                        <a:pt x="0" y="0"/>
                      </a:lnTo>
                      <a:lnTo>
                        <a:pt x="48752" y="0"/>
                      </a:lnTo>
                      <a:close/>
                      <a:moveTo>
                        <a:pt x="19058" y="51411"/>
                      </a:moveTo>
                      <a:lnTo>
                        <a:pt x="44764" y="51411"/>
                      </a:lnTo>
                      <a:cubicBezTo>
                        <a:pt x="50082" y="51411"/>
                        <a:pt x="54514" y="49653"/>
                        <a:pt x="57616" y="46577"/>
                      </a:cubicBezTo>
                      <a:cubicBezTo>
                        <a:pt x="60719" y="43502"/>
                        <a:pt x="62492" y="39107"/>
                        <a:pt x="62492" y="33835"/>
                      </a:cubicBezTo>
                      <a:cubicBezTo>
                        <a:pt x="62492" y="28562"/>
                        <a:pt x="60719" y="24607"/>
                        <a:pt x="57616" y="21092"/>
                      </a:cubicBezTo>
                      <a:cubicBezTo>
                        <a:pt x="54514" y="18016"/>
                        <a:pt x="50082" y="16258"/>
                        <a:pt x="44764" y="16258"/>
                      </a:cubicBezTo>
                      <a:lnTo>
                        <a:pt x="19058" y="16258"/>
                      </a:lnTo>
                      <a:lnTo>
                        <a:pt x="19058" y="514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4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97" name="Полилиния 96">
                  <a:extLst>
                    <a:ext uri="{FF2B5EF4-FFF2-40B4-BE49-F238E27FC236}">
                      <a16:creationId xmlns:a16="http://schemas.microsoft.com/office/drawing/2014/main" xmlns="" id="{0F9A7071-7940-EBD7-E4C8-7E84D4149704}"/>
                    </a:ext>
                  </a:extLst>
                </p:cNvPr>
                <p:cNvSpPr/>
                <p:nvPr/>
              </p:nvSpPr>
              <p:spPr>
                <a:xfrm>
                  <a:off x="4886305" y="5825269"/>
                  <a:ext cx="86867" cy="113806"/>
                </a:xfrm>
                <a:custGeom>
                  <a:avLst/>
                  <a:gdLst>
                    <a:gd name="connsiteX0" fmla="*/ 52741 w 86867"/>
                    <a:gd name="connsiteY0" fmla="*/ 90958 h 113806"/>
                    <a:gd name="connsiteX1" fmla="*/ 46979 w 86867"/>
                    <a:gd name="connsiteY1" fmla="*/ 102382 h 113806"/>
                    <a:gd name="connsiteX2" fmla="*/ 40775 w 86867"/>
                    <a:gd name="connsiteY2" fmla="*/ 109413 h 113806"/>
                    <a:gd name="connsiteX3" fmla="*/ 33240 w 86867"/>
                    <a:gd name="connsiteY3" fmla="*/ 112928 h 113806"/>
                    <a:gd name="connsiteX4" fmla="*/ 24819 w 86867"/>
                    <a:gd name="connsiteY4" fmla="*/ 113807 h 113806"/>
                    <a:gd name="connsiteX5" fmla="*/ 12410 w 86867"/>
                    <a:gd name="connsiteY5" fmla="*/ 113807 h 113806"/>
                    <a:gd name="connsiteX6" fmla="*/ 12410 w 86867"/>
                    <a:gd name="connsiteY6" fmla="*/ 97988 h 113806"/>
                    <a:gd name="connsiteX7" fmla="*/ 22160 w 86867"/>
                    <a:gd name="connsiteY7" fmla="*/ 97988 h 113806"/>
                    <a:gd name="connsiteX8" fmla="*/ 28808 w 86867"/>
                    <a:gd name="connsiteY8" fmla="*/ 96670 h 113806"/>
                    <a:gd name="connsiteX9" fmla="*/ 33240 w 86867"/>
                    <a:gd name="connsiteY9" fmla="*/ 90958 h 113806"/>
                    <a:gd name="connsiteX10" fmla="*/ 34570 w 86867"/>
                    <a:gd name="connsiteY10" fmla="*/ 87882 h 113806"/>
                    <a:gd name="connsiteX11" fmla="*/ 17285 w 86867"/>
                    <a:gd name="connsiteY11" fmla="*/ 44380 h 113806"/>
                    <a:gd name="connsiteX12" fmla="*/ 0 w 86867"/>
                    <a:gd name="connsiteY12" fmla="*/ 879 h 113806"/>
                    <a:gd name="connsiteX13" fmla="*/ 19501 w 86867"/>
                    <a:gd name="connsiteY13" fmla="*/ 879 h 113806"/>
                    <a:gd name="connsiteX14" fmla="*/ 21717 w 86867"/>
                    <a:gd name="connsiteY14" fmla="*/ 7031 h 113806"/>
                    <a:gd name="connsiteX15" fmla="*/ 26149 w 86867"/>
                    <a:gd name="connsiteY15" fmla="*/ 18455 h 113806"/>
                    <a:gd name="connsiteX16" fmla="*/ 31467 w 86867"/>
                    <a:gd name="connsiteY16" fmla="*/ 32516 h 113806"/>
                    <a:gd name="connsiteX17" fmla="*/ 36786 w 86867"/>
                    <a:gd name="connsiteY17" fmla="*/ 46577 h 113806"/>
                    <a:gd name="connsiteX18" fmla="*/ 41218 w 86867"/>
                    <a:gd name="connsiteY18" fmla="*/ 58441 h 113806"/>
                    <a:gd name="connsiteX19" fmla="*/ 43877 w 86867"/>
                    <a:gd name="connsiteY19" fmla="*/ 65033 h 113806"/>
                    <a:gd name="connsiteX20" fmla="*/ 44763 w 86867"/>
                    <a:gd name="connsiteY20" fmla="*/ 65033 h 113806"/>
                    <a:gd name="connsiteX21" fmla="*/ 47423 w 86867"/>
                    <a:gd name="connsiteY21" fmla="*/ 57123 h 113806"/>
                    <a:gd name="connsiteX22" fmla="*/ 51855 w 86867"/>
                    <a:gd name="connsiteY22" fmla="*/ 45699 h 113806"/>
                    <a:gd name="connsiteX23" fmla="*/ 56730 w 86867"/>
                    <a:gd name="connsiteY23" fmla="*/ 32077 h 113806"/>
                    <a:gd name="connsiteX24" fmla="*/ 61605 w 86867"/>
                    <a:gd name="connsiteY24" fmla="*/ 18895 h 113806"/>
                    <a:gd name="connsiteX25" fmla="*/ 65594 w 86867"/>
                    <a:gd name="connsiteY25" fmla="*/ 7470 h 113806"/>
                    <a:gd name="connsiteX26" fmla="*/ 68253 w 86867"/>
                    <a:gd name="connsiteY26" fmla="*/ 0 h 113806"/>
                    <a:gd name="connsiteX27" fmla="*/ 86868 w 86867"/>
                    <a:gd name="connsiteY27" fmla="*/ 0 h 113806"/>
                    <a:gd name="connsiteX28" fmla="*/ 52741 w 86867"/>
                    <a:gd name="connsiteY28" fmla="*/ 90958 h 1138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86867" h="113806">
                      <a:moveTo>
                        <a:pt x="52741" y="90958"/>
                      </a:moveTo>
                      <a:cubicBezTo>
                        <a:pt x="50968" y="95791"/>
                        <a:pt x="49195" y="99746"/>
                        <a:pt x="46979" y="102382"/>
                      </a:cubicBezTo>
                      <a:cubicBezTo>
                        <a:pt x="45207" y="105458"/>
                        <a:pt x="42991" y="107655"/>
                        <a:pt x="40775" y="109413"/>
                      </a:cubicBezTo>
                      <a:cubicBezTo>
                        <a:pt x="38559" y="111171"/>
                        <a:pt x="35899" y="112489"/>
                        <a:pt x="33240" y="112928"/>
                      </a:cubicBezTo>
                      <a:cubicBezTo>
                        <a:pt x="30581" y="113368"/>
                        <a:pt x="27922" y="113807"/>
                        <a:pt x="24819" y="113807"/>
                      </a:cubicBezTo>
                      <a:lnTo>
                        <a:pt x="12410" y="113807"/>
                      </a:lnTo>
                      <a:lnTo>
                        <a:pt x="12410" y="97988"/>
                      </a:lnTo>
                      <a:lnTo>
                        <a:pt x="22160" y="97988"/>
                      </a:lnTo>
                      <a:cubicBezTo>
                        <a:pt x="24819" y="97988"/>
                        <a:pt x="27035" y="97549"/>
                        <a:pt x="28808" y="96670"/>
                      </a:cubicBezTo>
                      <a:cubicBezTo>
                        <a:pt x="30581" y="95791"/>
                        <a:pt x="31911" y="94034"/>
                        <a:pt x="33240" y="90958"/>
                      </a:cubicBezTo>
                      <a:lnTo>
                        <a:pt x="34570" y="87882"/>
                      </a:lnTo>
                      <a:cubicBezTo>
                        <a:pt x="28808" y="73381"/>
                        <a:pt x="23047" y="58881"/>
                        <a:pt x="17285" y="44380"/>
                      </a:cubicBezTo>
                      <a:cubicBezTo>
                        <a:pt x="11523" y="29880"/>
                        <a:pt x="5762" y="15379"/>
                        <a:pt x="0" y="879"/>
                      </a:cubicBezTo>
                      <a:lnTo>
                        <a:pt x="19501" y="879"/>
                      </a:lnTo>
                      <a:cubicBezTo>
                        <a:pt x="19944" y="1758"/>
                        <a:pt x="20830" y="3955"/>
                        <a:pt x="21717" y="7031"/>
                      </a:cubicBezTo>
                      <a:cubicBezTo>
                        <a:pt x="23047" y="10106"/>
                        <a:pt x="24376" y="14061"/>
                        <a:pt x="26149" y="18455"/>
                      </a:cubicBezTo>
                      <a:cubicBezTo>
                        <a:pt x="27922" y="22849"/>
                        <a:pt x="29695" y="27683"/>
                        <a:pt x="31467" y="32516"/>
                      </a:cubicBezTo>
                      <a:cubicBezTo>
                        <a:pt x="33240" y="37350"/>
                        <a:pt x="35013" y="42183"/>
                        <a:pt x="36786" y="46577"/>
                      </a:cubicBezTo>
                      <a:cubicBezTo>
                        <a:pt x="38559" y="50971"/>
                        <a:pt x="39888" y="54926"/>
                        <a:pt x="41218" y="58441"/>
                      </a:cubicBezTo>
                      <a:cubicBezTo>
                        <a:pt x="42547" y="61957"/>
                        <a:pt x="43434" y="64154"/>
                        <a:pt x="43877" y="65033"/>
                      </a:cubicBezTo>
                      <a:lnTo>
                        <a:pt x="44763" y="65033"/>
                      </a:lnTo>
                      <a:cubicBezTo>
                        <a:pt x="45207" y="63275"/>
                        <a:pt x="46093" y="60638"/>
                        <a:pt x="47423" y="57123"/>
                      </a:cubicBezTo>
                      <a:cubicBezTo>
                        <a:pt x="48752" y="53608"/>
                        <a:pt x="50082" y="49653"/>
                        <a:pt x="51855" y="45699"/>
                      </a:cubicBezTo>
                      <a:cubicBezTo>
                        <a:pt x="53628" y="41304"/>
                        <a:pt x="54957" y="36910"/>
                        <a:pt x="56730" y="32077"/>
                      </a:cubicBezTo>
                      <a:cubicBezTo>
                        <a:pt x="58503" y="27243"/>
                        <a:pt x="59832" y="22849"/>
                        <a:pt x="61605" y="18895"/>
                      </a:cubicBezTo>
                      <a:cubicBezTo>
                        <a:pt x="63378" y="14940"/>
                        <a:pt x="64708" y="10985"/>
                        <a:pt x="65594" y="7470"/>
                      </a:cubicBezTo>
                      <a:cubicBezTo>
                        <a:pt x="66924" y="3955"/>
                        <a:pt x="67810" y="1758"/>
                        <a:pt x="68253" y="0"/>
                      </a:cubicBezTo>
                      <a:lnTo>
                        <a:pt x="86868" y="0"/>
                      </a:lnTo>
                      <a:lnTo>
                        <a:pt x="52741" y="909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4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98" name="Полилиния 97">
                  <a:extLst>
                    <a:ext uri="{FF2B5EF4-FFF2-40B4-BE49-F238E27FC236}">
                      <a16:creationId xmlns:a16="http://schemas.microsoft.com/office/drawing/2014/main" xmlns="" id="{7A634E05-7740-3820-EA5F-B8DE80EDF47F}"/>
                    </a:ext>
                  </a:extLst>
                </p:cNvPr>
                <p:cNvSpPr/>
                <p:nvPr/>
              </p:nvSpPr>
              <p:spPr>
                <a:xfrm>
                  <a:off x="4986469" y="5827027"/>
                  <a:ext cx="84208" cy="111170"/>
                </a:xfrm>
                <a:custGeom>
                  <a:avLst/>
                  <a:gdLst>
                    <a:gd name="connsiteX0" fmla="*/ 65594 w 84208"/>
                    <a:gd name="connsiteY0" fmla="*/ 111171 h 111170"/>
                    <a:gd name="connsiteX1" fmla="*/ 65594 w 84208"/>
                    <a:gd name="connsiteY1" fmla="*/ 16698 h 111170"/>
                    <a:gd name="connsiteX2" fmla="*/ 18615 w 84208"/>
                    <a:gd name="connsiteY2" fmla="*/ 16698 h 111170"/>
                    <a:gd name="connsiteX3" fmla="*/ 18615 w 84208"/>
                    <a:gd name="connsiteY3" fmla="*/ 111171 h 111170"/>
                    <a:gd name="connsiteX4" fmla="*/ 0 w 84208"/>
                    <a:gd name="connsiteY4" fmla="*/ 111171 h 111170"/>
                    <a:gd name="connsiteX5" fmla="*/ 0 w 84208"/>
                    <a:gd name="connsiteY5" fmla="*/ 0 h 111170"/>
                    <a:gd name="connsiteX6" fmla="*/ 84209 w 84208"/>
                    <a:gd name="connsiteY6" fmla="*/ 0 h 111170"/>
                    <a:gd name="connsiteX7" fmla="*/ 84209 w 84208"/>
                    <a:gd name="connsiteY7" fmla="*/ 111171 h 111170"/>
                    <a:gd name="connsiteX8" fmla="*/ 65594 w 84208"/>
                    <a:gd name="connsiteY8" fmla="*/ 111171 h 111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4208" h="111170">
                      <a:moveTo>
                        <a:pt x="65594" y="111171"/>
                      </a:moveTo>
                      <a:lnTo>
                        <a:pt x="65594" y="16698"/>
                      </a:lnTo>
                      <a:lnTo>
                        <a:pt x="18615" y="16698"/>
                      </a:lnTo>
                      <a:lnTo>
                        <a:pt x="18615" y="111171"/>
                      </a:lnTo>
                      <a:lnTo>
                        <a:pt x="0" y="111171"/>
                      </a:lnTo>
                      <a:lnTo>
                        <a:pt x="0" y="0"/>
                      </a:lnTo>
                      <a:lnTo>
                        <a:pt x="84209" y="0"/>
                      </a:lnTo>
                      <a:lnTo>
                        <a:pt x="84209" y="111171"/>
                      </a:lnTo>
                      <a:lnTo>
                        <a:pt x="65594" y="1111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4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99" name="Полилиния 98">
                  <a:extLst>
                    <a:ext uri="{FF2B5EF4-FFF2-40B4-BE49-F238E27FC236}">
                      <a16:creationId xmlns:a16="http://schemas.microsoft.com/office/drawing/2014/main" xmlns="" id="{F7662E98-7A2C-AF14-D373-E93C88A93D1D}"/>
                    </a:ext>
                  </a:extLst>
                </p:cNvPr>
                <p:cNvSpPr/>
                <p:nvPr/>
              </p:nvSpPr>
              <p:spPr>
                <a:xfrm>
                  <a:off x="5092394" y="5827027"/>
                  <a:ext cx="84208" cy="111170"/>
                </a:xfrm>
                <a:custGeom>
                  <a:avLst/>
                  <a:gdLst>
                    <a:gd name="connsiteX0" fmla="*/ 65594 w 84208"/>
                    <a:gd name="connsiteY0" fmla="*/ 111171 h 111170"/>
                    <a:gd name="connsiteX1" fmla="*/ 65594 w 84208"/>
                    <a:gd name="connsiteY1" fmla="*/ 16698 h 111170"/>
                    <a:gd name="connsiteX2" fmla="*/ 18614 w 84208"/>
                    <a:gd name="connsiteY2" fmla="*/ 16698 h 111170"/>
                    <a:gd name="connsiteX3" fmla="*/ 18614 w 84208"/>
                    <a:gd name="connsiteY3" fmla="*/ 111171 h 111170"/>
                    <a:gd name="connsiteX4" fmla="*/ 0 w 84208"/>
                    <a:gd name="connsiteY4" fmla="*/ 111171 h 111170"/>
                    <a:gd name="connsiteX5" fmla="*/ 0 w 84208"/>
                    <a:gd name="connsiteY5" fmla="*/ 0 h 111170"/>
                    <a:gd name="connsiteX6" fmla="*/ 84209 w 84208"/>
                    <a:gd name="connsiteY6" fmla="*/ 0 h 111170"/>
                    <a:gd name="connsiteX7" fmla="*/ 84209 w 84208"/>
                    <a:gd name="connsiteY7" fmla="*/ 111171 h 111170"/>
                    <a:gd name="connsiteX8" fmla="*/ 65594 w 84208"/>
                    <a:gd name="connsiteY8" fmla="*/ 111171 h 111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4208" h="111170">
                      <a:moveTo>
                        <a:pt x="65594" y="111171"/>
                      </a:moveTo>
                      <a:lnTo>
                        <a:pt x="65594" y="16698"/>
                      </a:lnTo>
                      <a:lnTo>
                        <a:pt x="18614" y="16698"/>
                      </a:lnTo>
                      <a:lnTo>
                        <a:pt x="18614" y="111171"/>
                      </a:lnTo>
                      <a:lnTo>
                        <a:pt x="0" y="111171"/>
                      </a:lnTo>
                      <a:lnTo>
                        <a:pt x="0" y="0"/>
                      </a:lnTo>
                      <a:lnTo>
                        <a:pt x="84209" y="0"/>
                      </a:lnTo>
                      <a:lnTo>
                        <a:pt x="84209" y="111171"/>
                      </a:lnTo>
                      <a:lnTo>
                        <a:pt x="65594" y="1111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4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100" name="Полилиния 99">
                  <a:extLst>
                    <a:ext uri="{FF2B5EF4-FFF2-40B4-BE49-F238E27FC236}">
                      <a16:creationId xmlns:a16="http://schemas.microsoft.com/office/drawing/2014/main" xmlns="" id="{A1C4C644-1DBE-6F15-9C42-7E81CA8A5FEE}"/>
                    </a:ext>
                  </a:extLst>
                </p:cNvPr>
                <p:cNvSpPr/>
                <p:nvPr/>
              </p:nvSpPr>
              <p:spPr>
                <a:xfrm>
                  <a:off x="5191229" y="5827027"/>
                  <a:ext cx="97061" cy="111170"/>
                </a:xfrm>
                <a:custGeom>
                  <a:avLst/>
                  <a:gdLst>
                    <a:gd name="connsiteX0" fmla="*/ 69583 w 97061"/>
                    <a:gd name="connsiteY0" fmla="*/ 87003 h 111170"/>
                    <a:gd name="connsiteX1" fmla="*/ 27922 w 97061"/>
                    <a:gd name="connsiteY1" fmla="*/ 87003 h 111170"/>
                    <a:gd name="connsiteX2" fmla="*/ 19944 w 97061"/>
                    <a:gd name="connsiteY2" fmla="*/ 111171 h 111170"/>
                    <a:gd name="connsiteX3" fmla="*/ 0 w 97061"/>
                    <a:gd name="connsiteY3" fmla="*/ 111171 h 111170"/>
                    <a:gd name="connsiteX4" fmla="*/ 39002 w 97061"/>
                    <a:gd name="connsiteY4" fmla="*/ 0 h 111170"/>
                    <a:gd name="connsiteX5" fmla="*/ 58060 w 97061"/>
                    <a:gd name="connsiteY5" fmla="*/ 0 h 111170"/>
                    <a:gd name="connsiteX6" fmla="*/ 97062 w 97061"/>
                    <a:gd name="connsiteY6" fmla="*/ 111171 h 111170"/>
                    <a:gd name="connsiteX7" fmla="*/ 76674 w 97061"/>
                    <a:gd name="connsiteY7" fmla="*/ 111171 h 111170"/>
                    <a:gd name="connsiteX8" fmla="*/ 69583 w 97061"/>
                    <a:gd name="connsiteY8" fmla="*/ 87003 h 111170"/>
                    <a:gd name="connsiteX9" fmla="*/ 32797 w 97061"/>
                    <a:gd name="connsiteY9" fmla="*/ 71184 h 111170"/>
                    <a:gd name="connsiteX10" fmla="*/ 63821 w 97061"/>
                    <a:gd name="connsiteY10" fmla="*/ 71184 h 111170"/>
                    <a:gd name="connsiteX11" fmla="*/ 57616 w 97061"/>
                    <a:gd name="connsiteY11" fmla="*/ 50532 h 111170"/>
                    <a:gd name="connsiteX12" fmla="*/ 49196 w 97061"/>
                    <a:gd name="connsiteY12" fmla="*/ 22410 h 111170"/>
                    <a:gd name="connsiteX13" fmla="*/ 48752 w 97061"/>
                    <a:gd name="connsiteY13" fmla="*/ 22410 h 111170"/>
                    <a:gd name="connsiteX14" fmla="*/ 40332 w 97061"/>
                    <a:gd name="connsiteY14" fmla="*/ 49653 h 111170"/>
                    <a:gd name="connsiteX15" fmla="*/ 32797 w 97061"/>
                    <a:gd name="connsiteY15" fmla="*/ 71184 h 111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97061" h="111170">
                      <a:moveTo>
                        <a:pt x="69583" y="87003"/>
                      </a:moveTo>
                      <a:lnTo>
                        <a:pt x="27922" y="87003"/>
                      </a:lnTo>
                      <a:lnTo>
                        <a:pt x="19944" y="111171"/>
                      </a:lnTo>
                      <a:lnTo>
                        <a:pt x="0" y="111171"/>
                      </a:lnTo>
                      <a:lnTo>
                        <a:pt x="39002" y="0"/>
                      </a:lnTo>
                      <a:lnTo>
                        <a:pt x="58060" y="0"/>
                      </a:lnTo>
                      <a:lnTo>
                        <a:pt x="97062" y="111171"/>
                      </a:lnTo>
                      <a:lnTo>
                        <a:pt x="76674" y="111171"/>
                      </a:lnTo>
                      <a:lnTo>
                        <a:pt x="69583" y="87003"/>
                      </a:lnTo>
                      <a:close/>
                      <a:moveTo>
                        <a:pt x="32797" y="71184"/>
                      </a:moveTo>
                      <a:lnTo>
                        <a:pt x="63821" y="71184"/>
                      </a:lnTo>
                      <a:lnTo>
                        <a:pt x="57616" y="50532"/>
                      </a:lnTo>
                      <a:lnTo>
                        <a:pt x="49196" y="22410"/>
                      </a:lnTo>
                      <a:lnTo>
                        <a:pt x="48752" y="22410"/>
                      </a:lnTo>
                      <a:lnTo>
                        <a:pt x="40332" y="49653"/>
                      </a:lnTo>
                      <a:lnTo>
                        <a:pt x="32797" y="711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4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49" name="Рисунок 447">
                <a:extLst>
                  <a:ext uri="{FF2B5EF4-FFF2-40B4-BE49-F238E27FC236}">
                    <a16:creationId xmlns:a16="http://schemas.microsoft.com/office/drawing/2014/main" xmlns="" id="{BDC92726-DA7E-59B3-D982-A8597C5769DF}"/>
                  </a:ext>
                </a:extLst>
              </p:cNvPr>
              <p:cNvGrpSpPr/>
              <p:nvPr/>
            </p:nvGrpSpPr>
            <p:grpSpPr>
              <a:xfrm>
                <a:off x="4711239" y="5973350"/>
                <a:ext cx="835438" cy="140171"/>
                <a:chOff x="4711239" y="5973350"/>
                <a:chExt cx="835438" cy="140171"/>
              </a:xfrm>
              <a:solidFill>
                <a:srgbClr val="000000"/>
              </a:solidFill>
            </p:grpSpPr>
            <p:sp>
              <p:nvSpPr>
                <p:cNvPr id="87" name="Полилиния 86">
                  <a:extLst>
                    <a:ext uri="{FF2B5EF4-FFF2-40B4-BE49-F238E27FC236}">
                      <a16:creationId xmlns:a16="http://schemas.microsoft.com/office/drawing/2014/main" xmlns="" id="{A63CD967-D4E8-ECCC-188C-A95FDE312918}"/>
                    </a:ext>
                  </a:extLst>
                </p:cNvPr>
                <p:cNvSpPr/>
                <p:nvPr/>
              </p:nvSpPr>
              <p:spPr>
                <a:xfrm>
                  <a:off x="4711239" y="6000593"/>
                  <a:ext cx="83322" cy="111170"/>
                </a:xfrm>
                <a:custGeom>
                  <a:avLst/>
                  <a:gdLst>
                    <a:gd name="connsiteX0" fmla="*/ 0 w 83322"/>
                    <a:gd name="connsiteY0" fmla="*/ 111171 h 111170"/>
                    <a:gd name="connsiteX1" fmla="*/ 0 w 83322"/>
                    <a:gd name="connsiteY1" fmla="*/ 0 h 111170"/>
                    <a:gd name="connsiteX2" fmla="*/ 18614 w 83322"/>
                    <a:gd name="connsiteY2" fmla="*/ 0 h 111170"/>
                    <a:gd name="connsiteX3" fmla="*/ 18614 w 83322"/>
                    <a:gd name="connsiteY3" fmla="*/ 46138 h 111170"/>
                    <a:gd name="connsiteX4" fmla="*/ 33240 w 83322"/>
                    <a:gd name="connsiteY4" fmla="*/ 46138 h 111170"/>
                    <a:gd name="connsiteX5" fmla="*/ 39002 w 83322"/>
                    <a:gd name="connsiteY5" fmla="*/ 45699 h 111170"/>
                    <a:gd name="connsiteX6" fmla="*/ 44320 w 83322"/>
                    <a:gd name="connsiteY6" fmla="*/ 43502 h 111170"/>
                    <a:gd name="connsiteX7" fmla="*/ 49195 w 83322"/>
                    <a:gd name="connsiteY7" fmla="*/ 39107 h 111170"/>
                    <a:gd name="connsiteX8" fmla="*/ 53184 w 83322"/>
                    <a:gd name="connsiteY8" fmla="*/ 31198 h 111170"/>
                    <a:gd name="connsiteX9" fmla="*/ 63378 w 83322"/>
                    <a:gd name="connsiteY9" fmla="*/ 0 h 111170"/>
                    <a:gd name="connsiteX10" fmla="*/ 81549 w 83322"/>
                    <a:gd name="connsiteY10" fmla="*/ 0 h 111170"/>
                    <a:gd name="connsiteX11" fmla="*/ 71356 w 83322"/>
                    <a:gd name="connsiteY11" fmla="*/ 32516 h 111170"/>
                    <a:gd name="connsiteX12" fmla="*/ 64708 w 83322"/>
                    <a:gd name="connsiteY12" fmla="*/ 46138 h 111170"/>
                    <a:gd name="connsiteX13" fmla="*/ 55400 w 83322"/>
                    <a:gd name="connsiteY13" fmla="*/ 53608 h 111170"/>
                    <a:gd name="connsiteX14" fmla="*/ 66481 w 83322"/>
                    <a:gd name="connsiteY14" fmla="*/ 61517 h 111170"/>
                    <a:gd name="connsiteX15" fmla="*/ 72685 w 83322"/>
                    <a:gd name="connsiteY15" fmla="*/ 75578 h 111170"/>
                    <a:gd name="connsiteX16" fmla="*/ 83322 w 83322"/>
                    <a:gd name="connsiteY16" fmla="*/ 111171 h 111170"/>
                    <a:gd name="connsiteX17" fmla="*/ 63378 w 83322"/>
                    <a:gd name="connsiteY17" fmla="*/ 111171 h 111170"/>
                    <a:gd name="connsiteX18" fmla="*/ 54071 w 83322"/>
                    <a:gd name="connsiteY18" fmla="*/ 78215 h 111170"/>
                    <a:gd name="connsiteX19" fmla="*/ 50525 w 83322"/>
                    <a:gd name="connsiteY19" fmla="*/ 69866 h 111170"/>
                    <a:gd name="connsiteX20" fmla="*/ 45650 w 83322"/>
                    <a:gd name="connsiteY20" fmla="*/ 65033 h 111170"/>
                    <a:gd name="connsiteX21" fmla="*/ 39888 w 83322"/>
                    <a:gd name="connsiteY21" fmla="*/ 62836 h 111170"/>
                    <a:gd name="connsiteX22" fmla="*/ 33683 w 83322"/>
                    <a:gd name="connsiteY22" fmla="*/ 62396 h 111170"/>
                    <a:gd name="connsiteX23" fmla="*/ 18614 w 83322"/>
                    <a:gd name="connsiteY23" fmla="*/ 62396 h 111170"/>
                    <a:gd name="connsiteX24" fmla="*/ 18614 w 83322"/>
                    <a:gd name="connsiteY24" fmla="*/ 111171 h 111170"/>
                    <a:gd name="connsiteX25" fmla="*/ 0 w 83322"/>
                    <a:gd name="connsiteY25" fmla="*/ 111171 h 111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83322" h="111170">
                      <a:moveTo>
                        <a:pt x="0" y="111171"/>
                      </a:moveTo>
                      <a:lnTo>
                        <a:pt x="0" y="0"/>
                      </a:lnTo>
                      <a:lnTo>
                        <a:pt x="18614" y="0"/>
                      </a:lnTo>
                      <a:lnTo>
                        <a:pt x="18614" y="46138"/>
                      </a:lnTo>
                      <a:lnTo>
                        <a:pt x="33240" y="46138"/>
                      </a:lnTo>
                      <a:cubicBezTo>
                        <a:pt x="35013" y="46138"/>
                        <a:pt x="37229" y="46138"/>
                        <a:pt x="39002" y="45699"/>
                      </a:cubicBezTo>
                      <a:cubicBezTo>
                        <a:pt x="40775" y="45259"/>
                        <a:pt x="42547" y="44820"/>
                        <a:pt x="44320" y="43502"/>
                      </a:cubicBezTo>
                      <a:cubicBezTo>
                        <a:pt x="46093" y="42623"/>
                        <a:pt x="47866" y="40865"/>
                        <a:pt x="49195" y="39107"/>
                      </a:cubicBezTo>
                      <a:cubicBezTo>
                        <a:pt x="50525" y="36910"/>
                        <a:pt x="51855" y="34713"/>
                        <a:pt x="53184" y="31198"/>
                      </a:cubicBezTo>
                      <a:lnTo>
                        <a:pt x="63378" y="0"/>
                      </a:lnTo>
                      <a:lnTo>
                        <a:pt x="81549" y="0"/>
                      </a:lnTo>
                      <a:lnTo>
                        <a:pt x="71356" y="32516"/>
                      </a:lnTo>
                      <a:cubicBezTo>
                        <a:pt x="69583" y="37789"/>
                        <a:pt x="67367" y="42623"/>
                        <a:pt x="64708" y="46138"/>
                      </a:cubicBezTo>
                      <a:cubicBezTo>
                        <a:pt x="62048" y="49653"/>
                        <a:pt x="58946" y="52290"/>
                        <a:pt x="55400" y="53608"/>
                      </a:cubicBezTo>
                      <a:cubicBezTo>
                        <a:pt x="60276" y="54926"/>
                        <a:pt x="63821" y="57563"/>
                        <a:pt x="66481" y="61517"/>
                      </a:cubicBezTo>
                      <a:cubicBezTo>
                        <a:pt x="69140" y="65472"/>
                        <a:pt x="71356" y="69866"/>
                        <a:pt x="72685" y="75578"/>
                      </a:cubicBezTo>
                      <a:lnTo>
                        <a:pt x="83322" y="111171"/>
                      </a:lnTo>
                      <a:lnTo>
                        <a:pt x="63378" y="111171"/>
                      </a:lnTo>
                      <a:lnTo>
                        <a:pt x="54071" y="78215"/>
                      </a:lnTo>
                      <a:cubicBezTo>
                        <a:pt x="53184" y="74700"/>
                        <a:pt x="51855" y="72063"/>
                        <a:pt x="50525" y="69866"/>
                      </a:cubicBezTo>
                      <a:cubicBezTo>
                        <a:pt x="49195" y="67669"/>
                        <a:pt x="47423" y="65911"/>
                        <a:pt x="45650" y="65033"/>
                      </a:cubicBezTo>
                      <a:cubicBezTo>
                        <a:pt x="43877" y="63714"/>
                        <a:pt x="42104" y="63275"/>
                        <a:pt x="39888" y="62836"/>
                      </a:cubicBezTo>
                      <a:cubicBezTo>
                        <a:pt x="37672" y="62396"/>
                        <a:pt x="35899" y="62396"/>
                        <a:pt x="33683" y="62396"/>
                      </a:cubicBezTo>
                      <a:lnTo>
                        <a:pt x="18614" y="62396"/>
                      </a:lnTo>
                      <a:lnTo>
                        <a:pt x="18614" y="111171"/>
                      </a:lnTo>
                      <a:lnTo>
                        <a:pt x="0" y="1111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4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88" name="Полилиния 87">
                  <a:extLst>
                    <a:ext uri="{FF2B5EF4-FFF2-40B4-BE49-F238E27FC236}">
                      <a16:creationId xmlns:a16="http://schemas.microsoft.com/office/drawing/2014/main" xmlns="" id="{5291DB3E-77BD-9B28-F7D6-DF891297D605}"/>
                    </a:ext>
                  </a:extLst>
                </p:cNvPr>
                <p:cNvSpPr/>
                <p:nvPr/>
              </p:nvSpPr>
              <p:spPr>
                <a:xfrm>
                  <a:off x="4809187" y="5999275"/>
                  <a:ext cx="84651" cy="114246"/>
                </a:xfrm>
                <a:custGeom>
                  <a:avLst/>
                  <a:gdLst>
                    <a:gd name="connsiteX0" fmla="*/ 83766 w 84651"/>
                    <a:gd name="connsiteY0" fmla="*/ 76457 h 114246"/>
                    <a:gd name="connsiteX1" fmla="*/ 80663 w 84651"/>
                    <a:gd name="connsiteY1" fmla="*/ 92276 h 114246"/>
                    <a:gd name="connsiteX2" fmla="*/ 71799 w 84651"/>
                    <a:gd name="connsiteY2" fmla="*/ 104140 h 114246"/>
                    <a:gd name="connsiteX3" fmla="*/ 58503 w 84651"/>
                    <a:gd name="connsiteY3" fmla="*/ 111610 h 114246"/>
                    <a:gd name="connsiteX4" fmla="*/ 42104 w 84651"/>
                    <a:gd name="connsiteY4" fmla="*/ 114246 h 114246"/>
                    <a:gd name="connsiteX5" fmla="*/ 25263 w 84651"/>
                    <a:gd name="connsiteY5" fmla="*/ 111610 h 114246"/>
                    <a:gd name="connsiteX6" fmla="*/ 11967 w 84651"/>
                    <a:gd name="connsiteY6" fmla="*/ 104140 h 114246"/>
                    <a:gd name="connsiteX7" fmla="*/ 3102 w 84651"/>
                    <a:gd name="connsiteY7" fmla="*/ 92276 h 114246"/>
                    <a:gd name="connsiteX8" fmla="*/ 0 w 84651"/>
                    <a:gd name="connsiteY8" fmla="*/ 76457 h 114246"/>
                    <a:gd name="connsiteX9" fmla="*/ 0 w 84651"/>
                    <a:gd name="connsiteY9" fmla="*/ 36910 h 114246"/>
                    <a:gd name="connsiteX10" fmla="*/ 3546 w 84651"/>
                    <a:gd name="connsiteY10" fmla="*/ 21531 h 114246"/>
                    <a:gd name="connsiteX11" fmla="*/ 12410 w 84651"/>
                    <a:gd name="connsiteY11" fmla="*/ 10106 h 114246"/>
                    <a:gd name="connsiteX12" fmla="*/ 25706 w 84651"/>
                    <a:gd name="connsiteY12" fmla="*/ 2636 h 114246"/>
                    <a:gd name="connsiteX13" fmla="*/ 42104 w 84651"/>
                    <a:gd name="connsiteY13" fmla="*/ 0 h 114246"/>
                    <a:gd name="connsiteX14" fmla="*/ 58503 w 84651"/>
                    <a:gd name="connsiteY14" fmla="*/ 2636 h 114246"/>
                    <a:gd name="connsiteX15" fmla="*/ 71799 w 84651"/>
                    <a:gd name="connsiteY15" fmla="*/ 10106 h 114246"/>
                    <a:gd name="connsiteX16" fmla="*/ 81106 w 84651"/>
                    <a:gd name="connsiteY16" fmla="*/ 21531 h 114246"/>
                    <a:gd name="connsiteX17" fmla="*/ 84652 w 84651"/>
                    <a:gd name="connsiteY17" fmla="*/ 36910 h 114246"/>
                    <a:gd name="connsiteX18" fmla="*/ 84652 w 84651"/>
                    <a:gd name="connsiteY18" fmla="*/ 76457 h 114246"/>
                    <a:gd name="connsiteX19" fmla="*/ 65151 w 84651"/>
                    <a:gd name="connsiteY19" fmla="*/ 39986 h 114246"/>
                    <a:gd name="connsiteX20" fmla="*/ 63378 w 84651"/>
                    <a:gd name="connsiteY20" fmla="*/ 29880 h 114246"/>
                    <a:gd name="connsiteX21" fmla="*/ 58060 w 84651"/>
                    <a:gd name="connsiteY21" fmla="*/ 22849 h 114246"/>
                    <a:gd name="connsiteX22" fmla="*/ 50525 w 84651"/>
                    <a:gd name="connsiteY22" fmla="*/ 18895 h 114246"/>
                    <a:gd name="connsiteX23" fmla="*/ 41661 w 84651"/>
                    <a:gd name="connsiteY23" fmla="*/ 17576 h 114246"/>
                    <a:gd name="connsiteX24" fmla="*/ 32797 w 84651"/>
                    <a:gd name="connsiteY24" fmla="*/ 18895 h 114246"/>
                    <a:gd name="connsiteX25" fmla="*/ 25263 w 84651"/>
                    <a:gd name="connsiteY25" fmla="*/ 22849 h 114246"/>
                    <a:gd name="connsiteX26" fmla="*/ 19944 w 84651"/>
                    <a:gd name="connsiteY26" fmla="*/ 29880 h 114246"/>
                    <a:gd name="connsiteX27" fmla="*/ 18171 w 84651"/>
                    <a:gd name="connsiteY27" fmla="*/ 39986 h 114246"/>
                    <a:gd name="connsiteX28" fmla="*/ 18171 w 84651"/>
                    <a:gd name="connsiteY28" fmla="*/ 73821 h 114246"/>
                    <a:gd name="connsiteX29" fmla="*/ 19944 w 84651"/>
                    <a:gd name="connsiteY29" fmla="*/ 84367 h 114246"/>
                    <a:gd name="connsiteX30" fmla="*/ 25263 w 84651"/>
                    <a:gd name="connsiteY30" fmla="*/ 91397 h 114246"/>
                    <a:gd name="connsiteX31" fmla="*/ 32797 w 84651"/>
                    <a:gd name="connsiteY31" fmla="*/ 95352 h 114246"/>
                    <a:gd name="connsiteX32" fmla="*/ 41661 w 84651"/>
                    <a:gd name="connsiteY32" fmla="*/ 96670 h 114246"/>
                    <a:gd name="connsiteX33" fmla="*/ 50525 w 84651"/>
                    <a:gd name="connsiteY33" fmla="*/ 95352 h 114246"/>
                    <a:gd name="connsiteX34" fmla="*/ 58060 w 84651"/>
                    <a:gd name="connsiteY34" fmla="*/ 91397 h 114246"/>
                    <a:gd name="connsiteX35" fmla="*/ 63378 w 84651"/>
                    <a:gd name="connsiteY35" fmla="*/ 84367 h 114246"/>
                    <a:gd name="connsiteX36" fmla="*/ 65151 w 84651"/>
                    <a:gd name="connsiteY36" fmla="*/ 73821 h 114246"/>
                    <a:gd name="connsiteX37" fmla="*/ 65151 w 84651"/>
                    <a:gd name="connsiteY37" fmla="*/ 39986 h 1142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84651" h="114246">
                      <a:moveTo>
                        <a:pt x="83766" y="76457"/>
                      </a:moveTo>
                      <a:cubicBezTo>
                        <a:pt x="83766" y="82170"/>
                        <a:pt x="82879" y="87442"/>
                        <a:pt x="80663" y="92276"/>
                      </a:cubicBezTo>
                      <a:cubicBezTo>
                        <a:pt x="78447" y="97109"/>
                        <a:pt x="75345" y="100625"/>
                        <a:pt x="71799" y="104140"/>
                      </a:cubicBezTo>
                      <a:cubicBezTo>
                        <a:pt x="67810" y="107216"/>
                        <a:pt x="63378" y="109852"/>
                        <a:pt x="58503" y="111610"/>
                      </a:cubicBezTo>
                      <a:cubicBezTo>
                        <a:pt x="53628" y="113368"/>
                        <a:pt x="47866" y="114246"/>
                        <a:pt x="42104" y="114246"/>
                      </a:cubicBezTo>
                      <a:cubicBezTo>
                        <a:pt x="36343" y="114246"/>
                        <a:pt x="30581" y="113368"/>
                        <a:pt x="25263" y="111610"/>
                      </a:cubicBezTo>
                      <a:cubicBezTo>
                        <a:pt x="19944" y="109852"/>
                        <a:pt x="15512" y="107655"/>
                        <a:pt x="11967" y="104140"/>
                      </a:cubicBezTo>
                      <a:cubicBezTo>
                        <a:pt x="8421" y="100625"/>
                        <a:pt x="5318" y="97109"/>
                        <a:pt x="3102" y="92276"/>
                      </a:cubicBezTo>
                      <a:cubicBezTo>
                        <a:pt x="886" y="87442"/>
                        <a:pt x="0" y="82609"/>
                        <a:pt x="0" y="76457"/>
                      </a:cubicBezTo>
                      <a:lnTo>
                        <a:pt x="0" y="36910"/>
                      </a:lnTo>
                      <a:cubicBezTo>
                        <a:pt x="0" y="31198"/>
                        <a:pt x="886" y="25925"/>
                        <a:pt x="3546" y="21531"/>
                      </a:cubicBezTo>
                      <a:cubicBezTo>
                        <a:pt x="5762" y="17137"/>
                        <a:pt x="8864" y="13182"/>
                        <a:pt x="12410" y="10106"/>
                      </a:cubicBezTo>
                      <a:cubicBezTo>
                        <a:pt x="15955" y="7031"/>
                        <a:pt x="20831" y="4394"/>
                        <a:pt x="25706" y="2636"/>
                      </a:cubicBezTo>
                      <a:cubicBezTo>
                        <a:pt x="30581" y="879"/>
                        <a:pt x="36343" y="0"/>
                        <a:pt x="42104" y="0"/>
                      </a:cubicBezTo>
                      <a:cubicBezTo>
                        <a:pt x="47866" y="0"/>
                        <a:pt x="53184" y="879"/>
                        <a:pt x="58503" y="2636"/>
                      </a:cubicBezTo>
                      <a:cubicBezTo>
                        <a:pt x="63821" y="4394"/>
                        <a:pt x="68253" y="6591"/>
                        <a:pt x="71799" y="10106"/>
                      </a:cubicBezTo>
                      <a:cubicBezTo>
                        <a:pt x="75788" y="13182"/>
                        <a:pt x="78890" y="17137"/>
                        <a:pt x="81106" y="21531"/>
                      </a:cubicBezTo>
                      <a:cubicBezTo>
                        <a:pt x="83322" y="25925"/>
                        <a:pt x="84652" y="31198"/>
                        <a:pt x="84652" y="36910"/>
                      </a:cubicBezTo>
                      <a:lnTo>
                        <a:pt x="84652" y="76457"/>
                      </a:lnTo>
                      <a:close/>
                      <a:moveTo>
                        <a:pt x="65151" y="39986"/>
                      </a:moveTo>
                      <a:cubicBezTo>
                        <a:pt x="65151" y="36032"/>
                        <a:pt x="64708" y="32516"/>
                        <a:pt x="63378" y="29880"/>
                      </a:cubicBezTo>
                      <a:cubicBezTo>
                        <a:pt x="62048" y="26804"/>
                        <a:pt x="60276" y="24607"/>
                        <a:pt x="58060" y="22849"/>
                      </a:cubicBezTo>
                      <a:cubicBezTo>
                        <a:pt x="55844" y="21092"/>
                        <a:pt x="53184" y="19773"/>
                        <a:pt x="50525" y="18895"/>
                      </a:cubicBezTo>
                      <a:cubicBezTo>
                        <a:pt x="47423" y="18016"/>
                        <a:pt x="44764" y="17576"/>
                        <a:pt x="41661" y="17576"/>
                      </a:cubicBezTo>
                      <a:cubicBezTo>
                        <a:pt x="38559" y="17576"/>
                        <a:pt x="35456" y="18016"/>
                        <a:pt x="32797" y="18895"/>
                      </a:cubicBezTo>
                      <a:cubicBezTo>
                        <a:pt x="30138" y="19773"/>
                        <a:pt x="27479" y="21092"/>
                        <a:pt x="25263" y="22849"/>
                      </a:cubicBezTo>
                      <a:cubicBezTo>
                        <a:pt x="23047" y="24607"/>
                        <a:pt x="21274" y="27243"/>
                        <a:pt x="19944" y="29880"/>
                      </a:cubicBezTo>
                      <a:cubicBezTo>
                        <a:pt x="18615" y="32956"/>
                        <a:pt x="18171" y="36032"/>
                        <a:pt x="18171" y="39986"/>
                      </a:cubicBezTo>
                      <a:lnTo>
                        <a:pt x="18171" y="73821"/>
                      </a:lnTo>
                      <a:cubicBezTo>
                        <a:pt x="18171" y="77775"/>
                        <a:pt x="18615" y="81291"/>
                        <a:pt x="19944" y="84367"/>
                      </a:cubicBezTo>
                      <a:cubicBezTo>
                        <a:pt x="21274" y="87442"/>
                        <a:pt x="23047" y="89639"/>
                        <a:pt x="25263" y="91397"/>
                      </a:cubicBezTo>
                      <a:cubicBezTo>
                        <a:pt x="27479" y="93155"/>
                        <a:pt x="30138" y="94473"/>
                        <a:pt x="32797" y="95352"/>
                      </a:cubicBezTo>
                      <a:cubicBezTo>
                        <a:pt x="35456" y="96231"/>
                        <a:pt x="38559" y="96670"/>
                        <a:pt x="41661" y="96670"/>
                      </a:cubicBezTo>
                      <a:cubicBezTo>
                        <a:pt x="44764" y="96670"/>
                        <a:pt x="47866" y="96231"/>
                        <a:pt x="50525" y="95352"/>
                      </a:cubicBezTo>
                      <a:cubicBezTo>
                        <a:pt x="53628" y="94473"/>
                        <a:pt x="55844" y="93155"/>
                        <a:pt x="58060" y="91397"/>
                      </a:cubicBezTo>
                      <a:cubicBezTo>
                        <a:pt x="60276" y="89639"/>
                        <a:pt x="62048" y="87003"/>
                        <a:pt x="63378" y="84367"/>
                      </a:cubicBezTo>
                      <a:cubicBezTo>
                        <a:pt x="64708" y="81291"/>
                        <a:pt x="65151" y="77775"/>
                        <a:pt x="65151" y="73821"/>
                      </a:cubicBezTo>
                      <a:lnTo>
                        <a:pt x="65151" y="399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4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89" name="Полилиния 88">
                  <a:extLst>
                    <a:ext uri="{FF2B5EF4-FFF2-40B4-BE49-F238E27FC236}">
                      <a16:creationId xmlns:a16="http://schemas.microsoft.com/office/drawing/2014/main" xmlns="" id="{14A2B768-C8EB-DF30-E661-E3CA5B368E42}"/>
                    </a:ext>
                  </a:extLst>
                </p:cNvPr>
                <p:cNvSpPr/>
                <p:nvPr/>
              </p:nvSpPr>
              <p:spPr>
                <a:xfrm>
                  <a:off x="4912897" y="6000593"/>
                  <a:ext cx="105039" cy="111170"/>
                </a:xfrm>
                <a:custGeom>
                  <a:avLst/>
                  <a:gdLst>
                    <a:gd name="connsiteX0" fmla="*/ 85981 w 105039"/>
                    <a:gd name="connsiteY0" fmla="*/ 43502 h 111170"/>
                    <a:gd name="connsiteX1" fmla="*/ 75788 w 105039"/>
                    <a:gd name="connsiteY1" fmla="*/ 64593 h 111170"/>
                    <a:gd name="connsiteX2" fmla="*/ 59832 w 105039"/>
                    <a:gd name="connsiteY2" fmla="*/ 95352 h 111170"/>
                    <a:gd name="connsiteX3" fmla="*/ 46093 w 105039"/>
                    <a:gd name="connsiteY3" fmla="*/ 95352 h 111170"/>
                    <a:gd name="connsiteX4" fmla="*/ 30581 w 105039"/>
                    <a:gd name="connsiteY4" fmla="*/ 66351 h 111170"/>
                    <a:gd name="connsiteX5" fmla="*/ 19058 w 105039"/>
                    <a:gd name="connsiteY5" fmla="*/ 43502 h 111170"/>
                    <a:gd name="connsiteX6" fmla="*/ 18614 w 105039"/>
                    <a:gd name="connsiteY6" fmla="*/ 43502 h 111170"/>
                    <a:gd name="connsiteX7" fmla="*/ 18614 w 105039"/>
                    <a:gd name="connsiteY7" fmla="*/ 111171 h 111170"/>
                    <a:gd name="connsiteX8" fmla="*/ 0 w 105039"/>
                    <a:gd name="connsiteY8" fmla="*/ 111171 h 111170"/>
                    <a:gd name="connsiteX9" fmla="*/ 0 w 105039"/>
                    <a:gd name="connsiteY9" fmla="*/ 0 h 111170"/>
                    <a:gd name="connsiteX10" fmla="*/ 17285 w 105039"/>
                    <a:gd name="connsiteY10" fmla="*/ 0 h 111170"/>
                    <a:gd name="connsiteX11" fmla="*/ 38559 w 105039"/>
                    <a:gd name="connsiteY11" fmla="*/ 42183 h 111170"/>
                    <a:gd name="connsiteX12" fmla="*/ 52298 w 105039"/>
                    <a:gd name="connsiteY12" fmla="*/ 70745 h 111170"/>
                    <a:gd name="connsiteX13" fmla="*/ 53184 w 105039"/>
                    <a:gd name="connsiteY13" fmla="*/ 70745 h 111170"/>
                    <a:gd name="connsiteX14" fmla="*/ 66924 w 105039"/>
                    <a:gd name="connsiteY14" fmla="*/ 41744 h 111170"/>
                    <a:gd name="connsiteX15" fmla="*/ 87754 w 105039"/>
                    <a:gd name="connsiteY15" fmla="*/ 0 h 111170"/>
                    <a:gd name="connsiteX16" fmla="*/ 105039 w 105039"/>
                    <a:gd name="connsiteY16" fmla="*/ 0 h 111170"/>
                    <a:gd name="connsiteX17" fmla="*/ 105039 w 105039"/>
                    <a:gd name="connsiteY17" fmla="*/ 111171 h 111170"/>
                    <a:gd name="connsiteX18" fmla="*/ 86425 w 105039"/>
                    <a:gd name="connsiteY18" fmla="*/ 111171 h 111170"/>
                    <a:gd name="connsiteX19" fmla="*/ 86425 w 105039"/>
                    <a:gd name="connsiteY19" fmla="*/ 43502 h 111170"/>
                    <a:gd name="connsiteX20" fmla="*/ 85981 w 105039"/>
                    <a:gd name="connsiteY20" fmla="*/ 43502 h 111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05039" h="111170">
                      <a:moveTo>
                        <a:pt x="85981" y="43502"/>
                      </a:moveTo>
                      <a:lnTo>
                        <a:pt x="75788" y="64593"/>
                      </a:lnTo>
                      <a:lnTo>
                        <a:pt x="59832" y="95352"/>
                      </a:lnTo>
                      <a:lnTo>
                        <a:pt x="46093" y="95352"/>
                      </a:lnTo>
                      <a:lnTo>
                        <a:pt x="30581" y="66351"/>
                      </a:lnTo>
                      <a:lnTo>
                        <a:pt x="19058" y="43502"/>
                      </a:lnTo>
                      <a:lnTo>
                        <a:pt x="18614" y="43502"/>
                      </a:lnTo>
                      <a:lnTo>
                        <a:pt x="18614" y="111171"/>
                      </a:lnTo>
                      <a:lnTo>
                        <a:pt x="0" y="111171"/>
                      </a:lnTo>
                      <a:lnTo>
                        <a:pt x="0" y="0"/>
                      </a:lnTo>
                      <a:lnTo>
                        <a:pt x="17285" y="0"/>
                      </a:lnTo>
                      <a:lnTo>
                        <a:pt x="38559" y="42183"/>
                      </a:lnTo>
                      <a:lnTo>
                        <a:pt x="52298" y="70745"/>
                      </a:lnTo>
                      <a:lnTo>
                        <a:pt x="53184" y="70745"/>
                      </a:lnTo>
                      <a:lnTo>
                        <a:pt x="66924" y="41744"/>
                      </a:lnTo>
                      <a:lnTo>
                        <a:pt x="87754" y="0"/>
                      </a:lnTo>
                      <a:lnTo>
                        <a:pt x="105039" y="0"/>
                      </a:lnTo>
                      <a:lnTo>
                        <a:pt x="105039" y="111171"/>
                      </a:lnTo>
                      <a:lnTo>
                        <a:pt x="86425" y="111171"/>
                      </a:lnTo>
                      <a:lnTo>
                        <a:pt x="86425" y="43502"/>
                      </a:lnTo>
                      <a:lnTo>
                        <a:pt x="85981" y="4350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4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90" name="Полилиния 89">
                  <a:extLst>
                    <a:ext uri="{FF2B5EF4-FFF2-40B4-BE49-F238E27FC236}">
                      <a16:creationId xmlns:a16="http://schemas.microsoft.com/office/drawing/2014/main" xmlns="" id="{47F92955-0EDA-79DC-BDD8-3B0A20B8F2BF}"/>
                    </a:ext>
                  </a:extLst>
                </p:cNvPr>
                <p:cNvSpPr/>
                <p:nvPr/>
              </p:nvSpPr>
              <p:spPr>
                <a:xfrm>
                  <a:off x="5038323" y="6000593"/>
                  <a:ext cx="84208" cy="111170"/>
                </a:xfrm>
                <a:custGeom>
                  <a:avLst/>
                  <a:gdLst>
                    <a:gd name="connsiteX0" fmla="*/ 65594 w 84208"/>
                    <a:gd name="connsiteY0" fmla="*/ 111171 h 111170"/>
                    <a:gd name="connsiteX1" fmla="*/ 65594 w 84208"/>
                    <a:gd name="connsiteY1" fmla="*/ 16698 h 111170"/>
                    <a:gd name="connsiteX2" fmla="*/ 18615 w 84208"/>
                    <a:gd name="connsiteY2" fmla="*/ 16698 h 111170"/>
                    <a:gd name="connsiteX3" fmla="*/ 18615 w 84208"/>
                    <a:gd name="connsiteY3" fmla="*/ 111171 h 111170"/>
                    <a:gd name="connsiteX4" fmla="*/ 0 w 84208"/>
                    <a:gd name="connsiteY4" fmla="*/ 111171 h 111170"/>
                    <a:gd name="connsiteX5" fmla="*/ 0 w 84208"/>
                    <a:gd name="connsiteY5" fmla="*/ 0 h 111170"/>
                    <a:gd name="connsiteX6" fmla="*/ 84209 w 84208"/>
                    <a:gd name="connsiteY6" fmla="*/ 0 h 111170"/>
                    <a:gd name="connsiteX7" fmla="*/ 84209 w 84208"/>
                    <a:gd name="connsiteY7" fmla="*/ 111171 h 111170"/>
                    <a:gd name="connsiteX8" fmla="*/ 65594 w 84208"/>
                    <a:gd name="connsiteY8" fmla="*/ 111171 h 111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4208" h="111170">
                      <a:moveTo>
                        <a:pt x="65594" y="111171"/>
                      </a:moveTo>
                      <a:lnTo>
                        <a:pt x="65594" y="16698"/>
                      </a:lnTo>
                      <a:lnTo>
                        <a:pt x="18615" y="16698"/>
                      </a:lnTo>
                      <a:lnTo>
                        <a:pt x="18615" y="111171"/>
                      </a:lnTo>
                      <a:lnTo>
                        <a:pt x="0" y="111171"/>
                      </a:lnTo>
                      <a:lnTo>
                        <a:pt x="0" y="0"/>
                      </a:lnTo>
                      <a:lnTo>
                        <a:pt x="84209" y="0"/>
                      </a:lnTo>
                      <a:lnTo>
                        <a:pt x="84209" y="111171"/>
                      </a:lnTo>
                      <a:lnTo>
                        <a:pt x="65594" y="1111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4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91" name="Полилиния 90">
                  <a:extLst>
                    <a:ext uri="{FF2B5EF4-FFF2-40B4-BE49-F238E27FC236}">
                      <a16:creationId xmlns:a16="http://schemas.microsoft.com/office/drawing/2014/main" xmlns="" id="{26AC7E36-B150-E50C-B19B-B3B53DCC408A}"/>
                    </a:ext>
                  </a:extLst>
                </p:cNvPr>
                <p:cNvSpPr/>
                <p:nvPr/>
              </p:nvSpPr>
              <p:spPr>
                <a:xfrm>
                  <a:off x="5135385" y="6000593"/>
                  <a:ext cx="97061" cy="111170"/>
                </a:xfrm>
                <a:custGeom>
                  <a:avLst/>
                  <a:gdLst>
                    <a:gd name="connsiteX0" fmla="*/ 69140 w 97061"/>
                    <a:gd name="connsiteY0" fmla="*/ 87003 h 111170"/>
                    <a:gd name="connsiteX1" fmla="*/ 27479 w 97061"/>
                    <a:gd name="connsiteY1" fmla="*/ 87003 h 111170"/>
                    <a:gd name="connsiteX2" fmla="*/ 19501 w 97061"/>
                    <a:gd name="connsiteY2" fmla="*/ 111171 h 111170"/>
                    <a:gd name="connsiteX3" fmla="*/ 0 w 97061"/>
                    <a:gd name="connsiteY3" fmla="*/ 111171 h 111170"/>
                    <a:gd name="connsiteX4" fmla="*/ 39002 w 97061"/>
                    <a:gd name="connsiteY4" fmla="*/ 0 h 111170"/>
                    <a:gd name="connsiteX5" fmla="*/ 58060 w 97061"/>
                    <a:gd name="connsiteY5" fmla="*/ 0 h 111170"/>
                    <a:gd name="connsiteX6" fmla="*/ 97062 w 97061"/>
                    <a:gd name="connsiteY6" fmla="*/ 111171 h 111170"/>
                    <a:gd name="connsiteX7" fmla="*/ 76674 w 97061"/>
                    <a:gd name="connsiteY7" fmla="*/ 111171 h 111170"/>
                    <a:gd name="connsiteX8" fmla="*/ 69140 w 97061"/>
                    <a:gd name="connsiteY8" fmla="*/ 87003 h 111170"/>
                    <a:gd name="connsiteX9" fmla="*/ 32354 w 97061"/>
                    <a:gd name="connsiteY9" fmla="*/ 71184 h 111170"/>
                    <a:gd name="connsiteX10" fmla="*/ 63378 w 97061"/>
                    <a:gd name="connsiteY10" fmla="*/ 71184 h 111170"/>
                    <a:gd name="connsiteX11" fmla="*/ 56730 w 97061"/>
                    <a:gd name="connsiteY11" fmla="*/ 50532 h 111170"/>
                    <a:gd name="connsiteX12" fmla="*/ 48309 w 97061"/>
                    <a:gd name="connsiteY12" fmla="*/ 22410 h 111170"/>
                    <a:gd name="connsiteX13" fmla="*/ 47866 w 97061"/>
                    <a:gd name="connsiteY13" fmla="*/ 22410 h 111170"/>
                    <a:gd name="connsiteX14" fmla="*/ 39445 w 97061"/>
                    <a:gd name="connsiteY14" fmla="*/ 49653 h 111170"/>
                    <a:gd name="connsiteX15" fmla="*/ 32354 w 97061"/>
                    <a:gd name="connsiteY15" fmla="*/ 71184 h 111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97061" h="111170">
                      <a:moveTo>
                        <a:pt x="69140" y="87003"/>
                      </a:moveTo>
                      <a:lnTo>
                        <a:pt x="27479" y="87003"/>
                      </a:lnTo>
                      <a:lnTo>
                        <a:pt x="19501" y="111171"/>
                      </a:lnTo>
                      <a:lnTo>
                        <a:pt x="0" y="111171"/>
                      </a:lnTo>
                      <a:lnTo>
                        <a:pt x="39002" y="0"/>
                      </a:lnTo>
                      <a:lnTo>
                        <a:pt x="58060" y="0"/>
                      </a:lnTo>
                      <a:lnTo>
                        <a:pt x="97062" y="111171"/>
                      </a:lnTo>
                      <a:lnTo>
                        <a:pt x="76674" y="111171"/>
                      </a:lnTo>
                      <a:lnTo>
                        <a:pt x="69140" y="87003"/>
                      </a:lnTo>
                      <a:close/>
                      <a:moveTo>
                        <a:pt x="32354" y="71184"/>
                      </a:moveTo>
                      <a:lnTo>
                        <a:pt x="63378" y="71184"/>
                      </a:lnTo>
                      <a:lnTo>
                        <a:pt x="56730" y="50532"/>
                      </a:lnTo>
                      <a:lnTo>
                        <a:pt x="48309" y="22410"/>
                      </a:lnTo>
                      <a:lnTo>
                        <a:pt x="47866" y="22410"/>
                      </a:lnTo>
                      <a:lnTo>
                        <a:pt x="39445" y="49653"/>
                      </a:lnTo>
                      <a:lnTo>
                        <a:pt x="32354" y="711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4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92" name="Полилиния 91">
                  <a:extLst>
                    <a:ext uri="{FF2B5EF4-FFF2-40B4-BE49-F238E27FC236}">
                      <a16:creationId xmlns:a16="http://schemas.microsoft.com/office/drawing/2014/main" xmlns="" id="{4C6E8469-9FCE-E092-910C-4D4964FD7518}"/>
                    </a:ext>
                  </a:extLst>
                </p:cNvPr>
                <p:cNvSpPr/>
                <p:nvPr/>
              </p:nvSpPr>
              <p:spPr>
                <a:xfrm>
                  <a:off x="5244413" y="6000593"/>
                  <a:ext cx="84651" cy="111170"/>
                </a:xfrm>
                <a:custGeom>
                  <a:avLst/>
                  <a:gdLst>
                    <a:gd name="connsiteX0" fmla="*/ 65594 w 84651"/>
                    <a:gd name="connsiteY0" fmla="*/ 111171 h 111170"/>
                    <a:gd name="connsiteX1" fmla="*/ 65594 w 84651"/>
                    <a:gd name="connsiteY1" fmla="*/ 63275 h 111170"/>
                    <a:gd name="connsiteX2" fmla="*/ 18615 w 84651"/>
                    <a:gd name="connsiteY2" fmla="*/ 63275 h 111170"/>
                    <a:gd name="connsiteX3" fmla="*/ 18615 w 84651"/>
                    <a:gd name="connsiteY3" fmla="*/ 111171 h 111170"/>
                    <a:gd name="connsiteX4" fmla="*/ 0 w 84651"/>
                    <a:gd name="connsiteY4" fmla="*/ 111171 h 111170"/>
                    <a:gd name="connsiteX5" fmla="*/ 0 w 84651"/>
                    <a:gd name="connsiteY5" fmla="*/ 0 h 111170"/>
                    <a:gd name="connsiteX6" fmla="*/ 18615 w 84651"/>
                    <a:gd name="connsiteY6" fmla="*/ 0 h 111170"/>
                    <a:gd name="connsiteX7" fmla="*/ 18615 w 84651"/>
                    <a:gd name="connsiteY7" fmla="*/ 46577 h 111170"/>
                    <a:gd name="connsiteX8" fmla="*/ 65594 w 84651"/>
                    <a:gd name="connsiteY8" fmla="*/ 46577 h 111170"/>
                    <a:gd name="connsiteX9" fmla="*/ 65594 w 84651"/>
                    <a:gd name="connsiteY9" fmla="*/ 0 h 111170"/>
                    <a:gd name="connsiteX10" fmla="*/ 84652 w 84651"/>
                    <a:gd name="connsiteY10" fmla="*/ 0 h 111170"/>
                    <a:gd name="connsiteX11" fmla="*/ 84652 w 84651"/>
                    <a:gd name="connsiteY11" fmla="*/ 111171 h 111170"/>
                    <a:gd name="connsiteX12" fmla="*/ 65594 w 84651"/>
                    <a:gd name="connsiteY12" fmla="*/ 111171 h 111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4651" h="111170">
                      <a:moveTo>
                        <a:pt x="65594" y="111171"/>
                      </a:moveTo>
                      <a:lnTo>
                        <a:pt x="65594" y="63275"/>
                      </a:lnTo>
                      <a:lnTo>
                        <a:pt x="18615" y="63275"/>
                      </a:lnTo>
                      <a:lnTo>
                        <a:pt x="18615" y="111171"/>
                      </a:lnTo>
                      <a:lnTo>
                        <a:pt x="0" y="111171"/>
                      </a:lnTo>
                      <a:lnTo>
                        <a:pt x="0" y="0"/>
                      </a:lnTo>
                      <a:lnTo>
                        <a:pt x="18615" y="0"/>
                      </a:lnTo>
                      <a:lnTo>
                        <a:pt x="18615" y="46577"/>
                      </a:lnTo>
                      <a:lnTo>
                        <a:pt x="65594" y="46577"/>
                      </a:lnTo>
                      <a:lnTo>
                        <a:pt x="65594" y="0"/>
                      </a:lnTo>
                      <a:lnTo>
                        <a:pt x="84652" y="0"/>
                      </a:lnTo>
                      <a:lnTo>
                        <a:pt x="84652" y="111171"/>
                      </a:lnTo>
                      <a:lnTo>
                        <a:pt x="65594" y="1111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4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93" name="Полилиния 92">
                  <a:extLst>
                    <a:ext uri="{FF2B5EF4-FFF2-40B4-BE49-F238E27FC236}">
                      <a16:creationId xmlns:a16="http://schemas.microsoft.com/office/drawing/2014/main" xmlns="" id="{93C3F238-5174-4B6D-3131-86FA2F060EB7}"/>
                    </a:ext>
                  </a:extLst>
                </p:cNvPr>
                <p:cNvSpPr/>
                <p:nvPr/>
              </p:nvSpPr>
              <p:spPr>
                <a:xfrm>
                  <a:off x="5349452" y="6000593"/>
                  <a:ext cx="88197" cy="111170"/>
                </a:xfrm>
                <a:custGeom>
                  <a:avLst/>
                  <a:gdLst>
                    <a:gd name="connsiteX0" fmla="*/ 68253 w 88197"/>
                    <a:gd name="connsiteY0" fmla="*/ 32077 h 111170"/>
                    <a:gd name="connsiteX1" fmla="*/ 61605 w 88197"/>
                    <a:gd name="connsiteY1" fmla="*/ 42623 h 111170"/>
                    <a:gd name="connsiteX2" fmla="*/ 54957 w 88197"/>
                    <a:gd name="connsiteY2" fmla="*/ 53169 h 111170"/>
                    <a:gd name="connsiteX3" fmla="*/ 50968 w 88197"/>
                    <a:gd name="connsiteY3" fmla="*/ 59320 h 111170"/>
                    <a:gd name="connsiteX4" fmla="*/ 44320 w 88197"/>
                    <a:gd name="connsiteY4" fmla="*/ 69866 h 111170"/>
                    <a:gd name="connsiteX5" fmla="*/ 36343 w 88197"/>
                    <a:gd name="connsiteY5" fmla="*/ 82170 h 111170"/>
                    <a:gd name="connsiteX6" fmla="*/ 27922 w 88197"/>
                    <a:gd name="connsiteY6" fmla="*/ 94473 h 111170"/>
                    <a:gd name="connsiteX7" fmla="*/ 21274 w 88197"/>
                    <a:gd name="connsiteY7" fmla="*/ 105019 h 111170"/>
                    <a:gd name="connsiteX8" fmla="*/ 17285 w 88197"/>
                    <a:gd name="connsiteY8" fmla="*/ 111171 h 111170"/>
                    <a:gd name="connsiteX9" fmla="*/ 0 w 88197"/>
                    <a:gd name="connsiteY9" fmla="*/ 111171 h 111170"/>
                    <a:gd name="connsiteX10" fmla="*/ 0 w 88197"/>
                    <a:gd name="connsiteY10" fmla="*/ 0 h 111170"/>
                    <a:gd name="connsiteX11" fmla="*/ 18614 w 88197"/>
                    <a:gd name="connsiteY11" fmla="*/ 0 h 111170"/>
                    <a:gd name="connsiteX12" fmla="*/ 18614 w 88197"/>
                    <a:gd name="connsiteY12" fmla="*/ 79094 h 111170"/>
                    <a:gd name="connsiteX13" fmla="*/ 19501 w 88197"/>
                    <a:gd name="connsiteY13" fmla="*/ 79094 h 111170"/>
                    <a:gd name="connsiteX14" fmla="*/ 70913 w 88197"/>
                    <a:gd name="connsiteY14" fmla="*/ 0 h 111170"/>
                    <a:gd name="connsiteX15" fmla="*/ 88197 w 88197"/>
                    <a:gd name="connsiteY15" fmla="*/ 0 h 111170"/>
                    <a:gd name="connsiteX16" fmla="*/ 88197 w 88197"/>
                    <a:gd name="connsiteY16" fmla="*/ 111171 h 111170"/>
                    <a:gd name="connsiteX17" fmla="*/ 69583 w 88197"/>
                    <a:gd name="connsiteY17" fmla="*/ 111171 h 111170"/>
                    <a:gd name="connsiteX18" fmla="*/ 69583 w 88197"/>
                    <a:gd name="connsiteY18" fmla="*/ 32077 h 111170"/>
                    <a:gd name="connsiteX19" fmla="*/ 68253 w 88197"/>
                    <a:gd name="connsiteY19" fmla="*/ 32077 h 111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88197" h="111170">
                      <a:moveTo>
                        <a:pt x="68253" y="32077"/>
                      </a:moveTo>
                      <a:cubicBezTo>
                        <a:pt x="66037" y="35592"/>
                        <a:pt x="63821" y="39107"/>
                        <a:pt x="61605" y="42623"/>
                      </a:cubicBezTo>
                      <a:cubicBezTo>
                        <a:pt x="59389" y="46138"/>
                        <a:pt x="57173" y="49653"/>
                        <a:pt x="54957" y="53169"/>
                      </a:cubicBezTo>
                      <a:cubicBezTo>
                        <a:pt x="54071" y="54487"/>
                        <a:pt x="52741" y="56244"/>
                        <a:pt x="50968" y="59320"/>
                      </a:cubicBezTo>
                      <a:cubicBezTo>
                        <a:pt x="49195" y="62396"/>
                        <a:pt x="46979" y="65911"/>
                        <a:pt x="44320" y="69866"/>
                      </a:cubicBezTo>
                      <a:cubicBezTo>
                        <a:pt x="41661" y="73821"/>
                        <a:pt x="39002" y="77775"/>
                        <a:pt x="36343" y="82170"/>
                      </a:cubicBezTo>
                      <a:cubicBezTo>
                        <a:pt x="33683" y="86564"/>
                        <a:pt x="30581" y="90958"/>
                        <a:pt x="27922" y="94473"/>
                      </a:cubicBezTo>
                      <a:cubicBezTo>
                        <a:pt x="25263" y="98428"/>
                        <a:pt x="23047" y="101943"/>
                        <a:pt x="21274" y="105019"/>
                      </a:cubicBezTo>
                      <a:cubicBezTo>
                        <a:pt x="19501" y="108095"/>
                        <a:pt x="18171" y="110292"/>
                        <a:pt x="17285" y="111171"/>
                      </a:cubicBezTo>
                      <a:lnTo>
                        <a:pt x="0" y="111171"/>
                      </a:lnTo>
                      <a:lnTo>
                        <a:pt x="0" y="0"/>
                      </a:lnTo>
                      <a:lnTo>
                        <a:pt x="18614" y="0"/>
                      </a:lnTo>
                      <a:lnTo>
                        <a:pt x="18614" y="79094"/>
                      </a:lnTo>
                      <a:lnTo>
                        <a:pt x="19501" y="79094"/>
                      </a:lnTo>
                      <a:lnTo>
                        <a:pt x="70913" y="0"/>
                      </a:lnTo>
                      <a:lnTo>
                        <a:pt x="88197" y="0"/>
                      </a:lnTo>
                      <a:lnTo>
                        <a:pt x="88197" y="111171"/>
                      </a:lnTo>
                      <a:lnTo>
                        <a:pt x="69583" y="111171"/>
                      </a:lnTo>
                      <a:lnTo>
                        <a:pt x="69583" y="32077"/>
                      </a:lnTo>
                      <a:lnTo>
                        <a:pt x="68253" y="320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44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94" name="Полилиния 93">
                  <a:extLst>
                    <a:ext uri="{FF2B5EF4-FFF2-40B4-BE49-F238E27FC236}">
                      <a16:creationId xmlns:a16="http://schemas.microsoft.com/office/drawing/2014/main" xmlns="" id="{183AE0D2-1089-F610-7CB4-C4266BF29927}"/>
                    </a:ext>
                  </a:extLst>
                </p:cNvPr>
                <p:cNvSpPr/>
                <p:nvPr/>
              </p:nvSpPr>
              <p:spPr>
                <a:xfrm>
                  <a:off x="5458480" y="5973350"/>
                  <a:ext cx="88197" cy="138413"/>
                </a:xfrm>
                <a:custGeom>
                  <a:avLst/>
                  <a:gdLst>
                    <a:gd name="connsiteX0" fmla="*/ 68253 w 88197"/>
                    <a:gd name="connsiteY0" fmla="*/ 59320 h 138413"/>
                    <a:gd name="connsiteX1" fmla="*/ 61605 w 88197"/>
                    <a:gd name="connsiteY1" fmla="*/ 69866 h 138413"/>
                    <a:gd name="connsiteX2" fmla="*/ 54957 w 88197"/>
                    <a:gd name="connsiteY2" fmla="*/ 80412 h 138413"/>
                    <a:gd name="connsiteX3" fmla="*/ 50968 w 88197"/>
                    <a:gd name="connsiteY3" fmla="*/ 86564 h 138413"/>
                    <a:gd name="connsiteX4" fmla="*/ 44320 w 88197"/>
                    <a:gd name="connsiteY4" fmla="*/ 97109 h 138413"/>
                    <a:gd name="connsiteX5" fmla="*/ 36343 w 88197"/>
                    <a:gd name="connsiteY5" fmla="*/ 109413 h 138413"/>
                    <a:gd name="connsiteX6" fmla="*/ 27922 w 88197"/>
                    <a:gd name="connsiteY6" fmla="*/ 121716 h 138413"/>
                    <a:gd name="connsiteX7" fmla="*/ 21274 w 88197"/>
                    <a:gd name="connsiteY7" fmla="*/ 132262 h 138413"/>
                    <a:gd name="connsiteX8" fmla="*/ 17285 w 88197"/>
                    <a:gd name="connsiteY8" fmla="*/ 138414 h 138413"/>
                    <a:gd name="connsiteX9" fmla="*/ 0 w 88197"/>
                    <a:gd name="connsiteY9" fmla="*/ 138414 h 138413"/>
                    <a:gd name="connsiteX10" fmla="*/ 0 w 88197"/>
                    <a:gd name="connsiteY10" fmla="*/ 27243 h 138413"/>
                    <a:gd name="connsiteX11" fmla="*/ 18615 w 88197"/>
                    <a:gd name="connsiteY11" fmla="*/ 27243 h 138413"/>
                    <a:gd name="connsiteX12" fmla="*/ 18615 w 88197"/>
                    <a:gd name="connsiteY12" fmla="*/ 106337 h 138413"/>
                    <a:gd name="connsiteX13" fmla="*/ 19501 w 88197"/>
                    <a:gd name="connsiteY13" fmla="*/ 106337 h 138413"/>
                    <a:gd name="connsiteX14" fmla="*/ 70913 w 88197"/>
                    <a:gd name="connsiteY14" fmla="*/ 27243 h 138413"/>
                    <a:gd name="connsiteX15" fmla="*/ 88198 w 88197"/>
                    <a:gd name="connsiteY15" fmla="*/ 27243 h 138413"/>
                    <a:gd name="connsiteX16" fmla="*/ 88198 w 88197"/>
                    <a:gd name="connsiteY16" fmla="*/ 138414 h 138413"/>
                    <a:gd name="connsiteX17" fmla="*/ 69583 w 88197"/>
                    <a:gd name="connsiteY17" fmla="*/ 138414 h 138413"/>
                    <a:gd name="connsiteX18" fmla="*/ 69583 w 88197"/>
                    <a:gd name="connsiteY18" fmla="*/ 59320 h 138413"/>
                    <a:gd name="connsiteX19" fmla="*/ 68253 w 88197"/>
                    <a:gd name="connsiteY19" fmla="*/ 59320 h 138413"/>
                    <a:gd name="connsiteX20" fmla="*/ 43434 w 88197"/>
                    <a:gd name="connsiteY20" fmla="*/ 22849 h 138413"/>
                    <a:gd name="connsiteX21" fmla="*/ 31911 w 88197"/>
                    <a:gd name="connsiteY21" fmla="*/ 20652 h 138413"/>
                    <a:gd name="connsiteX22" fmla="*/ 24376 w 88197"/>
                    <a:gd name="connsiteY22" fmla="*/ 14940 h 138413"/>
                    <a:gd name="connsiteX23" fmla="*/ 20388 w 88197"/>
                    <a:gd name="connsiteY23" fmla="*/ 7470 h 138413"/>
                    <a:gd name="connsiteX24" fmla="*/ 19058 w 88197"/>
                    <a:gd name="connsiteY24" fmla="*/ 0 h 138413"/>
                    <a:gd name="connsiteX25" fmla="*/ 32354 w 88197"/>
                    <a:gd name="connsiteY25" fmla="*/ 0 h 138413"/>
                    <a:gd name="connsiteX26" fmla="*/ 33240 w 88197"/>
                    <a:gd name="connsiteY26" fmla="*/ 3515 h 138413"/>
                    <a:gd name="connsiteX27" fmla="*/ 35456 w 88197"/>
                    <a:gd name="connsiteY27" fmla="*/ 7031 h 138413"/>
                    <a:gd name="connsiteX28" fmla="*/ 39002 w 88197"/>
                    <a:gd name="connsiteY28" fmla="*/ 9667 h 138413"/>
                    <a:gd name="connsiteX29" fmla="*/ 43434 w 88197"/>
                    <a:gd name="connsiteY29" fmla="*/ 10546 h 138413"/>
                    <a:gd name="connsiteX30" fmla="*/ 48309 w 88197"/>
                    <a:gd name="connsiteY30" fmla="*/ 9667 h 138413"/>
                    <a:gd name="connsiteX31" fmla="*/ 51855 w 88197"/>
                    <a:gd name="connsiteY31" fmla="*/ 7031 h 138413"/>
                    <a:gd name="connsiteX32" fmla="*/ 54071 w 88197"/>
                    <a:gd name="connsiteY32" fmla="*/ 3515 h 138413"/>
                    <a:gd name="connsiteX33" fmla="*/ 54514 w 88197"/>
                    <a:gd name="connsiteY33" fmla="*/ 0 h 138413"/>
                    <a:gd name="connsiteX34" fmla="*/ 67810 w 88197"/>
                    <a:gd name="connsiteY34" fmla="*/ 0 h 138413"/>
                    <a:gd name="connsiteX35" fmla="*/ 66037 w 88197"/>
                    <a:gd name="connsiteY35" fmla="*/ 7470 h 138413"/>
                    <a:gd name="connsiteX36" fmla="*/ 62048 w 88197"/>
                    <a:gd name="connsiteY36" fmla="*/ 14940 h 138413"/>
                    <a:gd name="connsiteX37" fmla="*/ 54957 w 88197"/>
                    <a:gd name="connsiteY37" fmla="*/ 20652 h 138413"/>
                    <a:gd name="connsiteX38" fmla="*/ 43434 w 88197"/>
                    <a:gd name="connsiteY38" fmla="*/ 22849 h 138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88197" h="138413">
                      <a:moveTo>
                        <a:pt x="68253" y="59320"/>
                      </a:moveTo>
                      <a:cubicBezTo>
                        <a:pt x="66037" y="62836"/>
                        <a:pt x="63821" y="66351"/>
                        <a:pt x="61605" y="69866"/>
                      </a:cubicBezTo>
                      <a:cubicBezTo>
                        <a:pt x="59389" y="73381"/>
                        <a:pt x="57173" y="76897"/>
                        <a:pt x="54957" y="80412"/>
                      </a:cubicBezTo>
                      <a:cubicBezTo>
                        <a:pt x="54071" y="81730"/>
                        <a:pt x="52741" y="83488"/>
                        <a:pt x="50968" y="86564"/>
                      </a:cubicBezTo>
                      <a:cubicBezTo>
                        <a:pt x="49196" y="89639"/>
                        <a:pt x="46980" y="93155"/>
                        <a:pt x="44320" y="97109"/>
                      </a:cubicBezTo>
                      <a:cubicBezTo>
                        <a:pt x="41661" y="101064"/>
                        <a:pt x="39002" y="105019"/>
                        <a:pt x="36343" y="109413"/>
                      </a:cubicBezTo>
                      <a:cubicBezTo>
                        <a:pt x="33684" y="113807"/>
                        <a:pt x="30581" y="118201"/>
                        <a:pt x="27922" y="121716"/>
                      </a:cubicBezTo>
                      <a:cubicBezTo>
                        <a:pt x="25263" y="125671"/>
                        <a:pt x="23047" y="129186"/>
                        <a:pt x="21274" y="132262"/>
                      </a:cubicBezTo>
                      <a:cubicBezTo>
                        <a:pt x="19501" y="135338"/>
                        <a:pt x="18172" y="137535"/>
                        <a:pt x="17285" y="138414"/>
                      </a:cubicBezTo>
                      <a:lnTo>
                        <a:pt x="0" y="138414"/>
                      </a:lnTo>
                      <a:lnTo>
                        <a:pt x="0" y="27243"/>
                      </a:lnTo>
                      <a:lnTo>
                        <a:pt x="18615" y="27243"/>
                      </a:lnTo>
                      <a:lnTo>
                        <a:pt x="18615" y="106337"/>
                      </a:lnTo>
                      <a:lnTo>
                        <a:pt x="19501" y="106337"/>
                      </a:lnTo>
                      <a:lnTo>
                        <a:pt x="70913" y="27243"/>
                      </a:lnTo>
                      <a:lnTo>
                        <a:pt x="88198" y="27243"/>
                      </a:lnTo>
                      <a:lnTo>
                        <a:pt x="88198" y="138414"/>
                      </a:lnTo>
                      <a:lnTo>
                        <a:pt x="69583" y="138414"/>
                      </a:lnTo>
                      <a:lnTo>
                        <a:pt x="69583" y="59320"/>
                      </a:lnTo>
                      <a:lnTo>
                        <a:pt x="68253" y="59320"/>
                      </a:lnTo>
                      <a:close/>
                      <a:moveTo>
                        <a:pt x="43434" y="22849"/>
                      </a:moveTo>
                      <a:cubicBezTo>
                        <a:pt x="39002" y="22849"/>
                        <a:pt x="35013" y="21970"/>
                        <a:pt x="31911" y="20652"/>
                      </a:cubicBezTo>
                      <a:cubicBezTo>
                        <a:pt x="28808" y="19334"/>
                        <a:pt x="26592" y="17137"/>
                        <a:pt x="24376" y="14940"/>
                      </a:cubicBezTo>
                      <a:cubicBezTo>
                        <a:pt x="22604" y="12743"/>
                        <a:pt x="21274" y="10106"/>
                        <a:pt x="20388" y="7470"/>
                      </a:cubicBezTo>
                      <a:cubicBezTo>
                        <a:pt x="19501" y="4834"/>
                        <a:pt x="19058" y="2636"/>
                        <a:pt x="19058" y="0"/>
                      </a:cubicBezTo>
                      <a:lnTo>
                        <a:pt x="32354" y="0"/>
                      </a:lnTo>
                      <a:cubicBezTo>
                        <a:pt x="32354" y="879"/>
                        <a:pt x="32797" y="2197"/>
                        <a:pt x="33240" y="3515"/>
                      </a:cubicBezTo>
                      <a:cubicBezTo>
                        <a:pt x="33684" y="4834"/>
                        <a:pt x="34570" y="5712"/>
                        <a:pt x="35456" y="7031"/>
                      </a:cubicBezTo>
                      <a:cubicBezTo>
                        <a:pt x="36343" y="8349"/>
                        <a:pt x="37672" y="8788"/>
                        <a:pt x="39002" y="9667"/>
                      </a:cubicBezTo>
                      <a:cubicBezTo>
                        <a:pt x="40332" y="10546"/>
                        <a:pt x="41661" y="10546"/>
                        <a:pt x="43434" y="10546"/>
                      </a:cubicBezTo>
                      <a:cubicBezTo>
                        <a:pt x="45207" y="10546"/>
                        <a:pt x="46980" y="10106"/>
                        <a:pt x="48309" y="9667"/>
                      </a:cubicBezTo>
                      <a:cubicBezTo>
                        <a:pt x="49639" y="9228"/>
                        <a:pt x="50968" y="7909"/>
                        <a:pt x="51855" y="7031"/>
                      </a:cubicBezTo>
                      <a:cubicBezTo>
                        <a:pt x="52741" y="6152"/>
                        <a:pt x="53628" y="4834"/>
                        <a:pt x="54071" y="3515"/>
                      </a:cubicBezTo>
                      <a:cubicBezTo>
                        <a:pt x="54514" y="2197"/>
                        <a:pt x="54514" y="1318"/>
                        <a:pt x="54514" y="0"/>
                      </a:cubicBezTo>
                      <a:lnTo>
                        <a:pt x="67810" y="0"/>
                      </a:lnTo>
                      <a:cubicBezTo>
                        <a:pt x="67810" y="2197"/>
                        <a:pt x="66924" y="4834"/>
                        <a:pt x="66037" y="7470"/>
                      </a:cubicBezTo>
                      <a:cubicBezTo>
                        <a:pt x="65151" y="10106"/>
                        <a:pt x="63821" y="12303"/>
                        <a:pt x="62048" y="14940"/>
                      </a:cubicBezTo>
                      <a:cubicBezTo>
                        <a:pt x="60276" y="17576"/>
                        <a:pt x="58060" y="18895"/>
                        <a:pt x="54957" y="20652"/>
                      </a:cubicBezTo>
                      <a:cubicBezTo>
                        <a:pt x="51855" y="22410"/>
                        <a:pt x="47866" y="22849"/>
                        <a:pt x="43434" y="2284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41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>
                    <a:latin typeface="Century Gothic" panose="020B0502020202020204" pitchFamily="34" charset="0"/>
                  </a:endParaRPr>
                </a:p>
              </p:txBody>
            </p:sp>
          </p:grpSp>
        </p:grpSp>
      </p:grpSp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EF3A56EC-0CB6-B907-2C35-533BBCDDCA5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0016" y="5969308"/>
            <a:ext cx="658836" cy="304172"/>
          </a:xfrm>
          <a:prstGeom prst="rect">
            <a:avLst/>
          </a:prstGeom>
        </p:spPr>
      </p:pic>
      <p:sp>
        <p:nvSpPr>
          <p:cNvPr id="74" name="Скругленный прямоугольник 3">
            <a:extLst>
              <a:ext uri="{FF2B5EF4-FFF2-40B4-BE49-F238E27FC236}">
                <a16:creationId xmlns:a16="http://schemas.microsoft.com/office/drawing/2014/main" xmlns="" id="{028D952E-F446-456A-8E1B-04EBF805C21D}"/>
              </a:ext>
            </a:extLst>
          </p:cNvPr>
          <p:cNvSpPr/>
          <p:nvPr/>
        </p:nvSpPr>
        <p:spPr>
          <a:xfrm>
            <a:off x="7578818" y="1969042"/>
            <a:ext cx="3967969" cy="1036213"/>
          </a:xfrm>
          <a:prstGeom prst="roundRect">
            <a:avLst>
              <a:gd name="adj" fmla="val 8478"/>
            </a:avLst>
          </a:prstGeom>
          <a:solidFill>
            <a:schemeClr val="bg1"/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  <a:alpha val="26000"/>
                  </a:schemeClr>
                </a:gs>
                <a:gs pos="100000">
                  <a:schemeClr val="bg2">
                    <a:alpha val="16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>
              <a:spcBef>
                <a:spcPts val="600"/>
              </a:spcBef>
              <a:buClr>
                <a:schemeClr val="accent1"/>
              </a:buClr>
              <a:buSzPct val="120000"/>
              <a:defRPr/>
            </a:pPr>
            <a:r>
              <a:rPr lang="ru-RU" sz="2400" b="1" dirty="0">
                <a:gradFill>
                  <a:gsLst>
                    <a:gs pos="0">
                      <a:srgbClr val="179CE9">
                        <a:alpha val="19000"/>
                      </a:srgb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01 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  <a:cs typeface="SB Sans Text Light"/>
              </a:rPr>
              <a:t>Преподаватель записывает урок на диктофон или </a:t>
            </a:r>
            <a:r>
              <a:rPr lang="ru-RU" sz="1400" dirty="0" smtClean="0">
                <a:solidFill>
                  <a:schemeClr val="tx1"/>
                </a:solidFill>
                <a:latin typeface="Century Gothic" panose="020B0502020202020204" pitchFamily="34" charset="0"/>
                <a:cs typeface="SB Sans Text Light"/>
              </a:rPr>
              <a:t>телефон</a:t>
            </a:r>
            <a:endParaRPr lang="ru-RU" sz="1400" dirty="0">
              <a:solidFill>
                <a:schemeClr val="tx1"/>
              </a:solidFill>
              <a:latin typeface="Century Gothic" panose="020B0502020202020204" pitchFamily="34" charset="0"/>
              <a:cs typeface="SB Sans Text Light"/>
            </a:endParaRPr>
          </a:p>
        </p:txBody>
      </p:sp>
      <p:sp>
        <p:nvSpPr>
          <p:cNvPr id="76" name="Скругленный прямоугольник 3">
            <a:extLst>
              <a:ext uri="{FF2B5EF4-FFF2-40B4-BE49-F238E27FC236}">
                <a16:creationId xmlns:a16="http://schemas.microsoft.com/office/drawing/2014/main" xmlns="" id="{67A61770-A825-4A67-BAF2-C39925E9386C}"/>
              </a:ext>
            </a:extLst>
          </p:cNvPr>
          <p:cNvSpPr/>
          <p:nvPr/>
        </p:nvSpPr>
        <p:spPr>
          <a:xfrm>
            <a:off x="7591194" y="3136296"/>
            <a:ext cx="3992590" cy="1267726"/>
          </a:xfrm>
          <a:prstGeom prst="roundRect">
            <a:avLst>
              <a:gd name="adj" fmla="val 8003"/>
            </a:avLst>
          </a:prstGeom>
          <a:solidFill>
            <a:schemeClr val="bg1"/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  <a:alpha val="26000"/>
                  </a:schemeClr>
                </a:gs>
                <a:gs pos="100000">
                  <a:schemeClr val="bg2">
                    <a:alpha val="16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>
              <a:spcBef>
                <a:spcPts val="600"/>
              </a:spcBef>
              <a:buClr>
                <a:schemeClr val="accent1"/>
              </a:buClr>
              <a:buSzPct val="120000"/>
              <a:defRPr/>
            </a:pPr>
            <a:r>
              <a:rPr lang="ru-RU" sz="2400" b="1" dirty="0">
                <a:gradFill>
                  <a:gsLst>
                    <a:gs pos="0">
                      <a:srgbClr val="179CE9">
                        <a:alpha val="19000"/>
                      </a:srgb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02 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  <a:cs typeface="SB Sans Text Light"/>
              </a:rPr>
              <a:t>Загружает запись в сервис, нажав на кнопку «Добавить запись»</a:t>
            </a:r>
          </a:p>
        </p:txBody>
      </p:sp>
      <p:sp>
        <p:nvSpPr>
          <p:cNvPr id="77" name="Скругленный прямоугольник 3">
            <a:extLst>
              <a:ext uri="{FF2B5EF4-FFF2-40B4-BE49-F238E27FC236}">
                <a16:creationId xmlns:a16="http://schemas.microsoft.com/office/drawing/2014/main" xmlns="" id="{3903215F-814F-4784-B363-1455AD9422D5}"/>
              </a:ext>
            </a:extLst>
          </p:cNvPr>
          <p:cNvSpPr/>
          <p:nvPr/>
        </p:nvSpPr>
        <p:spPr>
          <a:xfrm>
            <a:off x="7569345" y="4573191"/>
            <a:ext cx="4031566" cy="1488143"/>
          </a:xfrm>
          <a:prstGeom prst="roundRect">
            <a:avLst>
              <a:gd name="adj" fmla="val 8562"/>
            </a:avLst>
          </a:prstGeom>
          <a:solidFill>
            <a:schemeClr val="bg1"/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  <a:alpha val="26000"/>
                  </a:schemeClr>
                </a:gs>
                <a:gs pos="100000">
                  <a:schemeClr val="bg2">
                    <a:alpha val="16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>
              <a:spcBef>
                <a:spcPts val="600"/>
              </a:spcBef>
              <a:buClr>
                <a:schemeClr val="accent1"/>
              </a:buClr>
              <a:buSzPct val="120000"/>
              <a:defRPr/>
            </a:pPr>
            <a:r>
              <a:rPr lang="ru-RU" sz="2400" b="1" dirty="0">
                <a:gradFill>
                  <a:gsLst>
                    <a:gs pos="0">
                      <a:srgbClr val="179CE9">
                        <a:alpha val="19000"/>
                      </a:srgb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03 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  <a:cs typeface="SB Sans Text Light"/>
              </a:rPr>
              <a:t>В течение 30 секунд преподаватель </a:t>
            </a:r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  <a:cs typeface="SB Sans Text Light"/>
              </a:rPr>
              <a:t/>
            </a:r>
            <a:b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  <a:cs typeface="SB Sans Text Light"/>
              </a:rPr>
            </a:b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  <a:cs typeface="SB Sans Text Light"/>
              </a:rPr>
              <a:t>получает отчёт, а администрация — </a:t>
            </a:r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  <a:cs typeface="SB Sans Text Light"/>
              </a:rPr>
              <a:t/>
            </a:r>
            <a:b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  <a:cs typeface="SB Sans Text Light"/>
              </a:rPr>
            </a:b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  <a:cs typeface="SB Sans Text Light"/>
              </a:rPr>
              <a:t>статистику по занятиям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120000"/>
              <a:defRPr/>
            </a:pPr>
            <a:endParaRPr lang="ru-RU" sz="1400" dirty="0">
              <a:solidFill>
                <a:schemeClr val="tx1"/>
              </a:solidFill>
              <a:latin typeface="Century Gothic" panose="020B0502020202020204" pitchFamily="34" charset="0"/>
              <a:cs typeface="SB Sans Text Light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6F53F8CC-E1DC-4A2A-ABE8-F9C2C216C3CE}"/>
              </a:ext>
            </a:extLst>
          </p:cNvPr>
          <p:cNvSpPr/>
          <p:nvPr/>
        </p:nvSpPr>
        <p:spPr>
          <a:xfrm>
            <a:off x="7569345" y="1392323"/>
            <a:ext cx="27366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Century Gothic" panose="020B0502020202020204" pitchFamily="34" charset="0"/>
              </a:rPr>
              <a:t>Как работает сервис</a:t>
            </a:r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351239"/>
            <a:ext cx="7937771" cy="39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Ассистент преподавателя</a:t>
            </a:r>
          </a:p>
        </p:txBody>
      </p:sp>
    </p:spTree>
    <p:extLst>
      <p:ext uri="{BB962C8B-B14F-4D97-AF65-F5344CB8AC3E}">
        <p14:creationId xmlns:p14="http://schemas.microsoft.com/office/powerpoint/2010/main" val="33950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7522" y="1075019"/>
            <a:ext cx="506453" cy="49265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2714" y="1664242"/>
            <a:ext cx="1111261" cy="6155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10"/>
              </a:lnSpc>
              <a:spcBef>
                <a:spcPts val="100"/>
              </a:spcBef>
            </a:pPr>
            <a:r>
              <a:rPr sz="2000" b="1" dirty="0">
                <a:solidFill>
                  <a:srgbClr val="00881B"/>
                </a:solidFill>
                <a:latin typeface="Century Gothic" panose="020B0502020202020204" pitchFamily="34" charset="0"/>
                <a:cs typeface="Calibri"/>
              </a:rPr>
              <a:t>37</a:t>
            </a:r>
            <a:r>
              <a:rPr sz="2000" b="1" spc="-20" dirty="0">
                <a:solidFill>
                  <a:srgbClr val="00881B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b="1" spc="-20" dirty="0">
                <a:solidFill>
                  <a:srgbClr val="00881B"/>
                </a:solidFill>
                <a:latin typeface="Century Gothic" panose="020B0502020202020204" pitchFamily="34" charset="0"/>
                <a:cs typeface="Calibri"/>
              </a:rPr>
              <a:t>тыс.</a:t>
            </a:r>
            <a:endParaRPr dirty="0">
              <a:solidFill>
                <a:srgbClr val="00881B"/>
              </a:solidFill>
              <a:latin typeface="Century Gothic" panose="020B0502020202020204" pitchFamily="34" charset="0"/>
              <a:cs typeface="Calibri"/>
            </a:endParaRPr>
          </a:p>
          <a:p>
            <a:pPr marL="12700">
              <a:lnSpc>
                <a:spcPts val="1850"/>
              </a:lnSpc>
            </a:pPr>
            <a:r>
              <a:rPr sz="1400" b="1" spc="-10" dirty="0">
                <a:solidFill>
                  <a:srgbClr val="00881B"/>
                </a:solidFill>
                <a:latin typeface="Century Gothic" panose="020B0502020202020204" pitchFamily="34" charset="0"/>
                <a:cs typeface="Calibri"/>
              </a:rPr>
              <a:t>уроков</a:t>
            </a:r>
            <a:endParaRPr sz="1400" dirty="0">
              <a:solidFill>
                <a:srgbClr val="00881B"/>
              </a:solidFill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64526" y="1664242"/>
            <a:ext cx="1333678" cy="6155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10"/>
              </a:lnSpc>
              <a:spcBef>
                <a:spcPts val="100"/>
              </a:spcBef>
            </a:pPr>
            <a:r>
              <a:rPr sz="2000" b="1" dirty="0">
                <a:solidFill>
                  <a:srgbClr val="00881B"/>
                </a:solidFill>
                <a:latin typeface="Century Gothic" panose="020B0502020202020204" pitchFamily="34" charset="0"/>
                <a:cs typeface="Calibri"/>
              </a:rPr>
              <a:t>81</a:t>
            </a:r>
            <a:r>
              <a:rPr sz="2000" b="1" spc="-20" dirty="0">
                <a:solidFill>
                  <a:srgbClr val="00881B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400" b="1" spc="-10" dirty="0">
                <a:solidFill>
                  <a:srgbClr val="00881B"/>
                </a:solidFill>
                <a:latin typeface="Century Gothic" panose="020B0502020202020204" pitchFamily="34" charset="0"/>
                <a:cs typeface="Calibri"/>
              </a:rPr>
              <a:t>регион</a:t>
            </a:r>
            <a:endParaRPr sz="1400" dirty="0">
              <a:solidFill>
                <a:srgbClr val="00881B"/>
              </a:solidFill>
              <a:latin typeface="Century Gothic" panose="020B0502020202020204" pitchFamily="34" charset="0"/>
              <a:cs typeface="Calibri"/>
            </a:endParaRPr>
          </a:p>
          <a:p>
            <a:pPr marL="12700">
              <a:lnSpc>
                <a:spcPts val="1850"/>
              </a:lnSpc>
            </a:pPr>
            <a:r>
              <a:rPr sz="1400" b="1" spc="-10" dirty="0">
                <a:solidFill>
                  <a:srgbClr val="00881B"/>
                </a:solidFill>
                <a:latin typeface="Century Gothic" panose="020B0502020202020204" pitchFamily="34" charset="0"/>
                <a:cs typeface="Calibri"/>
              </a:rPr>
              <a:t>подключен</a:t>
            </a:r>
            <a:endParaRPr sz="1400" dirty="0">
              <a:solidFill>
                <a:srgbClr val="00881B"/>
              </a:solidFill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27323" y="1664242"/>
            <a:ext cx="2232407" cy="6155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10"/>
              </a:lnSpc>
              <a:spcBef>
                <a:spcPts val="100"/>
              </a:spcBef>
            </a:pPr>
            <a:r>
              <a:rPr sz="2000" b="1" dirty="0">
                <a:solidFill>
                  <a:srgbClr val="00881B"/>
                </a:solidFill>
                <a:latin typeface="Century Gothic" panose="020B0502020202020204" pitchFamily="34" charset="0"/>
                <a:cs typeface="Calibri"/>
              </a:rPr>
              <a:t>16</a:t>
            </a:r>
            <a:r>
              <a:rPr sz="2000" b="1" spc="-30" dirty="0">
                <a:solidFill>
                  <a:srgbClr val="00881B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400" b="1" spc="-10" dirty="0">
                <a:solidFill>
                  <a:srgbClr val="00881B"/>
                </a:solidFill>
                <a:latin typeface="Century Gothic" panose="020B0502020202020204" pitchFamily="34" charset="0"/>
                <a:cs typeface="Calibri"/>
              </a:rPr>
              <a:t>разработчиков</a:t>
            </a:r>
            <a:endParaRPr sz="1400" dirty="0">
              <a:solidFill>
                <a:srgbClr val="00881B"/>
              </a:solidFill>
              <a:latin typeface="Century Gothic" panose="020B0502020202020204" pitchFamily="34" charset="0"/>
              <a:cs typeface="Calibri"/>
            </a:endParaRPr>
          </a:p>
          <a:p>
            <a:pPr marL="12700">
              <a:lnSpc>
                <a:spcPts val="1850"/>
              </a:lnSpc>
            </a:pPr>
            <a:r>
              <a:rPr sz="1400" b="1" spc="-10" dirty="0">
                <a:solidFill>
                  <a:srgbClr val="00881B"/>
                </a:solidFill>
                <a:latin typeface="Century Gothic" panose="020B0502020202020204" pitchFamily="34" charset="0"/>
                <a:cs typeface="Calibri"/>
              </a:rPr>
              <a:t>контента</a:t>
            </a:r>
            <a:endParaRPr sz="1400" dirty="0">
              <a:solidFill>
                <a:srgbClr val="00881B"/>
              </a:solidFill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2714" y="2419975"/>
            <a:ext cx="6891655" cy="30367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135" indent="-286385">
              <a:lnSpc>
                <a:spcPts val="2055"/>
              </a:lnSpc>
              <a:spcBef>
                <a:spcPts val="100"/>
              </a:spcBef>
              <a:buFont typeface="Arial MT"/>
              <a:buChar char="•"/>
              <a:tabLst>
                <a:tab pos="318135" algn="l"/>
              </a:tabLst>
            </a:pP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Цифровой</a:t>
            </a:r>
            <a:r>
              <a:rPr sz="1600" spc="-4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spc="-1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образовательный</a:t>
            </a:r>
            <a:r>
              <a:rPr sz="1600" spc="-4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контент</a:t>
            </a:r>
            <a:r>
              <a:rPr sz="1600" spc="-35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по</a:t>
            </a:r>
            <a:r>
              <a:rPr sz="1600" spc="-35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темам</a:t>
            </a:r>
            <a:r>
              <a:rPr sz="1600" spc="-4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и</a:t>
            </a:r>
            <a:r>
              <a:rPr sz="1600" spc="-4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spc="-1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урокам</a:t>
            </a:r>
            <a:endParaRPr sz="1600" dirty="0">
              <a:latin typeface="Century Gothic" panose="020B0502020202020204" pitchFamily="34" charset="0"/>
              <a:cs typeface="Calibri"/>
            </a:endParaRPr>
          </a:p>
          <a:p>
            <a:pPr marL="318135">
              <a:lnSpc>
                <a:spcPts val="2055"/>
              </a:lnSpc>
            </a:pP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из</a:t>
            </a:r>
            <a:r>
              <a:rPr sz="1600" spc="-45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spc="-1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федеральной</a:t>
            </a:r>
            <a:r>
              <a:rPr sz="1600" spc="-5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рабочей</a:t>
            </a:r>
            <a:r>
              <a:rPr sz="1600" spc="-2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программы</a:t>
            </a:r>
            <a:r>
              <a:rPr sz="1600" spc="-35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и</a:t>
            </a:r>
            <a:r>
              <a:rPr sz="1600" spc="-45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spc="-1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федерального</a:t>
            </a:r>
            <a:r>
              <a:rPr sz="1600" spc="-45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перечня</a:t>
            </a:r>
            <a:r>
              <a:rPr sz="1600" spc="-3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spc="-25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ЭОР</a:t>
            </a:r>
            <a:endParaRPr sz="1600" dirty="0">
              <a:latin typeface="Century Gothic" panose="020B0502020202020204" pitchFamily="34" charset="0"/>
              <a:cs typeface="Calibri"/>
            </a:endParaRPr>
          </a:p>
          <a:p>
            <a:pPr marL="318135" marR="125730" indent="-287020">
              <a:lnSpc>
                <a:spcPts val="1939"/>
              </a:lnSpc>
              <a:spcBef>
                <a:spcPts val="635"/>
              </a:spcBef>
              <a:buFont typeface="Arial MT"/>
              <a:buChar char="•"/>
              <a:tabLst>
                <a:tab pos="318135" algn="l"/>
              </a:tabLst>
            </a:pP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Выбор</a:t>
            </a:r>
            <a:r>
              <a:rPr sz="1600" spc="-55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материалов</a:t>
            </a:r>
            <a:r>
              <a:rPr sz="1600" spc="-55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ЭОР</a:t>
            </a:r>
            <a:r>
              <a:rPr sz="1600" spc="-45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от</a:t>
            </a:r>
            <a:r>
              <a:rPr sz="1600" spc="-35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любого</a:t>
            </a:r>
            <a:r>
              <a:rPr sz="1600" spc="-4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spc="-1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представленного</a:t>
            </a:r>
            <a:r>
              <a:rPr sz="1600" spc="-5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spc="-1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разработчика 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для</a:t>
            </a:r>
            <a:r>
              <a:rPr sz="1600" spc="-65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работы</a:t>
            </a:r>
            <a:r>
              <a:rPr sz="1600" spc="-45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в</a:t>
            </a:r>
            <a:r>
              <a:rPr sz="1600" spc="-55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классе</a:t>
            </a:r>
            <a:r>
              <a:rPr sz="1600" spc="-5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и</a:t>
            </a:r>
            <a:r>
              <a:rPr sz="1600" spc="-35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формирования</a:t>
            </a:r>
            <a:r>
              <a:rPr sz="1600" spc="-5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домашнего</a:t>
            </a:r>
            <a:r>
              <a:rPr sz="1600" spc="-4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spc="-1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задания</a:t>
            </a:r>
            <a:endParaRPr sz="1600" dirty="0">
              <a:latin typeface="Century Gothic" panose="020B0502020202020204" pitchFamily="34" charset="0"/>
              <a:cs typeface="Calibri"/>
            </a:endParaRPr>
          </a:p>
          <a:p>
            <a:pPr marL="318135" indent="-286385">
              <a:lnSpc>
                <a:spcPts val="2050"/>
              </a:lnSpc>
              <a:spcBef>
                <a:spcPts val="359"/>
              </a:spcBef>
              <a:buFont typeface="Arial MT"/>
              <a:buChar char="•"/>
              <a:tabLst>
                <a:tab pos="318135" algn="l"/>
              </a:tabLst>
            </a:pPr>
            <a:r>
              <a:rPr sz="1600" spc="-1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Материалы</a:t>
            </a:r>
            <a:r>
              <a:rPr sz="1600" spc="-4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для</a:t>
            </a:r>
            <a:r>
              <a:rPr sz="1600" spc="-4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spc="-2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углублённого</a:t>
            </a:r>
            <a:r>
              <a:rPr sz="1600" spc="-4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изучения, а</a:t>
            </a:r>
            <a:r>
              <a:rPr sz="1600" spc="-3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также</a:t>
            </a:r>
            <a:r>
              <a:rPr sz="1600" spc="-1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для</a:t>
            </a:r>
            <a:r>
              <a:rPr sz="1600" spc="-4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spc="-1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детей</a:t>
            </a:r>
            <a:endParaRPr sz="1600" dirty="0">
              <a:latin typeface="Century Gothic" panose="020B0502020202020204" pitchFamily="34" charset="0"/>
              <a:cs typeface="Calibri"/>
            </a:endParaRPr>
          </a:p>
          <a:p>
            <a:pPr marL="318135">
              <a:lnSpc>
                <a:spcPts val="2050"/>
              </a:lnSpc>
            </a:pP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с</a:t>
            </a:r>
            <a:r>
              <a:rPr sz="1600" spc="-3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dirty="0" err="1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особыми</a:t>
            </a:r>
            <a:r>
              <a:rPr sz="1600" spc="-5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spc="-10" dirty="0" err="1" smtClean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потребностями</a:t>
            </a:r>
            <a:endParaRPr lang="ru-RU" sz="1600" spc="-10" dirty="0" smtClean="0">
              <a:solidFill>
                <a:srgbClr val="171717"/>
              </a:solidFill>
              <a:latin typeface="Century Gothic" panose="020B0502020202020204" pitchFamily="34" charset="0"/>
              <a:cs typeface="Calibri"/>
            </a:endParaRPr>
          </a:p>
          <a:p>
            <a:pPr marL="318135">
              <a:lnSpc>
                <a:spcPts val="2050"/>
              </a:lnSpc>
            </a:pPr>
            <a:endParaRPr sz="1600" dirty="0">
              <a:latin typeface="Century Gothic" panose="020B0502020202020204" pitchFamily="34" charset="0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b="1" dirty="0">
                <a:solidFill>
                  <a:srgbClr val="00881B"/>
                </a:solidFill>
                <a:latin typeface="Century Gothic" panose="020B0502020202020204" pitchFamily="34" charset="0"/>
                <a:cs typeface="Calibri"/>
              </a:rPr>
              <a:t>Доступ</a:t>
            </a:r>
            <a:r>
              <a:rPr b="1" spc="-70" dirty="0">
                <a:solidFill>
                  <a:srgbClr val="00881B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b="1" dirty="0">
                <a:solidFill>
                  <a:srgbClr val="00881B"/>
                </a:solidFill>
                <a:latin typeface="Century Gothic" panose="020B0502020202020204" pitchFamily="34" charset="0"/>
                <a:cs typeface="Calibri"/>
              </a:rPr>
              <a:t>к</a:t>
            </a:r>
            <a:r>
              <a:rPr b="1" spc="-40" dirty="0">
                <a:solidFill>
                  <a:srgbClr val="00881B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b="1" dirty="0">
                <a:solidFill>
                  <a:srgbClr val="00881B"/>
                </a:solidFill>
                <a:latin typeface="Century Gothic" panose="020B0502020202020204" pitchFamily="34" charset="0"/>
                <a:cs typeface="Calibri"/>
              </a:rPr>
              <a:t>контенту</a:t>
            </a:r>
            <a:r>
              <a:rPr b="1" spc="-45" dirty="0">
                <a:solidFill>
                  <a:srgbClr val="00881B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b="1" dirty="0">
                <a:solidFill>
                  <a:srgbClr val="00881B"/>
                </a:solidFill>
                <a:latin typeface="Century Gothic" panose="020B0502020202020204" pitchFamily="34" charset="0"/>
                <a:cs typeface="Calibri"/>
              </a:rPr>
              <a:t>для</a:t>
            </a:r>
            <a:r>
              <a:rPr b="1" spc="-40" dirty="0">
                <a:solidFill>
                  <a:srgbClr val="00881B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b="1" spc="-20" dirty="0">
                <a:solidFill>
                  <a:srgbClr val="00881B"/>
                </a:solidFill>
                <a:latin typeface="Century Gothic" panose="020B0502020202020204" pitchFamily="34" charset="0"/>
                <a:cs typeface="Calibri"/>
              </a:rPr>
              <a:t>детей</a:t>
            </a:r>
            <a:endParaRPr b="1" dirty="0">
              <a:solidFill>
                <a:srgbClr val="00881B"/>
              </a:solidFill>
              <a:latin typeface="Century Gothic" panose="020B0502020202020204" pitchFamily="34" charset="0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65"/>
              </a:spcBef>
              <a:buFont typeface="Arial MT"/>
              <a:buChar char="•"/>
              <a:tabLst>
                <a:tab pos="299085" algn="l"/>
              </a:tabLst>
            </a:pPr>
            <a:r>
              <a:rPr sz="1600" spc="-2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Подтверждается</a:t>
            </a:r>
            <a:r>
              <a:rPr sz="1600" spc="-1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через </a:t>
            </a:r>
            <a:r>
              <a:rPr sz="1600" spc="-1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приложение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spc="-25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«Госуслуги.</a:t>
            </a:r>
            <a:r>
              <a:rPr sz="1600" spc="-5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Моя</a:t>
            </a:r>
            <a:r>
              <a:rPr sz="1600" spc="5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600" spc="-10" dirty="0">
                <a:solidFill>
                  <a:srgbClr val="171717"/>
                </a:solidFill>
                <a:latin typeface="Century Gothic" panose="020B0502020202020204" pitchFamily="34" charset="0"/>
                <a:cs typeface="Calibri"/>
              </a:rPr>
              <a:t>школа»</a:t>
            </a:r>
            <a:endParaRPr sz="1600" dirty="0">
              <a:latin typeface="Century Gothic" panose="020B0502020202020204" pitchFamily="34" charset="0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95664" y="1827479"/>
            <a:ext cx="4771771" cy="4383024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12"/>
          </p:nvPr>
        </p:nvSpPr>
        <p:spPr>
          <a:xfrm>
            <a:off x="11537696" y="6478169"/>
            <a:ext cx="29337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20"/>
              </a:lnSpc>
            </a:pPr>
            <a:fld id="{81D60167-4931-47E6-BA6A-407CBD079E47}" type="slidenum">
              <a:rPr spc="-25" dirty="0"/>
              <a:t>69</a:t>
            </a:fld>
            <a:endParaRPr spc="-25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22275" y="5600700"/>
            <a:ext cx="5953113" cy="933856"/>
          </a:xfrm>
          <a:prstGeom prst="roundRect">
            <a:avLst>
              <a:gd name="adj" fmla="val 7306"/>
            </a:avLst>
          </a:prstGeom>
          <a:gradFill flip="none" rotWithShape="1">
            <a:gsLst>
              <a:gs pos="35000">
                <a:srgbClr val="00881B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pc="-10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Рекомендуем</a:t>
            </a:r>
            <a:r>
              <a:rPr lang="ru-RU" spc="-25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детям</a:t>
            </a:r>
            <a:r>
              <a:rPr lang="ru-RU" spc="-40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и</a:t>
            </a:r>
            <a:r>
              <a:rPr lang="ru-RU" spc="-60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lang="ru-RU" spc="-10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родителям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lang="ru-RU" spc="-10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использовать</a:t>
            </a:r>
            <a:r>
              <a:rPr lang="ru-RU" spc="-25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lang="ru-RU" spc="-10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приложение</a:t>
            </a:r>
            <a:r>
              <a:rPr lang="ru-RU" spc="-15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в</a:t>
            </a:r>
            <a:r>
              <a:rPr lang="ru-RU" spc="-35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новом</a:t>
            </a:r>
            <a:r>
              <a:rPr lang="ru-RU" spc="-20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учебном</a:t>
            </a:r>
            <a:r>
              <a:rPr lang="ru-RU" spc="-10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lang="ru-RU" spc="-20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году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93975" y="1085401"/>
            <a:ext cx="3793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Цифровая библиотека</a:t>
            </a:r>
            <a:endParaRPr lang="ru-RU" sz="2400" b="1" dirty="0">
              <a:solidFill>
                <a:srgbClr val="00881B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256392"/>
            <a:ext cx="7937771" cy="691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НОВЫЙ СЕРВИС «УНИВЕРСАЛЬНАЯ БИБЛИОТЕКА» НА ГОСУСЛУГАХ</a:t>
            </a:r>
          </a:p>
        </p:txBody>
      </p:sp>
    </p:spTree>
    <p:extLst>
      <p:ext uri="{BB962C8B-B14F-4D97-AF65-F5344CB8AC3E}">
        <p14:creationId xmlns:p14="http://schemas.microsoft.com/office/powerpoint/2010/main" val="138074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64453" y="4519970"/>
            <a:ext cx="5778981" cy="2144096"/>
          </a:xfrm>
          <a:prstGeom prst="roundRect">
            <a:avLst>
              <a:gd name="adj" fmla="val 11596"/>
            </a:avLst>
          </a:prstGeom>
          <a:solidFill>
            <a:srgbClr val="0088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ru-R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СТАРШЕКЛАССНИКИ БУДУТ 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реализовывать этапы машинного обучения, 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строить и обучать нейронные сети,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рассматривать переобучение и устройство ИИ-агентов на основе больших языковых моделей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45345" y="119481"/>
            <a:ext cx="2410097" cy="64581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80468BF-5061-490E-B901-1948C3B4A461}"/>
              </a:ext>
            </a:extLst>
          </p:cNvPr>
          <p:cNvSpPr txBox="1"/>
          <p:nvPr/>
        </p:nvSpPr>
        <p:spPr bwMode="auto">
          <a:xfrm>
            <a:off x="740533" y="387406"/>
            <a:ext cx="7937771" cy="358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60000"/>
              </a:lnSpc>
              <a:defRPr/>
            </a:pPr>
            <a:r>
              <a:rPr lang="ru-RU" sz="2800" dirty="0">
                <a:solidFill>
                  <a:srgbClr val="00881B"/>
                </a:solidFill>
                <a:latin typeface="TomskObl2104" pitchFamily="50" charset="0"/>
              </a:rPr>
              <a:t>ШКОЛЫ И искусственный интеллект</a:t>
            </a:r>
          </a:p>
        </p:txBody>
      </p:sp>
      <p:sp>
        <p:nvSpPr>
          <p:cNvPr id="3" name="Пятиугольник 2"/>
          <p:cNvSpPr/>
          <p:nvPr/>
        </p:nvSpPr>
        <p:spPr>
          <a:xfrm>
            <a:off x="347855" y="1796042"/>
            <a:ext cx="5778981" cy="1266572"/>
          </a:xfrm>
          <a:prstGeom prst="homePlate">
            <a:avLst>
              <a:gd name="adj" fmla="val 22727"/>
            </a:avLst>
          </a:prstGeom>
          <a:noFill/>
          <a:ln w="2222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ru-RU" dirty="0">
                <a:solidFill>
                  <a:srgbClr val="212529"/>
                </a:solidFill>
                <a:latin typeface="Century Gothic" panose="020B0502020202020204" pitchFamily="34" charset="0"/>
              </a:rPr>
              <a:t>В 2026/27 учебном году в российских школах продолжится системное изучение искусственного интеллекта (ИИ) в рамках </a:t>
            </a:r>
            <a:r>
              <a:rPr lang="ru-RU" b="1" dirty="0">
                <a:solidFill>
                  <a:srgbClr val="00881B"/>
                </a:solidFill>
                <a:latin typeface="Century Gothic" panose="020B0502020202020204" pitchFamily="34" charset="0"/>
              </a:rPr>
              <a:t>уроков информатики.</a:t>
            </a:r>
            <a:endParaRPr lang="ru-RU" b="1" dirty="0">
              <a:solidFill>
                <a:srgbClr val="212529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1546" y="899877"/>
            <a:ext cx="11243776" cy="709971"/>
          </a:xfrm>
          <a:prstGeom prst="roundRect">
            <a:avLst/>
          </a:prstGeom>
          <a:solidFill>
            <a:srgbClr val="00881B"/>
          </a:solidFill>
          <a:ln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С 1 сентября 2027 года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–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вступает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в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силу новый федеральный государственный образовательный стандарт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среднего общего образования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(ФГОС СОО)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21546" y="3159194"/>
            <a:ext cx="6184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Уроки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математики, биологии, химии и физики в 10–11-х классах станут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более прикладными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а в перечень </a:t>
            </a:r>
            <a:r>
              <a:rPr kumimoji="0" lang="ru-RU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метапредметных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результатов будут включены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навыки работы с технологиями ИИ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310238" y="1900301"/>
            <a:ext cx="39556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81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от «Уметь пользоваться ИИ» к «Понимать и уметь строить ИИ-системы»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881B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836" y="2061029"/>
            <a:ext cx="7192054" cy="479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22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1018260" y="2680138"/>
            <a:ext cx="11173740" cy="1791855"/>
            <a:chOff x="233080" y="2680137"/>
            <a:chExt cx="10968320" cy="1791855"/>
          </a:xfrm>
        </p:grpSpPr>
        <p:sp>
          <p:nvSpPr>
            <p:cNvPr id="11" name="Заголовок 1">
              <a:extLst>
                <a:ext uri="{FF2B5EF4-FFF2-40B4-BE49-F238E27FC236}">
                  <a16:creationId xmlns:a16="http://schemas.microsoft.com/office/drawing/2014/main" xmlns="" id="{F4E85A42-5E09-4E45-8915-2449A877BB6F}"/>
                </a:ext>
              </a:extLst>
            </p:cNvPr>
            <p:cNvSpPr txBox="1">
              <a:spLocks/>
            </p:cNvSpPr>
            <p:nvPr/>
          </p:nvSpPr>
          <p:spPr>
            <a:xfrm>
              <a:off x="1277340" y="2680137"/>
              <a:ext cx="9924060" cy="1791855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ts val="4600"/>
                </a:lnSpc>
              </a:pPr>
              <a:r>
                <a:rPr lang="ru-RU" sz="6000" dirty="0" smtClean="0">
                  <a:solidFill>
                    <a:schemeClr val="bg1"/>
                  </a:solidFill>
                  <a:latin typeface="TomskObl2104" pitchFamily="50" charset="0"/>
                </a:rPr>
                <a:t>ФИНАНСОВО-ЭКОНОМИЧЕСКАЯ ДЕЯТЕЛЬНОСТЬ</a:t>
              </a:r>
              <a:endParaRPr lang="ru-RU" sz="8000" dirty="0">
                <a:solidFill>
                  <a:schemeClr val="bg1"/>
                </a:solidFill>
                <a:latin typeface="TomskObl2104" pitchFamily="50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xmlns="" id="{5ADF24BD-4016-44FA-8FE3-D7D9E8A64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080" y="2680137"/>
              <a:ext cx="785180" cy="1345474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12D3A4C8-6BF1-431D-9B37-CCDB76EB9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2174" y="3148192"/>
              <a:ext cx="358778" cy="409364"/>
            </a:xfrm>
            <a:prstGeom prst="rect">
              <a:avLst/>
            </a:prstGeom>
          </p:spPr>
        </p:pic>
      </p:grpSp>
      <p:grpSp>
        <p:nvGrpSpPr>
          <p:cNvPr id="4" name="Группа 3"/>
          <p:cNvGrpSpPr/>
          <p:nvPr/>
        </p:nvGrpSpPr>
        <p:grpSpPr>
          <a:xfrm>
            <a:off x="3470718" y="1356068"/>
            <a:ext cx="5539489" cy="904240"/>
            <a:chOff x="3167100" y="1340828"/>
            <a:chExt cx="5539489" cy="904240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3167100" y="1340828"/>
              <a:ext cx="2632385" cy="904240"/>
              <a:chOff x="1749498" y="287638"/>
              <a:chExt cx="2632385" cy="904240"/>
            </a:xfrm>
          </p:grpSpPr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49498" y="287638"/>
                <a:ext cx="918454" cy="904240"/>
              </a:xfrm>
              <a:prstGeom prst="rect">
                <a:avLst/>
              </a:prstGeom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2667952" y="448844"/>
                <a:ext cx="1713931" cy="6324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ru-RU" sz="1400" dirty="0" smtClean="0">
                    <a:solidFill>
                      <a:schemeClr val="bg1"/>
                    </a:solidFill>
                    <a:latin typeface="Gerbera" panose="02000500000000000000" pitchFamily="50" charset="-52"/>
                  </a:rPr>
                  <a:t>Департамент</a:t>
                </a:r>
              </a:p>
              <a:p>
                <a:pPr>
                  <a:lnSpc>
                    <a:spcPts val="1400"/>
                  </a:lnSpc>
                </a:pPr>
                <a:r>
                  <a:rPr lang="ru-RU" sz="1400" dirty="0" smtClean="0">
                    <a:solidFill>
                      <a:schemeClr val="bg1"/>
                    </a:solidFill>
                    <a:latin typeface="Gerbera" panose="02000500000000000000" pitchFamily="50" charset="-52"/>
                  </a:rPr>
                  <a:t>образования</a:t>
                </a:r>
              </a:p>
              <a:p>
                <a:pPr>
                  <a:lnSpc>
                    <a:spcPts val="1400"/>
                  </a:lnSpc>
                </a:pPr>
                <a:r>
                  <a:rPr lang="ru-RU" sz="1400" dirty="0" smtClean="0">
                    <a:solidFill>
                      <a:schemeClr val="bg1"/>
                    </a:solidFill>
                    <a:latin typeface="Gerbera" panose="02000500000000000000" pitchFamily="50" charset="-52"/>
                  </a:rPr>
                  <a:t>Томской области</a:t>
                </a:r>
                <a:endParaRPr lang="ru-RU" sz="1400" dirty="0">
                  <a:solidFill>
                    <a:schemeClr val="bg1"/>
                  </a:solidFill>
                  <a:latin typeface="Gerbera" panose="02000500000000000000" pitchFamily="50" charset="-52"/>
                </a:endParaRPr>
              </a:p>
            </p:txBody>
          </p:sp>
        </p:grp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xmlns="" id="{F02C5EC9-CAAB-4AB2-B7FE-101BD0C7D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9014" y="1502034"/>
              <a:ext cx="2367575" cy="63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188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04405" y="6422607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C8FEB-539F-44CC-8160-033ABA01F7E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232774" y="1214162"/>
            <a:ext cx="74535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СОЦИАЛЬНО-ПСИХОЛОГИЧЕСКИЕ КРИЗИСЫ: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256392"/>
            <a:ext cx="8323145" cy="691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КОНСОЛИДИРОВАННЫЙ БЮДЖЕТ ПО ОТРАСЛИ «ОБРАЗОВАНИЕ» (на 01.07.2026)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05929" y="1741564"/>
            <a:ext cx="15632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2025</a:t>
            </a:r>
            <a:endParaRPr lang="ru-RU" sz="4800" b="1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06452" y="2634733"/>
            <a:ext cx="15504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2026</a:t>
            </a:r>
            <a:endParaRPr lang="ru-RU" sz="4800" b="1" dirty="0">
              <a:solidFill>
                <a:srgbClr val="00881B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7" name="Прямая соединительная линия 36"/>
          <p:cNvCxnSpPr>
            <a:endCxn id="42" idx="1"/>
          </p:cNvCxnSpPr>
          <p:nvPr/>
        </p:nvCxnSpPr>
        <p:spPr>
          <a:xfrm>
            <a:off x="406453" y="2634733"/>
            <a:ext cx="9344412" cy="5463"/>
          </a:xfrm>
          <a:prstGeom prst="line">
            <a:avLst/>
          </a:prstGeom>
          <a:ln w="38100">
            <a:solidFill>
              <a:srgbClr val="00881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Группа 37"/>
          <p:cNvGrpSpPr/>
          <p:nvPr/>
        </p:nvGrpSpPr>
        <p:grpSpPr>
          <a:xfrm>
            <a:off x="4212323" y="3704220"/>
            <a:ext cx="3740395" cy="343309"/>
            <a:chOff x="5896391" y="3429001"/>
            <a:chExt cx="3740395" cy="343309"/>
          </a:xfrm>
          <a:solidFill>
            <a:schemeClr val="bg1">
              <a:lumMod val="75000"/>
            </a:schemeClr>
          </a:solidFill>
        </p:grpSpPr>
        <p:sp>
          <p:nvSpPr>
            <p:cNvPr id="39" name="Нашивка 38"/>
            <p:cNvSpPr/>
            <p:nvPr/>
          </p:nvSpPr>
          <p:spPr>
            <a:xfrm rot="5400000">
              <a:off x="5978066" y="3347326"/>
              <a:ext cx="320040" cy="483389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/>
            <p:cNvSpPr/>
            <p:nvPr/>
          </p:nvSpPr>
          <p:spPr>
            <a:xfrm rot="5400000">
              <a:off x="7606569" y="3370595"/>
              <a:ext cx="320040" cy="483389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1" name="Нашивка 40"/>
            <p:cNvSpPr/>
            <p:nvPr/>
          </p:nvSpPr>
          <p:spPr>
            <a:xfrm rot="5400000">
              <a:off x="9235072" y="3365249"/>
              <a:ext cx="320040" cy="483389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42" name="Нашивка 41"/>
          <p:cNvSpPr/>
          <p:nvPr/>
        </p:nvSpPr>
        <p:spPr>
          <a:xfrm>
            <a:off x="9602996" y="2492327"/>
            <a:ext cx="297500" cy="295738"/>
          </a:xfrm>
          <a:prstGeom prst="chevron">
            <a:avLst/>
          </a:prstGeom>
          <a:noFill/>
          <a:ln w="38100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3" name="Стрелка вверх 42"/>
          <p:cNvSpPr/>
          <p:nvPr/>
        </p:nvSpPr>
        <p:spPr>
          <a:xfrm>
            <a:off x="10333950" y="1312897"/>
            <a:ext cx="1433760" cy="2037730"/>
          </a:xfrm>
          <a:prstGeom prst="upArrow">
            <a:avLst>
              <a:gd name="adj1" fmla="val 71561"/>
              <a:gd name="adj2" fmla="val 50000"/>
            </a:avLst>
          </a:prstGeom>
          <a:gradFill flip="none" rotWithShape="1">
            <a:gsLst>
              <a:gs pos="17000">
                <a:srgbClr val="F3822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/>
          <p:cNvSpPr txBox="1"/>
          <p:nvPr/>
        </p:nvSpPr>
        <p:spPr>
          <a:xfrm>
            <a:off x="10195213" y="2704296"/>
            <a:ext cx="1711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Century Gothic" panose="020B0502020202020204" pitchFamily="34" charset="0"/>
              </a:rPr>
              <a:t>ТЕМП РОСТА К 2025 ГОДУ</a:t>
            </a:r>
            <a:endParaRPr lang="ru-RU" b="1" dirty="0">
              <a:latin typeface="Century Gothic" panose="020B0502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195213" y="2127641"/>
            <a:ext cx="17443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Century Gothic" panose="020B0502020202020204" pitchFamily="34" charset="0"/>
              </a:rPr>
              <a:t>103,9%</a:t>
            </a:r>
            <a:endParaRPr lang="ru-RU" sz="3600" b="1" dirty="0">
              <a:latin typeface="Century Gothic" panose="020B0502020202020204" pitchFamily="34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659568" y="5048198"/>
            <a:ext cx="1329672" cy="56816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261,7</a:t>
            </a:r>
            <a:endParaRPr lang="ru-RU" sz="2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208388" y="5696292"/>
            <a:ext cx="20553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600" dirty="0" smtClean="0">
                <a:latin typeface="Century Gothic" panose="020B0502020202020204" pitchFamily="34" charset="0"/>
              </a:rPr>
              <a:t>оснащение оборудованием</a:t>
            </a:r>
            <a:endParaRPr lang="ru-RU" sz="16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6560665" y="5048199"/>
            <a:ext cx="1329672" cy="56816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984,3</a:t>
            </a:r>
            <a:endParaRPr lang="ru-RU" sz="2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6197807" y="5705322"/>
            <a:ext cx="20553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600" dirty="0" smtClean="0">
                <a:latin typeface="Century Gothic" panose="020B0502020202020204" pitchFamily="34" charset="0"/>
              </a:rPr>
              <a:t>строительство / выкуп</a:t>
            </a:r>
            <a:endParaRPr lang="ru-RU" sz="16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9189395" y="5048200"/>
            <a:ext cx="1329672" cy="56816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0088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2657,4</a:t>
            </a:r>
            <a:endParaRPr lang="ru-RU" sz="2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8760419" y="5679897"/>
            <a:ext cx="20553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600" dirty="0" smtClean="0">
                <a:latin typeface="Century Gothic" panose="020B0502020202020204" pitchFamily="34" charset="0"/>
              </a:rPr>
              <a:t>капитальный ремонт</a:t>
            </a:r>
            <a:endParaRPr lang="ru-RU" sz="16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99281" y="5072893"/>
            <a:ext cx="173477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881B"/>
                </a:solidFill>
                <a:latin typeface="Century Gothic" panose="020B0502020202020204" pitchFamily="34" charset="0"/>
              </a:rPr>
              <a:t>3 903,4</a:t>
            </a:r>
          </a:p>
          <a:p>
            <a:pPr algn="ctr"/>
            <a:r>
              <a:rPr lang="ru-RU" sz="2800" b="1" dirty="0" smtClean="0">
                <a:latin typeface="Century Gothic" panose="020B0502020202020204" pitchFamily="34" charset="0"/>
              </a:rPr>
              <a:t>всего</a:t>
            </a:r>
            <a:endParaRPr lang="ru-RU" sz="28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395185" y="1456854"/>
            <a:ext cx="2996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latin typeface="Century Gothic" panose="020B0502020202020204" pitchFamily="34" charset="0"/>
              </a:rPr>
              <a:t>объем, млрд. руб. </a:t>
            </a:r>
            <a:r>
              <a:rPr lang="ru-RU" sz="1600" dirty="0" smtClean="0">
                <a:latin typeface="Century Gothic" panose="020B0502020202020204" pitchFamily="34" charset="0"/>
              </a:rPr>
              <a:t>(без ФБ)</a:t>
            </a:r>
            <a:endParaRPr lang="ru-RU" sz="1600" dirty="0">
              <a:latin typeface="Century Gothic" panose="020B0502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096000" y="1457239"/>
            <a:ext cx="3061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Century Gothic" panose="020B0502020202020204" pitchFamily="34" charset="0"/>
              </a:rPr>
              <a:t>доля от общего объема </a:t>
            </a:r>
            <a:endParaRPr lang="ru-RU" sz="1600" b="1" dirty="0">
              <a:latin typeface="Century Gothic" panose="020B0502020202020204" pitchFamily="34" charset="0"/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3005201" y="1883228"/>
            <a:ext cx="1776299" cy="593432"/>
          </a:xfrm>
          <a:prstGeom prst="roundRect">
            <a:avLst>
              <a:gd name="adj" fmla="val 50000"/>
            </a:avLst>
          </a:prstGeom>
          <a:solidFill>
            <a:srgbClr val="00541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30,9</a:t>
            </a:r>
            <a:endParaRPr lang="ru-RU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027824" y="2815011"/>
            <a:ext cx="1776299" cy="593432"/>
          </a:xfrm>
          <a:prstGeom prst="roundRect">
            <a:avLst>
              <a:gd name="adj" fmla="val 50000"/>
            </a:avLst>
          </a:prstGeom>
          <a:solidFill>
            <a:srgbClr val="00881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32,1</a:t>
            </a:r>
            <a:endParaRPr lang="ru-RU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6755129" y="1883228"/>
            <a:ext cx="1776299" cy="593432"/>
          </a:xfrm>
          <a:prstGeom prst="roundRect">
            <a:avLst>
              <a:gd name="adj" fmla="val 50000"/>
            </a:avLst>
          </a:prstGeom>
          <a:solidFill>
            <a:srgbClr val="00541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27,2%</a:t>
            </a:r>
            <a:endParaRPr lang="ru-RU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6821841" y="2776871"/>
            <a:ext cx="1776299" cy="593432"/>
          </a:xfrm>
          <a:prstGeom prst="roundRect">
            <a:avLst>
              <a:gd name="adj" fmla="val 50000"/>
            </a:avLst>
          </a:prstGeom>
          <a:solidFill>
            <a:srgbClr val="00881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29,1%</a:t>
            </a:r>
            <a:endParaRPr lang="ru-RU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796190" y="4312228"/>
            <a:ext cx="89698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entury Gothic" panose="020B0502020202020204" pitchFamily="34" charset="0"/>
              </a:rPr>
              <a:t>РЕГИОНАЛЬНЫЙ БЮДЖЕТ НА РАЗВИТИЕ ИНФРАСТРУКТУРЫ </a:t>
            </a:r>
            <a:r>
              <a:rPr lang="ru-RU" sz="2000" dirty="0" smtClean="0">
                <a:latin typeface="Century Gothic" panose="020B0502020202020204" pitchFamily="34" charset="0"/>
              </a:rPr>
              <a:t>(млн. руб.) </a:t>
            </a:r>
            <a:endParaRPr lang="ru-RU" sz="2000" dirty="0">
              <a:latin typeface="Century Gothic" panose="020B0502020202020204" pitchFamily="34" charset="0"/>
            </a:endParaRPr>
          </a:p>
        </p:txBody>
      </p:sp>
      <p:sp>
        <p:nvSpPr>
          <p:cNvPr id="60" name="Равнобедренный треугольник 59"/>
          <p:cNvSpPr/>
          <p:nvPr/>
        </p:nvSpPr>
        <p:spPr>
          <a:xfrm rot="5400000">
            <a:off x="2437868" y="5428678"/>
            <a:ext cx="878890" cy="457657"/>
          </a:xfrm>
          <a:prstGeom prst="triangle">
            <a:avLst/>
          </a:prstGeom>
          <a:noFill/>
          <a:ln w="38100">
            <a:solidFill>
              <a:srgbClr val="F382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9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20E5004-BDE6-479C-9298-B5B2E1B7B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71" y="229015"/>
            <a:ext cx="6121676" cy="6121676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7D2633E-EB7C-46B0-87DF-D59481E34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06923" y="4672515"/>
            <a:ext cx="7181850" cy="771525"/>
          </a:xfrm>
        </p:spPr>
        <p:txBody>
          <a:bodyPr>
            <a:noAutofit/>
          </a:bodyPr>
          <a:lstStyle/>
          <a:p>
            <a:pPr algn="ctr">
              <a:lnSpc>
                <a:spcPts val="3000"/>
              </a:lnSpc>
            </a:pPr>
            <a:r>
              <a:rPr lang="ru-RU" sz="4000" dirty="0" err="1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Калинюк</a:t>
            </a:r>
            <a:r>
              <a:rPr lang="ru-RU" sz="4000" dirty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/>
            </a:r>
            <a:br>
              <a:rPr lang="ru-RU" sz="4000" dirty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</a:br>
            <a:r>
              <a:rPr lang="ru-RU" sz="4000" dirty="0" err="1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юрий</a:t>
            </a:r>
            <a:r>
              <a:rPr lang="ru-RU" sz="4000" dirty="0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 Владимирович</a:t>
            </a:r>
            <a:endParaRPr lang="ru-RU" sz="4000" dirty="0">
              <a:solidFill>
                <a:schemeClr val="bg1"/>
              </a:solidFill>
              <a:effectLst>
                <a:outerShdw blurRad="215900" sx="102000" sy="102000" algn="ctr" rotWithShape="0">
                  <a:prstClr val="black">
                    <a:alpha val="40000"/>
                  </a:prstClr>
                </a:outerShdw>
              </a:effectLst>
              <a:latin typeface="TomskObl2104" pitchFamily="50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D8E30B65-3BA0-49C0-BEA4-DD621F1B2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968" y="5532724"/>
            <a:ext cx="5627788" cy="771526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2400" dirty="0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Начальник департамента образования томской области</a:t>
            </a:r>
            <a:endParaRPr lang="ru-RU" sz="2400" dirty="0">
              <a:solidFill>
                <a:schemeClr val="bg1"/>
              </a:solidFill>
              <a:effectLst>
                <a:outerShdw blurRad="215900" sx="102000" sy="102000" algn="ctr" rotWithShape="0">
                  <a:prstClr val="black">
                    <a:alpha val="40000"/>
                  </a:prstClr>
                </a:outerShdw>
              </a:effectLst>
              <a:latin typeface="Gerbera" panose="02000500000000000000" pitchFamily="50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02C5EC9-CAAB-4AB2-B7FE-101BD0C7DA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54" y="990953"/>
            <a:ext cx="2024695" cy="54088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A728608-F2E5-497E-9F3E-E15C3DFE21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600" y="5027031"/>
            <a:ext cx="358778" cy="409364"/>
          </a:xfrm>
          <a:prstGeom prst="rect">
            <a:avLst/>
          </a:prstGeom>
        </p:spPr>
      </p:pic>
      <p:sp>
        <p:nvSpPr>
          <p:cNvPr id="2" name="Овал 1"/>
          <p:cNvSpPr/>
          <p:nvPr/>
        </p:nvSpPr>
        <p:spPr>
          <a:xfrm>
            <a:off x="7972814" y="1135665"/>
            <a:ext cx="4324189" cy="4308375"/>
          </a:xfrm>
          <a:prstGeom prst="ellipse">
            <a:avLst/>
          </a:prstGeom>
          <a:blipFill dpi="0" rotWithShape="1">
            <a:blip r:embed="rId6"/>
            <a:srcRect/>
            <a:stretch>
              <a:fillRect l="-34000" r="-1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638" y="2297716"/>
            <a:ext cx="1814447" cy="181444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299" y="2297716"/>
            <a:ext cx="1843752" cy="1843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86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65920" y="6371590"/>
            <a:ext cx="2743200" cy="365125"/>
          </a:xfrm>
        </p:spPr>
        <p:txBody>
          <a:bodyPr/>
          <a:lstStyle/>
          <a:p>
            <a:fld id="{647C8FEB-539F-44CC-8160-033ABA01F7EE}" type="slidenum">
              <a:rPr lang="ru-RU" smtClean="0"/>
              <a:t>74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3322320" y="1224238"/>
          <a:ext cx="8575040" cy="5147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239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510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40907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rgbClr val="4F575C"/>
                          </a:solidFill>
                          <a:latin typeface="Century Gothic" panose="020B0502020202020204" pitchFamily="34" charset="0"/>
                        </a:rPr>
                        <a:t>Качество предоставления питания (горячего питания) в образовательных организациях Томской области: </a:t>
                      </a:r>
                      <a:endParaRPr lang="ru-RU" sz="1600" b="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4F575C"/>
                          </a:solidFill>
                          <a:latin typeface="Century Gothic" panose="020B0502020202020204" pitchFamily="34" charset="0"/>
                        </a:rPr>
                        <a:t>+7 (3822) 51-53-08</a:t>
                      </a:r>
                    </a:p>
                  </a:txBody>
                  <a:tcPr anchor="ctr"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0907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rgbClr val="4F575C"/>
                          </a:solidFill>
                          <a:latin typeface="Century Gothic" panose="020B0502020202020204" pitchFamily="34" charset="0"/>
                        </a:rPr>
                        <a:t>Система профилактики и воспитания в образовательных организациях Томской области </a:t>
                      </a:r>
                      <a:endParaRPr lang="ru-RU" sz="1600" b="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4F575C"/>
                          </a:solidFill>
                          <a:latin typeface="Century Gothic" panose="020B0502020202020204" pitchFamily="34" charset="0"/>
                        </a:rPr>
                        <a:t>+7 (3822) 46-79-35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40907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rgbClr val="4F575C"/>
                          </a:solidFill>
                          <a:latin typeface="Century Gothic" panose="020B0502020202020204" pitchFamily="34" charset="0"/>
                        </a:rPr>
                        <a:t>Чрезвычайные ситуации в образовательных организациях Томской области</a:t>
                      </a:r>
                      <a:endParaRPr lang="ru-RU" sz="1600" b="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4F575C"/>
                          </a:solidFill>
                          <a:latin typeface="Century Gothic" panose="020B0502020202020204" pitchFamily="34" charset="0"/>
                        </a:rPr>
                        <a:t> +7 (3822) 467-917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8946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rgbClr val="4F575C"/>
                          </a:solidFill>
                          <a:latin typeface="Century Gothic" panose="020B0502020202020204" pitchFamily="34" charset="0"/>
                        </a:rPr>
                        <a:t>Вопросы оплаты труда по телефонам "горячей линии": </a:t>
                      </a:r>
                      <a:endParaRPr lang="ru-RU" sz="1600" b="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>
                        <a:solidFill>
                          <a:srgbClr val="4F575C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629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rgbClr val="4F575C"/>
                          </a:solidFill>
                          <a:latin typeface="Century Gothic" panose="020B0502020202020204" pitchFamily="34" charset="0"/>
                        </a:rPr>
                        <a:t>в части областных государственных учреждений профессионального образования</a:t>
                      </a:r>
                    </a:p>
                  </a:txBody>
                  <a:tcPr anchor="ctr"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4F575C"/>
                          </a:solidFill>
                          <a:latin typeface="Century Gothic" panose="020B0502020202020204" pitchFamily="34" charset="0"/>
                        </a:rPr>
                        <a:t>+7 (3822) 46-79-34 -</a:t>
                      </a:r>
                    </a:p>
                  </a:txBody>
                  <a:tcPr anchor="ctr"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629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rgbClr val="4F575C"/>
                          </a:solidFill>
                          <a:latin typeface="Century Gothic" panose="020B0502020202020204" pitchFamily="34" charset="0"/>
                        </a:rPr>
                        <a:t>в части областных государственных организаций общего образования</a:t>
                      </a:r>
                      <a:endParaRPr lang="ru-RU" sz="1400" b="0" i="1" dirty="0" smtClean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4F575C"/>
                          </a:solidFill>
                          <a:latin typeface="Century Gothic" panose="020B0502020202020204" pitchFamily="34" charset="0"/>
                        </a:rPr>
                        <a:t>+7 (3822) 51-05-69 -</a:t>
                      </a:r>
                      <a:endParaRPr lang="ru-RU" sz="1600" b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89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rgbClr val="4F575C"/>
                          </a:solidFill>
                          <a:latin typeface="Century Gothic" panose="020B0502020202020204" pitchFamily="34" charset="0"/>
                        </a:rPr>
                        <a:t>в части муниципальных образовательных учреждений</a:t>
                      </a:r>
                    </a:p>
                  </a:txBody>
                  <a:tcPr anchor="ctr"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C5A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4F575C"/>
                          </a:solidFill>
                          <a:latin typeface="Century Gothic" panose="020B0502020202020204" pitchFamily="34" charset="0"/>
                        </a:rPr>
                        <a:t>+7 (3822) 51-07-39 -</a:t>
                      </a:r>
                      <a:endParaRPr lang="ru-RU" sz="1600" b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C5A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4090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4F575C"/>
                          </a:solidFill>
                          <a:latin typeface="Century Gothic" panose="020B0502020202020204" pitchFamily="34" charset="0"/>
                        </a:rPr>
                        <a:t>Звонки принимаются с понедельника по пятницу с 9:00 до 18:00.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4F575C"/>
                          </a:solidFill>
                          <a:latin typeface="Century Gothic" panose="020B0502020202020204" pitchFamily="34" charset="0"/>
                        </a:rPr>
                        <a:t>Время обеденного перерыва — с 12:30 до 13:30.</a:t>
                      </a:r>
                      <a:endParaRPr lang="ru-RU" sz="1600" b="0" i="0" dirty="0" smtClean="0">
                        <a:solidFill>
                          <a:srgbClr val="4F575C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T w="38100" cap="flat" cmpd="sng" algn="ctr">
                      <a:solidFill>
                        <a:srgbClr val="3C5A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39" r="35184" b="32484"/>
          <a:stretch/>
        </p:blipFill>
        <p:spPr>
          <a:xfrm>
            <a:off x="396239" y="795116"/>
            <a:ext cx="2926081" cy="60781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1550" y="327562"/>
            <a:ext cx="2410097" cy="6458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108" y="288636"/>
            <a:ext cx="414425" cy="4766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 bwMode="auto">
          <a:xfrm>
            <a:off x="740533" y="256392"/>
            <a:ext cx="8251067" cy="986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</a:pP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ТЕЛЕФОНЫ ГОРЯЧИХ ЛИНИЙ ДЕПАРТАМЕНТА ОБРАЗОВАНИЯ </a:t>
            </a:r>
            <a:endParaRPr lang="ru-RU" sz="3200" dirty="0" smtClean="0">
              <a:solidFill>
                <a:srgbClr val="00881B"/>
              </a:solidFill>
              <a:latin typeface="TomskObl2104" pitchFamily="50" charset="0"/>
            </a:endParaRPr>
          </a:p>
          <a:p>
            <a:pPr>
              <a:lnSpc>
                <a:spcPct val="60000"/>
              </a:lnSpc>
            </a:pPr>
            <a:r>
              <a:rPr lang="ru-RU" sz="3200" dirty="0" smtClean="0">
                <a:solidFill>
                  <a:srgbClr val="00881B"/>
                </a:solidFill>
                <a:latin typeface="TomskObl2104" pitchFamily="50" charset="0"/>
              </a:rPr>
              <a:t>ТОМСКОЙ </a:t>
            </a:r>
            <a:r>
              <a:rPr lang="ru-RU" sz="3200" dirty="0">
                <a:solidFill>
                  <a:srgbClr val="00881B"/>
                </a:solidFill>
                <a:latin typeface="TomskObl2104" pitchFamily="50" charset="0"/>
              </a:rPr>
              <a:t>ОБЛАСТИ</a:t>
            </a:r>
          </a:p>
        </p:txBody>
      </p:sp>
    </p:spTree>
    <p:extLst>
      <p:ext uri="{BB962C8B-B14F-4D97-AF65-F5344CB8AC3E}">
        <p14:creationId xmlns:p14="http://schemas.microsoft.com/office/powerpoint/2010/main" val="114974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1" t="47125" r="82028" b="39728"/>
          <a:stretch/>
        </p:blipFill>
        <p:spPr>
          <a:xfrm>
            <a:off x="3211431" y="1665099"/>
            <a:ext cx="539895" cy="5260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66" t="46261" r="41915" b="39900"/>
          <a:stretch/>
        </p:blipFill>
        <p:spPr>
          <a:xfrm>
            <a:off x="5238729" y="1632094"/>
            <a:ext cx="538093" cy="55905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537" y="548640"/>
            <a:ext cx="5759279" cy="630936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066" y="1676314"/>
            <a:ext cx="459429" cy="45942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83" y="2296481"/>
            <a:ext cx="1269889" cy="12698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5" name="Google Shape;92;p17"/>
          <p:cNvSpPr txBox="1"/>
          <p:nvPr/>
        </p:nvSpPr>
        <p:spPr>
          <a:xfrm>
            <a:off x="1940672" y="134243"/>
            <a:ext cx="9592109" cy="4770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ts val="3000"/>
              </a:lnSpc>
              <a:defRPr sz="3600">
                <a:solidFill>
                  <a:srgbClr val="00881B"/>
                </a:solidFill>
                <a:latin typeface="TomskObl2104" pitchFamily="50" charset="0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bg1"/>
                </a:solidFill>
              </a:rPr>
              <a:t>НАШИ КОНТАКТЫ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913" y="2317295"/>
            <a:ext cx="1257727" cy="12577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261" y="2317295"/>
            <a:ext cx="1252237" cy="12522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609" y="5281927"/>
            <a:ext cx="1269889" cy="12698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1" t="47125" r="82028" b="39728"/>
          <a:stretch/>
        </p:blipFill>
        <p:spPr>
          <a:xfrm>
            <a:off x="3211431" y="4614277"/>
            <a:ext cx="539895" cy="52605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66" t="46261" r="41915" b="39900"/>
          <a:stretch/>
        </p:blipFill>
        <p:spPr>
          <a:xfrm>
            <a:off x="5238729" y="4581272"/>
            <a:ext cx="538093" cy="55905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066" y="4625492"/>
            <a:ext cx="459429" cy="45942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82" y="5278765"/>
            <a:ext cx="1269890" cy="12698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750" y="5278765"/>
            <a:ext cx="1269890" cy="12698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6" name="Скругленный прямоугольник 25"/>
          <p:cNvSpPr/>
          <p:nvPr/>
        </p:nvSpPr>
        <p:spPr>
          <a:xfrm>
            <a:off x="371475" y="1104324"/>
            <a:ext cx="6456046" cy="3701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3C5A9B"/>
                </a:solidFill>
                <a:latin typeface="Century Gothic" panose="020B0502020202020204" pitchFamily="34" charset="0"/>
                <a:ea typeface="PT Sans"/>
                <a:cs typeface="PT Sans"/>
              </a:rPr>
              <a:t>Социальные сети Департамента образования Томской </a:t>
            </a:r>
            <a:r>
              <a:rPr lang="ru-RU" sz="1400" b="1" dirty="0" smtClean="0">
                <a:solidFill>
                  <a:srgbClr val="3C5A9B"/>
                </a:solidFill>
                <a:latin typeface="Century Gothic" panose="020B0502020202020204" pitchFamily="34" charset="0"/>
                <a:ea typeface="PT Sans"/>
                <a:cs typeface="PT Sans"/>
              </a:rPr>
              <a:t>области</a:t>
            </a:r>
            <a:endParaRPr lang="ru-RU" sz="1400" b="1" dirty="0">
              <a:solidFill>
                <a:srgbClr val="3C5A9B"/>
              </a:solidFill>
              <a:latin typeface="Century Gothic" panose="020B0502020202020204" pitchFamily="34" charset="0"/>
              <a:ea typeface="PT Sans"/>
              <a:cs typeface="PT Sans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71475" y="3978712"/>
            <a:ext cx="6456046" cy="37017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400" b="1" dirty="0">
                <a:solidFill>
                  <a:srgbClr val="3C5A9B"/>
                </a:solidFill>
                <a:latin typeface="Century Gothic" panose="020B0502020202020204" pitchFamily="34" charset="0"/>
                <a:ea typeface="PT Sans"/>
                <a:cs typeface="PT Sans"/>
              </a:rPr>
              <a:t>Социальные сети начальника департамента</a:t>
            </a:r>
          </a:p>
        </p:txBody>
      </p:sp>
    </p:spTree>
    <p:extLst>
      <p:ext uri="{BB962C8B-B14F-4D97-AF65-F5344CB8AC3E}">
        <p14:creationId xmlns:p14="http://schemas.microsoft.com/office/powerpoint/2010/main" val="418540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412430" y="813055"/>
            <a:ext cx="7121845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Уважаемые коллеги!</a:t>
            </a:r>
          </a:p>
          <a:p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Уверен, что 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на форуме </a:t>
            </a:r>
            <a:r>
              <a:rPr lang="ru-RU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«Август.</a:t>
            </a:r>
            <a:r>
              <a:rPr lang="en-US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PRO</a:t>
            </a:r>
            <a:r>
              <a:rPr lang="ru-RU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» Вы 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прокачали свои профессиональные навыки, обновили знания, набрались новых идей и вдохновения! Ведь каждый </a:t>
            </a:r>
            <a:r>
              <a:rPr lang="ru-RU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год 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- это новая глава в вашей непростой, но такой важной миссии - воспитывать и обучать будущее поколение.</a:t>
            </a:r>
            <a:b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Вы - настоящие творцы, и ваша работа - это истинное служение будущему. Вы вдохновляете молодые умы, помогаете им раскрывать свой потенциал и идти к своим целям. </a:t>
            </a:r>
          </a:p>
          <a:p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Новый учебный год уже на пороге! Пусть он будет наполнен яркими </a:t>
            </a:r>
            <a:r>
              <a:rPr lang="ru-RU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открытиями и успехами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  <a:r>
              <a:rPr lang="ru-RU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Желаю Вам 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неиссякаемой энергии, творческого вдохновения и радости от каждого учебного </a:t>
            </a:r>
            <a:r>
              <a:rPr lang="ru-RU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дня. 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Пусть ваши ученики дарят вам радость своими достижениями, а работа приносит истинное </a:t>
            </a:r>
            <a:r>
              <a:rPr lang="ru-RU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удовлетворение.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3825"/>
            <a:ext cx="10858500" cy="723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471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4109</TotalTime>
  <Words>8207</Words>
  <Application>Microsoft Office PowerPoint</Application>
  <PresentationFormat>Широкоэкранный</PresentationFormat>
  <Paragraphs>1731</Paragraphs>
  <Slides>76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76</vt:i4>
      </vt:variant>
    </vt:vector>
  </HeadingPairs>
  <TitlesOfParts>
    <vt:vector size="103" baseType="lpstr">
      <vt:lpstr>SB Sans Text Light</vt:lpstr>
      <vt:lpstr>Roboto Medium</vt:lpstr>
      <vt:lpstr>PT Sans</vt:lpstr>
      <vt:lpstr>Times New Roman</vt:lpstr>
      <vt:lpstr>Noto Sans CJK SC</vt:lpstr>
      <vt:lpstr>Roboto</vt:lpstr>
      <vt:lpstr>Gerbera</vt:lpstr>
      <vt:lpstr>Stolzl Bold</vt:lpstr>
      <vt:lpstr>Play</vt:lpstr>
      <vt:lpstr>Roboto Black</vt:lpstr>
      <vt:lpstr>Calibri Light</vt:lpstr>
      <vt:lpstr>PT Astra Serif</vt:lpstr>
      <vt:lpstr>Trebuchet MS</vt:lpstr>
      <vt:lpstr>Proxima Nova Rg</vt:lpstr>
      <vt:lpstr>Arial</vt:lpstr>
      <vt:lpstr>Century Gothic</vt:lpstr>
      <vt:lpstr>TomskObl2104</vt:lpstr>
      <vt:lpstr>Arial MT</vt:lpstr>
      <vt:lpstr>Courier New</vt:lpstr>
      <vt:lpstr>Segoe UI Symbol</vt:lpstr>
      <vt:lpstr>TomskOblast</vt:lpstr>
      <vt:lpstr>Tahoma</vt:lpstr>
      <vt:lpstr>Symbol</vt:lpstr>
      <vt:lpstr>Calibri</vt:lpstr>
      <vt:lpstr>-apple-system</vt:lpstr>
      <vt:lpstr>Wingdings</vt:lpstr>
      <vt:lpstr>Office Theme</vt:lpstr>
      <vt:lpstr>ВКЛАД СИСТЕМЫ ОБРАЗОВАНИЯ ТОМСКОЙ ОБЛАСТИ В РАЗВИТИЕ РЕГИОНА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Калинюк юрий Владимирович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 Алексеевич Зырянов</dc:creator>
  <cp:lastModifiedBy>Салахбекова Залина Бийболатовна</cp:lastModifiedBy>
  <cp:revision>411</cp:revision>
  <cp:lastPrinted>2026-08-25T06:47:39Z</cp:lastPrinted>
  <dcterms:created xsi:type="dcterms:W3CDTF">2025-07-14T10:33:41Z</dcterms:created>
  <dcterms:modified xsi:type="dcterms:W3CDTF">2026-08-25T08:57:22Z</dcterms:modified>
</cp:coreProperties>
</file>