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8"/>
  </p:notesMasterIdLst>
  <p:sldIdLst>
    <p:sldId id="268" r:id="rId2"/>
    <p:sldId id="694" r:id="rId3"/>
    <p:sldId id="269" r:id="rId4"/>
    <p:sldId id="261" r:id="rId5"/>
    <p:sldId id="695" r:id="rId6"/>
    <p:sldId id="696" r:id="rId7"/>
    <p:sldId id="697" r:id="rId8"/>
    <p:sldId id="698" r:id="rId9"/>
    <p:sldId id="699" r:id="rId10"/>
    <p:sldId id="277" r:id="rId11"/>
    <p:sldId id="278" r:id="rId12"/>
    <p:sldId id="279" r:id="rId13"/>
    <p:sldId id="280" r:id="rId14"/>
    <p:sldId id="281" r:id="rId15"/>
    <p:sldId id="282" r:id="rId16"/>
    <p:sldId id="700" r:id="rId17"/>
    <p:sldId id="283" r:id="rId18"/>
    <p:sldId id="284" r:id="rId19"/>
    <p:sldId id="285" r:id="rId20"/>
    <p:sldId id="691" r:id="rId21"/>
    <p:sldId id="286" r:id="rId22"/>
    <p:sldId id="287" r:id="rId23"/>
    <p:sldId id="288" r:id="rId24"/>
    <p:sldId id="692" r:id="rId25"/>
    <p:sldId id="289" r:id="rId26"/>
    <p:sldId id="290" r:id="rId27"/>
    <p:sldId id="693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301" r:id="rId36"/>
    <p:sldId id="302" r:id="rId37"/>
    <p:sldId id="303" r:id="rId38"/>
    <p:sldId id="304" r:id="rId39"/>
    <p:sldId id="300" r:id="rId40"/>
    <p:sldId id="298" r:id="rId41"/>
    <p:sldId id="299" r:id="rId42"/>
    <p:sldId id="690" r:id="rId43"/>
    <p:sldId id="262" r:id="rId44"/>
    <p:sldId id="264" r:id="rId45"/>
    <p:sldId id="263" r:id="rId46"/>
    <p:sldId id="270" r:id="rId47"/>
  </p:sldIdLst>
  <p:sldSz cx="12192000" cy="6858000"/>
  <p:notesSz cx="6858000" cy="9144000"/>
  <p:embeddedFontLst>
    <p:embeddedFont>
      <p:font typeface="Montserrat" pitchFamily="2" charset="0"/>
      <p:regular r:id="rId49"/>
      <p:bold r:id="rId50"/>
      <p:italic r:id="rId51"/>
      <p:boldItalic r:id="rId52"/>
    </p:embeddedFont>
    <p:embeddedFont>
      <p:font typeface="Raleway Black" pitchFamily="2" charset="0"/>
      <p:bold r:id="rId53"/>
      <p:italic r:id="rId54"/>
      <p:boldItalic r:id="rId55"/>
    </p:embeddedFont>
    <p:embeddedFont>
      <p:font typeface="TomskObl2104"/>
      <p:regular r:id="rId5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1B"/>
    <a:srgbClr val="121316"/>
    <a:srgbClr val="005AA3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0" y="192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78BCB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E-4A61-B12A-F78EBE583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881B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9E-4A61-B12A-F78EBE583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4131487"/>
        <c:axId val="592261439"/>
        <c:axId val="0"/>
      </c:bar3DChart>
      <c:catAx>
        <c:axId val="183413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2261439"/>
        <c:crosses val="autoZero"/>
        <c:auto val="1"/>
        <c:lblAlgn val="ctr"/>
        <c:lblOffset val="100"/>
        <c:noMultiLvlLbl val="0"/>
      </c:catAx>
      <c:valAx>
        <c:axId val="59226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413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37B3C-CDDB-4586-BA55-649716826E5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81CC9-07C0-422F-A881-8EC1CD10A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3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0CFC-E435-C70E-D6CE-D8E232E9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ED54590-0786-D840-B671-BFED2C7D2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0A9FB5B-6301-B10E-F5D8-908B28DB4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111DD0-C3ED-C180-79B3-A658F1CA1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4AD07-7458-7C4B-A847-B256C10B4EC9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9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4943474" cy="1200150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риторика </a:t>
            </a:r>
            <a:br>
              <a:rPr lang="ru-RU" sz="4000" dirty="0">
                <a:solidFill>
                  <a:schemeClr val="bg1"/>
                </a:solidFill>
                <a:latin typeface="TomskObl2104" pitchFamily="50" charset="0"/>
              </a:rPr>
            </a:br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для  руководителя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 fontScale="925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Новиков Владислав Игоревич, федеральный тренер АТ РСМ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7" name="Рисунок 6" descr="Изображение пина-истории">
            <a:extLst>
              <a:ext uri="{FF2B5EF4-FFF2-40B4-BE49-F238E27FC236}">
                <a16:creationId xmlns:a16="http://schemas.microsoft.com/office/drawing/2014/main" id="{05EB4729-23A3-BB07-F80A-36DE3E0C6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63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18" y="2766218"/>
            <a:ext cx="10044363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Что может убедить вас изменить своё решение?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51270" y="382096"/>
            <a:ext cx="65885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Владислав Новиков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941717" y="2321088"/>
            <a:ext cx="52918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Федеральный тренер АТ РСМ</a:t>
            </a:r>
            <a:b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</a:br>
            <a:b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</a:br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Тренер по публичным выступлениям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 descr="Изображение выглядит как одежда, человек, Человеческое лицо, Футболка&#10;&#10;Автоматически созданное описание">
            <a:extLst>
              <a:ext uri="{FF2B5EF4-FFF2-40B4-BE49-F238E27FC236}">
                <a16:creationId xmlns:a16="http://schemas.microsoft.com/office/drawing/2014/main" id="{6B136061-1FC3-6326-7367-1CBF246B6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3" y="631099"/>
            <a:ext cx="4151650" cy="622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E91E-D23C-1A12-1F9A-1E7668D96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A071A-DC0B-4133-2B00-942ABF220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A7670E-6270-9F7B-0F69-85445FCFF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34F725-F156-408D-8E11-9F47B437A5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4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4C07E-1D4E-8743-BD63-E8F65FCD9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B1B57-F221-788B-E20A-F1081C82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50652-86A3-83AB-B2E7-67AE3445E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F57445-8096-7471-4189-4838EC0DCA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3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7AC35-9742-9A9D-5251-9AEE6BF93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702B7-B82E-0247-38B3-53E77133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88F99-D44A-DC9D-62F3-F7AD9B38A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3336A-9D5D-BE26-8E35-1929CA80E20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3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CED18-C7DD-390D-B6FA-AE6C51D25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C07BC-8C8D-9DDE-FD63-75FB1969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1F4074-0202-E81A-E1E3-53205CD8B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уважать друг друга – мы учимся, а не оцениваем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1F9E3B-86DD-9E3C-C263-F573545502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0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0C4C-F75E-81BF-41FA-09B72CBB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A53EE-7415-F9A2-67A4-B3F4FCD1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F0F30-E262-B70B-14C6-D6229953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уважать друг друга – мы учимся, а не оцениваем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быть участником, а не слушателем – этот блок почти бесполезно слушать в состоянии праздного интереса</a:t>
            </a:r>
            <a:r>
              <a:rPr lang="ru-RU" b="1" dirty="0">
                <a:latin typeface="Montserrat" pitchFamily="2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F46334-4482-E8F2-9ACB-44FAAE81C3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6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9FF1C-C699-8D1C-0499-16ACE7F3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0B79A-0AD9-59FB-57C2-1B9592E6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когда вам нужно использовать убеждение?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E15750-D5C0-F407-D2BC-9D1293B567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66F6D-1BBD-C5EA-FC44-F74E48B08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C12F50-5301-F6C8-95F7-124E4FFD0D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82854"/>
            <a:ext cx="2410097" cy="645810"/>
          </a:xfrm>
          <a:prstGeom prst="rect">
            <a:avLst/>
          </a:prstGeom>
        </p:spPr>
      </p:pic>
      <p:pic>
        <p:nvPicPr>
          <p:cNvPr id="6" name="kIlDD4DOcCap6tcfyumq+uHsVVL2wpAc">
            <a:hlinkClick r:id="" action="ppaction://media"/>
            <a:extLst>
              <a:ext uri="{FF2B5EF4-FFF2-40B4-BE49-F238E27FC236}">
                <a16:creationId xmlns:a16="http://schemas.microsoft.com/office/drawing/2014/main" id="{A6B5C8C0-C3AC-5249-7BEA-8E3487BD57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77094"/>
            <a:ext cx="12192000" cy="510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5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8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365D8-9BE2-D472-4C8E-C8892A8F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ACFA79-6CFD-8F8F-E062-982547705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-1860024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AD2E19-0A36-811C-BC01-89DC34762E8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2" y="2082759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E71C69-1ED6-90EE-7A3E-5606D0A6ACCC}"/>
              </a:ext>
            </a:extLst>
          </p:cNvPr>
          <p:cNvSpPr txBox="1"/>
          <p:nvPr/>
        </p:nvSpPr>
        <p:spPr>
          <a:xfrm>
            <a:off x="941717" y="1813256"/>
            <a:ext cx="65885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Риторика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118D1-17EC-6424-B9B6-C7F0DD89CDFA}"/>
              </a:ext>
            </a:extLst>
          </p:cNvPr>
          <p:cNvSpPr txBox="1"/>
          <p:nvPr/>
        </p:nvSpPr>
        <p:spPr>
          <a:xfrm>
            <a:off x="5381637" y="2082759"/>
            <a:ext cx="6810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есть способность находить возможные способы убеждения относительно каждого предмета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D80CCE-21D0-350C-0DE5-1C46F14A3B7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6E329C-0DFD-A762-4431-B54F6162D081}"/>
              </a:ext>
            </a:extLst>
          </p:cNvPr>
          <p:cNvSpPr txBox="1"/>
          <p:nvPr/>
        </p:nvSpPr>
        <p:spPr>
          <a:xfrm>
            <a:off x="7377005" y="4165897"/>
            <a:ext cx="6588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Аристотель</a:t>
            </a:r>
          </a:p>
        </p:txBody>
      </p:sp>
    </p:spTree>
    <p:extLst>
      <p:ext uri="{BB962C8B-B14F-4D97-AF65-F5344CB8AC3E}">
        <p14:creationId xmlns:p14="http://schemas.microsoft.com/office/powerpoint/2010/main" val="3449894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56382-7BA3-35F2-64DE-F9393A6E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724758-07CB-556A-868F-42C1A7AC30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9F7E1-44EA-9BF3-0F41-D847B65DC61D}"/>
              </a:ext>
            </a:extLst>
          </p:cNvPr>
          <p:cNvSpPr txBox="1"/>
          <p:nvPr/>
        </p:nvSpPr>
        <p:spPr>
          <a:xfrm>
            <a:off x="1168400" y="228400"/>
            <a:ext cx="7937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роды речи </a:t>
            </a:r>
          </a:p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по </a:t>
            </a:r>
            <a:r>
              <a:rPr lang="ru-RU" sz="5400" dirty="0" err="1">
                <a:solidFill>
                  <a:srgbClr val="00881B"/>
                </a:solidFill>
                <a:latin typeface="TomskObl2104" pitchFamily="50" charset="0"/>
              </a:rPr>
              <a:t>аристотелю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F953650-F7EF-C557-510C-7C5D49933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004234"/>
              </p:ext>
            </p:extLst>
          </p:nvPr>
        </p:nvGraphicFramePr>
        <p:xfrm>
          <a:off x="1046480" y="2164080"/>
          <a:ext cx="1020064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481">
                  <a:extLst>
                    <a:ext uri="{9D8B030D-6E8A-4147-A177-3AD203B41FA5}">
                      <a16:colId xmlns:a16="http://schemas.microsoft.com/office/drawing/2014/main" val="2300532648"/>
                    </a:ext>
                  </a:extLst>
                </a:gridCol>
                <a:gridCol w="2388839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2600715744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1514227754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Montserrat" pitchFamily="2" charset="0"/>
                        </a:rPr>
                        <a:t>Род речи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latin typeface="Montserrat" pitchFamily="2" charset="0"/>
                        </a:rPr>
                        <a:t>Время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latin typeface="Montserrat" pitchFamily="2" charset="0"/>
                        </a:rPr>
                        <a:t>Критерий оценки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>
                          <a:latin typeface="Montserrat" pitchFamily="2" charset="0"/>
                        </a:rPr>
                        <a:t>Что делает слушатель?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Совещательный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Будущее</a:t>
                      </a:r>
                      <a:endParaRPr lang="ru-RU" sz="2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Польза / вред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Принимает решение</a:t>
                      </a:r>
                      <a:endParaRPr lang="ru-RU" sz="2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Судебный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Прошлое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Справедливо / несправедливо</a:t>
                      </a:r>
                      <a:endParaRPr lang="ru-RU" sz="2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Выносит приговор</a:t>
                      </a:r>
                      <a:endParaRPr lang="ru-RU" sz="2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Эпидейктический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Настоящее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Достойно / постыдно</a:t>
                      </a:r>
                      <a:endParaRPr lang="ru-RU" sz="2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Montserrat" pitchFamily="2" charset="0"/>
                        </a:rPr>
                        <a:t>Разделяет оценку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82681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D40FA8-3C2F-0511-A5A5-24ADC12F18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09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7D808-47F3-3034-BDA3-705D11245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63B4E-4717-E61E-791F-71173F32F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О будущем нет достоверного знания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2DF081-35C6-AF53-BB55-82C2A464FB8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74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5FFA0-0CA4-DB23-8323-820FB289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E98FCE-BEA1-F32C-B910-E51BBF3C8B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69522857-63EB-2F95-8BCE-819764CAB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156" y="705001"/>
            <a:ext cx="3959756" cy="55911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71B9BF-ECEF-FC3A-D6C8-D9F3D5ECF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976" y="705001"/>
            <a:ext cx="39528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7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39099-DE27-6B8E-ABC5-DAE43474F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AE84EE-850F-DC55-4652-022F2547A6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 descr="Изображение пина-истории">
            <a:extLst>
              <a:ext uri="{FF2B5EF4-FFF2-40B4-BE49-F238E27FC236}">
                <a16:creationId xmlns:a16="http://schemas.microsoft.com/office/drawing/2014/main" id="{8656BAD7-F622-D63B-60A6-A0DE1DEA8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512" y="0"/>
            <a:ext cx="7059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08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39DED-2586-DF11-E338-7AE90C5F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9C1E4A-136B-6753-A5AE-D04A732F43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E7BE2B-5C03-9990-CB64-39FBF112C84A}"/>
              </a:ext>
            </a:extLst>
          </p:cNvPr>
          <p:cNvSpPr txBox="1"/>
          <p:nvPr/>
        </p:nvSpPr>
        <p:spPr>
          <a:xfrm>
            <a:off x="1168400" y="228400"/>
            <a:ext cx="10707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Разница  между </a:t>
            </a:r>
          </a:p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доказательством  и  аргументацией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96D6A95-021F-BAD6-DD49-773E3FFF8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836864"/>
              </p:ext>
            </p:extLst>
          </p:nvPr>
        </p:nvGraphicFramePr>
        <p:xfrm>
          <a:off x="536846" y="1600400"/>
          <a:ext cx="11339469" cy="488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823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  <a:gridCol w="3779823">
                  <a:extLst>
                    <a:ext uri="{9D8B030D-6E8A-4147-A177-3AD203B41FA5}">
                      <a16:colId xmlns:a16="http://schemas.microsoft.com/office/drawing/2014/main" val="2600715744"/>
                    </a:ext>
                  </a:extLst>
                </a:gridCol>
                <a:gridCol w="3779823">
                  <a:extLst>
                    <a:ext uri="{9D8B030D-6E8A-4147-A177-3AD203B41FA5}">
                      <a16:colId xmlns:a16="http://schemas.microsoft.com/office/drawing/2014/main" val="1514227754"/>
                    </a:ext>
                  </a:extLst>
                </a:gridCol>
              </a:tblGrid>
              <a:tr h="8125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atin typeface="Montserrat" pitchFamily="2" charset="0"/>
                        </a:rPr>
                        <a:t>Доказательство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atin typeface="Montserrat" pitchFamily="2" charset="0"/>
                        </a:rPr>
                        <a:t>Аргументация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8125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Предмет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Необходимое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Предпочтительное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8125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Отправная точка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Аксиомы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Согласие аудитории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8125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Результат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Принуждение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Присоединение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82681"/>
                  </a:ext>
                </a:extLst>
              </a:tr>
              <a:tr h="8125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Оппонент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Ошибается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Не убежден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4457068"/>
                  </a:ext>
                </a:extLst>
              </a:tr>
              <a:tr h="8125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Математика, формальная логика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" pitchFamily="2" charset="0"/>
                        </a:rPr>
                        <a:t>Право, политика, этика, педагогика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5123536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198268-B308-E02F-33EF-DE63D72AD1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90" y="382096"/>
            <a:ext cx="1796924" cy="48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60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9F598-2D02-F448-344A-96DC26EDE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7912E1-EFDE-E1CF-D6B2-EBD5EC40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1027906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Проблемы поиска доказательства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B9D044-1078-5DA4-1D18-00DF20F2C0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55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A13B8-C0A5-62EA-5606-6CF7A9F95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5D2D-2A11-0477-819B-183464CED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1027906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Проблемы поиска доказательства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DFA192-0401-054B-6D0F-94282E542A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24C8471-4A05-2C23-0D0F-1BDE6C42A512}"/>
              </a:ext>
            </a:extLst>
          </p:cNvPr>
          <p:cNvCxnSpPr>
            <a:cxnSpLocks/>
          </p:cNvCxnSpPr>
          <p:nvPr/>
        </p:nvCxnSpPr>
        <p:spPr>
          <a:xfrm flipH="1">
            <a:off x="2783840" y="2698909"/>
            <a:ext cx="3088640" cy="1263491"/>
          </a:xfrm>
          <a:prstGeom prst="straightConnector1">
            <a:avLst/>
          </a:prstGeom>
          <a:ln w="63500">
            <a:solidFill>
              <a:srgbClr val="0088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F5B930A0-2961-4735-8035-7D302DE98AD6}"/>
              </a:ext>
            </a:extLst>
          </p:cNvPr>
          <p:cNvCxnSpPr>
            <a:cxnSpLocks/>
          </p:cNvCxnSpPr>
          <p:nvPr/>
        </p:nvCxnSpPr>
        <p:spPr>
          <a:xfrm rot="-8100000" flipH="1">
            <a:off x="5866870" y="2698908"/>
            <a:ext cx="3088640" cy="1263491"/>
          </a:xfrm>
          <a:prstGeom prst="straightConnector1">
            <a:avLst/>
          </a:prstGeom>
          <a:ln w="63500">
            <a:solidFill>
              <a:srgbClr val="0088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3F351A4-5F47-A07E-2435-C7BB09DAD423}"/>
              </a:ext>
            </a:extLst>
          </p:cNvPr>
          <p:cNvSpPr txBox="1"/>
          <p:nvPr/>
        </p:nvSpPr>
        <p:spPr>
          <a:xfrm>
            <a:off x="890918" y="4061939"/>
            <a:ext cx="2915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Паралич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EE06F7-265A-4E14-93A4-1E4A3FD69B4B}"/>
              </a:ext>
            </a:extLst>
          </p:cNvPr>
          <p:cNvSpPr txBox="1"/>
          <p:nvPr/>
        </p:nvSpPr>
        <p:spPr>
          <a:xfrm>
            <a:off x="8008258" y="4061939"/>
            <a:ext cx="2915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Произвол</a:t>
            </a:r>
          </a:p>
        </p:txBody>
      </p:sp>
    </p:spTree>
    <p:extLst>
      <p:ext uri="{BB962C8B-B14F-4D97-AF65-F5344CB8AC3E}">
        <p14:creationId xmlns:p14="http://schemas.microsoft.com/office/powerpoint/2010/main" val="4172243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91F9E-0CAB-3E46-C924-E2B485504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AF66CE-3F01-3FF6-4E65-CCC792B6F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7868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53290D1-A203-1BD6-DAA2-44705FD4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352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D9CD-8585-2806-E6CA-1EF46FD6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0CD9D8-BE3F-4E9E-7219-62027D7A06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2" y="2082759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AB768-84C6-B7FA-D12B-0CE4F62C031A}"/>
              </a:ext>
            </a:extLst>
          </p:cNvPr>
          <p:cNvSpPr txBox="1"/>
          <p:nvPr/>
        </p:nvSpPr>
        <p:spPr>
          <a:xfrm>
            <a:off x="941717" y="1813256"/>
            <a:ext cx="65885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Убедительность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866754-2F63-8047-8125-E819EFFEDA43}"/>
              </a:ext>
            </a:extLst>
          </p:cNvPr>
          <p:cNvSpPr txBox="1"/>
          <p:nvPr/>
        </p:nvSpPr>
        <p:spPr>
          <a:xfrm>
            <a:off x="941717" y="2828919"/>
            <a:ext cx="10308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Не свойство аргумента, 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а отношение между аргументом 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и конкретной аудиторией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70AB52-1A32-C5A6-E15C-44367A32992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40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B3361-D529-F26D-B609-702AF919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BA442-1137-12AC-9A03-121D3B70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A10886-0267-B1DB-13F2-95CB450DD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99164F-C753-2557-C891-A361FEE675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DA015E-9771-0DA9-8ADF-0C4E7BCF85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785D6D-DC12-C1F7-9344-045B6B9A4064}"/>
              </a:ext>
            </a:extLst>
          </p:cNvPr>
          <p:cNvSpPr txBox="1"/>
          <p:nvPr/>
        </p:nvSpPr>
        <p:spPr>
          <a:xfrm>
            <a:off x="838200" y="1977013"/>
            <a:ext cx="1084827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itchFamily="2" charset="0"/>
              </a:rPr>
              <a:t>К существенно сходным существам </a:t>
            </a:r>
          </a:p>
          <a:p>
            <a:r>
              <a:rPr lang="ru-RU" sz="3600" dirty="0">
                <a:latin typeface="Montserrat" pitchFamily="2" charset="0"/>
              </a:rPr>
              <a:t>следует применять одинаковое обращение</a:t>
            </a:r>
          </a:p>
          <a:p>
            <a:endParaRPr lang="ru-RU" sz="3600" dirty="0">
              <a:latin typeface="Montserrat" pitchFamily="2" charset="0"/>
            </a:endParaRPr>
          </a:p>
          <a:p>
            <a:r>
              <a:rPr lang="ru-RU" sz="3600" dirty="0">
                <a:latin typeface="Montserrat" pitchFamily="2" charset="0"/>
              </a:rPr>
              <a:t>«Мы уже согласились, что в случае X допустимо Y. Чем наш случай принципиально отличается?»</a:t>
            </a:r>
          </a:p>
          <a:p>
            <a:endParaRPr lang="ru-RU" sz="32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92794-1F90-A709-B509-31457A0E2BF0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Правило  справедливости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97629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4AAA-228F-21E4-7ACB-C3E9CED7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F76D6-E16A-5505-11FC-19C8D089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543D3-09FD-C6B0-9771-EB0F7F6B9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BB0A81-9733-072F-0AFB-3686F9D1F2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AAECE7-C4A0-67A3-FA11-6544D6EFB0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C16B74-CFE8-22F0-76F1-A45BEBD96E52}"/>
              </a:ext>
            </a:extLst>
          </p:cNvPr>
          <p:cNvSpPr txBox="1"/>
          <p:nvPr/>
        </p:nvSpPr>
        <p:spPr>
          <a:xfrm>
            <a:off x="3747588" y="2288331"/>
            <a:ext cx="8128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itchFamily="2" charset="0"/>
              </a:rPr>
              <a:t>Педагог просит перенести свои уроки ради поездки на конкурс. Год назад в похожей ситуации другому отказали.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85E41E-F54D-A745-D075-498C35BB0765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Правило  справедливости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9FD216-3772-5DB6-974E-49061779CC56}"/>
              </a:ext>
            </a:extLst>
          </p:cNvPr>
          <p:cNvSpPr txBox="1"/>
          <p:nvPr/>
        </p:nvSpPr>
        <p:spPr>
          <a:xfrm>
            <a:off x="744057" y="4509124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B4B5B1-0655-9AB3-4190-37E292054B74}"/>
              </a:ext>
            </a:extLst>
          </p:cNvPr>
          <p:cNvSpPr txBox="1"/>
          <p:nvPr/>
        </p:nvSpPr>
        <p:spPr>
          <a:xfrm>
            <a:off x="744057" y="3337658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5145C0-B12D-5E20-8468-56ED430CD383}"/>
              </a:ext>
            </a:extLst>
          </p:cNvPr>
          <p:cNvSpPr txBox="1"/>
          <p:nvPr/>
        </p:nvSpPr>
        <p:spPr>
          <a:xfrm>
            <a:off x="744057" y="2380665"/>
            <a:ext cx="2507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ситуация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26085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E5785-C0F3-E03C-D04D-6521779D4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5B8F75-2916-7B44-FA17-30E8BDF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594C16-D6A6-89F5-69DA-E44B785BB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F83B0A-8416-05B2-C877-D03CB20E3E4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3ABF57-88DB-E81B-5CB5-CCF81FC036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704F9D-7829-6738-C6A1-6E37AF3622B1}"/>
              </a:ext>
            </a:extLst>
          </p:cNvPr>
          <p:cNvSpPr txBox="1"/>
          <p:nvPr/>
        </p:nvSpPr>
        <p:spPr>
          <a:xfrm>
            <a:off x="3747588" y="2288331"/>
            <a:ext cx="8128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itchFamily="2" charset="0"/>
              </a:rPr>
              <a:t>Педагог просит перенести свои уроки ради поездки на конкурс. Год назад в похожей ситуации другому отказали.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B0C99E-8B68-36B9-214F-BD5E2F6ACFD1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Правило  справедливости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72693-0653-A339-6C92-A6965D76057B}"/>
              </a:ext>
            </a:extLst>
          </p:cNvPr>
          <p:cNvSpPr txBox="1"/>
          <p:nvPr/>
        </p:nvSpPr>
        <p:spPr>
          <a:xfrm>
            <a:off x="744057" y="4509124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883105-847E-F939-B387-32EDFAECD4B9}"/>
              </a:ext>
            </a:extLst>
          </p:cNvPr>
          <p:cNvSpPr txBox="1"/>
          <p:nvPr/>
        </p:nvSpPr>
        <p:spPr>
          <a:xfrm>
            <a:off x="744057" y="3337658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4EBDA1-B831-F3EE-11C3-3DF23B4B0D75}"/>
              </a:ext>
            </a:extLst>
          </p:cNvPr>
          <p:cNvSpPr txBox="1"/>
          <p:nvPr/>
        </p:nvSpPr>
        <p:spPr>
          <a:xfrm>
            <a:off x="744057" y="2380665"/>
            <a:ext cx="2507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ситуация</a:t>
            </a:r>
            <a:endParaRPr lang="ru-RU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39E207-B3C6-434A-341C-44876E983A93}"/>
              </a:ext>
            </a:extLst>
          </p:cNvPr>
          <p:cNvSpPr txBox="1"/>
          <p:nvPr/>
        </p:nvSpPr>
        <p:spPr>
          <a:xfrm>
            <a:off x="3747588" y="3410242"/>
            <a:ext cx="8038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itchFamily="2" charset="0"/>
              </a:rPr>
              <a:t>«Год назад Ольге Викторовне отказали. Чем этот случай принципиально отличается?»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ABD712-42A8-19AA-C0CB-167F5CC32175}"/>
              </a:ext>
            </a:extLst>
          </p:cNvPr>
          <p:cNvSpPr txBox="1"/>
          <p:nvPr/>
        </p:nvSpPr>
        <p:spPr>
          <a:xfrm>
            <a:off x="3747588" y="4532153"/>
            <a:ext cx="7844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itchFamily="2" charset="0"/>
              </a:rPr>
              <a:t>«Отличается существенно. Тогда речь шла о личной поездке, здесь — о представлении школы. Сходство </a:t>
            </a:r>
          </a:p>
          <a:p>
            <a:r>
              <a:rPr lang="ru-RU" sz="2000" dirty="0">
                <a:latin typeface="Montserrat" pitchFamily="2" charset="0"/>
              </a:rPr>
              <a:t>в форме заявления, а не в существе дела».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07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FA6AB-FA8C-060C-296A-F11FE7D5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1D4BB-0A1C-8445-1DC8-FE309620E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3DF995-68AB-FDC9-F4AF-72764BA1D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27BE66-F149-0D76-DF57-9A9C8F19AD7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448DF7-5855-BA06-35C8-1627792E0B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B1C490-7F61-9491-0C22-87A9C7D657E0}"/>
              </a:ext>
            </a:extLst>
          </p:cNvPr>
          <p:cNvSpPr txBox="1"/>
          <p:nvPr/>
        </p:nvSpPr>
        <p:spPr>
          <a:xfrm>
            <a:off x="838200" y="2293134"/>
            <a:ext cx="1135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itchFamily="2" charset="0"/>
              </a:rPr>
              <a:t>Ценность действия определяется его последствиями; благоприятность следствия переносится на причину.</a:t>
            </a:r>
          </a:p>
          <a:p>
            <a:endParaRPr lang="ru-RU" sz="3600" dirty="0">
              <a:latin typeface="Montserrat" pitchFamily="2" charset="0"/>
            </a:endParaRPr>
          </a:p>
          <a:p>
            <a:r>
              <a:rPr lang="ru-RU" sz="3600" dirty="0">
                <a:latin typeface="Montserrat" pitchFamily="2" charset="0"/>
              </a:rPr>
              <a:t>«В случае X нас ожидает Y. </a:t>
            </a:r>
          </a:p>
          <a:p>
            <a:r>
              <a:rPr lang="en-US" sz="3600" dirty="0">
                <a:latin typeface="Montserrat" pitchFamily="2" charset="0"/>
              </a:rPr>
              <a:t>Y</a:t>
            </a:r>
            <a:r>
              <a:rPr lang="ru-RU" sz="3600" dirty="0">
                <a:latin typeface="Montserrat" pitchFamily="2" charset="0"/>
              </a:rPr>
              <a:t> – безусловно хорошо, что же нам мешает принять Х?»</a:t>
            </a:r>
          </a:p>
          <a:p>
            <a:endParaRPr lang="ru-RU" sz="36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1F935-F948-D201-992B-D87F0D4CEC5C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Прагматический  аргумент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85085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D3DE9-2E2D-02B8-08E5-3C91F8C44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334B5-1B91-FC1F-9DFB-96CF2621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AE2F1C-611E-6ED2-A188-2922443A6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2FE91D-4AC1-03AF-D0A8-91D5218AAA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6271D2-0880-79B4-4A71-FB71F607D0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E149D3-2419-AB4D-15C4-B02D14E58BE0}"/>
              </a:ext>
            </a:extLst>
          </p:cNvPr>
          <p:cNvSpPr txBox="1"/>
          <p:nvPr/>
        </p:nvSpPr>
        <p:spPr>
          <a:xfrm>
            <a:off x="3747588" y="2057498"/>
            <a:ext cx="8128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Предлагают новый регламент оформления рабочих программ по дисциплинам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3B55F-2310-A5BA-02DD-303633D2500E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Прагматический  аргумент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CEB8F-3285-F764-ED09-3C628A523E01}"/>
              </a:ext>
            </a:extLst>
          </p:cNvPr>
          <p:cNvSpPr txBox="1"/>
          <p:nvPr/>
        </p:nvSpPr>
        <p:spPr>
          <a:xfrm>
            <a:off x="744057" y="4010406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68D6E1-456E-B0CC-2DF0-42E6AAB7BE8E}"/>
              </a:ext>
            </a:extLst>
          </p:cNvPr>
          <p:cNvSpPr txBox="1"/>
          <p:nvPr/>
        </p:nvSpPr>
        <p:spPr>
          <a:xfrm>
            <a:off x="744057" y="3031797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B9B96B-FB38-F85E-2336-C1145F359EF4}"/>
              </a:ext>
            </a:extLst>
          </p:cNvPr>
          <p:cNvSpPr txBox="1"/>
          <p:nvPr/>
        </p:nvSpPr>
        <p:spPr>
          <a:xfrm>
            <a:off x="744057" y="2057498"/>
            <a:ext cx="2507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ситуация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13325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3228-32C4-D28E-3F13-BF8F5AC1B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BC523-7114-45CA-53E0-4BD5E44C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A76B16-9F72-BF44-69AF-35D070674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C29763-72D3-047E-C735-857FBAEF57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256F3A-94BD-D678-4C8A-E4D179407F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23EB1F-8D55-81BA-7E19-9B30F92B9C58}"/>
              </a:ext>
            </a:extLst>
          </p:cNvPr>
          <p:cNvSpPr txBox="1"/>
          <p:nvPr/>
        </p:nvSpPr>
        <p:spPr>
          <a:xfrm>
            <a:off x="3747588" y="2057498"/>
            <a:ext cx="8128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Предлагают новый регламент оформления рабочих программ по дисциплинам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4A79B4-38A7-EFA8-851B-1DC626801B88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Прагматический  аргумент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7B3BE2-4103-98ED-CBB6-7B2D67720DEB}"/>
              </a:ext>
            </a:extLst>
          </p:cNvPr>
          <p:cNvSpPr txBox="1"/>
          <p:nvPr/>
        </p:nvSpPr>
        <p:spPr>
          <a:xfrm>
            <a:off x="744057" y="4010406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6460D5-A7F2-7F62-BBEC-A4C9971A8DD7}"/>
              </a:ext>
            </a:extLst>
          </p:cNvPr>
          <p:cNvSpPr txBox="1"/>
          <p:nvPr/>
        </p:nvSpPr>
        <p:spPr>
          <a:xfrm>
            <a:off x="744057" y="3031797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31BBA0-1A79-8E78-3B46-96806588BB27}"/>
              </a:ext>
            </a:extLst>
          </p:cNvPr>
          <p:cNvSpPr txBox="1"/>
          <p:nvPr/>
        </p:nvSpPr>
        <p:spPr>
          <a:xfrm>
            <a:off x="744057" y="2057498"/>
            <a:ext cx="2507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ситуация</a:t>
            </a:r>
            <a:endParaRPr lang="ru-RU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8F8684-2D1D-DC49-29D2-FE04E542B752}"/>
              </a:ext>
            </a:extLst>
          </p:cNvPr>
          <p:cNvSpPr txBox="1"/>
          <p:nvPr/>
        </p:nvSpPr>
        <p:spPr>
          <a:xfrm>
            <a:off x="3747588" y="3077963"/>
            <a:ext cx="6402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«Единый шаблон сэкономит каждому учителю по четыре часа в год»</a:t>
            </a:r>
          </a:p>
          <a:p>
            <a:endParaRPr lang="ru-RU" sz="2400" dirty="0">
              <a:latin typeface="Montserra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537FE8-55CD-9E52-FB87-88433D0480F5}"/>
              </a:ext>
            </a:extLst>
          </p:cNvPr>
          <p:cNvSpPr txBox="1"/>
          <p:nvPr/>
        </p:nvSpPr>
        <p:spPr>
          <a:xfrm>
            <a:off x="3747588" y="4105433"/>
            <a:ext cx="81287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Оспорить прогноз. «Это предположение, а не факт. На чём основаны четыре часа?»</a:t>
            </a:r>
          </a:p>
          <a:p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  <a:p>
            <a:r>
              <a:rPr lang="ru-RU" sz="2400" dirty="0">
                <a:latin typeface="Montserrat" pitchFamily="2" charset="0"/>
              </a:rPr>
              <a:t>Указать на прочие последствия последствий. «Допустим, сэкономит. Но появится задача переучивать всех под шаблон, и в первый год мы потеряем больше, чем сэкономим».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2CDFD-5451-D90C-5154-3324D23C08E7}"/>
              </a:ext>
            </a:extLst>
          </p:cNvPr>
          <p:cNvSpPr txBox="1"/>
          <p:nvPr/>
        </p:nvSpPr>
        <p:spPr>
          <a:xfrm>
            <a:off x="3425158" y="4001294"/>
            <a:ext cx="55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1</a:t>
            </a:r>
            <a:endParaRPr lang="ru-RU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F2B4EB-19F2-FED1-25EE-387967CB3D24}"/>
              </a:ext>
            </a:extLst>
          </p:cNvPr>
          <p:cNvSpPr txBox="1"/>
          <p:nvPr/>
        </p:nvSpPr>
        <p:spPr>
          <a:xfrm>
            <a:off x="3425157" y="5028764"/>
            <a:ext cx="550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2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99248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B54CF-4496-2A3C-62CC-9C84ACA33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76AC7-750F-19C4-8B65-01E4D744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521C53-4FF3-578C-48F0-3C9C76CDD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9AEE19-687D-9626-4199-DDA2AFA252A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478E8F-E80A-19EF-3F94-08835952653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E2D0FA-9172-932E-A2F1-8826B7F44B51}"/>
              </a:ext>
            </a:extLst>
          </p:cNvPr>
          <p:cNvSpPr txBox="1"/>
          <p:nvPr/>
        </p:nvSpPr>
        <p:spPr>
          <a:xfrm>
            <a:off x="838200" y="2293134"/>
            <a:ext cx="106730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itchFamily="2" charset="0"/>
              </a:rPr>
              <a:t>Понятие X расщепляется на пару: «термин I — термин II». Термин I — видимость, непосредственно данное, то, что мы принимали за X. </a:t>
            </a:r>
          </a:p>
          <a:p>
            <a:r>
              <a:rPr lang="ru-RU" sz="3600" dirty="0">
                <a:latin typeface="Montserrat" pitchFamily="2" charset="0"/>
              </a:rPr>
              <a:t>Термин II — подлинное, то, чем X является на самом деле</a:t>
            </a:r>
          </a:p>
          <a:p>
            <a:endParaRPr lang="ru-RU" sz="36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A1B64-F833-7C92-DD19-02D7A0E26761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Диссоциация  понятий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74784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375DE-8773-3477-9AB7-A553B926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E52AF-A58A-E4AA-C095-23908306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EE1104-27DB-FE4A-1C94-CBA8DA718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24D881-A1B9-7E82-C541-72024B8FA5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2F8688-F974-7590-56E0-DBDFD93EFE4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B2263-763A-5335-7212-1927863DDAB9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Диссоциация  понятий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A76F2-E961-8919-D041-1F8D4580EFAE}"/>
              </a:ext>
            </a:extLst>
          </p:cNvPr>
          <p:cNvSpPr txBox="1"/>
          <p:nvPr/>
        </p:nvSpPr>
        <p:spPr>
          <a:xfrm>
            <a:off x="744057" y="4020757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AC439-D39A-9929-48AD-C3F01F17BA95}"/>
              </a:ext>
            </a:extLst>
          </p:cNvPr>
          <p:cNvSpPr txBox="1"/>
          <p:nvPr/>
        </p:nvSpPr>
        <p:spPr>
          <a:xfrm>
            <a:off x="744057" y="2532557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D46DD-486F-EC09-D9FF-DE82EC1CBEBA}"/>
              </a:ext>
            </a:extLst>
          </p:cNvPr>
          <p:cNvSpPr txBox="1"/>
          <p:nvPr/>
        </p:nvSpPr>
        <p:spPr>
          <a:xfrm>
            <a:off x="3747588" y="2532557"/>
            <a:ext cx="8038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«В этом классе нет дисциплины. Дети ходят по кабинету, разговаривают, шумно».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DB02DD-D5F5-C3B6-0AA6-A0A3DF3F1107}"/>
              </a:ext>
            </a:extLst>
          </p:cNvPr>
          <p:cNvSpPr txBox="1"/>
          <p:nvPr/>
        </p:nvSpPr>
        <p:spPr>
          <a:xfrm>
            <a:off x="3747588" y="4020757"/>
            <a:ext cx="8284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«То, что вы описали, — это тишина. Тишина и дисциплина не всегда совпадают. Подлинная дисциплина — это способность класса организовать работу и довести её до результата. По этому признаку класс дисциплинирован лучше многих тихих»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10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A86-BD1F-DED4-CDE0-ECF39757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D6E7E-3246-C308-11D6-E8AD105D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3816B8-0480-7318-8845-B8F47731B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3CDD99-6EB5-34AD-05F9-A04E522268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3C0CE5-C661-9012-9930-1828BCF1689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4BA77A-9068-244F-3F1E-6B5C63003BAB}"/>
              </a:ext>
            </a:extLst>
          </p:cNvPr>
          <p:cNvSpPr txBox="1"/>
          <p:nvPr/>
        </p:nvSpPr>
        <p:spPr>
          <a:xfrm>
            <a:off x="838200" y="2293134"/>
            <a:ext cx="1095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itchFamily="2" charset="0"/>
              </a:rPr>
              <a:t>Устанавливаем связь: </a:t>
            </a:r>
          </a:p>
          <a:p>
            <a:r>
              <a:rPr lang="ru-RU" sz="3600" dirty="0">
                <a:latin typeface="Montserrat" pitchFamily="2" charset="0"/>
              </a:rPr>
              <a:t>«Чем больше/меньше/дальше/сильнее… Х, </a:t>
            </a:r>
          </a:p>
          <a:p>
            <a:r>
              <a:rPr lang="ru-RU" sz="3600" dirty="0">
                <a:latin typeface="Montserrat" pitchFamily="2" charset="0"/>
              </a:rPr>
              <a:t>тем больше/меньше/дальше/сильнее… У»</a:t>
            </a:r>
          </a:p>
          <a:p>
            <a:endParaRPr lang="ru-RU" sz="36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08B121-A4C3-66C8-375E-575DDD0F1A62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Двойная  иерархия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99507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4763A-17CF-B2CE-5DE6-1146B3665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40B48-3CC0-536F-836F-DACEED111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10A8E4-CD8D-DFFE-B9D4-709FE2A08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142560-116E-727F-FF6B-3376236D3BA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6255E9-2A8A-43FA-87BF-9D5B057748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EF3910-6AE3-EC1D-82A0-71684CC8085A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Двойная   иерархия</a:t>
            </a:r>
            <a:endParaRPr lang="ru-R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E7774-738D-066D-3FBA-19FAED090687}"/>
              </a:ext>
            </a:extLst>
          </p:cNvPr>
          <p:cNvSpPr txBox="1"/>
          <p:nvPr/>
        </p:nvSpPr>
        <p:spPr>
          <a:xfrm>
            <a:off x="744057" y="4205423"/>
            <a:ext cx="2171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Защита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F459-050B-CCF9-856F-6257735D33B6}"/>
              </a:ext>
            </a:extLst>
          </p:cNvPr>
          <p:cNvSpPr txBox="1"/>
          <p:nvPr/>
        </p:nvSpPr>
        <p:spPr>
          <a:xfrm>
            <a:off x="744057" y="2532557"/>
            <a:ext cx="1846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атака</a:t>
            </a:r>
            <a:endParaRPr lang="ru-RU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210D0-D97E-9BCB-B715-0AD4F432A843}"/>
              </a:ext>
            </a:extLst>
          </p:cNvPr>
          <p:cNvSpPr txBox="1"/>
          <p:nvPr/>
        </p:nvSpPr>
        <p:spPr>
          <a:xfrm>
            <a:off x="3747588" y="2532557"/>
            <a:ext cx="8038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«Чем больше ответственности мы передаём подростку, тем быстрее формируется самостоятельность»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807277-12ED-3E31-D17D-56A8BB11B3AC}"/>
              </a:ext>
            </a:extLst>
          </p:cNvPr>
          <p:cNvSpPr txBox="1"/>
          <p:nvPr/>
        </p:nvSpPr>
        <p:spPr>
          <a:xfrm>
            <a:off x="3747588" y="4205423"/>
            <a:ext cx="82412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itchFamily="2" charset="0"/>
              </a:rPr>
              <a:t>«Связь, которую вы предполагаете, не линейна: после определённого предела рост ответственности даёт не самостоятельность, </a:t>
            </a:r>
          </a:p>
          <a:p>
            <a:r>
              <a:rPr lang="ru-RU" sz="2400" dirty="0">
                <a:latin typeface="Montserrat" pitchFamily="2" charset="0"/>
              </a:rPr>
              <a:t>а отказ от неё»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54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E9DC4-1DED-B79F-543A-99F2A521E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8E71C-083A-A035-B36B-F1210A43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Практические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3D8BD-7F0B-EF46-0A30-DB4A37E04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ru-RU" dirty="0">
                <a:latin typeface="Montserrat" pitchFamily="2" charset="0"/>
              </a:rPr>
            </a:b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4BFDCD-684C-10F0-F2A8-69546E194C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6C8CBE-6F47-C02A-89AB-94B107AF552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592BD6-AFC8-AEDD-AC7D-142ECABBAFC6}"/>
              </a:ext>
            </a:extLst>
          </p:cNvPr>
          <p:cNvSpPr txBox="1"/>
          <p:nvPr/>
        </p:nvSpPr>
        <p:spPr>
          <a:xfrm>
            <a:off x="838200" y="2293134"/>
            <a:ext cx="10957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Montserrat" pitchFamily="2" charset="0"/>
              </a:rPr>
              <a:t>Серия примеров, иллюстрирующих тезис Х работает как дополнительный аргумент. Но, к сожалению, достаточно одного контрпримера, который их обнулит и одновременно иллюстрирует </a:t>
            </a:r>
            <a:r>
              <a:rPr lang="en-US" sz="3600" dirty="0">
                <a:latin typeface="Montserrat" pitchFamily="2" charset="0"/>
              </a:rPr>
              <a:t>Y</a:t>
            </a:r>
            <a:endParaRPr lang="ru-RU" sz="3600" dirty="0">
              <a:latin typeface="Montserrat" pitchFamily="2" charset="0"/>
            </a:endParaRPr>
          </a:p>
          <a:p>
            <a:endParaRPr lang="ru-RU" sz="3600" dirty="0"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F3FF3-36A0-B2FB-2AAD-9C05B821F80E}"/>
              </a:ext>
            </a:extLst>
          </p:cNvPr>
          <p:cNvSpPr txBox="1"/>
          <p:nvPr/>
        </p:nvSpPr>
        <p:spPr>
          <a:xfrm>
            <a:off x="838200" y="1179294"/>
            <a:ext cx="8628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Пример, иллюстрация, образец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73415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04547-46FE-4C25-B9A7-219B2C4C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AF4843-C030-270C-FD8C-6F6076A522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6" y="1767799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75ED1-F1B1-654D-A6DA-A71356290DFD}"/>
              </a:ext>
            </a:extLst>
          </p:cNvPr>
          <p:cNvSpPr txBox="1"/>
          <p:nvPr/>
        </p:nvSpPr>
        <p:spPr>
          <a:xfrm>
            <a:off x="730111" y="1863888"/>
            <a:ext cx="69413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Montserrat" pitchFamily="2" charset="0"/>
              </a:rPr>
              <a:t>Не слог, не выражение, </a:t>
            </a:r>
          </a:p>
          <a:p>
            <a:r>
              <a:rPr lang="ru-RU" sz="4000" dirty="0">
                <a:latin typeface="Montserrat" pitchFamily="2" charset="0"/>
              </a:rPr>
              <a:t>не слова усиливают мысль: мысли украшаются мыслями. </a:t>
            </a:r>
            <a:endParaRPr lang="ru-RU" sz="40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92E1C8-DE07-9587-823F-ADB31C1442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ECCB83-18ED-5C2A-F8AC-0C42C4A592DC}"/>
              </a:ext>
            </a:extLst>
          </p:cNvPr>
          <p:cNvSpPr txBox="1"/>
          <p:nvPr/>
        </p:nvSpPr>
        <p:spPr>
          <a:xfrm>
            <a:off x="777099" y="5212459"/>
            <a:ext cx="8689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rgbClr val="00881B"/>
                </a:solidFill>
                <a:latin typeface="TomskObl2104" pitchFamily="50" charset="0"/>
              </a:rPr>
              <a:t>М.М.Сперанский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, </a:t>
            </a:r>
          </a:p>
          <a:p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«Правила высшего красноречия»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FA4E8A-7E95-7662-AB55-45BFCC081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453" y="1411470"/>
            <a:ext cx="4204861" cy="478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23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AA75A-C066-3EEA-8C9B-EB7B16096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40323-E4AE-6BD7-DC82-F45D215D7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8000" dirty="0">
                <a:solidFill>
                  <a:srgbClr val="00881B"/>
                </a:solidFill>
                <a:latin typeface="TomskObl2104" pitchFamily="50" charset="0"/>
              </a:rPr>
              <a:t>Упражнение «АЗС»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FCC87D-F360-F692-60D7-A9ECFD9447C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113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D0967-9DDC-04F1-3498-642DF288D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E46BA-830C-3D1C-1F8C-4A37C7AD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«АЗС»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90E765-7B36-5D73-011F-F50B6638A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7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Montserrat" pitchFamily="2" charset="0"/>
              </a:rPr>
              <a:t>Пересчитываемся на первый, второй, третий номера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D3F689-74F1-20AE-50E5-9EE8924070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40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2DCF1-0774-9869-13EA-4E256C331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12C31-7A5C-005A-11A4-E13CB2232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«АЗС»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BC0DB-62A9-AB76-0A18-BDB6B1595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82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dirty="0">
                <a:latin typeface="Montserrat" pitchFamily="2" charset="0"/>
              </a:rPr>
              <a:t>Пересчитываемся на первый, второй, третий номера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Первые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номера получают тему для дебатов – они атакующие, им нужно разрушить тезис. 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Вторые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номера – защитники, им нужно этот тезис защитить. </a:t>
            </a:r>
          </a:p>
          <a:p>
            <a:pPr>
              <a:lnSpc>
                <a:spcPct val="115000"/>
              </a:lnSpc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Третьи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номера – это судьи, они распределяют баллы между атакующими и защитниками в соответствии с тем, кто был убедительнее. </a:t>
            </a:r>
            <a:endParaRPr lang="ru-RU" sz="3600" i="1" dirty="0">
              <a:latin typeface="Montserrat" pitchFamily="2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3600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4C551-3486-1A56-3F55-E2D64FD99E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22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41326-841E-ADE3-7B29-4A42FB462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99F54-3BAB-4C08-695F-31AD13C9B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«АЗС»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C75FC-B233-18A8-6FAA-5AF27357B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82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Объединитесь в тройки АЗС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, у вас есть 3 минуты на подготовку и 5 на сами дебаты.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Судья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контролирует поведение дебатирующих, а в конце </a:t>
            </a: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распределяет 3 балла между атакующим и защитником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15000"/>
              </a:lnSpc>
            </a:pPr>
            <a:endParaRPr lang="ru-RU" sz="3600" dirty="0">
              <a:latin typeface="Montserrat" pitchFamily="2" charset="0"/>
              <a:ea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Делить балл на части нельзя. </a:t>
            </a:r>
            <a:endParaRPr lang="ru-RU" sz="3600" dirty="0">
              <a:latin typeface="Montserrat" pitchFamily="2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ru-RU" sz="3600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7A92F3-08B2-659A-80DE-41FA10BCB6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80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3F95A-E585-0577-4BB6-61E68D903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55062-1304-473F-F8DA-7DDA02D3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«АЗС»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44DA8F-E227-E52E-5097-5D79AB718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822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После дебатов атакующий отдаёт бумажку с темой защитнику, а сам становится судьёй. Прошлый защитник становится атакующим. Прошлый судья становится защитником.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Объединитесь в новые тройки по номерам 1-2-3</a:t>
            </a:r>
            <a:endParaRPr lang="ru-RU" sz="3600" dirty="0">
              <a:latin typeface="Montserrat" pitchFamily="2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en-US" sz="3600" dirty="0">
              <a:latin typeface="Montserrat" pitchFamily="2" charset="0"/>
              <a:ea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600" b="1" dirty="0">
                <a:latin typeface="Montserrat" pitchFamily="2" charset="0"/>
                <a:ea typeface="Calibri" panose="020F0502020204030204" pitchFamily="34" charset="0"/>
              </a:rPr>
              <a:t>1 </a:t>
            </a: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раунд: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1 – атакующий, 2 – защитник, 3 – судья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Montserrat" pitchFamily="2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раунд: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1 – судья, 2 – атакующий, 3 – защитник</a:t>
            </a:r>
            <a:endParaRPr lang="ru-RU" sz="3600" dirty="0">
              <a:latin typeface="Montserrat" pitchFamily="2" charset="0"/>
              <a:ea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3</a:t>
            </a:r>
            <a:r>
              <a:rPr lang="en-US" sz="3600" b="1" dirty="0">
                <a:latin typeface="Montserrat" pitchFamily="2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latin typeface="Montserrat" pitchFamily="2" charset="0"/>
                <a:ea typeface="Calibri" panose="020F0502020204030204" pitchFamily="34" charset="0"/>
              </a:rPr>
              <a:t>раунд:</a:t>
            </a: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 1 – защитник, 2 – судья, 3 – атакующий</a:t>
            </a:r>
            <a:endParaRPr lang="ru-RU" sz="3600" dirty="0">
              <a:latin typeface="Montserrat" pitchFamily="2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ru-RU" sz="3600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F93BF3-471E-175E-B281-FD5D497A46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169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57C1C-1F30-7597-4B25-635D4FCD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1DA2A-E742-8943-E9D3-8C54221A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8000" dirty="0">
                <a:solidFill>
                  <a:srgbClr val="00881B"/>
                </a:solidFill>
                <a:latin typeface="TomskObl2104" pitchFamily="50" charset="0"/>
              </a:rPr>
              <a:t>Рефлексия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0CF02B-DC4F-6FEE-CBC5-2B1E5881EB5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530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05861-EEC7-F98A-6F18-6A10EB45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E8B8E-AF3F-E795-E149-D03625CE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8000" dirty="0">
                <a:solidFill>
                  <a:srgbClr val="00881B"/>
                </a:solidFill>
                <a:latin typeface="TomskObl2104" pitchFamily="50" charset="0"/>
              </a:rPr>
              <a:t>Ваши </a:t>
            </a:r>
            <a:br>
              <a:rPr lang="ru-RU" sz="8000" dirty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8000" dirty="0">
                <a:solidFill>
                  <a:srgbClr val="00881B"/>
                </a:solidFill>
                <a:latin typeface="TomskObl2104" pitchFamily="50" charset="0"/>
              </a:rPr>
              <a:t>чудесные вопросы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0AB442-7751-2F67-4A13-AAF6AC203A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81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32ECF-3063-F114-FE9C-67673F4D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5AB0F-9A1B-5D02-7FA2-B8E10BFB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E8FE4A-5882-AC85-9B95-4294CAD4E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3538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«Риторика», Аристотель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«Советы лекторам», </a:t>
            </a:r>
            <a:r>
              <a:rPr lang="ru-RU" sz="2400" dirty="0" err="1">
                <a:latin typeface="Montserrat" pitchFamily="2" charset="0"/>
              </a:rPr>
              <a:t>А.Ф.Кони</a:t>
            </a:r>
            <a:r>
              <a:rPr lang="ru-RU" sz="2400" dirty="0">
                <a:latin typeface="Montserrat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«Эристика, или искусство побеждать в спорах», А. Шопенгауэр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«Принципы пирамиды </a:t>
            </a:r>
            <a:r>
              <a:rPr lang="ru-RU" sz="2400" dirty="0" err="1">
                <a:latin typeface="Montserrat" pitchFamily="2" charset="0"/>
              </a:rPr>
              <a:t>Минто</a:t>
            </a:r>
            <a:r>
              <a:rPr lang="ru-RU" sz="2400" dirty="0">
                <a:latin typeface="Montserrat" pitchFamily="2" charset="0"/>
              </a:rPr>
              <a:t>», Б. </a:t>
            </a:r>
            <a:r>
              <a:rPr lang="ru-RU" sz="2400" dirty="0" err="1">
                <a:latin typeface="Montserrat" pitchFamily="2" charset="0"/>
              </a:rPr>
              <a:t>Минто</a:t>
            </a:r>
            <a:r>
              <a:rPr lang="ru-RU" sz="2400" dirty="0">
                <a:latin typeface="Montserrat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«Речи на заметку», Шон Ашер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Фильм «Гараж», Э. Рязанов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Montserrat" pitchFamily="2" charset="0"/>
              </a:rPr>
              <a:t>Фильм «Здесь курят», Джейсон Райтман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3C039C-AA78-978A-52BF-72404FECA94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10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9812D-B56B-303C-C8AD-1E98128AB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5A8FA8-3B05-6A24-8284-EA55023C2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190"/>
                    </a14:imgEffect>
                    <a14:imgEffect>
                      <a14:saturation sat="371000"/>
                    </a14:imgEffect>
                  </a14:imgLayer>
                </a14:imgProps>
              </a:ext>
            </a:extLst>
          </a:blip>
          <a:srcRect l="3559" t="4024" r="3588" b="3125"/>
          <a:stretch>
            <a:fillRect/>
          </a:stretch>
        </p:blipFill>
        <p:spPr>
          <a:xfrm>
            <a:off x="2474595" y="1243965"/>
            <a:ext cx="1773555" cy="177355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Google Shape;2353;p34">
            <a:extLst>
              <a:ext uri="{FF2B5EF4-FFF2-40B4-BE49-F238E27FC236}">
                <a16:creationId xmlns:a16="http://schemas.microsoft.com/office/drawing/2014/main" id="{D1F6766F-8007-8800-763E-928BB7D35AD3}"/>
              </a:ext>
            </a:extLst>
          </p:cNvPr>
          <p:cNvSpPr txBox="1">
            <a:spLocks/>
          </p:cNvSpPr>
          <p:nvPr/>
        </p:nvSpPr>
        <p:spPr>
          <a:xfrm>
            <a:off x="1688634" y="3077210"/>
            <a:ext cx="3345476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ВКонтакте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4D068B-B1F2-D5C4-F5DD-B8EDF02B02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57" t="4024" r="3688" b="3125"/>
          <a:stretch>
            <a:fillRect/>
          </a:stretch>
        </p:blipFill>
        <p:spPr>
          <a:xfrm>
            <a:off x="7383780" y="1243964"/>
            <a:ext cx="1758315" cy="17735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Google Shape;2353;p34">
            <a:extLst>
              <a:ext uri="{FF2B5EF4-FFF2-40B4-BE49-F238E27FC236}">
                <a16:creationId xmlns:a16="http://schemas.microsoft.com/office/drawing/2014/main" id="{EDC839BB-2D19-137D-E719-0CCF84F743BB}"/>
              </a:ext>
            </a:extLst>
          </p:cNvPr>
          <p:cNvSpPr txBox="1">
            <a:spLocks/>
          </p:cNvSpPr>
          <p:nvPr/>
        </p:nvSpPr>
        <p:spPr>
          <a:xfrm>
            <a:off x="6729596" y="3077210"/>
            <a:ext cx="3055799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Montserrat" panose="00000500000000000000" pitchFamily="2" charset="-52"/>
              </a:rPr>
              <a:t>Tele</a:t>
            </a:r>
            <a:r>
              <a:rPr lang="en-US" sz="4000" b="1" dirty="0">
                <a:solidFill>
                  <a:srgbClr val="00881B"/>
                </a:solidFill>
                <a:latin typeface="Montserrat" panose="00000500000000000000" pitchFamily="2" charset="-52"/>
              </a:rPr>
              <a:t>gram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2" name="Google Shape;2353;p34">
            <a:extLst>
              <a:ext uri="{FF2B5EF4-FFF2-40B4-BE49-F238E27FC236}">
                <a16:creationId xmlns:a16="http://schemas.microsoft.com/office/drawing/2014/main" id="{D599D423-197A-7F6B-1FC3-CA5F00DD2927}"/>
              </a:ext>
            </a:extLst>
          </p:cNvPr>
          <p:cNvSpPr txBox="1">
            <a:spLocks/>
          </p:cNvSpPr>
          <p:nvPr/>
        </p:nvSpPr>
        <p:spPr>
          <a:xfrm>
            <a:off x="1200634" y="6004949"/>
            <a:ext cx="4321475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Канал в </a:t>
            </a:r>
            <a:r>
              <a:rPr lang="en-US" sz="4000" b="1" dirty="0">
                <a:solidFill>
                  <a:srgbClr val="00881B"/>
                </a:solidFill>
                <a:latin typeface="Montserrat" pitchFamily="2" charset="0"/>
              </a:rPr>
              <a:t>MAX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B92DA0-CD50-9A85-73A4-FA52EF8FB9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57" t="3636" r="3688" b="2913"/>
          <a:stretch>
            <a:fillRect/>
          </a:stretch>
        </p:blipFill>
        <p:spPr>
          <a:xfrm>
            <a:off x="7383780" y="4164330"/>
            <a:ext cx="1758315" cy="1784985"/>
          </a:xfrm>
          <a:prstGeom prst="rect">
            <a:avLst/>
          </a:prstGeom>
        </p:spPr>
      </p:pic>
      <p:sp>
        <p:nvSpPr>
          <p:cNvPr id="15" name="Google Shape;2353;p34">
            <a:extLst>
              <a:ext uri="{FF2B5EF4-FFF2-40B4-BE49-F238E27FC236}">
                <a16:creationId xmlns:a16="http://schemas.microsoft.com/office/drawing/2014/main" id="{31B299AA-36E3-849F-B50C-D59502BEED0A}"/>
              </a:ext>
            </a:extLst>
          </p:cNvPr>
          <p:cNvSpPr txBox="1">
            <a:spLocks/>
          </p:cNvSpPr>
          <p:nvPr/>
        </p:nvSpPr>
        <p:spPr>
          <a:xfrm>
            <a:off x="5301320" y="6004948"/>
            <a:ext cx="5912349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Канал в </a:t>
            </a:r>
            <a:r>
              <a:rPr lang="en-US" sz="4000" b="1" dirty="0" err="1">
                <a:solidFill>
                  <a:srgbClr val="00881B"/>
                </a:solidFill>
                <a:latin typeface="Montserrat" pitchFamily="2" charset="0"/>
              </a:rPr>
              <a:t>Tg</a:t>
            </a: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D62D850-225E-238D-50FD-72ECEE023459}"/>
              </a:ext>
            </a:extLst>
          </p:cNvPr>
          <p:cNvSpPr txBox="1">
            <a:spLocks/>
          </p:cNvSpPr>
          <p:nvPr/>
        </p:nvSpPr>
        <p:spPr>
          <a:xfrm>
            <a:off x="783958" y="250682"/>
            <a:ext cx="10515600" cy="78976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err="1">
                <a:solidFill>
                  <a:srgbClr val="00881B"/>
                </a:solidFill>
                <a:latin typeface="TomskObl2104" pitchFamily="50" charset="0"/>
              </a:rPr>
              <a:t>КОнтакты</a:t>
            </a: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62233E-FD5A-526E-F4E0-7128752DB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595" y="4164329"/>
            <a:ext cx="1784986" cy="178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15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805257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Текст слайда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6232C4C-D1D6-4586-80AF-4B1364E198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4249295"/>
              </p:ext>
            </p:extLst>
          </p:nvPr>
        </p:nvGraphicFramePr>
        <p:xfrm>
          <a:off x="5733672" y="2183698"/>
          <a:ext cx="6008385" cy="4005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376359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279401"/>
            <a:ext cx="793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230784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Текст слайда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577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725803"/>
              </p:ext>
            </p:extLst>
          </p:nvPr>
        </p:nvGraphicFramePr>
        <p:xfrm>
          <a:off x="1168400" y="2140615"/>
          <a:ext cx="9398000" cy="373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0">
                  <a:extLst>
                    <a:ext uri="{9D8B030D-6E8A-4147-A177-3AD203B41FA5}">
                      <a16:colId xmlns:a16="http://schemas.microsoft.com/office/drawing/2014/main" val="2300532648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2600715744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1514227754"/>
                    </a:ext>
                  </a:extLst>
                </a:gridCol>
              </a:tblGrid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Montserrat" pitchFamily="2" charset="0"/>
                        </a:rPr>
                        <a:t>Столбец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itchFamily="2" charset="0"/>
                        </a:rPr>
                        <a:t>Информация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82681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294466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Ваше имя и фамилия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</a:rPr>
              <a:t>должность спикера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1099</Words>
  <Application>Microsoft Macintosh PowerPoint</Application>
  <PresentationFormat>Широкоэкранный</PresentationFormat>
  <Paragraphs>242</Paragraphs>
  <Slides>46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Calibri</vt:lpstr>
      <vt:lpstr>Raleway Black</vt:lpstr>
      <vt:lpstr>Calibri Light</vt:lpstr>
      <vt:lpstr>TomskObl2104</vt:lpstr>
      <vt:lpstr>Montserrat</vt:lpstr>
      <vt:lpstr>Arial</vt:lpstr>
      <vt:lpstr>Тема Office</vt:lpstr>
      <vt:lpstr>риторика  для  руководителя</vt:lpstr>
      <vt:lpstr>Презентация PowerPoint</vt:lpstr>
      <vt:lpstr>Что может убедить вас изменить своё решение?</vt:lpstr>
      <vt:lpstr>Презентация PowerPoint</vt:lpstr>
      <vt:lpstr>Правила</vt:lpstr>
      <vt:lpstr>Правила</vt:lpstr>
      <vt:lpstr>Правила</vt:lpstr>
      <vt:lpstr>Правила</vt:lpstr>
      <vt:lpstr>Правила</vt:lpstr>
      <vt:lpstr>когда вам нужно использовать убеждение?</vt:lpstr>
      <vt:lpstr>Презентация PowerPoint</vt:lpstr>
      <vt:lpstr>Презентация PowerPoint</vt:lpstr>
      <vt:lpstr>Презентация PowerPoint</vt:lpstr>
      <vt:lpstr>О будущем нет достоверного знания</vt:lpstr>
      <vt:lpstr>Презентация PowerPoint</vt:lpstr>
      <vt:lpstr>Презентация PowerPoint</vt:lpstr>
      <vt:lpstr>Презентация PowerPoint</vt:lpstr>
      <vt:lpstr>Проблемы поиска доказательства</vt:lpstr>
      <vt:lpstr>Проблемы поиска доказательства</vt:lpstr>
      <vt:lpstr>Презентация PowerPoint</vt:lpstr>
      <vt:lpstr>Презентация PowerPoint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Практические приемы</vt:lpstr>
      <vt:lpstr>Презентация PowerPoint</vt:lpstr>
      <vt:lpstr>Упражнение «АЗС»</vt:lpstr>
      <vt:lpstr>«АЗС»</vt:lpstr>
      <vt:lpstr>«АЗС»</vt:lpstr>
      <vt:lpstr>«АЗС»</vt:lpstr>
      <vt:lpstr>«АЗС»</vt:lpstr>
      <vt:lpstr>Рефлексия</vt:lpstr>
      <vt:lpstr>Ваши  чудесные вопросы</vt:lpstr>
      <vt:lpstr>литература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Ваше имя и фамилия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a268</cp:lastModifiedBy>
  <cp:revision>128</cp:revision>
  <dcterms:created xsi:type="dcterms:W3CDTF">2025-07-14T10:33:41Z</dcterms:created>
  <dcterms:modified xsi:type="dcterms:W3CDTF">2026-08-25T19:28:23Z</dcterms:modified>
</cp:coreProperties>
</file>