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5" r:id="rId3"/>
    <p:sldId id="270" r:id="rId4"/>
    <p:sldId id="271" r:id="rId5"/>
    <p:sldId id="273" r:id="rId6"/>
    <p:sldId id="268" r:id="rId7"/>
    <p:sldId id="274" r:id="rId8"/>
    <p:sldId id="272" r:id="rId9"/>
    <p:sldId id="276" r:id="rId10"/>
    <p:sldId id="266" r:id="rId11"/>
    <p:sldId id="275" r:id="rId12"/>
    <p:sldId id="262" r:id="rId13"/>
    <p:sldId id="279" r:id="rId14"/>
    <p:sldId id="280" r:id="rId15"/>
    <p:sldId id="281" r:id="rId16"/>
    <p:sldId id="282" r:id="rId17"/>
    <p:sldId id="26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6" name="Прямоугольник 21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0C342-988C-4C50-8B00-63AE020EB540}" type="datetimeFigureOut">
              <a:rPr lang="ru-RU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202284A-B316-4BD3-B52C-563140D69CAA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799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348D6-E9C9-4562-828B-DCC871D8E42D}" type="datetimeFigureOut">
              <a:rPr lang="ru-RU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BE559-1033-4B69-A754-7BE844C251CE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8026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6" name="Прямоугольник 21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887B5-8F93-4668-AA99-A4A90D50E76D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D76D5-4480-40C0-8B5D-8A58D9DCBFC0}" type="datetimeFigureOut">
              <a:rPr lang="ru-RU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4325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08825-3D9D-492C-B7AA-7BEDD8AD870B}" type="datetimeFigureOut">
              <a:rPr lang="ru-RU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2BD041-B6F6-4013-9D02-832CAD114B7A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2479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6" name="Прямоугольник 21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12AFE-961C-4614-8169-F51E2B297767}" type="datetimeFigureOut">
              <a:rPr lang="ru-RU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EFF9CF0-4D3F-4DCE-91B9-F744E0848BB0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346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9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213A5-ECAD-43C8-9B98-D518DB4544CB}" type="datetimeFigureOut">
              <a:rPr lang="ru-RU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27B51-4D47-4B4B-9A3E-696A37F0385E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3858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9" name="Прямоугольник 2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10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11" name="Прямоугольник 24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7854D-7729-4801-B399-ED7FA529A784}" type="datetimeFigureOut">
              <a:rPr lang="ru-RU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BD34E66-C0BD-4880-B9AC-6F91E8089295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2917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15DF1-6568-471A-9861-1735376F0EEF}" type="datetimeFigureOut">
              <a:rPr lang="ru-RU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C8512-73E8-4EAE-8FB1-7CC223C911B9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136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3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4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5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49A12D-CB24-450A-8129-A9129E8CD5B3}" type="datetimeFigureOut">
              <a:rPr lang="ru-RU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2CE1BE5-E709-4BB4-BF0D-F9851FFB94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317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7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8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9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75BC68D4-CDE0-41D9-A2C4-FFECEC3951CD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A8BA7-E5FF-46FF-A025-4CB48256DFE3}" type="datetimeFigureOut">
              <a:rPr lang="ru-RU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3162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7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8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9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13598-CE49-4BEE-9E64-759C0004CA90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1A7F4-74FA-45EF-86F7-D6D7AE7F1F6E}" type="datetimeFigureOut">
              <a:rPr lang="ru-RU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512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1027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102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102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ru-RU" smtClean="0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CCD9A0-C8DA-4505-805E-E6CAAFDB7FE4}" type="datetimeFigureOut">
              <a:rPr lang="ru-RU"/>
              <a:pPr>
                <a:defRPr/>
              </a:pPr>
              <a:t>24.11.2025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accent3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AE31F6D-AD01-4B0B-8A59-3CAD0BD3CD37}" type="slidenum">
              <a:rPr lang="ru-RU">
                <a:solidFill>
                  <a:srgbClr val="8CADAE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1658072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0.png"/><Relationship Id="rId7" Type="http://schemas.openxmlformats.org/officeDocument/2006/relationships/image" Target="../media/image5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11.png"/><Relationship Id="rId9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8" name="Picture 18" descr="C:\Users\Kristina\Desktop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642938"/>
            <a:ext cx="7311727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9" name="TextBox 2"/>
          <p:cNvSpPr txBox="1">
            <a:spLocks noChangeArrowheads="1"/>
          </p:cNvSpPr>
          <p:nvPr/>
        </p:nvSpPr>
        <p:spPr bwMode="auto">
          <a:xfrm>
            <a:off x="250825" y="2051050"/>
            <a:ext cx="86423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smtClean="0">
                <a:solidFill>
                  <a:srgbClr val="546D7A"/>
                </a:solidFill>
                <a:latin typeface="Consolas" pitchFamily="49" charset="0"/>
                <a:cs typeface="Arial" pitchFamily="34" charset="0"/>
              </a:rPr>
              <a:t>Опираясь на прошлое,                        мы нацелены в будущее.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ru-RU" altLang="ru-RU" sz="1800" smtClean="0">
              <a:solidFill>
                <a:srgbClr val="546D7A"/>
              </a:solidFill>
              <a:latin typeface="Consolas" pitchFamily="49" charset="0"/>
              <a:cs typeface="Arial" pitchFamily="34" charset="0"/>
            </a:endParaRPr>
          </a:p>
        </p:txBody>
      </p:sp>
      <p:sp>
        <p:nvSpPr>
          <p:cNvPr id="12" name="Прямоугольник 2"/>
          <p:cNvSpPr>
            <a:spLocks noChangeArrowheads="1"/>
          </p:cNvSpPr>
          <p:nvPr/>
        </p:nvSpPr>
        <p:spPr bwMode="auto">
          <a:xfrm>
            <a:off x="4079875" y="6062663"/>
            <a:ext cx="10096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i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ТОМСК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i="1" dirty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altLang="ru-RU" sz="1800" b="1" i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1800" b="1" i="1" dirty="0" smtClean="0">
                <a:solidFill>
                  <a:srgbClr val="0033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altLang="ru-RU" sz="18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3140968"/>
            <a:ext cx="8796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естественнонаучного и технологического образования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реализацию проектов с социальными партнерами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325" y="5013176"/>
            <a:ext cx="4511675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326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539468" cy="758825"/>
          </a:xfrm>
        </p:spPr>
        <p:txBody>
          <a:bodyPr/>
          <a:lstStyle/>
          <a:p>
            <a:r>
              <a:rPr lang="ru-RU" sz="2400" b="1" dirty="0" smtClean="0"/>
              <a:t>ИНЖЕНЕРНЫЕ КЛАССЫ ТУСУР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704272" y="1700808"/>
            <a:ext cx="5097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385" y="661379"/>
            <a:ext cx="1381063" cy="341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12" y="1412777"/>
            <a:ext cx="8715734" cy="1477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746" y="1412776"/>
            <a:ext cx="83556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Реализация курсов по математике и физике с использованием УМК ТУСУР</a:t>
            </a:r>
          </a:p>
          <a:p>
            <a:pPr algn="just"/>
            <a:r>
              <a:rPr lang="ru-RU" dirty="0"/>
              <a:t> </a:t>
            </a:r>
            <a:r>
              <a:rPr lang="ru-RU" b="1" dirty="0"/>
              <a:t>по физике</a:t>
            </a:r>
            <a:r>
              <a:rPr lang="ru-RU" dirty="0"/>
              <a:t> (Геометрическая и волновая оптика, Магнитное поле. Электромагнитная индукция, Основы молекулярно-кинетической теории. Термодинамика), </a:t>
            </a:r>
            <a:r>
              <a:rPr lang="ru-RU" b="1" dirty="0"/>
              <a:t>по математике </a:t>
            </a:r>
            <a:r>
              <a:rPr lang="ru-RU" dirty="0"/>
              <a:t>(Функции и графики, Комбинаторика. Теория вероятностей, Планиметрия: Теория и практика, Векторы). 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72" y="2996952"/>
            <a:ext cx="8692746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2316" y="2996952"/>
            <a:ext cx="8426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Дополнительное образование «Школе инженера ТУСУР»:  «</a:t>
            </a:r>
            <a:r>
              <a:rPr lang="ru-RU" dirty="0"/>
              <a:t>Инженерное </a:t>
            </a:r>
            <a:r>
              <a:rPr lang="ru-RU" dirty="0" smtClean="0"/>
              <a:t>моделирование», 8 – 9 </a:t>
            </a:r>
            <a:r>
              <a:rPr lang="ru-RU" dirty="0" err="1" smtClean="0"/>
              <a:t>класссы</a:t>
            </a:r>
            <a:r>
              <a:rPr lang="ru-RU" dirty="0" smtClean="0"/>
              <a:t>, </a:t>
            </a:r>
            <a:r>
              <a:rPr lang="ru-RU" dirty="0"/>
              <a:t>«Радиоэлектронные </a:t>
            </a:r>
            <a:r>
              <a:rPr lang="ru-RU" dirty="0" smtClean="0"/>
              <a:t>технологии», 10 классы, </a:t>
            </a:r>
            <a:r>
              <a:rPr lang="ru-RU" dirty="0"/>
              <a:t>«Интеллектуальные робототехнические системы и беспилотные </a:t>
            </a:r>
            <a:r>
              <a:rPr lang="ru-RU" dirty="0" smtClean="0"/>
              <a:t>аппараты», 11 классы.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11" y="4309030"/>
            <a:ext cx="6251297" cy="936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7600" y="4365104"/>
            <a:ext cx="6226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Групповое проектное обучение. Научные сессии для школьников. Система мастер классов от ТУСУР. </a:t>
            </a:r>
          </a:p>
          <a:p>
            <a:r>
              <a:rPr lang="ru-RU" dirty="0" smtClean="0"/>
              <a:t>Олимпиадная подготовка.</a:t>
            </a:r>
            <a:endParaRPr lang="ru-RU" dirty="0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00" y="5517232"/>
            <a:ext cx="4333179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791" y="3894678"/>
            <a:ext cx="2135114" cy="1764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17600" y="5517232"/>
            <a:ext cx="44592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Курсы повышения квалификации по математике, физике, информационной  безопасности.</a:t>
            </a:r>
            <a:endParaRPr lang="ru-RU" dirty="0"/>
          </a:p>
        </p:txBody>
      </p:sp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5207039"/>
            <a:ext cx="3531713" cy="141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795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39" y="2564905"/>
            <a:ext cx="5523037" cy="86409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057" y="260648"/>
            <a:ext cx="7754335" cy="758825"/>
          </a:xfrm>
        </p:spPr>
        <p:txBody>
          <a:bodyPr/>
          <a:lstStyle/>
          <a:p>
            <a:r>
              <a:rPr lang="ru-RU" sz="2400" b="1" dirty="0" smtClean="0"/>
              <a:t>ТОМСКИЙ ГОСУДАРСТВЕННЫЙ УНИВЕРСИТЕТ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704272" y="1700808"/>
            <a:ext cx="5097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90" y="1564521"/>
            <a:ext cx="5523037" cy="784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8044" y="1623864"/>
            <a:ext cx="54054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Проектная деятельность:</a:t>
            </a:r>
            <a:r>
              <a:rPr lang="ru-RU" sz="1600" dirty="0" smtClean="0"/>
              <a:t> Радиокласс  (РФФ ТГУ), Проектный парк (ФТФ ТГУ), «Буду в ТГУ».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03" y="3573016"/>
            <a:ext cx="5568587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445" y="188640"/>
            <a:ext cx="884237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8044" y="2708920"/>
            <a:ext cx="5370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Олимпиады перечня МО и науки </a:t>
            </a:r>
            <a:r>
              <a:rPr lang="ru-RU" sz="1600" dirty="0" smtClean="0"/>
              <a:t>(ОРМО, БИБН). Олимпиадная подготовка. 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188044" y="3717032"/>
            <a:ext cx="5370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/>
              <a:t>Профориентационные</a:t>
            </a:r>
            <a:r>
              <a:rPr lang="ru-RU" b="1" dirty="0" smtClean="0"/>
              <a:t> программы</a:t>
            </a:r>
            <a:r>
              <a:rPr lang="ru-RU" b="1" dirty="0"/>
              <a:t> </a:t>
            </a:r>
            <a:r>
              <a:rPr lang="ru-RU" dirty="0" smtClean="0"/>
              <a:t>УНН НИ ТГУ, «Страна ТГУ». </a:t>
            </a:r>
            <a:endParaRPr lang="ru-RU" dirty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44" y="4509120"/>
            <a:ext cx="5565775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21218" y="4582035"/>
            <a:ext cx="5427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Конференции:</a:t>
            </a:r>
            <a:r>
              <a:rPr lang="ru-RU" dirty="0" smtClean="0"/>
              <a:t> секции для школьников в рамках научных конференций. </a:t>
            </a:r>
            <a:endParaRPr lang="ru-RU" dirty="0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564521"/>
            <a:ext cx="2562597" cy="1812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573016"/>
            <a:ext cx="1740854" cy="2357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213" y="3579473"/>
            <a:ext cx="1652615" cy="2336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341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768752" cy="758825"/>
          </a:xfrm>
        </p:spPr>
        <p:txBody>
          <a:bodyPr/>
          <a:lstStyle/>
          <a:p>
            <a:r>
              <a:rPr lang="ru-RU" sz="2400" b="1" dirty="0" smtClean="0"/>
              <a:t>СИБИРСКИЙ ГОСУДАРСТВЕННЫЙ МЕДИЦИНСКИЙ УНИВЕРСИТЕТ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779912" y="1700808"/>
            <a:ext cx="5097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808" y="493336"/>
            <a:ext cx="2165424" cy="669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612" y="1443072"/>
            <a:ext cx="4303713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45548"/>
            <a:ext cx="4760913" cy="258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49080"/>
            <a:ext cx="6827678" cy="2566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924944"/>
            <a:ext cx="2921000" cy="79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265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6097587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23" y="3068960"/>
            <a:ext cx="5640288" cy="3171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047014"/>
            <a:ext cx="2009688" cy="2679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2561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4"/>
            <a:ext cx="310819" cy="4766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223473" y="616089"/>
            <a:ext cx="48322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pc="-1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Посетили фармацевтический факультет. Познакомились с кафедрами, лабораториями и сделали витаминный порошок для морских свинок</a:t>
            </a:r>
            <a:endParaRPr lang="ru-RU" spc="-1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122" name="Picture 2" descr="C:\Users\SN\Desktop\Мастерские роста\Наставничество\Сиб ГМУ\100014845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640363"/>
            <a:ext cx="3284984" cy="583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SN\Desktop\Мастерские роста\Наставничество\Сиб ГМУ\10001484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73" y="2060848"/>
            <a:ext cx="2309970" cy="410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SN\Desktop\Мастерские роста\Наставничество\Сиб ГМУ\100014846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909" y="2064101"/>
            <a:ext cx="2318657" cy="4122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76831" y="154425"/>
            <a:ext cx="59683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ПРОФОРИЕНТАЦИОННЫЙ БЛОК</a:t>
            </a:r>
          </a:p>
        </p:txBody>
      </p:sp>
    </p:spTree>
    <p:extLst>
      <p:ext uri="{BB962C8B-B14F-4D97-AF65-F5344CB8AC3E}">
        <p14:creationId xmlns:p14="http://schemas.microsoft.com/office/powerpoint/2010/main" val="1887535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4"/>
            <a:ext cx="310819" cy="4766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310818" y="95773"/>
            <a:ext cx="721350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spc="-1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ПРОФОРИЕНТАЦИОННЫЙ БЛОК</a:t>
            </a:r>
          </a:p>
          <a:p>
            <a:endParaRPr lang="ru-RU" sz="2500" spc="-10" dirty="0" smtClean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  <a:p>
            <a:r>
              <a:rPr lang="ru-RU" sz="2500" spc="-1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Профориентационные</a:t>
            </a:r>
            <a:r>
              <a:rPr lang="ru-RU" sz="2500" spc="-1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 экскурсии и мастер-классы для 5-тиклассников</a:t>
            </a:r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8194" name="Picture 2" descr="C:\Users\SN\Desktop\Мастерские роста\Наставничество\Сиб ГМУ\10001484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27198"/>
            <a:ext cx="4466488" cy="446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SN\Desktop\Мастерские роста\Наставничество\Сиб ГМУ\100014849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19" y="2367643"/>
            <a:ext cx="3588203" cy="358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248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2" y="0"/>
            <a:ext cx="2921794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 descr="C:\Users\SN\Desktop\Мастерские роста\Наставничество\Сиб ГМУ\10001485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819" y="348343"/>
            <a:ext cx="3429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SN\Desktop\Мастерские роста\Наставничество\Сиб ГМУ\10001485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712" y="852713"/>
            <a:ext cx="3377974" cy="600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93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"/>
          <p:cNvSpPr>
            <a:spLocks noChangeArrowheads="1"/>
          </p:cNvSpPr>
          <p:nvPr/>
        </p:nvSpPr>
        <p:spPr bwMode="auto">
          <a:xfrm>
            <a:off x="246063" y="1268760"/>
            <a:ext cx="864076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latin typeface="Georg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latin typeface="Georg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latin typeface="Georg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latin typeface="Georg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sz="2000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alt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352425" y="260648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9pPr>
          </a:lstStyle>
          <a:p>
            <a:endParaRPr lang="ru-RU" sz="2800" b="1" dirty="0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7225" y="1578501"/>
            <a:ext cx="8563247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prstClr val="black"/>
                </a:solidFill>
              </a:rPr>
              <a:t>Специальное обучение по программе профессиональной переподготовки «Практическая подготовка педагогических работников в сфере разработки, производства и эксплуатации беспилотных авиационных систем» в Екатеринбурге на площадке «Учебно-производственного центра» ГАПОУ СО «Уральский политехнический колледж – МЦК» прошли 4 педагога лицея. </a:t>
            </a:r>
          </a:p>
          <a:p>
            <a:endParaRPr lang="ru-RU" sz="1200" dirty="0">
              <a:solidFill>
                <a:prstClr val="black"/>
              </a:solidFill>
            </a:endParaRPr>
          </a:p>
          <a:p>
            <a:r>
              <a:rPr lang="ru-RU" sz="1200" dirty="0">
                <a:solidFill>
                  <a:prstClr val="black"/>
                </a:solidFill>
              </a:rPr>
              <a:t>По программе дополнительного образования «Курс на взлёт: введение в беспилотные авиационные системы» в лицее сформировано 5 групп по 12 человек из обучающихся 7-11 классов.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26" y="3121096"/>
            <a:ext cx="2932300" cy="2199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131763"/>
            <a:ext cx="2975198" cy="22319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893" y="3933056"/>
            <a:ext cx="3209910" cy="24077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 bwMode="auto">
          <a:xfrm>
            <a:off x="352425" y="260648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9pPr>
          </a:lstStyle>
          <a:p>
            <a:r>
              <a:rPr lang="ru-RU" sz="2000" b="1" dirty="0" smtClean="0">
                <a:solidFill>
                  <a:srgbClr val="8CADAE">
                    <a:shade val="75000"/>
                  </a:srgbClr>
                </a:solidFill>
              </a:rPr>
              <a:t>НАЦИОНАЛЬНЫЙ ПРОЕКТ</a:t>
            </a:r>
          </a:p>
          <a:p>
            <a:r>
              <a:rPr lang="ru-RU" sz="2000" b="1" dirty="0" smtClean="0">
                <a:solidFill>
                  <a:srgbClr val="8CADAE">
                    <a:shade val="75000"/>
                  </a:srgbClr>
                </a:solidFill>
              </a:rPr>
              <a:t>«БЕСПИЛОТНЫЕ АВИАЦИОННЫЕ СИСТЕМЫ»</a:t>
            </a:r>
            <a:endParaRPr lang="ru-RU" sz="2000" b="1" dirty="0">
              <a:solidFill>
                <a:srgbClr val="8CADAE">
                  <a:shade val="75000"/>
                </a:srgb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517232"/>
            <a:ext cx="2352675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511165"/>
            <a:ext cx="1377950" cy="34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043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1" y="4005064"/>
            <a:ext cx="5523037" cy="101461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057" y="260648"/>
            <a:ext cx="8348145" cy="758825"/>
          </a:xfrm>
        </p:spPr>
        <p:txBody>
          <a:bodyPr/>
          <a:lstStyle/>
          <a:p>
            <a:r>
              <a:rPr lang="ru-RU" sz="2400" b="1" dirty="0" smtClean="0"/>
              <a:t>Школы – ассоциированные партнеры «Сириуса» 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704272" y="1700808"/>
            <a:ext cx="5097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116" y="1486339"/>
            <a:ext cx="1824343" cy="595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63062"/>
            <a:ext cx="20193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29734"/>
            <a:ext cx="2309813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202" y="2225865"/>
            <a:ext cx="2970075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95977" y="2203284"/>
            <a:ext cx="28965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Олимпиадные смены по биологии</a:t>
            </a:r>
            <a:r>
              <a:rPr lang="ru-RU" sz="1200" dirty="0" smtClean="0"/>
              <a:t>, географии,  </a:t>
            </a:r>
            <a:r>
              <a:rPr lang="ru-RU" sz="1200" dirty="0" smtClean="0"/>
              <a:t>математике, олимпиадная подготовка по математике для 6-8 </a:t>
            </a:r>
            <a:r>
              <a:rPr lang="ru-RU" sz="1200" dirty="0" smtClean="0"/>
              <a:t>классов. Курсы повышения квалификации.</a:t>
            </a:r>
            <a:endParaRPr lang="ru-RU" sz="1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1" y="2900971"/>
            <a:ext cx="5523037" cy="1011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60456" y="4061149"/>
            <a:ext cx="54861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Курсы повышения квалификации, методические семинары, </a:t>
            </a:r>
          </a:p>
          <a:p>
            <a:pPr algn="just"/>
            <a:r>
              <a:rPr lang="ru-RU" sz="1400" dirty="0" smtClean="0"/>
              <a:t>методические пособия для учителя, семинары по проектной деятельности и предмету, диагностика предметных дефицитов учителей.</a:t>
            </a:r>
            <a:r>
              <a:rPr lang="ru-RU" sz="1400" dirty="0"/>
              <a:t> Каналы для учителей по </a:t>
            </a:r>
            <a:r>
              <a:rPr lang="ru-RU" sz="1400" dirty="0" smtClean="0"/>
              <a:t>предметам и проектам.</a:t>
            </a:r>
            <a:endParaRPr lang="ru-RU" sz="1400" dirty="0"/>
          </a:p>
          <a:p>
            <a:pPr algn="just"/>
            <a:endParaRPr lang="ru-RU" sz="14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77" y="5081758"/>
            <a:ext cx="5568587" cy="997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32550" y="2904298"/>
            <a:ext cx="55758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Требования к учебным планам и планам внеурочной деятельности (практикум, проектная деятельность). </a:t>
            </a:r>
          </a:p>
          <a:p>
            <a:pPr algn="just"/>
            <a:r>
              <a:rPr lang="ru-RU" sz="1400" dirty="0" smtClean="0"/>
              <a:t>Рабочие </a:t>
            </a:r>
            <a:r>
              <a:rPr lang="ru-RU" sz="1400" dirty="0"/>
              <a:t>программы учебных предметов: Биология, Химия, Физика, Математика, Информатика. </a:t>
            </a:r>
            <a:r>
              <a:rPr lang="ru-RU" sz="1400" dirty="0" smtClean="0"/>
              <a:t>Программы курсов ВУД.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906" y="3406589"/>
            <a:ext cx="1308514" cy="2850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60456" y="5141438"/>
            <a:ext cx="54861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Доступ на платформу </a:t>
            </a:r>
          </a:p>
          <a:p>
            <a:pPr algn="just"/>
            <a:r>
              <a:rPr lang="ru-RU" sz="1400" dirty="0" smtClean="0"/>
              <a:t>Предметные недели.</a:t>
            </a:r>
          </a:p>
          <a:p>
            <a:pPr algn="just"/>
            <a:r>
              <a:rPr lang="ru-RU" sz="1400" dirty="0" smtClean="0"/>
              <a:t>Промежуточная и итоговая диагностические работы (декабрь, апрель). Подробный анализ для учителя.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641" y="5019683"/>
            <a:ext cx="1799232" cy="410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100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024336" cy="6354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15" y="171500"/>
            <a:ext cx="2834771" cy="6328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291" y="188640"/>
            <a:ext cx="2667195" cy="6002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481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65" y="188640"/>
            <a:ext cx="2941809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88640"/>
            <a:ext cx="2693705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вал 1"/>
          <p:cNvSpPr/>
          <p:nvPr/>
        </p:nvSpPr>
        <p:spPr>
          <a:xfrm>
            <a:off x="3563888" y="2564904"/>
            <a:ext cx="86409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3635896" y="3018705"/>
            <a:ext cx="720080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597100" y="3501008"/>
            <a:ext cx="1080120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597100" y="3933056"/>
            <a:ext cx="1080120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633104" y="4365104"/>
            <a:ext cx="100811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597100" y="4869160"/>
            <a:ext cx="11909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773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459899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25592"/>
            <a:ext cx="4536117" cy="34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39293"/>
            <a:ext cx="3960440" cy="2781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23686"/>
            <a:ext cx="4176464" cy="291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188640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ДИАГНОСТИЧЕСКИЕ РАБОТЫ В КЛАССАХ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8509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41" y="301865"/>
            <a:ext cx="3016040" cy="2263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422" y="288692"/>
            <a:ext cx="3032324" cy="2276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15931"/>
            <a:ext cx="3024336" cy="226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799" y="2924944"/>
            <a:ext cx="278557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710" y="2924944"/>
            <a:ext cx="2788595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00" y="2902996"/>
            <a:ext cx="2977679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613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7195115" cy="1695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84784"/>
            <a:ext cx="6387111" cy="2595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184680"/>
            <a:ext cx="2923381" cy="2188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015" y="4280689"/>
            <a:ext cx="2784145" cy="2087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302965"/>
            <a:ext cx="2622492" cy="1965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0430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80" y="1558879"/>
            <a:ext cx="2825365" cy="96490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057" y="260648"/>
            <a:ext cx="8348145" cy="758825"/>
          </a:xfrm>
        </p:spPr>
        <p:txBody>
          <a:bodyPr/>
          <a:lstStyle/>
          <a:p>
            <a:r>
              <a:rPr lang="ru-RU" sz="2400" b="1" dirty="0" smtClean="0"/>
              <a:t>ПРЕДМЕТНЫЕ НЕДЕЛИ 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704272" y="1700808"/>
            <a:ext cx="5097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080" y="1571228"/>
            <a:ext cx="2905068" cy="9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342" y="1562188"/>
            <a:ext cx="2707051" cy="9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15640" y="1599724"/>
            <a:ext cx="2784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Неделя искусственного интеллекта</a:t>
            </a:r>
            <a:endParaRPr lang="ru-RU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80" y="2564903"/>
            <a:ext cx="2901950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95104" y="2600125"/>
            <a:ext cx="28944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Олимпиада, Конкурс изображений  «Будущее родного края»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203848" y="1599724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Неделя генетики и биомедицины</a:t>
            </a:r>
            <a:endParaRPr lang="ru-RU" dirty="0"/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04" y="3693142"/>
            <a:ext cx="2922395" cy="1670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252932" y="1599724"/>
            <a:ext cx="2707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Неделя </a:t>
            </a:r>
            <a:r>
              <a:rPr lang="ru-RU" dirty="0" err="1" smtClean="0"/>
              <a:t>агротехнологий</a:t>
            </a:r>
            <a:endParaRPr lang="ru-RU" dirty="0"/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764" y="4706386"/>
            <a:ext cx="1768534" cy="1777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015" y="2708920"/>
            <a:ext cx="2889385" cy="2162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717" y="2571798"/>
            <a:ext cx="2844303" cy="2131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492854"/>
            <a:ext cx="2279787" cy="21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174554"/>
            <a:ext cx="2901950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563888" y="5229200"/>
            <a:ext cx="28299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Интеллектуальные марафоны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893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6" y="37383"/>
            <a:ext cx="9115254" cy="454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8659"/>
            <a:ext cx="3281235" cy="194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824" y="4719051"/>
            <a:ext cx="2940351" cy="1742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142" y="4719051"/>
            <a:ext cx="3093042" cy="1662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67081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452</Words>
  <Application>Microsoft Office PowerPoint</Application>
  <PresentationFormat>Экран (4:3)</PresentationFormat>
  <Paragraphs>49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Официальная</vt:lpstr>
      <vt:lpstr>Презентация PowerPoint</vt:lpstr>
      <vt:lpstr>Школы – ассоциированные партнеры «Сириуса»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ПРЕДМЕТНЫЕ НЕДЕЛИ </vt:lpstr>
      <vt:lpstr>Презентация PowerPoint</vt:lpstr>
      <vt:lpstr>ИНЖЕНЕРНЫЕ КЛАССЫ ТУСУР</vt:lpstr>
      <vt:lpstr>ТОМСКИЙ ГОСУДАРСТВЕННЫЙ УНИВЕРСИТЕТ</vt:lpstr>
      <vt:lpstr>СИБИРСКИЙ ГОСУДАРСТВЕННЫЙ МЕДИЦИНСКИЙ УНИВЕРСИТЕТ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SN</dc:creator>
  <cp:lastModifiedBy>SN</cp:lastModifiedBy>
  <cp:revision>66</cp:revision>
  <dcterms:created xsi:type="dcterms:W3CDTF">2025-11-22T06:47:04Z</dcterms:created>
  <dcterms:modified xsi:type="dcterms:W3CDTF">2025-11-24T12:07:56Z</dcterms:modified>
</cp:coreProperties>
</file>