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81" r:id="rId4"/>
    <p:sldId id="268" r:id="rId5"/>
    <p:sldId id="258" r:id="rId6"/>
    <p:sldId id="259" r:id="rId7"/>
    <p:sldId id="269" r:id="rId8"/>
    <p:sldId id="270" r:id="rId9"/>
    <p:sldId id="273" r:id="rId10"/>
    <p:sldId id="274" r:id="rId11"/>
    <p:sldId id="275" r:id="rId12"/>
    <p:sldId id="279" r:id="rId13"/>
    <p:sldId id="280" r:id="rId14"/>
    <p:sldId id="276" r:id="rId15"/>
    <p:sldId id="277" r:id="rId16"/>
    <p:sldId id="278" r:id="rId17"/>
    <p:sldId id="260" r:id="rId18"/>
    <p:sldId id="261" r:id="rId19"/>
    <p:sldId id="262" r:id="rId20"/>
    <p:sldId id="263" r:id="rId21"/>
    <p:sldId id="264" r:id="rId22"/>
    <p:sldId id="272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66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4" d="100"/>
          <a:sy n="84" d="100"/>
        </p:scale>
        <p:origin x="1632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400B9A-31EA-46F3-A95F-5F6588D38FA6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E17F86-AA46-46CF-B46E-33661E5E7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103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EE83-DE96-43F5-BE6C-AF9772C0D695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DB99-6901-4762-8F82-4CC98238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56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EE83-DE96-43F5-BE6C-AF9772C0D695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DB99-6901-4762-8F82-4CC98238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161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EE83-DE96-43F5-BE6C-AF9772C0D695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DB99-6901-4762-8F82-4CC98238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626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EE83-DE96-43F5-BE6C-AF9772C0D695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DB99-6901-4762-8F82-4CC98238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365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EE83-DE96-43F5-BE6C-AF9772C0D695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DB99-6901-4762-8F82-4CC98238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638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EE83-DE96-43F5-BE6C-AF9772C0D695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DB99-6901-4762-8F82-4CC98238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936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EE83-DE96-43F5-BE6C-AF9772C0D695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DB99-6901-4762-8F82-4CC98238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257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EE83-DE96-43F5-BE6C-AF9772C0D695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DB99-6901-4762-8F82-4CC98238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20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EE83-DE96-43F5-BE6C-AF9772C0D695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DB99-6901-4762-8F82-4CC98238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51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EE83-DE96-43F5-BE6C-AF9772C0D695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DB99-6901-4762-8F82-4CC98238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244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EE83-DE96-43F5-BE6C-AF9772C0D695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DB99-6901-4762-8F82-4CC98238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707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FEE83-DE96-43F5-BE6C-AF9772C0D695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FDB99-6901-4762-8F82-4CC98238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81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05522" y="737843"/>
            <a:ext cx="7980966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МЕТОДИКИ РАБОТЫ С</a:t>
            </a:r>
          </a:p>
          <a:p>
            <a:pPr algn="ctr"/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ОБУЧАЮЩИМИСЯ ПО</a:t>
            </a:r>
          </a:p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ФОРМИРОВАНИЮ ОСНОВ</a:t>
            </a:r>
          </a:p>
          <a:p>
            <a:pPr algn="ctr"/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ДУХОВНО-НРАВСТВЕННОЙ</a:t>
            </a:r>
          </a:p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КУЛЬТУРЫ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56297" y="5465852"/>
            <a:ext cx="44062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АВТОР: </a:t>
            </a:r>
            <a:r>
              <a:rPr lang="ru-RU" b="1" dirty="0" err="1" smtClean="0">
                <a:solidFill>
                  <a:srgbClr val="FF0000"/>
                </a:solidFill>
              </a:rPr>
              <a:t>Зоркальцева</a:t>
            </a:r>
            <a:r>
              <a:rPr lang="ru-RU" b="1" dirty="0" smtClean="0">
                <a:solidFill>
                  <a:srgbClr val="FF0000"/>
                </a:solidFill>
              </a:rPr>
              <a:t> Ольга Михайловна,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учитель ИЗО, ОДНКНР, ОРКСЭ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МАОУ гимназии №55 им. Е. Г. </a:t>
            </a:r>
            <a:r>
              <a:rPr lang="ru-RU" b="1" dirty="0" err="1" smtClean="0">
                <a:solidFill>
                  <a:srgbClr val="FF0000"/>
                </a:solidFill>
              </a:rPr>
              <a:t>Вёрсткиной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096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gorodvery.ru/images/stories/hristianstvo/G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25" y="565680"/>
            <a:ext cx="10985835" cy="551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49868" y="6240780"/>
            <a:ext cx="34089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РАБОТА НАД КАРТИНОЙ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05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2990" y="11430"/>
            <a:ext cx="93839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БОГОСЛОВИЕ В КРАСКАХ. ЧТЕНИЕ ИКОНЫ.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Икона Рождества Христ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30" y="713983"/>
            <a:ext cx="4415510" cy="586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199965/e40d5c8a-613b-4e76-9dff-71291bf5795a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071" y="713984"/>
            <a:ext cx="5033091" cy="586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52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8226" y="380879"/>
            <a:ext cx="1166116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Бинарный урок </a:t>
            </a: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ОДНКНР и труда (технологии) «Широкая Масленица» в 6 «Д» классе. </a:t>
            </a:r>
            <a:endParaRPr lang="ru-RU" b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Целых 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три урока были посвящены Масленице, народному празднику, который популярен в нашей стране с давних пор. Масленица –семейный праздник. Недаром главной его традицией была традиция </a:t>
            </a:r>
            <a:r>
              <a:rPr lang="ru-RU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гостевания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Наши предки освобождали целую неделю от дел насущных для масленичных забав, гуляний, ярмарок, катаний на тройках лошадей. Гастрономическим символом Масленицы были блины. У каждой хозяйки был свой неповторимый рецепт, который передавался от матери к дочери. Вот и уроках в 6 «Д» классе все события сконцентрировались вокруг блинов, но не только приготовлением этого традиционного кушанья были заняты наши гимназисты.</a:t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 урок начался в группе девушек. Учитель ОДНКНР </a:t>
            </a:r>
            <a:r>
              <a:rPr lang="ru-RU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Зоркальцева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Ольга Михайловна рассказала о народном празднике Масленицы и церковной Сырной седмице; проиллюстрировала свой рассказ репродукциями русских художников; помогла разобраться в значении общеславянских слов «тёща», «зять», «золовка». Но девушкам не терпелось поставить цель урока, связанную с приготовлением блинов, потому что к уроку они подготовились наилучшим образом – принесли необходимые ингредиенты для блинного теста.</a:t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Дальше педагогическую эстафету подхватила учитель труда </a:t>
            </a:r>
            <a:r>
              <a:rPr lang="ru-RU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Мухамедшина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Антонина Константиновна. Девушки разделились на две команды, чтобы по нужному рецепту приготовить блинное тесто. Скажем по секрету, что тесто готовилось по семейному рецепту Антонины Константиновны. </a:t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 этап сложного комплексного урока удалось успешно закончить со звонком. </a:t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Второй урок был более сложным и ответственным. Девушкам предстояло заняться выпечкой блинов. Но как же быть? На плите в кабинете технологии только две конфорки, а попробовать самостоятельно испечь свой </a:t>
            </a:r>
            <a:r>
              <a:rPr lang="ru-RU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бличик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хочется всем. Разумное распределение ролей на уроке позволило не только решить эту проблему, но и принять участие в </a:t>
            </a:r>
            <a:r>
              <a:rPr lang="ru-RU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квесте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«Старинная кухонная утварь», составить весенние букеты и заняться сервировкой стола. Удивительно, но и второй этап урока был закончен вовремя! Вот что значит уметь планомерно вести хозяйство, и вовремя переключаться на смену рода деятельности! Наверное, это кроется в женской природе, поэтому хорошая хозяйка всё успевает.</a:t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Третий урок – это приём гостей. Кто же в гости к нам пришёл? Конечно же ненаглядные одноклассники! Девушки любезно пригласили дорогих гостей сесть за праздничный стол, но приготовленные блины стояли в стороне, потому что юноши должны были развлечь хозяюшек частушками про Масленицу. Это было весело! Гости больше смеялись под гармонь и балалайку, чем пели, но блины и горячий чай заслужили. Вкусных блинчиков всегда бывает мало, поэтому кто-то из юношей вспомнил мамины блины. И это замечательно! Потому что именно с таких сложных комплексных уроков, соответствующим обновлённым ФГОС, начинается вхождение подрастающего поколения в жизнь, складывается этика семейных отношений.</a:t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Рефлексия урока прошла замечательно! Ребята написали пожелания и составили красивое весеннее солнышко, на лучиках которых были написаны лучшие в мире пожелания любви, здоровья, мира, успеха и  счастья.</a:t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Ах! Чуть не забыли помыть посуду))) Но справились и с этим.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82022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65.userapi.com/s/v1/ig2/cmfp3E9pOUGm4EkyFzbAg7JuxFWQ4k9K14JTnIx1QwS33noCvzgOBd8Tq3y89I18PzwL2FiIhU6etJvkcT5WAiJj.jpg?quality=96&amp;as=32x43,48x64,72x96,108x144,160x213,240x320,360x480,480x640,540x720,640x853,720x960,1080x1440,1280x1707,1440x1920,1620x2160&amp;from=bu&amp;cs=1620x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383" cy="369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73.userapi.com/s/v1/ig2/xKK22VAEwzwis1z0yt8bZ7yYJtqt0G495zbrMRCgVz9ghaTRmvSkfQn-UeFpSGAfjgxlmgG5B9bQXhBwGuGds12t.jpg?quality=96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83" y="0"/>
            <a:ext cx="4841766" cy="363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77.userapi.com/s/v1/ig2/3koSg65lGVruvdRJLNfZrjBp_OycAL1BzgdA0wqmTlAv2PLWx6v31xSmii6EcULy9bAmSxXS1IWEdk5WLPXCZgQ-.jpg?quality=96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37" y="3302409"/>
            <a:ext cx="4740789" cy="355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72.userapi.com/s/v1/ig2/op9vAIj_0G45KNtjHf4f2O6AFw-Za07A1eNZ3zlGb4Zh_UCHIxCLGcIetpHjuQblAMxtIKKDP4UrgZqIrsY7XDtN.jpg?quality=96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149" y="0"/>
            <a:ext cx="4578851" cy="343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9-50.userapi.com/s/v1/ig2/ZBhNJq0ri6BMhaILR5rzLC8hfsXBKwEN3uMMcodiOryVyPxhoPU8z9Dry8gq_FdMjxtiTcpdTAQkDIdCthny_NQm.jpg?quality=96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796" y="3208399"/>
            <a:ext cx="4866134" cy="364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043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02306" cy="34517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803" y="3451730"/>
            <a:ext cx="4602307" cy="34517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766" y="0"/>
            <a:ext cx="2987387" cy="39831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51730"/>
            <a:ext cx="4467803" cy="33508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758" y="676382"/>
            <a:ext cx="3443838" cy="459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60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7630" y="228351"/>
            <a:ext cx="11545229" cy="6344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Бинарный урок "Один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день в школе святителя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Макария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1600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Оказаться на часок в конце XIX века? Легко. Некоторым учащимся четвертых классов гимназии 55 имени Е.Г.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Версткиной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это удалось сделать 13 ноября, не выходя из привычных кабинетов. Именно в этой гимназии в рамках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Макариевских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образовательных чтений состоялся урок: "Один день в школе святителя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Макария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придуманный и проведенный силами педагога ИЗО и ОПК 55 гимназии - Ольги Михайловны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Зоркальцевой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приходского педагога Богоявленского кафедрального соборы - Олеси Юрьевны Назаровой.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 вместе с учителями придумали образ идеального учителя, узнали в каких прекрасных зданиях расположилась школа грамоты, составили расписание, отбросив "лишние" предметы и приступили к занятиям. На уроке чтения ученики читали текст "Дом" из учебника великого народного педагога К.Д. Ушинского. Текст был приведен, безусловно, в дореволюционной орфографии, с ятями, ерами и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ерями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десятиричным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и. Легко освоив новые буквы, прочитав текст, не сразу смогли ученики легко и просто ответить на вопрос о чем он! Зато с легкостью они сравнили свои домашние дела с теми, что описаны в тексте. Да, и что сравнивать? Некогда теперь наблюдать за домом, за его звуками и запахами, за его заботами и хлопотами, ведь дома ждут телефон и компьютер, еда и сон. Работа с текстом, оказалась непростой, но показала как далек от нас XIX век. Не самым легким, но, пожалуй, самым увлекательным оказался урок письма. Еще бы! Писать пришлось настоящей перьевой ручкой, обмакивая в чернила. Вот уж пришлось попотеть, ручка не слушалась, перо царапало бумагу и ложилось на ребро, чернила марали пропись. Вот так труд! Не всякому ученику под силу. Но ведь увлекательно. Многим захотелось продолжить занятия по этому мастерству. Хорошую вещь изобрели наши предки.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завершении необычного путешествия во времени, ребята проголосовали за расширение расписания школы грамотности и выбрали еще несколько предметов, которые стоит изучать каждому культурному человеку. Такими предметами оказались: химия, иностранный язык, технология (в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просторечьи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"труд"), Окружающий мир, ИЗО, физика, физическая культура и даже каллиграфия!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50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sun9-9.userapi.com/c857436/v857436704/ee34f/9TTwiWGXNzc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38185" cy="3345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sun9-57.userapi.com/c858236/v858236704/e848c/GMFcCkkISs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0692"/>
            <a:ext cx="4438185" cy="3267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Картинки по запросу &quot;Рукописный алфавит в царской России&quot;&quot;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53"/>
          <a:stretch/>
        </p:blipFill>
        <p:spPr bwMode="auto">
          <a:xfrm>
            <a:off x="5010343" y="702527"/>
            <a:ext cx="6553472" cy="46389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5452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458" y="-228600"/>
            <a:ext cx="9448800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436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22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35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50"/>
            <a:ext cx="8675370" cy="65065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46820" y="640080"/>
            <a:ext cx="324518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КОМПЛЕКСНОЕ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МЕРОПРИЯТИЕ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ПРИ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ВЗАИМОДЕЙСТВИИ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С ПРИХОДОМ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923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890" y="194310"/>
            <a:ext cx="1180861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Методы </a:t>
            </a:r>
            <a:r>
              <a:rPr lang="ru-RU" b="1" i="1" dirty="0" smtClean="0"/>
              <a:t>работы с обучающимися по формированию основ духовно-нравственной культуры связаны с </a:t>
            </a:r>
            <a:r>
              <a:rPr lang="ru-RU" b="1" dirty="0" smtClean="0"/>
              <a:t>воздействием </a:t>
            </a:r>
            <a:r>
              <a:rPr lang="ru-RU" b="1" dirty="0"/>
              <a:t>педагога на детей с целью достижения положительного воспитательного результата.</a:t>
            </a:r>
          </a:p>
          <a:p>
            <a:r>
              <a:rPr lang="ru-RU" dirty="0"/>
              <a:t>Классификация методов воспитания:</a:t>
            </a:r>
          </a:p>
          <a:p>
            <a:r>
              <a:rPr lang="ru-RU" b="1" i="1" dirty="0"/>
              <a:t>методы формирования сознания личности;</a:t>
            </a:r>
            <a:endParaRPr lang="ru-RU" dirty="0"/>
          </a:p>
          <a:p>
            <a:r>
              <a:rPr lang="ru-RU" b="1" i="1" dirty="0"/>
              <a:t>методы организации продуктивной деятельности учащихся</a:t>
            </a:r>
            <a:r>
              <a:rPr lang="ru-RU" dirty="0"/>
              <a:t>.</a:t>
            </a:r>
          </a:p>
          <a:p>
            <a:r>
              <a:rPr lang="ru-RU" dirty="0"/>
              <a:t>Первую группу в данной классификации занимают </a:t>
            </a:r>
            <a:r>
              <a:rPr lang="ru-RU" b="1" i="1" dirty="0"/>
              <a:t>методы формирования сознания личности</a:t>
            </a:r>
            <a:r>
              <a:rPr lang="ru-RU" dirty="0"/>
              <a:t>. К ним относятся беседы, коллективное обсуждение, диспуты, пример, наблюдение, демонстрация и иллюстрация материала и т.д.</a:t>
            </a:r>
          </a:p>
          <a:p>
            <a:r>
              <a:rPr lang="ru-RU" dirty="0"/>
              <a:t>Методы формирования сознания учащихся предназначены для того, чтобы передавать информацию от педагога к ученику и обратно.</a:t>
            </a:r>
          </a:p>
          <a:p>
            <a:r>
              <a:rPr lang="ru-RU" dirty="0"/>
              <a:t>Среди данных методов огромное внимание уделяется</a:t>
            </a:r>
            <a:r>
              <a:rPr lang="ru-RU" b="1" i="1" dirty="0"/>
              <a:t> </a:t>
            </a:r>
            <a:r>
              <a:rPr lang="ru-RU" b="1" dirty="0"/>
              <a:t>беседе</a:t>
            </a:r>
            <a:r>
              <a:rPr lang="ru-RU" dirty="0"/>
              <a:t>. Беседы способствуют приобретению подрастающим поколением нравственных знаний, выработке у школьников этических представлений и понятий, воспитанию интереса к нравственным проблемам, стремлению к оценочной нравственной деятельности. Главная задача беседы - помочь школьникам разобраться в сложных вопросах морали, сформировать у ребят твердую нравственную позицию.</a:t>
            </a:r>
          </a:p>
          <a:p>
            <a:r>
              <a:rPr lang="ru-RU" b="1" dirty="0"/>
              <a:t>Пример </a:t>
            </a:r>
            <a:r>
              <a:rPr lang="ru-RU" dirty="0"/>
              <a:t>- воспитательный метод исключительной силы. Он даёт конкретные образцы для подражания и тем самым активно формирует  сознание, чувства, убеждения, активизирует деятельность. Особенно пример  конкретных людей - родителей, воспитателей, друзей. Воспитательную силу  имеет и пример героев книг, фильмов, сказок, исторических деятелей.</a:t>
            </a:r>
          </a:p>
          <a:p>
            <a:r>
              <a:rPr lang="ru-RU" dirty="0"/>
              <a:t>К </a:t>
            </a:r>
            <a:r>
              <a:rPr lang="ru-RU" b="1" dirty="0"/>
              <a:t>методам демонстрации</a:t>
            </a:r>
            <a:r>
              <a:rPr lang="ru-RU" dirty="0"/>
              <a:t> относится прослушивание музыкальных произведений, показ кинофильмов, компьютерных программ, презентаций. Фрагменты фильмов и видеосюжетов – это некий ресурс, который позволяет получить опыт решения проблем, развития кругозора и интеллекта ребенка, познать себя и окружающий мир, научиться понимать свои мысли, чувства, поступки и других людей.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6203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0" y="0"/>
            <a:ext cx="92456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180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459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sun9-34.userapi.com/s/v1/if2/IpjxxWFcEWxUrCuHxYAMFK1N_L3CLtf9L_ySJuXsJ6aVhkwXobJzwY9ZkYd0Sa5IPHn-OKeSmYNGFld_pT7LjjTB.jpg?size=1200x1600&amp;quality=95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71500" y="-571500"/>
            <a:ext cx="3429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sun9-56.userapi.com/s/v1/if2/0rM5EuFAiPTNR6qspPwkdto8W782ftYvNZqe1CZ-ZB5crwjlMmvlwyT_VJlbUGY-rY4xe-f0Vn6-2pgIw0NQLuVp.jpg?size=1600x1200&amp;quality=95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7" t="2666" r="9566" b="13454"/>
          <a:stretch/>
        </p:blipFill>
        <p:spPr bwMode="auto">
          <a:xfrm>
            <a:off x="1" y="3334811"/>
            <a:ext cx="4572000" cy="352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sun9-71.userapi.com/s/v1/if2/NVo8osdoiEyjfSE-aRkzwx4bgAWOQ72pqTtN7b2gOx7EEoVzCh4RlQsMmIe7rV7KNUl81HUcY_5ItlP6g7v2k63I.jpg?size=1600x1200&amp;quality=95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709" y="0"/>
            <a:ext cx="4516582" cy="338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s://sun9-12.userapi.com/s/v1/if2/ScPg7hdc6Yfnj8mYxYn3pd5afMo27-DwP6w8zVmPFohic6xSVchxj5y0Pn83sDeTfxr5npzgYw7FR0cizfTqQnN1.jpg?size=1200x1600&amp;quality=95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114" y="3334811"/>
            <a:ext cx="2571751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https://sun9-81.userapi.com/s/v1/if2/k5YP2kUUK-68hepFJAtpAgb68ZRF_NQ18tWjU7afTti8P4JRYte2MwiF-23T6OShOAGUEIGXKrBvpccj1ZimIqvE.jpg?size=1600x1200&amp;quality=95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"/>
          <a:stretch/>
        </p:blipFill>
        <p:spPr bwMode="auto">
          <a:xfrm rot="16200000">
            <a:off x="9185838" y="3810973"/>
            <a:ext cx="3441461" cy="257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https://sun9-53.userapi.com/s/v1/if2/8WWr6Fg0lfQc2vUkZ9vXBbukIgGCybVcwwhmFMILAQa3IFN6OAZBQmA6qQNAnQ_zedOVUEzgsvw_jNrp8CmiuF-I.jpg?size=1600x1200&amp;quality=95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97195" y="3534353"/>
            <a:ext cx="3798453" cy="28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143999" y="661291"/>
            <a:ext cx="261738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ВЫСТАВОЧНАЯ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И ПРОЕКТНАЯ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ДЕЯТЕЛЬНОСТЬ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31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940" y="137058"/>
            <a:ext cx="117930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Тема подвига может быть представлена выставкой рисунков, открыток и фотографий «Во имя жизни на земле»; большой коллажной композицией, состоящей из плакатов, иллюстраций к военным песням, храмов из именных кирпичиков с именами героев; декоративно-прикладными изделиями (макеты, муляжи военной техники и оружия) и проектными работами, посвященными детям-героям, героическим прадедам, городам-героям, тыловой жизни Томска.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52" y="1684081"/>
            <a:ext cx="5994309" cy="4461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439" y="1684081"/>
            <a:ext cx="6021407" cy="446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6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52477" y="780668"/>
            <a:ext cx="6096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Последние три года в нашей стране большое внимание придаётся воинским датам, которые приближают 80-летний юбилей Великой Победы. Это 80-летие Сталинградской битвы в 2023 году и 80-летие снятия блокады Ленинграда.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8954" y="2959147"/>
            <a:ext cx="7783046" cy="37430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54" y="537882"/>
            <a:ext cx="3955782" cy="519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4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91200" y="192886"/>
            <a:ext cx="6096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этих выставок прошли игры-кругосветки, которые были разработаны мною совместно со студентами-практикантами ТГПУ, кафедра музыкального и художественного образования и гимназического Волонтёрского отряда.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94" y="416859"/>
            <a:ext cx="5267524" cy="39300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4457" y="2823882"/>
            <a:ext cx="6422744" cy="384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1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31542" y="302553"/>
            <a:ext cx="6096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Очень отрадно осознавать, что моя работа, как учителя, первый педагогический опыт студентов-практикантов, деятельность нашего гимназического Волонтёрского отряда и ответственное выполнение заданий обучающихся </a:t>
            </a:r>
            <a:r>
              <a:rPr lang="ru-RU" dirty="0" smtClean="0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проникнуты </a:t>
            </a:r>
            <a:r>
              <a:rPr lang="ru-RU" dirty="0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единством и преемственностью поколений.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19" y="302554"/>
            <a:ext cx="2823881" cy="26432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955" y="2447364"/>
            <a:ext cx="6072148" cy="39808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119" y="3353613"/>
            <a:ext cx="4325151" cy="288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2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87506" y="202152"/>
            <a:ext cx="1073075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Такие яркие примеры, как разгадывание кроссворда «История Сталинградской битвы» на станции, размещенной на выставке «Сталинградская битва»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399" y="1064982"/>
            <a:ext cx="7636809" cy="565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94553" y="520700"/>
            <a:ext cx="473007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err="1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</a:t>
            </a:r>
            <a:r>
              <a:rPr lang="ru-RU" dirty="0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выставке «Героический Ленинград</a:t>
            </a:r>
            <a:r>
              <a:rPr lang="ru-RU" dirty="0" smtClean="0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364" y="1391862"/>
            <a:ext cx="7424457" cy="500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72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72064" y="480359"/>
            <a:ext cx="4705071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Пение песен на станциях «Фронтовая песня</a:t>
            </a:r>
            <a:r>
              <a:rPr lang="ru-RU" dirty="0" smtClean="0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986" y="1070683"/>
            <a:ext cx="8431308" cy="552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8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4320" y="139571"/>
            <a:ext cx="11772900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Вторую группу занимают 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методы организации продуктивной деятельности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учащихся. К ним относятся разыгрывания нравственно - этических ситуаций, экскурсии по святым местам, игры, познавательные викторины и т.п.</a:t>
            </a:r>
          </a:p>
          <a:p>
            <a:pPr indent="450850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Разыгрывания нравственно - этических ситуаций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дают детям возможность осваивать опыт нравственного поведения и доброжелательного отношения к сверстникам и близким.</a:t>
            </a:r>
          </a:p>
          <a:p>
            <a:pPr indent="450850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Игра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- одна эффективных методов духовно - нравственного воспитания младших школьников. В игровой деятельности формируются и нравственные качества ребенка. В процессе игры школьники учатся оказывать помощь товарищам, считаться с мнением и интересами других, сдерживать свои желания.</a:t>
            </a:r>
          </a:p>
          <a:p>
            <a:pPr indent="45085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Игры в духовно - нравственном воспитании младших школьников  отражены в работах Л. С. Выготского, К. Д. Ушинского,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Ш.Амонашвили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 и др. В воспитании нравственных качеств личности ребенка особая роль принадлежит содержанию и правилам игры. Большинство игр является коллективными. Наличие правил создает условия для самоорганизации детей, а это в свою очередь основа для формирования правильного поведения и отношений среди людей.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Экскурсия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играет важную роль в нравственном воспитании. Экскурсии на природу дают возможность учителю воспитывать у школьников чувство хозяина Родины, бережного отношения к ней. Развитие современных технических средств, улучшили возможности использования экскурсий в образовательном процессе, сделав путешествие виртуальным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организации деятельности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поведения воспитанников в специально созданных условиях называют методом воспитывающих ситуаций. Суть метода заключается в создании обстоятельств, требующих от ученика правильных поступков, рассчитанных на развитие определенных черт характера или нравственных качеств.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методы организации деятельности и формирования опыта поведения необходимо широко использовать в повседневной воспитательной работе, чтобы обеспечить единство сознания и поведения.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отметить, что эти методы эффективны только тогда, когда они используются во взаимосвязи с методами формирования сознания личности, так как перед воспитанниками необходимо широко раскрывать цели деятельности.</a:t>
            </a:r>
          </a:p>
          <a:p>
            <a:pPr indent="450850"/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51468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29753" y="482450"/>
            <a:ext cx="7664823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Изготовление свечи в память о жертвах Блокадного Ленинграда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718" y="1005750"/>
            <a:ext cx="8162876" cy="543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04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7007" y="325265"/>
            <a:ext cx="10865223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Цветов гвоздики для того, чтобы возложить их на воды великой русской реки Волги, помогают всем нам ещё и ещё раз прикоснуться в теме народной памяти и поклониться «Великим тем годам».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233" y="1133135"/>
            <a:ext cx="8244769" cy="546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7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16" y="196675"/>
            <a:ext cx="1146746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Выставочный проект «Пасхальная радость 1945 года» следует рассматривать как крупное событие в системе праздничных мероприятий ко Дню Победы в гимназии: концерт гимназистов к 9 Мая; просмотр видеоматериалов и фильмов о Великой Отечественной войне, уроки «Разговоры о важном», защита проектов на пасхальную тему и тему Великой Отечественной войны на уроках ОРНКНР и ОДНКНР, оформление окон, классов, рекреаций, Арт-зон гимназии к празднику Великой Победы, мастер-классы, шествие школьного Бессмертного полка, сбор материалов школьным музеем для «Книги памяти» и многое другое. </a:t>
            </a:r>
            <a:br>
              <a:rPr lang="ru-RU" dirty="0"/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46" y="2615393"/>
            <a:ext cx="5349054" cy="40117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705" y="2408317"/>
            <a:ext cx="6166037" cy="421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0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48940" y="980569"/>
            <a:ext cx="652653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Говоря о методике работы с обучающимися по формированию основ духовно-нравственной культуры,</a:t>
            </a:r>
            <a:endParaRPr lang="ru-RU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должен иметь ясное представление о сущности понятий «духовность», «нравственность», «воспитание», осознавать цель, теоретические основы и педагогический инструментарий организации процесса духовно-нравственного воспитания.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В.А. Сухомлинский в работе «Духовный мир школьника» (7) употребляет такие понятия, как «духовный мир», «духовная жизнь», в которые он вкладывает следующий смысл: сфера духовной жизни человека – это развитие, формирование и удовлетворение его нравственных, интеллектуальных и эстетических запросов и интересов в процессе активной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762858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9-9.userapi.com/s/v1/if2/fJukjS4d1n3boYEtAsfRBfeAcdfSs31U6hamqExFGSW4OAWCYbyzt4PkvgJeZ-alP_bFWYb1CY2hm8z5DB-iyai2.jpg?size=1200x1600&amp;quality=95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" t="1215" r="3543" b="1443"/>
          <a:stretch/>
        </p:blipFill>
        <p:spPr bwMode="auto">
          <a:xfrm rot="16200000">
            <a:off x="939421" y="-939420"/>
            <a:ext cx="4702433" cy="658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un9-3.userapi.com/s/v1/if2/wnBWSU5YtDyCO75Snt4ZFS9xKTeiAURh0JOYEC4xOda3Ti4dpfZrX0BW3Unpio99JomOW-35aZR3cJEVGy11Wck3.jpg?size=1200x1600&amp;quality=95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5" r="7334" b="11431"/>
          <a:stretch/>
        </p:blipFill>
        <p:spPr bwMode="auto">
          <a:xfrm rot="16200000">
            <a:off x="6405811" y="1071811"/>
            <a:ext cx="5258296" cy="631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34961" y="281930"/>
            <a:ext cx="51215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РАБОТА НАД СЛОВОМ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6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812530" cy="66093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03970" y="491490"/>
            <a:ext cx="315323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РАБОТА НАД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ПОНЯТИЕМ И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ОПРЕДЕЛЕНИЕМ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897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760" y="0"/>
            <a:ext cx="51435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05700" y="601325"/>
            <a:ext cx="37757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РАБОТА НАД</a:t>
            </a:r>
          </a:p>
          <a:p>
            <a:r>
              <a:rPr lang="ru-RU" sz="3600" b="1" dirty="0">
                <a:solidFill>
                  <a:srgbClr val="FF0000"/>
                </a:solidFill>
              </a:rPr>
              <a:t>ПОНЯТИЕМ И</a:t>
            </a:r>
          </a:p>
          <a:p>
            <a:r>
              <a:rPr lang="ru-RU" sz="3600" b="1" dirty="0">
                <a:solidFill>
                  <a:srgbClr val="FF0000"/>
                </a:solidFill>
              </a:rPr>
              <a:t>ОПРЕДЕЛЕНИЕМ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374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un9-31.userapi.com/s/v1/if2/SFT24q6A_B7fB5cI4CQNNS_pkuFgshPpbKSExphQhHyxuMh69NKUGhyPTaOE9UA6O7kQXM67vNIA6NFkA6P7ZyNY.jpg?size=1200x1600&amp;quality=9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un9-72.userapi.com/s/v1/if2/9UivhkN-RwgpzprSj6sOO5k9LGBVvxSU3PhNayLgbfHcXOtyVFV8id5gYv156zKGmW5TBuChFfScZOoFuUHOQ0YE.jpg?size=1200x1600&amp;quality=95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" r="2452" b="6364"/>
          <a:stretch/>
        </p:blipFill>
        <p:spPr bwMode="auto">
          <a:xfrm>
            <a:off x="6496678" y="0"/>
            <a:ext cx="5307394" cy="695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13125" y="5337810"/>
            <a:ext cx="67265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ВИЗУАЛИЗАЦИЯ ОБРАЗА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21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un9-79.userapi.com/s/v1/if2/cG45BH4qnTQ_-sbTWNNJ_hZOLsewTRNTZk3Stf6elm9Yr_8tKLExPvwx3G3dt4n0H5Uc4mICZTsRrgIuBB-8wBmM.jpg?size=1600x1200&amp;quality=95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" r="6839" b="7394"/>
          <a:stretch/>
        </p:blipFill>
        <p:spPr bwMode="auto">
          <a:xfrm>
            <a:off x="0" y="0"/>
            <a:ext cx="5015345" cy="366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sun9-9.userapi.com/s/v1/if2/WMJUMKx-ewXFbwJLi3PxJohqV3AMktQ5jDd5CBQzk9RVDgJYBWYtv1-YZJcaY-eIyXuowCe9OXMcYV_ScOua3wM5.jpg?size=1600x1200&amp;quality=95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4" r="1567" b="6182"/>
          <a:stretch/>
        </p:blipFill>
        <p:spPr bwMode="auto">
          <a:xfrm>
            <a:off x="7010400" y="0"/>
            <a:ext cx="5181600" cy="360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sun9-81.userapi.com/s/v1/if2/X2wBr-q0ZhoAepod9YdyafVKdR5bbkF7smLB5wcq6O6azsYqtdurumNVgIWfT5I6vE7i4noxvpLV3E18peNNzApb.jpg?size=1200x1600&amp;quality=95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" t="823" r="2395"/>
          <a:stretch/>
        </p:blipFill>
        <p:spPr bwMode="auto">
          <a:xfrm rot="5400000">
            <a:off x="4838286" y="2095086"/>
            <a:ext cx="4011717" cy="551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0941" y="4055864"/>
            <a:ext cx="389350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ВИЗУАЛИЗАЦИЯ 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ru-RU" sz="4000" b="1" dirty="0" smtClean="0">
                <a:solidFill>
                  <a:srgbClr val="FF0000"/>
                </a:solidFill>
              </a:rPr>
              <a:t>ОБРАЗА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75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sun9-71.userapi.com/s/v1/if2/LeOszusJcDNcrYJCXtwbGHEmbSqAL_tsdw_H8VofxtX-ubdAGM_j1JK0dzWmSJ_X6zUV1dRKv6gdN79rqxwyz1bN.jpg?size=1200x1600&amp;quality=95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5" r="4632" b="1273"/>
          <a:stretch/>
        </p:blipFill>
        <p:spPr bwMode="auto">
          <a:xfrm>
            <a:off x="3669274" y="649551"/>
            <a:ext cx="3823301" cy="552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sun9-80.userapi.com/s/v1/if2/wTgTcY62zph3AK2UT5ZI9N6IQDSVvpADwk6xTY09bm2r0p_jmnZBiQZoR46GSebs_FA0p0WLK8DfmsCkYyYbDfpF.jpg?size=1200x1600&amp;quality=95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7" t="1273"/>
          <a:stretch/>
        </p:blipFill>
        <p:spPr bwMode="auto">
          <a:xfrm>
            <a:off x="0" y="0"/>
            <a:ext cx="3669274" cy="510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sun9-11.userapi.com/s/v1/if2/9e6-F6CxIKRcX11Ru4QDPRThN4oRRFMKh-63NftW39AP4D9K5tJBI_-AYkZaqsdU3ntaJtWUfJVa80_FVl0faQ4m.jpg?size=1200x1600&amp;quality=95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4" b="40727"/>
          <a:stretch/>
        </p:blipFill>
        <p:spPr bwMode="auto">
          <a:xfrm>
            <a:off x="7526842" y="3198385"/>
            <a:ext cx="4687229" cy="343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92575" y="567582"/>
            <a:ext cx="46955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ВПЕЧАТЛЕНИЯ ОТ ПРОСМОТРА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ФИЛЬМОВ И МУЛЬТИПЦИКАЦИИ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17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680</Words>
  <Application>Microsoft Office PowerPoint</Application>
  <PresentationFormat>Широкоэкранный</PresentationFormat>
  <Paragraphs>65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dcterms:created xsi:type="dcterms:W3CDTF">2025-12-15T17:47:35Z</dcterms:created>
  <dcterms:modified xsi:type="dcterms:W3CDTF">2025-12-15T22:20:09Z</dcterms:modified>
</cp:coreProperties>
</file>