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3CBE-8D2A-41FD-A99D-3CD715F55650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B4CB2-1404-4C36-990C-7B32E927436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2738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3CBE-8D2A-41FD-A99D-3CD715F55650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B4CB2-1404-4C36-990C-7B32E9274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405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3CBE-8D2A-41FD-A99D-3CD715F55650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B4CB2-1404-4C36-990C-7B32E9274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637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3CBE-8D2A-41FD-A99D-3CD715F55650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B4CB2-1404-4C36-990C-7B32E9274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722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3CBE-8D2A-41FD-A99D-3CD715F55650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B4CB2-1404-4C36-990C-7B32E927436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2414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3CBE-8D2A-41FD-A99D-3CD715F55650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B4CB2-1404-4C36-990C-7B32E9274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628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3CBE-8D2A-41FD-A99D-3CD715F55650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B4CB2-1404-4C36-990C-7B32E9274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526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3CBE-8D2A-41FD-A99D-3CD715F55650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B4CB2-1404-4C36-990C-7B32E9274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386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3CBE-8D2A-41FD-A99D-3CD715F55650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B4CB2-1404-4C36-990C-7B32E9274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817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0553CBE-8D2A-41FD-A99D-3CD715F55650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D3B4CB2-1404-4C36-990C-7B32E9274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83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53CBE-8D2A-41FD-A99D-3CD715F55650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B4CB2-1404-4C36-990C-7B32E92743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648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0553CBE-8D2A-41FD-A99D-3CD715F55650}" type="datetimeFigureOut">
              <a:rPr lang="ru-RU" smtClean="0"/>
              <a:t>15.12.2025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D3B4CB2-1404-4C36-990C-7B32E9274365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5385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osn@toipkro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vkvideo.ru/video-208863615_456239071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toipkro.ru/departments/kafedra-razvitiya-pedagogicheskogo-29/gumanitarnoe-obrazovanie-1402/istoriya-obcshestvoznanie-538/uchitelya-aktivno-rabotayut-nad-novym-uchebnym-kursom-istoriya-nashego-kraya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urok.apkpro.ru/" TargetMode="External"/><Relationship Id="rId3" Type="http://schemas.openxmlformats.org/officeDocument/2006/relationships/hyperlink" Target="https://edsoo.ru/istoricheskoe-prosveshhenie-videolekczii/" TargetMode="External"/><Relationship Id="rId7" Type="http://schemas.openxmlformats.org/officeDocument/2006/relationships/hyperlink" Target="https://edsoo.ru/mr-sohranenie-i-ukreplenie-tradiczionnyh-rossijskih-czennostejvideo/" TargetMode="External"/><Relationship Id="rId12" Type="http://schemas.openxmlformats.org/officeDocument/2006/relationships/hyperlink" Target="https://vk.com/wall-103148094_1378" TargetMode="External"/><Relationship Id="rId2" Type="http://schemas.openxmlformats.org/officeDocument/2006/relationships/hyperlink" Target="https://history.ru/teacher?days=2.1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soo.ru/mr-istoriya/" TargetMode="External"/><Relationship Id="rId11" Type="http://schemas.openxmlformats.org/officeDocument/2006/relationships/hyperlink" Target="https://www.elib.tomsk.ru/purl/1-34716/" TargetMode="External"/><Relationship Id="rId5" Type="http://schemas.openxmlformats.org/officeDocument/2006/relationships/hyperlink" Target="https://static.edsoo.ru/projects/case/2024/ooo/his/2/index.html" TargetMode="External"/><Relationship Id="rId10" Type="http://schemas.openxmlformats.org/officeDocument/2006/relationships/hyperlink" Target="https://elib.tomsk.ru/" TargetMode="External"/><Relationship Id="rId4" Type="http://schemas.openxmlformats.org/officeDocument/2006/relationships/hyperlink" Target="https://static.edsoo.ru/projects/case/2024/ooo/his/1/index.html" TargetMode="External"/><Relationship Id="rId9" Type="http://schemas.openxmlformats.org/officeDocument/2006/relationships/hyperlink" Target="https://tomskmuseum.ru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osn@toipkro.r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Istoriya-2023.pdf" TargetMode="External"/><Relationship Id="rId2" Type="http://schemas.openxmlformats.org/officeDocument/2006/relationships/hyperlink" Target="&#1048;&#1089;&#1090;&#1086;&#1088;&#1080;&#1103;_&#1085;&#1072;&#1096;&#1077;&#1075;&#1086;_&#1082;&#1088;&#1072;&#1103;_5_7_klass_&#1086;&#1090;_04_07_2025v1_2.docx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&#1052;&#1077;&#1090;&#1086;&#1076;&#1080;&#1095;&#1077;&#1089;&#1082;&#1086;&#1077;%20&#1087;&#1086;&#1089;&#1086;&#1073;&#1080;&#1077;%20&#1087;&#1086;%20&#1082;&#1088;&#1072;&#1077;&#1074;&#1077;&#1076;&#1077;&#1085;&#1080;&#1102;.pdf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31207-D990-480A-8797-E7890AC292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600" dirty="0"/>
              <a:t>Методические рекомендации по преподаванию курса «История нашего края»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FD76703-4D3C-49C2-BDA4-24537AD1F0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r"/>
            <a:r>
              <a:rPr lang="ru-RU" cap="none" dirty="0"/>
              <a:t>Ольга Сергеевна </a:t>
            </a:r>
            <a:r>
              <a:rPr lang="ru-RU" dirty="0"/>
              <a:t>Никитина,</a:t>
            </a:r>
          </a:p>
          <a:p>
            <a:pPr algn="r"/>
            <a:r>
              <a:rPr lang="ru-RU" cap="none" dirty="0"/>
              <a:t>доцент </a:t>
            </a:r>
            <a:r>
              <a:rPr lang="ru-RU" dirty="0"/>
              <a:t>ТОИПКРО, </a:t>
            </a:r>
            <a:r>
              <a:rPr lang="ru-RU" cap="none" dirty="0"/>
              <a:t>к.ф.н.,</a:t>
            </a:r>
          </a:p>
          <a:p>
            <a:pPr algn="r"/>
            <a:r>
              <a:rPr lang="en-US" cap="none" dirty="0">
                <a:hlinkClick r:id="rId2"/>
              </a:rPr>
              <a:t>osn@toipkro.ru</a:t>
            </a:r>
            <a:r>
              <a:rPr lang="en-US" cap="none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623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F41831-6A5C-4250-99DF-7C5F026B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Примеры практических работ </a:t>
            </a:r>
            <a:br>
              <a:rPr lang="ru-RU" dirty="0"/>
            </a:br>
            <a:r>
              <a:rPr lang="ru-RU" dirty="0"/>
              <a:t>по истории Томской области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8626C5-C10D-415E-9B01-EFC0431F7D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0070C0"/>
                </a:solidFill>
              </a:rPr>
              <a:t>Проектная и исследовательская деятельность: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b="1" dirty="0"/>
              <a:t>Изучение истории родного края</a:t>
            </a:r>
            <a:r>
              <a:rPr lang="ru-RU" sz="2400" dirty="0"/>
              <a:t>: обучающиеся могут разработать  учебный проект, посвященный конкретным историческим личностям  либо провести учебное  исследование своей семьи или населенного пункта, собирая информацию о жизни и деятельности предков;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b="1" dirty="0"/>
              <a:t>Анализ местных легенд и преданий</a:t>
            </a:r>
            <a:r>
              <a:rPr lang="ru-RU" sz="2400" dirty="0"/>
              <a:t>: сбор, систематизация и анализ устных преданий и легенд о Томской области, представление результатов в виде письменной работы или презентации.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339E93-46B1-4081-B003-59CDF6C4E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3436" y="234806"/>
            <a:ext cx="2218267" cy="147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283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F41831-6A5C-4250-99DF-7C5F026B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Примеры практических работ </a:t>
            </a:r>
            <a:br>
              <a:rPr lang="ru-RU" dirty="0"/>
            </a:br>
            <a:r>
              <a:rPr lang="ru-RU" dirty="0"/>
              <a:t>по истории Томской области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8626C5-C10D-415E-9B01-EFC0431F7D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0070C0"/>
                </a:solidFill>
              </a:rPr>
              <a:t>Хронологическая деятельность:</a:t>
            </a:r>
            <a:endParaRPr lang="ru-RU" sz="2400" dirty="0">
              <a:solidFill>
                <a:srgbClr val="0070C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/>
              <a:t>Разработка временной шкалы: создание хронологической таблицы ключевых событий в истории Томской области, начиная с древности и до современности, для визуализации исторического процесса и его этапов.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339E93-46B1-4081-B003-59CDF6C4E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3436" y="234806"/>
            <a:ext cx="2218267" cy="14788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B5FBFF-5C24-4BED-82BD-053D13DC6A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070" y="3651716"/>
            <a:ext cx="7315200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6749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F41831-6A5C-4250-99DF-7C5F026B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Примеры практических работ </a:t>
            </a:r>
            <a:br>
              <a:rPr lang="ru-RU" dirty="0"/>
            </a:br>
            <a:r>
              <a:rPr lang="ru-RU" dirty="0"/>
              <a:t>по истории Томской области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8626C5-C10D-415E-9B01-EFC0431F7D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400" b="1" dirty="0">
                <a:solidFill>
                  <a:srgbClr val="0070C0"/>
                </a:solidFill>
              </a:rPr>
              <a:t>Реконструктивная деятельность:</a:t>
            </a:r>
            <a:endParaRPr lang="ru-RU" sz="2400" dirty="0">
              <a:solidFill>
                <a:srgbClr val="0070C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b="1" dirty="0"/>
              <a:t>Реконструкция исторических событий</a:t>
            </a:r>
            <a:r>
              <a:rPr lang="ru-RU" sz="2400" dirty="0"/>
              <a:t>: обучающиеся могут воссоздать важные события в истории региона, например, события Великой Отечественной войны, используя архивные документы, фотографии и свидетельства очевидцев, для создания сценария или </a:t>
            </a:r>
            <a:r>
              <a:rPr lang="ru-RU" sz="2400" dirty="0">
                <a:hlinkClick r:id="rId2"/>
              </a:rPr>
              <a:t>театрализованного представления</a:t>
            </a:r>
            <a:r>
              <a:rPr lang="ru-RU" sz="2400" dirty="0"/>
              <a:t>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339E93-46B1-4081-B003-59CDF6C4EF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3436" y="234806"/>
            <a:ext cx="2218267" cy="147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8104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F41831-6A5C-4250-99DF-7C5F026B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Примеры практических работ </a:t>
            </a:r>
            <a:br>
              <a:rPr lang="ru-RU" dirty="0"/>
            </a:br>
            <a:r>
              <a:rPr lang="ru-RU" dirty="0"/>
              <a:t>по истории Томской области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8626C5-C10D-415E-9B01-EFC0431F7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5213873" cy="4023360"/>
          </a:xfrm>
        </p:spPr>
        <p:txBody>
          <a:bodyPr/>
          <a:lstStyle/>
          <a:p>
            <a:r>
              <a:rPr lang="ru-RU" sz="2400" b="1" dirty="0">
                <a:solidFill>
                  <a:srgbClr val="0070C0"/>
                </a:solidFill>
              </a:rPr>
              <a:t>Фотодокументальная деятельность:</a:t>
            </a:r>
            <a:endParaRPr lang="ru-RU" sz="2400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1" dirty="0"/>
              <a:t>Проведение фотофиксации</a:t>
            </a:r>
            <a:r>
              <a:rPr lang="ru-RU" sz="2400" dirty="0"/>
              <a:t>: обучающиеся могут организовать фотосъемку исторических памятников и объектов культурного наследия Томской области, а затем оформить выставку или фотоальбом с комментариями о каждом объекте.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339E93-46B1-4081-B003-59CDF6C4E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3436" y="234806"/>
            <a:ext cx="2218267" cy="14788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B6BDE3-E1F4-4F5D-A56A-FE7BA8A18A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940" y="1875864"/>
            <a:ext cx="4169740" cy="28878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BEAB092-15B6-4C56-88A5-EED7BAFB1D11}"/>
              </a:ext>
            </a:extLst>
          </p:cNvPr>
          <p:cNvSpPr txBox="1"/>
          <p:nvPr/>
        </p:nvSpPr>
        <p:spPr>
          <a:xfrm>
            <a:off x="7300857" y="4902239"/>
            <a:ext cx="38548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i="1" dirty="0"/>
              <a:t>МАОУ Молчановская СОШ № 1</a:t>
            </a:r>
          </a:p>
        </p:txBody>
      </p:sp>
    </p:spTree>
    <p:extLst>
      <p:ext uri="{BB962C8B-B14F-4D97-AF65-F5344CB8AC3E}">
        <p14:creationId xmlns:p14="http://schemas.microsoft.com/office/powerpoint/2010/main" val="398178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74A60E-3A94-49FC-8DA5-C48790FDB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Дополнительная методическая поддержка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E0FB75-FEC5-4865-901C-685F1AE7F1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sz="2400" dirty="0"/>
              <a:t>05 ноября 2025 года центром развития педагогического мастерства ТОИПКРО проведен </a:t>
            </a:r>
            <a:r>
              <a:rPr lang="ru-RU" sz="2400" dirty="0">
                <a:hlinkClick r:id="rId2"/>
              </a:rPr>
              <a:t>семинар</a:t>
            </a:r>
            <a:r>
              <a:rPr lang="ru-RU" sz="2400" dirty="0"/>
              <a:t> «Преподавание учебного курса «История нашего края» в образовательных организациях Томской области».</a:t>
            </a:r>
          </a:p>
          <a:p>
            <a:pPr algn="just"/>
            <a:r>
              <a:rPr lang="ru-RU" sz="2400" b="1" dirty="0">
                <a:solidFill>
                  <a:srgbClr val="0070C0"/>
                </a:solidFill>
              </a:rPr>
              <a:t>В рамках семинара участниками рассмотрены вопросы: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/>
              <a:t>Содержание учебного курса «История нашего края»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/>
              <a:t>Форум историков 2025 в Москве: основные идеи </a:t>
            </a:r>
          </a:p>
          <a:p>
            <a:pPr marL="0" indent="0" algn="just">
              <a:buNone/>
            </a:pPr>
            <a:r>
              <a:rPr lang="ru-RU" sz="2400" dirty="0"/>
              <a:t>Байда Ольга Николаевна, учитель истории и обществознания МБОУ СОШ № 83 (ЗАТО Северск)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/>
              <a:t>Презентация методического пособия для учителей истории по преподаванию курса «История родного края»</a:t>
            </a:r>
          </a:p>
          <a:p>
            <a:pPr marL="0" indent="0" algn="just">
              <a:buNone/>
            </a:pPr>
            <a:r>
              <a:rPr lang="ru-RU" sz="2400" dirty="0" err="1"/>
              <a:t>Тереков</a:t>
            </a:r>
            <a:r>
              <a:rPr lang="ru-RU" sz="2400" dirty="0"/>
              <a:t> Руслан Юрьевич, директор МАОУ СОШ № 38 г. Томска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8734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158669-B1AC-44F2-8E49-BE94BA1B7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Интернет-ресурсы для методической поддержки учителей истории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441E44-AA56-4005-AA9C-7E585326FD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482" y="1845733"/>
            <a:ext cx="11376211" cy="436680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/>
              <a:t>Методически материалы к урокам истории</a:t>
            </a:r>
            <a:r>
              <a:rPr lang="ru-RU" sz="1600" dirty="0"/>
              <a:t>: –  </a:t>
            </a:r>
            <a:r>
              <a:rPr lang="ru-RU" sz="1600" dirty="0" err="1"/>
              <a:t>История.РФ</a:t>
            </a:r>
            <a:r>
              <a:rPr lang="ru-RU" sz="1600" dirty="0"/>
              <a:t>. Главный исторический портал страны. – </a:t>
            </a:r>
            <a:r>
              <a:rPr lang="en-US" sz="1600" dirty="0"/>
              <a:t>URL</a:t>
            </a:r>
            <a:r>
              <a:rPr lang="ru-RU" sz="1600" dirty="0"/>
              <a:t>: </a:t>
            </a:r>
            <a:r>
              <a:rPr lang="en-US" sz="1600" dirty="0">
                <a:hlinkClick r:id="rId2"/>
              </a:rPr>
              <a:t>https://history.ru/teacher?days=2.12</a:t>
            </a:r>
            <a:r>
              <a:rPr lang="ru-RU" sz="1600" dirty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/>
              <a:t>Методические видеоуроки</a:t>
            </a:r>
            <a:r>
              <a:rPr lang="ru-RU" sz="1600" dirty="0"/>
              <a:t>: – Историческое просвещение. Методические видеоуроки. – URL: </a:t>
            </a:r>
            <a:r>
              <a:rPr lang="ru-RU" sz="1600" dirty="0">
                <a:hlinkClick r:id="rId3"/>
              </a:rPr>
              <a:t>https://edsoo.ru/istoricheskoe-prosveshhenie-videolekczii/</a:t>
            </a:r>
            <a:r>
              <a:rPr lang="ru-RU" sz="1600" dirty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/>
              <a:t>Методические интерактивные кейсы</a:t>
            </a:r>
            <a:r>
              <a:rPr lang="ru-RU" sz="1600" dirty="0"/>
              <a:t>: сложные вопросы преподавания учебных предметов: История. 6 класс / Формирование умения устанавливать причинно-следственные связи событий на примере темы «Политическая раздробленность» при обучении истории в 6 классе. – URL: </a:t>
            </a:r>
            <a:r>
              <a:rPr lang="ru-RU" sz="1600" dirty="0">
                <a:hlinkClick r:id="rId4"/>
              </a:rPr>
              <a:t>https://static.edsoo.ru/projects/case/2024/ooo/his/1/index.html</a:t>
            </a:r>
            <a:r>
              <a:rPr lang="ru-RU" sz="1600" dirty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/>
              <a:t>История. 7 класс / </a:t>
            </a:r>
            <a:r>
              <a:rPr lang="ru-RU" sz="1600" dirty="0"/>
              <a:t>Как правильно рассказывать об известных исторических деятелях. – URL: </a:t>
            </a:r>
            <a:r>
              <a:rPr lang="ru-RU" sz="1600" dirty="0">
                <a:hlinkClick r:id="rId5"/>
              </a:rPr>
              <a:t>https://static.edsoo.ru/projects/case/2024/ooo/his/2/index.html</a:t>
            </a:r>
            <a:r>
              <a:rPr lang="ru-RU" sz="1600" dirty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/>
              <a:t>Интеграция содержания предметов «Литература» и «История» с деятельностью </a:t>
            </a:r>
            <a:r>
              <a:rPr lang="ru-RU" sz="1600" b="1" dirty="0"/>
              <a:t>школьных театров</a:t>
            </a:r>
            <a:r>
              <a:rPr lang="ru-RU" sz="1600" dirty="0"/>
              <a:t>. Реализация требований ФГОС основного общего образования: методические рекомендации. – ФГБНУ «ИСРО», 2023. – 80 с. – URL: </a:t>
            </a:r>
            <a:r>
              <a:rPr lang="ru-RU" sz="1600" dirty="0">
                <a:hlinkClick r:id="rId6"/>
              </a:rPr>
              <a:t>https://edsoo.ru/mr-istoriya/</a:t>
            </a:r>
            <a:r>
              <a:rPr lang="ru-RU" sz="1600" dirty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/>
              <a:t> </a:t>
            </a:r>
            <a:r>
              <a:rPr lang="ru-RU" sz="1600" b="1" dirty="0"/>
              <a:t>Сохранение и укрепление традиционных российских ценностей</a:t>
            </a:r>
            <a:r>
              <a:rPr lang="ru-RU" sz="1600" dirty="0"/>
              <a:t>. – URL: </a:t>
            </a:r>
            <a:r>
              <a:rPr lang="ru-RU" sz="1600" dirty="0">
                <a:hlinkClick r:id="rId7"/>
              </a:rPr>
              <a:t>https://edsoo.ru/mr-sohranenie-i-ukreplenie-tradiczionnyh-rossijskih-czennostejvideo/</a:t>
            </a:r>
            <a:r>
              <a:rPr lang="ru-RU" sz="1600" dirty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/>
              <a:t>Библиотека цифрового образовательного контента</a:t>
            </a:r>
            <a:r>
              <a:rPr lang="ru-RU" sz="1600" dirty="0"/>
              <a:t>: – </a:t>
            </a:r>
            <a:r>
              <a:rPr lang="en-US" sz="1600" dirty="0"/>
              <a:t>URL</a:t>
            </a:r>
            <a:r>
              <a:rPr lang="ru-RU" sz="1600" dirty="0"/>
              <a:t>: </a:t>
            </a:r>
            <a:r>
              <a:rPr lang="ru-RU" sz="1600" dirty="0">
                <a:hlinkClick r:id="rId8"/>
              </a:rPr>
              <a:t>https://urok.apkpro.ru/</a:t>
            </a:r>
            <a:r>
              <a:rPr lang="ru-RU" sz="1600" dirty="0"/>
              <a:t> 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/>
              <a:t>Официальный сайт Томского областного краеведческого музея Томской области им. М.Б. Шатилова </a:t>
            </a:r>
            <a:r>
              <a:rPr lang="ru-RU" sz="1600" dirty="0"/>
              <a:t>– </a:t>
            </a:r>
            <a:r>
              <a:rPr lang="en-US" sz="1600" dirty="0"/>
              <a:t>URL</a:t>
            </a:r>
            <a:r>
              <a:rPr lang="ru-RU" sz="1600" dirty="0"/>
              <a:t>: </a:t>
            </a:r>
            <a:r>
              <a:rPr lang="ru-RU" sz="1600" u="sng" dirty="0">
                <a:hlinkClick r:id="rId9"/>
              </a:rPr>
              <a:t>https://tomskmuseum.ru</a:t>
            </a:r>
            <a:r>
              <a:rPr lang="ru-RU" sz="1600" u="sng" dirty="0"/>
              <a:t> </a:t>
            </a:r>
            <a:endParaRPr lang="en-US" sz="1600" u="sng" dirty="0"/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/>
              <a:t>Электронная библиотека </a:t>
            </a:r>
            <a:r>
              <a:rPr lang="en-US" sz="1600" dirty="0">
                <a:hlinkClick r:id="rId10"/>
              </a:rPr>
              <a:t>https://elib.tomsk.ru/</a:t>
            </a:r>
            <a:r>
              <a:rPr lang="ru-RU" sz="1600" dirty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/>
              <a:t>Томская областная универсальная библиотека им. А.С. Пушкина </a:t>
            </a:r>
            <a:r>
              <a:rPr lang="ru-RU" sz="1600" u="sng" dirty="0">
                <a:hlinkClick r:id="rId11" tooltip="https://www.elib.tomsk.ru/purl/1-34716/"/>
              </a:rPr>
              <a:t>https://www.elib.tomsk.ru/purl/1-34716/</a:t>
            </a:r>
            <a:r>
              <a:rPr lang="ru-RU" sz="1600" dirty="0"/>
              <a:t> 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chemeClr val="tx1"/>
                </a:solidFill>
              </a:rPr>
              <a:t>Памятная книга истории исчезнувших поселений Томской области</a:t>
            </a:r>
            <a:r>
              <a:rPr lang="ru-RU" sz="1600" dirty="0">
                <a:solidFill>
                  <a:schemeClr val="tx1"/>
                </a:solidFill>
              </a:rPr>
              <a:t>. </a:t>
            </a:r>
            <a:r>
              <a:rPr lang="ru-RU" sz="1600" dirty="0"/>
              <a:t>– </a:t>
            </a:r>
            <a:r>
              <a:rPr lang="en-US" sz="1600" dirty="0"/>
              <a:t>URL</a:t>
            </a:r>
            <a:r>
              <a:rPr lang="ru-RU" sz="1600" dirty="0"/>
              <a:t>: </a:t>
            </a:r>
            <a:r>
              <a:rPr lang="en-US" sz="1600" dirty="0">
                <a:hlinkClick r:id="rId12"/>
              </a:rPr>
              <a:t>https://vk.com/wall-103148094_1378</a:t>
            </a:r>
            <a:r>
              <a:rPr lang="ru-RU" sz="1600" dirty="0"/>
              <a:t> 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243292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231207-D990-480A-8797-E7890AC292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600" dirty="0"/>
              <a:t>Методические рекомендации по преподаванию курса «История нашего края»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FD76703-4D3C-49C2-BDA4-24537AD1F0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r"/>
            <a:r>
              <a:rPr lang="ru-RU" cap="none" dirty="0"/>
              <a:t>Ольга Сергеевна </a:t>
            </a:r>
            <a:r>
              <a:rPr lang="ru-RU" dirty="0"/>
              <a:t>Никитина,</a:t>
            </a:r>
          </a:p>
          <a:p>
            <a:pPr algn="r"/>
            <a:r>
              <a:rPr lang="ru-RU" cap="none" dirty="0"/>
              <a:t>доцент </a:t>
            </a:r>
            <a:r>
              <a:rPr lang="ru-RU" dirty="0"/>
              <a:t>ТОИПКРО, </a:t>
            </a:r>
            <a:r>
              <a:rPr lang="ru-RU" cap="none" dirty="0"/>
              <a:t>к.ф.н.,</a:t>
            </a:r>
          </a:p>
          <a:p>
            <a:pPr algn="r"/>
            <a:r>
              <a:rPr lang="en-US" cap="none" dirty="0">
                <a:hlinkClick r:id="rId2"/>
              </a:rPr>
              <a:t>osn@toipkro.ru</a:t>
            </a:r>
            <a:r>
              <a:rPr lang="en-US" cap="none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1589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1C76AAA-4553-41A3-B6EC-D96D8DC31F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8517" y="188260"/>
            <a:ext cx="10058400" cy="6051176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В соответствии с Приказом Министерства просвещения РФ от 09.10.2024 № 704 </a:t>
            </a:r>
          </a:p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«О внесении изменений в некоторые приказы Министерства РФ, касающиеся федеральных образовательных программ начального общего образования, основного общего образования и среднего общего образования» </a:t>
            </a:r>
          </a:p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b="1" dirty="0"/>
              <a:t>изменилась структура преподавания учебного предмета «История»</a:t>
            </a:r>
            <a:r>
              <a:rPr lang="ru-RU" dirty="0"/>
              <a:t>.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200" dirty="0"/>
              <a:t>В соответствии с федеральным учебным планом изучение учебного предмета «История» в 5, 6, 7 классах предусмотрено в количестве 3 часа в неделю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200" dirty="0"/>
              <a:t>(всего 102 часа за год по каждому классу).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200" dirty="0"/>
              <a:t>С 1 сентября 2025 года в 5, 6 и 7 классах введен курс «</a:t>
            </a:r>
            <a:r>
              <a:rPr lang="ru-RU" sz="3200" b="1" dirty="0"/>
              <a:t>История нашего края</a:t>
            </a:r>
            <a:r>
              <a:rPr lang="ru-RU" sz="3200" dirty="0"/>
              <a:t>».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200" dirty="0"/>
              <a:t>Преподавание истории в 8-9 классах осталось без изменений в количестве 2 часа в неделю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200" dirty="0"/>
              <a:t>(всего 68 часов за год по каждому классу). </a:t>
            </a:r>
          </a:p>
        </p:txBody>
      </p:sp>
    </p:spTree>
    <p:extLst>
      <p:ext uri="{BB962C8B-B14F-4D97-AF65-F5344CB8AC3E}">
        <p14:creationId xmlns:p14="http://schemas.microsoft.com/office/powerpoint/2010/main" val="2316715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774B26-CAB0-4982-8ACB-EFC70D4AE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Структура и последовательность изучения курсов в рамках учебного предмета «История» в 5-7 классах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34073D4-AE3C-43B4-A1C8-937FF13FE5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2357" y="1909846"/>
            <a:ext cx="9427285" cy="4253776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48E311F8-C216-401C-B5F9-8AD685AE9500}"/>
              </a:ext>
            </a:extLst>
          </p:cNvPr>
          <p:cNvSpPr/>
          <p:nvPr/>
        </p:nvSpPr>
        <p:spPr>
          <a:xfrm>
            <a:off x="2590800" y="3254189"/>
            <a:ext cx="2250141" cy="394448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161F8F4C-48F0-4B49-BA2A-67F6A9F368A2}"/>
              </a:ext>
            </a:extLst>
          </p:cNvPr>
          <p:cNvSpPr/>
          <p:nvPr/>
        </p:nvSpPr>
        <p:spPr>
          <a:xfrm>
            <a:off x="8991599" y="3236259"/>
            <a:ext cx="466164" cy="434787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EF6093EB-A34D-409C-91A1-5ED977B2861E}"/>
              </a:ext>
            </a:extLst>
          </p:cNvPr>
          <p:cNvSpPr/>
          <p:nvPr/>
        </p:nvSpPr>
        <p:spPr>
          <a:xfrm>
            <a:off x="2590799" y="4511681"/>
            <a:ext cx="2250141" cy="394448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58B2782F-B12B-43EC-8347-B3ED7074A1B5}"/>
              </a:ext>
            </a:extLst>
          </p:cNvPr>
          <p:cNvSpPr/>
          <p:nvPr/>
        </p:nvSpPr>
        <p:spPr>
          <a:xfrm>
            <a:off x="2590800" y="5769174"/>
            <a:ext cx="2250141" cy="394448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A423EF61-3730-43AF-9DE3-2EF117156CDE}"/>
              </a:ext>
            </a:extLst>
          </p:cNvPr>
          <p:cNvSpPr/>
          <p:nvPr/>
        </p:nvSpPr>
        <p:spPr>
          <a:xfrm>
            <a:off x="8964704" y="5728835"/>
            <a:ext cx="466164" cy="434787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7078094F-1B96-4F62-8EB4-58C0109692D7}"/>
              </a:ext>
            </a:extLst>
          </p:cNvPr>
          <p:cNvSpPr/>
          <p:nvPr/>
        </p:nvSpPr>
        <p:spPr>
          <a:xfrm>
            <a:off x="8991599" y="4471342"/>
            <a:ext cx="466164" cy="434787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298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2B437D-B539-4145-A90C-0CFF72CC8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000" dirty="0"/>
              <a:t>Учебный курс «История нашего края» представляет собой </a:t>
            </a:r>
            <a:r>
              <a:rPr lang="ru-RU" sz="2000" b="1" dirty="0"/>
              <a:t>новый обязательный элемент </a:t>
            </a:r>
            <a:r>
              <a:rPr lang="ru-RU" sz="2000" dirty="0"/>
              <a:t>в структуре учебного предмета «История» для изучения в 5-7 классах. </a:t>
            </a:r>
            <a:br>
              <a:rPr lang="ru-RU" sz="2000" dirty="0"/>
            </a:br>
            <a:r>
              <a:rPr lang="ru-RU" sz="2000" dirty="0"/>
              <a:t>При планировании изучения этого учебного курса в 5, 6, 7 классах </a:t>
            </a:r>
            <a:br>
              <a:rPr lang="ru-RU" sz="2000" dirty="0"/>
            </a:br>
            <a:r>
              <a:rPr lang="ru-RU" sz="2000" dirty="0"/>
              <a:t>рекомендуется преподавать его в </a:t>
            </a:r>
            <a:r>
              <a:rPr lang="ru-RU" sz="2000" b="1" dirty="0"/>
              <a:t>последнем учебном периоде</a:t>
            </a:r>
            <a:r>
              <a:rPr lang="ru-RU" sz="2000" dirty="0"/>
              <a:t>.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089FA6-45C9-4932-8218-5B4D012D7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882" y="1845733"/>
            <a:ext cx="11134165" cy="441163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400" dirty="0"/>
              <a:t>Содержание учебного курса «История нашего края» определяется положениями федеральной образовательной программы основного общего образования, утвержденной приказом Минпросвещения России от 18 мая 2023 г. № 370, и охватывает историю субъекта Российской Федерации в соответствии с принятой периодизацией исторического процесса: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</a:rPr>
              <a:t>5 класс (34 ч). </a:t>
            </a:r>
            <a:r>
              <a:rPr lang="ru-RU" sz="2400" b="1" dirty="0"/>
              <a:t>История нашего края в древности </a:t>
            </a:r>
            <a:r>
              <a:rPr lang="ru-RU" sz="2400" dirty="0"/>
              <a:t>(до образования российского государства или до вхождения края в его состав (конец XV века)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</a:rPr>
              <a:t>6 класс (17 ч).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b="1" dirty="0"/>
              <a:t>История нашего края в истории России в Средние века и Новое время</a:t>
            </a:r>
            <a:r>
              <a:rPr lang="ru-RU" sz="2400" dirty="0"/>
              <a:t> (до начала XX в.)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0070C0"/>
                </a:solidFill>
              </a:rPr>
              <a:t>7 класс (17 ч).</a:t>
            </a:r>
            <a:r>
              <a:rPr lang="ru-RU" sz="2400" dirty="0">
                <a:solidFill>
                  <a:srgbClr val="0070C0"/>
                </a:solidFill>
              </a:rPr>
              <a:t> </a:t>
            </a:r>
            <a:r>
              <a:rPr lang="ru-RU" sz="2400" b="1" dirty="0"/>
              <a:t>История нашего края в Новейшее время</a:t>
            </a:r>
            <a:r>
              <a:rPr lang="ru-RU" sz="2400" dirty="0"/>
              <a:t> (начало XX в. – настоящее время)</a:t>
            </a:r>
          </a:p>
        </p:txBody>
      </p:sp>
    </p:spTree>
    <p:extLst>
      <p:ext uri="{BB962C8B-B14F-4D97-AF65-F5344CB8AC3E}">
        <p14:creationId xmlns:p14="http://schemas.microsoft.com/office/powerpoint/2010/main" val="680581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CE19E9-EF80-4494-B8B8-91918AFE6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Учебное обеспечение курса </a:t>
            </a:r>
            <a:br>
              <a:rPr lang="ru-RU" dirty="0"/>
            </a:br>
            <a:r>
              <a:rPr lang="ru-RU" dirty="0"/>
              <a:t>«История нашего края»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C7653A2-E680-41A0-98A5-E766BBCB7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929" y="1737361"/>
            <a:ext cx="10569389" cy="4595706"/>
          </a:xfrm>
        </p:spPr>
        <p:txBody>
          <a:bodyPr>
            <a:normAutofit fontScale="92500"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/>
              <a:t>Группа учителей Томской области разработала </a:t>
            </a:r>
            <a:r>
              <a:rPr lang="ru-RU" dirty="0">
                <a:hlinkClick r:id="rId2" action="ppaction://hlinkfile"/>
              </a:rPr>
              <a:t>рабочую программу </a:t>
            </a:r>
            <a:r>
              <a:rPr lang="ru-RU" dirty="0"/>
              <a:t>курса «История нашего края».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/>
              <a:t>Подготовлены </a:t>
            </a:r>
            <a:r>
              <a:rPr lang="ru-RU" dirty="0">
                <a:hlinkClick r:id="rId3" action="ppaction://hlinkfile"/>
              </a:rPr>
              <a:t>методические рекомендации </a:t>
            </a:r>
            <a:r>
              <a:rPr lang="ru-RU" dirty="0"/>
              <a:t>по преподаванию истории Томской области с большим количеством ссылок на полнотекстовые учебники и учебные пособия по истории Томской области и отдельных муниципалитетов.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/>
              <a:t> </a:t>
            </a:r>
            <a:r>
              <a:rPr lang="ru-RU" dirty="0" err="1"/>
              <a:t>Тереков</a:t>
            </a:r>
            <a:r>
              <a:rPr lang="ru-RU" dirty="0"/>
              <a:t> Руслан Юрьевич, директор и учитель истории МАОУ СОШ № 38 г. Томска, подготовил </a:t>
            </a:r>
            <a:r>
              <a:rPr lang="ru-RU" dirty="0">
                <a:hlinkClick r:id="rId4" action="ppaction://hlinkfile"/>
              </a:rPr>
              <a:t>учебное пособие </a:t>
            </a:r>
            <a:r>
              <a:rPr lang="ru-RU" dirty="0"/>
              <a:t>для учителей истории по преподаванию курса «История родного края» 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/>
              <a:t>При преподавании курса «История нашего края» рекомендовано в рамках проведения занятий запланировать посещение краеведческих, исторических, школьных музеев, иных научно-просветительских учреждений, занимающихся краеведением и историей региона, муниципалитета.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dirty="0"/>
              <a:t>Обращаем внимание, что учебный материал, используемый педагогическим работником для реализации курса «История нашего края», </a:t>
            </a:r>
            <a:r>
              <a:rPr lang="ru-RU" b="1" dirty="0"/>
              <a:t>должен соответствовать </a:t>
            </a:r>
            <a:r>
              <a:rPr lang="ru-RU" dirty="0"/>
              <a:t>психовозрастным особенностям обучающихся и опираться на систему традиционных российских духовно-нравственных ценностей.</a:t>
            </a:r>
          </a:p>
        </p:txBody>
      </p:sp>
    </p:spTree>
    <p:extLst>
      <p:ext uri="{BB962C8B-B14F-4D97-AF65-F5344CB8AC3E}">
        <p14:creationId xmlns:p14="http://schemas.microsoft.com/office/powerpoint/2010/main" val="1742869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7C4B99-5F14-4DA2-A51F-858EA570F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2400" dirty="0"/>
              <a:t>Для достижения метапредметных результатов по истории рекомендуется реализовывать программу курса </a:t>
            </a:r>
            <a:br>
              <a:rPr lang="ru-RU" sz="2400" dirty="0"/>
            </a:br>
            <a:r>
              <a:rPr lang="ru-RU" sz="2400" dirty="0"/>
              <a:t>«История нашего края» </a:t>
            </a:r>
            <a:br>
              <a:rPr lang="ru-RU" sz="2400" dirty="0"/>
            </a:br>
            <a:r>
              <a:rPr lang="ru-RU" sz="2400" dirty="0"/>
              <a:t>в том числе через </a:t>
            </a:r>
            <a:r>
              <a:rPr lang="ru-RU" sz="2400" b="1" dirty="0"/>
              <a:t>практическую деятельность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C84F40-AF3C-45BF-9C95-D5353B1AF3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7716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400" dirty="0"/>
              <a:t>Практическая работа по истории представляет собой вид учебной деятельности, направленный на </a:t>
            </a:r>
            <a:r>
              <a:rPr lang="ru-RU" sz="2400" b="1" dirty="0"/>
              <a:t>углублённое изучение </a:t>
            </a:r>
            <a:r>
              <a:rPr lang="ru-RU" sz="2400" dirty="0"/>
              <a:t>исторических процессов, явлений и событий </a:t>
            </a:r>
            <a:r>
              <a:rPr lang="ru-RU" sz="2400" b="1" dirty="0"/>
              <a:t>посредством активного участия обучающихся </a:t>
            </a:r>
            <a:r>
              <a:rPr lang="ru-RU" sz="2400" dirty="0"/>
              <a:t>в исследовательской, аналитической и интерпретационной деятельности с историческими источниками и материалами. Основной целью таких работ является не только усвоение фактологического материала, но и формирование навыков критического мышления, исследовательской деятельности и самостоятельного анализа.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800" dirty="0"/>
              <a:t>Учитель </a:t>
            </a:r>
            <a:r>
              <a:rPr lang="ru-RU" sz="2800" b="1" dirty="0"/>
              <a:t>самостоятельно</a:t>
            </a:r>
            <a:r>
              <a:rPr lang="ru-RU" sz="2800" dirty="0"/>
              <a:t> определяет форму и содержание практической деятельности учащихся в соответствии с содержанием учебной темы.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3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9B27B5-4E4C-4CC9-8C0B-CE672B1C0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/>
              <a:t>Практическая работа по истории может включать в себя различные виды деятельности, такие как: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47608F-BD98-4833-B29E-6B19D7D9D9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47490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b="1" dirty="0"/>
              <a:t>Исследовательская деятельность</a:t>
            </a:r>
            <a:r>
              <a:rPr lang="ru-RU" dirty="0"/>
              <a:t>: обучающиеся могут проводить самостоятельные исследования по заданной теме, используя архивные материалы, научную литературу, статьи и другие источники информации.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/>
              <a:t>Проектная деятельность</a:t>
            </a:r>
            <a:r>
              <a:rPr lang="ru-RU" dirty="0"/>
              <a:t>: разработка проектов, посвященных конкретным историческим событиям, личностям или темам. Это могут быть как письменные работы, так и мультимедийные презентации.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/>
              <a:t>Экскурсионная деятельность</a:t>
            </a:r>
            <a:r>
              <a:rPr lang="ru-RU" dirty="0"/>
              <a:t>: посещение исторических объектов, музеев или выставок с последующим анализом увиденного и оформлением отчета или реферата;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/>
              <a:t>Анализ исторических документов</a:t>
            </a:r>
            <a:r>
              <a:rPr lang="ru-RU" dirty="0"/>
              <a:t>: исследование первоисточников, таких как письма, дневники, официальные документы, с целью более глубокого понимания исторического контекста.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/>
              <a:t>Дискуссионная деятельность</a:t>
            </a:r>
            <a:r>
              <a:rPr lang="ru-RU" dirty="0"/>
              <a:t>: участие в обсуждениях о значении исторических событий, их последствиях и влиянию на современность.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/>
              <a:t>Творческая деятельность</a:t>
            </a:r>
            <a:r>
              <a:rPr lang="ru-RU" dirty="0"/>
              <a:t>: написание эссе, создание хронологических таблиц, карт или других визуальных материалов для систематизации знаний.</a:t>
            </a:r>
          </a:p>
        </p:txBody>
      </p:sp>
    </p:spTree>
    <p:extLst>
      <p:ext uri="{BB962C8B-B14F-4D97-AF65-F5344CB8AC3E}">
        <p14:creationId xmlns:p14="http://schemas.microsoft.com/office/powerpoint/2010/main" val="3924690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F41831-6A5C-4250-99DF-7C5F026B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Примеры практических работ </a:t>
            </a:r>
            <a:br>
              <a:rPr lang="ru-RU" dirty="0"/>
            </a:br>
            <a:r>
              <a:rPr lang="ru-RU" dirty="0"/>
              <a:t>по истории Томской области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8626C5-C10D-415E-9B01-EFC0431F7D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0070C0"/>
                </a:solidFill>
              </a:rPr>
              <a:t>Картографическая деятельность: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b="1" dirty="0"/>
              <a:t>Составление исторической карты</a:t>
            </a:r>
            <a:r>
              <a:rPr lang="ru-RU" sz="2400" dirty="0"/>
              <a:t>: обучающиеся могут создать карту Томской области, отмечая на ней значимые исторические события, такие как основание городов или места расположения значимых культурных объектов.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b="1" dirty="0"/>
              <a:t>Сравнительный анализ карт</a:t>
            </a:r>
            <a:r>
              <a:rPr lang="ru-RU" sz="2400" dirty="0"/>
              <a:t>: сравнение современных карт Томской области с картами XVII-XIX веков для анализа изменений в административных границах, демографической структуре и инфраструктуре.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339E93-46B1-4081-B003-59CDF6C4E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3436" y="234806"/>
            <a:ext cx="2218267" cy="147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05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F41831-6A5C-4250-99DF-7C5F026B4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Примеры практических работ </a:t>
            </a:r>
            <a:br>
              <a:rPr lang="ru-RU" dirty="0"/>
            </a:br>
            <a:r>
              <a:rPr lang="ru-RU" dirty="0"/>
              <a:t>по истории Томской области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8626C5-C10D-415E-9B01-EFC0431F7D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400" b="1" dirty="0">
                <a:solidFill>
                  <a:srgbClr val="0070C0"/>
                </a:solidFill>
              </a:rPr>
              <a:t>Экскурсионная деятельность:</a:t>
            </a:r>
            <a:endParaRPr lang="ru-RU" sz="2400" dirty="0">
              <a:solidFill>
                <a:srgbClr val="0070C0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b="1" dirty="0"/>
              <a:t>Посещение краеведческих </a:t>
            </a:r>
            <a:r>
              <a:rPr lang="ru-RU" sz="2400" dirty="0"/>
              <a:t>(исторических, археологических) местных музеев и по возможности экскурсия в Томский Краеведческий музей. Просмотр виртуальных экскурсий. После посещения музея обучающиеся могут подготовить сообщение, реферат или презентацию о представленных экспонатах, связанных с историей региона.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b="1" dirty="0"/>
              <a:t>Создание экскурсионного проекта</a:t>
            </a:r>
            <a:r>
              <a:rPr lang="ru-RU" sz="2400" dirty="0"/>
              <a:t>: разработка проекта, посвященного конкретному аспекту истории Томской области (например, народным промыслам, быту крестьян, истории населённых пунктов) на основе музейных материалов.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8339E93-46B1-4081-B003-59CDF6C4E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3436" y="234806"/>
            <a:ext cx="2218267" cy="147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415740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238</TotalTime>
  <Words>1518</Words>
  <Application>Microsoft Office PowerPoint</Application>
  <PresentationFormat>Широкоэкранный</PresentationFormat>
  <Paragraphs>80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Calibri</vt:lpstr>
      <vt:lpstr>Calibri Light</vt:lpstr>
      <vt:lpstr>Wingdings</vt:lpstr>
      <vt:lpstr>Ретро</vt:lpstr>
      <vt:lpstr>Методические рекомендации по преподаванию курса «История нашего края»</vt:lpstr>
      <vt:lpstr>Презентация PowerPoint</vt:lpstr>
      <vt:lpstr>Структура и последовательность изучения курсов в рамках учебного предмета «История» в 5-7 классах</vt:lpstr>
      <vt:lpstr>Учебный курс «История нашего края» представляет собой новый обязательный элемент в структуре учебного предмета «История» для изучения в 5-7 классах.  При планировании изучения этого учебного курса в 5, 6, 7 классах  рекомендуется преподавать его в последнем учебном периоде.</vt:lpstr>
      <vt:lpstr>Учебное обеспечение курса  «История нашего края»</vt:lpstr>
      <vt:lpstr>Для достижения метапредметных результатов по истории рекомендуется реализовывать программу курса  «История нашего края»  в том числе через практическую деятельность</vt:lpstr>
      <vt:lpstr>Практическая работа по истории может включать в себя различные виды деятельности, такие как:</vt:lpstr>
      <vt:lpstr>Примеры практических работ  по истории Томской области</vt:lpstr>
      <vt:lpstr>Примеры практических работ  по истории Томской области</vt:lpstr>
      <vt:lpstr>Примеры практических работ  по истории Томской области</vt:lpstr>
      <vt:lpstr>Примеры практических работ  по истории Томской области</vt:lpstr>
      <vt:lpstr>Примеры практических работ  по истории Томской области</vt:lpstr>
      <vt:lpstr>Примеры практических работ  по истории Томской области</vt:lpstr>
      <vt:lpstr>Дополнительная методическая поддержка</vt:lpstr>
      <vt:lpstr>Интернет-ресурсы для методической поддержки учителей истории</vt:lpstr>
      <vt:lpstr>Методические рекомендации по преподаванию курса «История нашего края»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Методические рекомендации по преподаванию курса «История нашего края»</dc:title>
  <dc:creator>Ольга Сергеевна Никитина</dc:creator>
  <cp:lastModifiedBy>Ольга Сергеевна Никитина</cp:lastModifiedBy>
  <cp:revision>40</cp:revision>
  <dcterms:created xsi:type="dcterms:W3CDTF">2025-12-02T02:52:02Z</dcterms:created>
  <dcterms:modified xsi:type="dcterms:W3CDTF">2025-12-15T05:22:29Z</dcterms:modified>
</cp:coreProperties>
</file>