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85" r:id="rId2"/>
  </p:sldMasterIdLst>
  <p:notesMasterIdLst>
    <p:notesMasterId r:id="rId16"/>
  </p:notesMasterIdLst>
  <p:sldIdLst>
    <p:sldId id="256" r:id="rId3"/>
    <p:sldId id="685" r:id="rId4"/>
    <p:sldId id="684" r:id="rId5"/>
    <p:sldId id="691" r:id="rId6"/>
    <p:sldId id="682" r:id="rId7"/>
    <p:sldId id="267" r:id="rId8"/>
    <p:sldId id="692" r:id="rId9"/>
    <p:sldId id="686" r:id="rId10"/>
    <p:sldId id="687" r:id="rId11"/>
    <p:sldId id="295" r:id="rId12"/>
    <p:sldId id="681" r:id="rId13"/>
    <p:sldId id="689" r:id="rId14"/>
    <p:sldId id="690" r:id="rId15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6F43"/>
    <a:srgbClr val="317426"/>
    <a:srgbClr val="B2CEB7"/>
    <a:srgbClr val="91D785"/>
    <a:srgbClr val="E6E6E6"/>
    <a:srgbClr val="3C5A9B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4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41064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68619D56-876F-4CAD-84C1-2BCDDB654FF4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225" y="6456612"/>
            <a:ext cx="4278154" cy="341063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1740EB41-9AF9-446B-9630-87EB271B98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527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850227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656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61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210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42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430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81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925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176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93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567618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371463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32929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40437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69221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627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55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808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42890251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2" r:id="rId5"/>
    <p:sldLayoutId id="2147483683" r:id="rId6"/>
    <p:sldLayoutId id="214748369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E50633-3480-4839-80F0-CF74E102072D}" type="datetimeFigureOut">
              <a:rPr lang="ru-RU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C7AB7EA-47ED-43DE-9410-66D757F44CF7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64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265439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5" name="Google Shape;55;p13" title="gerb_monochrome.pn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114491" y="236447"/>
            <a:ext cx="682229" cy="66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TO_logo.png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588612" y="414181"/>
            <a:ext cx="1595631" cy="4861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 bwMode="auto">
          <a:xfrm>
            <a:off x="244723" y="4711903"/>
            <a:ext cx="550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cs typeface="Arial"/>
              </a:rPr>
              <a:t>Диденко Вера Валентиновна, </a:t>
            </a:r>
          </a:p>
          <a:p>
            <a:pPr lvl="0">
              <a:defRPr/>
            </a:pPr>
            <a:r>
              <a:rPr lang="ru-RU" kern="0" dirty="0">
                <a:solidFill>
                  <a:prstClr val="white"/>
                </a:solidFill>
                <a:latin typeface="Century Gothic"/>
              </a:rPr>
              <a:t>проректор по образовательной и организационно-методической деятельности ТОИПКРО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244723" y="1972453"/>
            <a:ext cx="5616525" cy="2413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cs typeface="Arial"/>
              </a:rPr>
              <a:t>О подходах к организации и проведению конкурсов профессионального мастерства в системе образования</a:t>
            </a:r>
          </a:p>
          <a:p>
            <a:pPr marL="0" marR="0" lvl="0" indent="0" algn="l" defTabSz="91440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cs typeface="Arial"/>
              </a:rPr>
              <a:t>Томской области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678404" y="1998567"/>
            <a:ext cx="4777201" cy="347538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 bwMode="auto">
          <a:xfrm>
            <a:off x="2998959" y="250662"/>
            <a:ext cx="6486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kern="0" dirty="0">
                <a:solidFill>
                  <a:prstClr val="white"/>
                </a:solidFill>
                <a:latin typeface="Century Gothic"/>
              </a:rPr>
              <a:t>Региональное учебно-методическое объединение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;p17"/>
          <p:cNvSpPr txBox="1"/>
          <p:nvPr/>
        </p:nvSpPr>
        <p:spPr>
          <a:xfrm>
            <a:off x="145009" y="36138"/>
            <a:ext cx="10978849" cy="677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ru" sz="2800" b="1" kern="0" dirty="0">
                <a:solidFill>
                  <a:srgbClr val="1F6F43"/>
                </a:solidFill>
                <a:latin typeface="Century Gothic" panose="020B0502020202020204" pitchFamily="34" charset="0"/>
                <a:ea typeface="PT Sans"/>
                <a:cs typeface="PT Sans"/>
                <a:sym typeface="Arial"/>
              </a:rPr>
              <a:t>КОНКУРСЫ ПРОФЕССИОНАЛЬНОГО МАСТЕРСТВА В 2026</a:t>
            </a:r>
            <a:endParaRPr lang="ru-RU" sz="2800" b="1" kern="0" dirty="0">
              <a:solidFill>
                <a:srgbClr val="1F6F43"/>
              </a:solidFill>
              <a:latin typeface="Century Gothic" panose="020B0502020202020204" pitchFamily="34" charset="0"/>
              <a:ea typeface="PT Sans"/>
              <a:cs typeface="PT Sans"/>
              <a:sym typeface="Arial"/>
            </a:endParaRPr>
          </a:p>
        </p:txBody>
      </p:sp>
      <p:sp>
        <p:nvSpPr>
          <p:cNvPr id="11" name="Google Shape;63;p13"/>
          <p:cNvSpPr/>
          <p:nvPr/>
        </p:nvSpPr>
        <p:spPr>
          <a:xfrm>
            <a:off x="180289" y="1846207"/>
            <a:ext cx="3214341" cy="1663455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100"/>
            </a:pPr>
            <a:endParaRPr sz="1867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0703" y="692752"/>
            <a:ext cx="11860899" cy="6054889"/>
          </a:xfrm>
          <a:prstGeom prst="rect">
            <a:avLst/>
          </a:prstGeom>
          <a:noFill/>
          <a:ln w="28575">
            <a:solidFill>
              <a:srgbClr val="317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7130" y="753143"/>
            <a:ext cx="38292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buSzPts val="1100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Всероссийские конкурсы профессионального мастерства</a:t>
            </a:r>
          </a:p>
          <a:p>
            <a:pPr algn="ctr" defTabSz="1219170">
              <a:buClr>
                <a:srgbClr val="000000"/>
              </a:buClr>
              <a:buSzPts val="1100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(региональные этапы)</a:t>
            </a:r>
          </a:p>
        </p:txBody>
      </p:sp>
      <p:cxnSp>
        <p:nvCxnSpPr>
          <p:cNvPr id="33" name="Прямая соединительная линия 32"/>
          <p:cNvCxnSpPr>
            <a:cxnSpLocks/>
          </p:cNvCxnSpPr>
          <p:nvPr/>
        </p:nvCxnSpPr>
        <p:spPr>
          <a:xfrm>
            <a:off x="4096399" y="886662"/>
            <a:ext cx="63851" cy="5747912"/>
          </a:xfrm>
          <a:prstGeom prst="line">
            <a:avLst/>
          </a:prstGeom>
          <a:ln w="28575">
            <a:solidFill>
              <a:srgbClr val="31742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Равнобедренный треугольник 35"/>
          <p:cNvSpPr/>
          <p:nvPr/>
        </p:nvSpPr>
        <p:spPr>
          <a:xfrm rot="10800000">
            <a:off x="1696111" y="2919834"/>
            <a:ext cx="744583" cy="276895"/>
          </a:xfrm>
          <a:prstGeom prst="triangle">
            <a:avLst/>
          </a:prstGeom>
          <a:solidFill>
            <a:srgbClr val="1F6F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5A7A8B5-4725-4C7D-A6F1-DDDC7DB0C05D}"/>
              </a:ext>
            </a:extLst>
          </p:cNvPr>
          <p:cNvSpPr/>
          <p:nvPr/>
        </p:nvSpPr>
        <p:spPr>
          <a:xfrm>
            <a:off x="137139" y="1616404"/>
            <a:ext cx="3862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Учитель года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Воспитатель года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Мастер года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Педагог-психолог года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Учитель-дефектолог года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12B26F-D770-45E9-A33E-C7E3AC86150D}"/>
              </a:ext>
            </a:extLst>
          </p:cNvPr>
          <p:cNvSpPr/>
          <p:nvPr/>
        </p:nvSpPr>
        <p:spPr>
          <a:xfrm>
            <a:off x="209018" y="3196730"/>
            <a:ext cx="3752961" cy="707694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 1 место - 250 тысяч рублей </a:t>
            </a:r>
          </a:p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2-е место -150 тысяч рублей</a:t>
            </a:r>
          </a:p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3-е место - 100 тысяч рублей 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AB1C5699-B746-4D06-93E6-C40DB1B2639E}"/>
              </a:ext>
            </a:extLst>
          </p:cNvPr>
          <p:cNvSpPr/>
          <p:nvPr/>
        </p:nvSpPr>
        <p:spPr>
          <a:xfrm>
            <a:off x="128004" y="3960730"/>
            <a:ext cx="3824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6.  Сердце отдаю детям</a:t>
            </a:r>
          </a:p>
        </p:txBody>
      </p:sp>
      <p:sp>
        <p:nvSpPr>
          <p:cNvPr id="41" name="Равнобедренный треугольник 40">
            <a:extLst>
              <a:ext uri="{FF2B5EF4-FFF2-40B4-BE49-F238E27FC236}">
                <a16:creationId xmlns:a16="http://schemas.microsoft.com/office/drawing/2014/main" id="{382B9CFD-04F0-4D97-8BBE-0552CC900C2F}"/>
              </a:ext>
            </a:extLst>
          </p:cNvPr>
          <p:cNvSpPr/>
          <p:nvPr/>
        </p:nvSpPr>
        <p:spPr>
          <a:xfrm rot="10800000">
            <a:off x="1713206" y="4309567"/>
            <a:ext cx="744583" cy="276895"/>
          </a:xfrm>
          <a:prstGeom prst="triangle">
            <a:avLst/>
          </a:prstGeom>
          <a:solidFill>
            <a:srgbClr val="1F6F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A12DB76-058C-4B14-8E76-8B9210213AE5}"/>
              </a:ext>
            </a:extLst>
          </p:cNvPr>
          <p:cNvSpPr/>
          <p:nvPr/>
        </p:nvSpPr>
        <p:spPr>
          <a:xfrm>
            <a:off x="199718" y="4603585"/>
            <a:ext cx="3824968" cy="553424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 1 место - 200 тысяч рублей </a:t>
            </a:r>
          </a:p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5 призеров - 155 тысяч рублей 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5E0ADC13-7FA0-4226-BAAC-6EB44561AB5B}"/>
              </a:ext>
            </a:extLst>
          </p:cNvPr>
          <p:cNvSpPr/>
          <p:nvPr/>
        </p:nvSpPr>
        <p:spPr>
          <a:xfrm>
            <a:off x="152593" y="5292033"/>
            <a:ext cx="3824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7.  За нравственный подвиг учителя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68BA098-D399-4348-9DE5-21B77FF0B4E4}"/>
              </a:ext>
            </a:extLst>
          </p:cNvPr>
          <p:cNvSpPr/>
          <p:nvPr/>
        </p:nvSpPr>
        <p:spPr>
          <a:xfrm>
            <a:off x="199718" y="5913361"/>
            <a:ext cx="3824969" cy="538350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 1 место - 200 тысяч рублей </a:t>
            </a:r>
          </a:p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4 призера  - 155 тысяч рублей </a:t>
            </a:r>
          </a:p>
        </p:txBody>
      </p:sp>
      <p:sp>
        <p:nvSpPr>
          <p:cNvPr id="61" name="Стрелка: шеврон 52">
            <a:extLst>
              <a:ext uri="{FF2B5EF4-FFF2-40B4-BE49-F238E27FC236}">
                <a16:creationId xmlns:a16="http://schemas.microsoft.com/office/drawing/2014/main" id="{966E9B2C-3FBF-49AA-836A-948958191CAE}"/>
              </a:ext>
            </a:extLst>
          </p:cNvPr>
          <p:cNvSpPr/>
          <p:nvPr/>
        </p:nvSpPr>
        <p:spPr>
          <a:xfrm>
            <a:off x="6713164" y="5740306"/>
            <a:ext cx="2586626" cy="925045"/>
          </a:xfrm>
          <a:custGeom>
            <a:avLst/>
            <a:gdLst>
              <a:gd name="connsiteX0" fmla="*/ 0 w 1765822"/>
              <a:gd name="connsiteY0" fmla="*/ 0 h 1076940"/>
              <a:gd name="connsiteX1" fmla="*/ 1227352 w 1765822"/>
              <a:gd name="connsiteY1" fmla="*/ 0 h 1076940"/>
              <a:gd name="connsiteX2" fmla="*/ 1765822 w 1765822"/>
              <a:gd name="connsiteY2" fmla="*/ 538470 h 1076940"/>
              <a:gd name="connsiteX3" fmla="*/ 1227352 w 1765822"/>
              <a:gd name="connsiteY3" fmla="*/ 1076940 h 1076940"/>
              <a:gd name="connsiteX4" fmla="*/ 0 w 1765822"/>
              <a:gd name="connsiteY4" fmla="*/ 1076940 h 1076940"/>
              <a:gd name="connsiteX5" fmla="*/ 538470 w 1765822"/>
              <a:gd name="connsiteY5" fmla="*/ 538470 h 1076940"/>
              <a:gd name="connsiteX6" fmla="*/ 0 w 1765822"/>
              <a:gd name="connsiteY6" fmla="*/ 0 h 1076940"/>
              <a:gd name="connsiteX0" fmla="*/ 0 w 1765822"/>
              <a:gd name="connsiteY0" fmla="*/ 0 h 1076940"/>
              <a:gd name="connsiteX1" fmla="*/ 1227352 w 1765822"/>
              <a:gd name="connsiteY1" fmla="*/ 0 h 1076940"/>
              <a:gd name="connsiteX2" fmla="*/ 1765822 w 1765822"/>
              <a:gd name="connsiteY2" fmla="*/ 538470 h 1076940"/>
              <a:gd name="connsiteX3" fmla="*/ 1227352 w 1765822"/>
              <a:gd name="connsiteY3" fmla="*/ 1076940 h 1076940"/>
              <a:gd name="connsiteX4" fmla="*/ 0 w 1765822"/>
              <a:gd name="connsiteY4" fmla="*/ 1076940 h 1076940"/>
              <a:gd name="connsiteX5" fmla="*/ 309870 w 1765822"/>
              <a:gd name="connsiteY5" fmla="*/ 519420 h 1076940"/>
              <a:gd name="connsiteX6" fmla="*/ 0 w 1765822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309870 w 1499122"/>
              <a:gd name="connsiteY5" fmla="*/ 519420 h 1076940"/>
              <a:gd name="connsiteX6" fmla="*/ 0 w 1499122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225634 w 1499122"/>
              <a:gd name="connsiteY5" fmla="*/ 519420 h 1076940"/>
              <a:gd name="connsiteX6" fmla="*/ 0 w 1499122"/>
              <a:gd name="connsiteY6" fmla="*/ 0 h 1076940"/>
              <a:gd name="connsiteX0" fmla="*/ 0 w 1414886"/>
              <a:gd name="connsiteY0" fmla="*/ 0 h 1076940"/>
              <a:gd name="connsiteX1" fmla="*/ 1227352 w 1414886"/>
              <a:gd name="connsiteY1" fmla="*/ 0 h 1076940"/>
              <a:gd name="connsiteX2" fmla="*/ 1414886 w 1414886"/>
              <a:gd name="connsiteY2" fmla="*/ 538470 h 1076940"/>
              <a:gd name="connsiteX3" fmla="*/ 1227352 w 1414886"/>
              <a:gd name="connsiteY3" fmla="*/ 1076940 h 1076940"/>
              <a:gd name="connsiteX4" fmla="*/ 0 w 1414886"/>
              <a:gd name="connsiteY4" fmla="*/ 1076940 h 1076940"/>
              <a:gd name="connsiteX5" fmla="*/ 225634 w 1414886"/>
              <a:gd name="connsiteY5" fmla="*/ 519420 h 1076940"/>
              <a:gd name="connsiteX6" fmla="*/ 0 w 1414886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225634 w 1499122"/>
              <a:gd name="connsiteY5" fmla="*/ 519420 h 1076940"/>
              <a:gd name="connsiteX6" fmla="*/ 0 w 1499122"/>
              <a:gd name="connsiteY6" fmla="*/ 0 h 107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9122" h="1076940">
                <a:moveTo>
                  <a:pt x="0" y="0"/>
                </a:moveTo>
                <a:lnTo>
                  <a:pt x="1227352" y="0"/>
                </a:lnTo>
                <a:lnTo>
                  <a:pt x="1499122" y="538470"/>
                </a:lnTo>
                <a:lnTo>
                  <a:pt x="1227352" y="1076940"/>
                </a:lnTo>
                <a:lnTo>
                  <a:pt x="0" y="1076940"/>
                </a:lnTo>
                <a:lnTo>
                  <a:pt x="225634" y="519420"/>
                </a:lnTo>
                <a:lnTo>
                  <a:pt x="0" y="0"/>
                </a:lnTo>
                <a:close/>
              </a:path>
            </a:pathLst>
          </a:custGeom>
          <a:solidFill>
            <a:srgbClr val="B2CEB7"/>
          </a:solidFill>
          <a:ln>
            <a:solidFill>
              <a:srgbClr val="B2CE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Стрелка: шеврон 52">
            <a:extLst>
              <a:ext uri="{FF2B5EF4-FFF2-40B4-BE49-F238E27FC236}">
                <a16:creationId xmlns:a16="http://schemas.microsoft.com/office/drawing/2014/main" id="{B07BF868-655A-4B5A-AD02-DA6A5030F295}"/>
              </a:ext>
            </a:extLst>
          </p:cNvPr>
          <p:cNvSpPr/>
          <p:nvPr/>
        </p:nvSpPr>
        <p:spPr>
          <a:xfrm>
            <a:off x="9168903" y="5710957"/>
            <a:ext cx="2685427" cy="943157"/>
          </a:xfrm>
          <a:custGeom>
            <a:avLst/>
            <a:gdLst>
              <a:gd name="connsiteX0" fmla="*/ 0 w 1765822"/>
              <a:gd name="connsiteY0" fmla="*/ 0 h 1076940"/>
              <a:gd name="connsiteX1" fmla="*/ 1227352 w 1765822"/>
              <a:gd name="connsiteY1" fmla="*/ 0 h 1076940"/>
              <a:gd name="connsiteX2" fmla="*/ 1765822 w 1765822"/>
              <a:gd name="connsiteY2" fmla="*/ 538470 h 1076940"/>
              <a:gd name="connsiteX3" fmla="*/ 1227352 w 1765822"/>
              <a:gd name="connsiteY3" fmla="*/ 1076940 h 1076940"/>
              <a:gd name="connsiteX4" fmla="*/ 0 w 1765822"/>
              <a:gd name="connsiteY4" fmla="*/ 1076940 h 1076940"/>
              <a:gd name="connsiteX5" fmla="*/ 538470 w 1765822"/>
              <a:gd name="connsiteY5" fmla="*/ 538470 h 1076940"/>
              <a:gd name="connsiteX6" fmla="*/ 0 w 1765822"/>
              <a:gd name="connsiteY6" fmla="*/ 0 h 1076940"/>
              <a:gd name="connsiteX0" fmla="*/ 0 w 1765822"/>
              <a:gd name="connsiteY0" fmla="*/ 0 h 1076940"/>
              <a:gd name="connsiteX1" fmla="*/ 1227352 w 1765822"/>
              <a:gd name="connsiteY1" fmla="*/ 0 h 1076940"/>
              <a:gd name="connsiteX2" fmla="*/ 1765822 w 1765822"/>
              <a:gd name="connsiteY2" fmla="*/ 538470 h 1076940"/>
              <a:gd name="connsiteX3" fmla="*/ 1227352 w 1765822"/>
              <a:gd name="connsiteY3" fmla="*/ 1076940 h 1076940"/>
              <a:gd name="connsiteX4" fmla="*/ 0 w 1765822"/>
              <a:gd name="connsiteY4" fmla="*/ 1076940 h 1076940"/>
              <a:gd name="connsiteX5" fmla="*/ 309870 w 1765822"/>
              <a:gd name="connsiteY5" fmla="*/ 519420 h 1076940"/>
              <a:gd name="connsiteX6" fmla="*/ 0 w 1765822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309870 w 1499122"/>
              <a:gd name="connsiteY5" fmla="*/ 519420 h 1076940"/>
              <a:gd name="connsiteX6" fmla="*/ 0 w 1499122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225634 w 1499122"/>
              <a:gd name="connsiteY5" fmla="*/ 519420 h 1076940"/>
              <a:gd name="connsiteX6" fmla="*/ 0 w 1499122"/>
              <a:gd name="connsiteY6" fmla="*/ 0 h 1076940"/>
              <a:gd name="connsiteX0" fmla="*/ 0 w 1414886"/>
              <a:gd name="connsiteY0" fmla="*/ 0 h 1076940"/>
              <a:gd name="connsiteX1" fmla="*/ 1227352 w 1414886"/>
              <a:gd name="connsiteY1" fmla="*/ 0 h 1076940"/>
              <a:gd name="connsiteX2" fmla="*/ 1414886 w 1414886"/>
              <a:gd name="connsiteY2" fmla="*/ 538470 h 1076940"/>
              <a:gd name="connsiteX3" fmla="*/ 1227352 w 1414886"/>
              <a:gd name="connsiteY3" fmla="*/ 1076940 h 1076940"/>
              <a:gd name="connsiteX4" fmla="*/ 0 w 1414886"/>
              <a:gd name="connsiteY4" fmla="*/ 1076940 h 1076940"/>
              <a:gd name="connsiteX5" fmla="*/ 225634 w 1414886"/>
              <a:gd name="connsiteY5" fmla="*/ 519420 h 1076940"/>
              <a:gd name="connsiteX6" fmla="*/ 0 w 1414886"/>
              <a:gd name="connsiteY6" fmla="*/ 0 h 1076940"/>
              <a:gd name="connsiteX0" fmla="*/ 0 w 1499122"/>
              <a:gd name="connsiteY0" fmla="*/ 0 h 1076940"/>
              <a:gd name="connsiteX1" fmla="*/ 1227352 w 1499122"/>
              <a:gd name="connsiteY1" fmla="*/ 0 h 1076940"/>
              <a:gd name="connsiteX2" fmla="*/ 1499122 w 1499122"/>
              <a:gd name="connsiteY2" fmla="*/ 538470 h 1076940"/>
              <a:gd name="connsiteX3" fmla="*/ 1227352 w 1499122"/>
              <a:gd name="connsiteY3" fmla="*/ 1076940 h 1076940"/>
              <a:gd name="connsiteX4" fmla="*/ 0 w 1499122"/>
              <a:gd name="connsiteY4" fmla="*/ 1076940 h 1076940"/>
              <a:gd name="connsiteX5" fmla="*/ 225634 w 1499122"/>
              <a:gd name="connsiteY5" fmla="*/ 519420 h 1076940"/>
              <a:gd name="connsiteX6" fmla="*/ 0 w 1499122"/>
              <a:gd name="connsiteY6" fmla="*/ 0 h 1076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9122" h="1076940">
                <a:moveTo>
                  <a:pt x="0" y="0"/>
                </a:moveTo>
                <a:lnTo>
                  <a:pt x="1227352" y="0"/>
                </a:lnTo>
                <a:lnTo>
                  <a:pt x="1499122" y="538470"/>
                </a:lnTo>
                <a:lnTo>
                  <a:pt x="1227352" y="1076940"/>
                </a:lnTo>
                <a:lnTo>
                  <a:pt x="0" y="1076940"/>
                </a:lnTo>
                <a:lnTo>
                  <a:pt x="225634" y="519420"/>
                </a:lnTo>
                <a:lnTo>
                  <a:pt x="0" y="0"/>
                </a:lnTo>
                <a:close/>
              </a:path>
            </a:pathLst>
          </a:cu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Стрелка: пятиугольник 47">
            <a:extLst>
              <a:ext uri="{FF2B5EF4-FFF2-40B4-BE49-F238E27FC236}">
                <a16:creationId xmlns:a16="http://schemas.microsoft.com/office/drawing/2014/main" id="{E21379BE-D940-45D7-A577-2A1F9B2E6F62}"/>
              </a:ext>
            </a:extLst>
          </p:cNvPr>
          <p:cNvSpPr/>
          <p:nvPr/>
        </p:nvSpPr>
        <p:spPr>
          <a:xfrm>
            <a:off x="4288006" y="5709017"/>
            <a:ext cx="2514679" cy="976991"/>
          </a:xfrm>
          <a:custGeom>
            <a:avLst/>
            <a:gdLst>
              <a:gd name="connsiteX0" fmla="*/ 0 w 2781379"/>
              <a:gd name="connsiteY0" fmla="*/ 0 h 1136688"/>
              <a:gd name="connsiteX1" fmla="*/ 2213035 w 2781379"/>
              <a:gd name="connsiteY1" fmla="*/ 0 h 1136688"/>
              <a:gd name="connsiteX2" fmla="*/ 2781379 w 2781379"/>
              <a:gd name="connsiteY2" fmla="*/ 568344 h 1136688"/>
              <a:gd name="connsiteX3" fmla="*/ 2213035 w 2781379"/>
              <a:gd name="connsiteY3" fmla="*/ 1136688 h 1136688"/>
              <a:gd name="connsiteX4" fmla="*/ 0 w 2781379"/>
              <a:gd name="connsiteY4" fmla="*/ 1136688 h 1136688"/>
              <a:gd name="connsiteX5" fmla="*/ 0 w 2781379"/>
              <a:gd name="connsiteY5" fmla="*/ 0 h 1136688"/>
              <a:gd name="connsiteX0" fmla="*/ 0 w 2514679"/>
              <a:gd name="connsiteY0" fmla="*/ 0 h 1136688"/>
              <a:gd name="connsiteX1" fmla="*/ 2213035 w 2514679"/>
              <a:gd name="connsiteY1" fmla="*/ 0 h 1136688"/>
              <a:gd name="connsiteX2" fmla="*/ 2514679 w 2514679"/>
              <a:gd name="connsiteY2" fmla="*/ 587394 h 1136688"/>
              <a:gd name="connsiteX3" fmla="*/ 2213035 w 2514679"/>
              <a:gd name="connsiteY3" fmla="*/ 1136688 h 1136688"/>
              <a:gd name="connsiteX4" fmla="*/ 0 w 2514679"/>
              <a:gd name="connsiteY4" fmla="*/ 1136688 h 1136688"/>
              <a:gd name="connsiteX5" fmla="*/ 0 w 2514679"/>
              <a:gd name="connsiteY5" fmla="*/ 0 h 113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14679" h="1136688">
                <a:moveTo>
                  <a:pt x="0" y="0"/>
                </a:moveTo>
                <a:lnTo>
                  <a:pt x="2213035" y="0"/>
                </a:lnTo>
                <a:lnTo>
                  <a:pt x="2514679" y="587394"/>
                </a:lnTo>
                <a:lnTo>
                  <a:pt x="2213035" y="1136688"/>
                </a:lnTo>
                <a:lnTo>
                  <a:pt x="0" y="1136688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 algn="ctr">
            <a:solidFill>
              <a:srgbClr val="31742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3663647" y="713206"/>
            <a:ext cx="8885557" cy="5999477"/>
            <a:chOff x="3705793" y="-5370185"/>
            <a:chExt cx="8885557" cy="5999477"/>
          </a:xfrm>
        </p:grpSpPr>
        <p:sp>
          <p:nvSpPr>
            <p:cNvPr id="26" name="Google Shape;57;p13"/>
            <p:cNvSpPr/>
            <p:nvPr/>
          </p:nvSpPr>
          <p:spPr>
            <a:xfrm>
              <a:off x="4494313" y="-5370185"/>
              <a:ext cx="7110248" cy="548235"/>
            </a:xfrm>
            <a:prstGeom prst="rect">
              <a:avLst/>
            </a:prstGeom>
            <a:noFill/>
            <a:ln w="2857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ru" sz="1600" b="1" kern="0" dirty="0">
                  <a:solidFill>
                    <a:srgbClr val="000000"/>
                  </a:solidFill>
                  <a:latin typeface="Century Gothic" panose="020B0502020202020204" pitchFamily="34" charset="0"/>
                  <a:cs typeface="Arial"/>
                  <a:sym typeface="Arial"/>
                </a:rPr>
                <a:t>Федеральные и региональные конкурсы профессионального мастерства  и меры поддержки</a:t>
              </a:r>
              <a:endParaRPr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endParaRPr>
            </a:p>
          </p:txBody>
        </p:sp>
        <p:sp>
          <p:nvSpPr>
            <p:cNvPr id="46" name="Google Shape;58;p13">
              <a:extLst>
                <a:ext uri="{FF2B5EF4-FFF2-40B4-BE49-F238E27FC236}">
                  <a16:creationId xmlns:a16="http://schemas.microsoft.com/office/drawing/2014/main" id="{87396656-CFDA-40EB-B8B3-11B27F34F38B}"/>
                </a:ext>
              </a:extLst>
            </p:cNvPr>
            <p:cNvSpPr/>
            <p:nvPr/>
          </p:nvSpPr>
          <p:spPr>
            <a:xfrm>
              <a:off x="3705793" y="-283008"/>
              <a:ext cx="3611950" cy="912300"/>
            </a:xfrm>
            <a:prstGeom prst="rect">
              <a:avLst/>
            </a:prstGeom>
            <a:noFill/>
            <a:ln w="2857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ru-RU" sz="1467" b="1" kern="0" dirty="0">
                  <a:solidFill>
                    <a:srgbClr val="000000"/>
                  </a:solidFill>
                  <a:latin typeface="Century Gothic" panose="020B0502020202020204" pitchFamily="34" charset="0"/>
                  <a:cs typeface="Arial"/>
                  <a:sym typeface="Arial"/>
                </a:rPr>
                <a:t>НАСТАВНИЧЕСТВО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ru-RU" sz="1467" kern="0" dirty="0">
                  <a:solidFill>
                    <a:srgbClr val="000000"/>
                  </a:solidFill>
                  <a:latin typeface="Century Gothic" panose="020B0502020202020204" pitchFamily="34" charset="0"/>
                  <a:cs typeface="Arial"/>
                  <a:sym typeface="Arial"/>
                </a:rPr>
                <a:t>Региональный конкурс «Наставничество»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ru-RU" sz="1467" b="1" kern="0" dirty="0">
                  <a:solidFill>
                    <a:srgbClr val="000000"/>
                  </a:solidFill>
                  <a:latin typeface="Century Gothic" panose="020B0502020202020204" pitchFamily="34" charset="0"/>
                  <a:cs typeface="Arial"/>
                  <a:sym typeface="Arial"/>
                </a:rPr>
                <a:t>03.2026-10.2026</a:t>
              </a:r>
              <a:endParaRPr lang="ru" sz="1467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79DCF28-9240-49A9-9F4E-0A03A9BEACD5}"/>
                </a:ext>
              </a:extLst>
            </p:cNvPr>
            <p:cNvSpPr txBox="1"/>
            <p:nvPr/>
          </p:nvSpPr>
          <p:spPr>
            <a:xfrm>
              <a:off x="6723411" y="-397378"/>
              <a:ext cx="247519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Педагоги, </a:t>
              </a: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заместители, руководители, руководители практики</a:t>
              </a:r>
            </a:p>
          </p:txBody>
        </p:sp>
        <p:sp>
          <p:nvSpPr>
            <p:cNvPr id="74" name="Прямоугольник 73">
              <a:extLst>
                <a:ext uri="{FF2B5EF4-FFF2-40B4-BE49-F238E27FC236}">
                  <a16:creationId xmlns:a16="http://schemas.microsoft.com/office/drawing/2014/main" id="{DAEB7895-9C0D-4830-B71E-8EED147B9AD1}"/>
                </a:ext>
              </a:extLst>
            </p:cNvPr>
            <p:cNvSpPr/>
            <p:nvPr/>
          </p:nvSpPr>
          <p:spPr>
            <a:xfrm>
              <a:off x="8460340" y="-343459"/>
              <a:ext cx="413101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ru-RU" kern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 1 место - 150 000 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ru-RU" kern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2 место -100 000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ru-RU" kern="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3 место - 75 000 </a:t>
              </a:r>
              <a:endParaRPr lang="ru-RU" dirty="0"/>
            </a:p>
          </p:txBody>
        </p:sp>
      </p:grpSp>
      <p:sp>
        <p:nvSpPr>
          <p:cNvPr id="44" name="Google Shape;62;p13"/>
          <p:cNvSpPr/>
          <p:nvPr/>
        </p:nvSpPr>
        <p:spPr>
          <a:xfrm>
            <a:off x="4194087" y="1338925"/>
            <a:ext cx="4393962" cy="697945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Региональный отбор </a:t>
            </a:r>
          </a:p>
          <a:p>
            <a:pPr algn="ctr" defTabSz="1219170">
              <a:buClr>
                <a:srgbClr val="000000"/>
              </a:buClr>
            </a:pPr>
            <a:r>
              <a:rPr lang="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«Губернаторский учитель» </a:t>
            </a:r>
            <a:endParaRPr sz="16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414812" y="2017402"/>
            <a:ext cx="3998278" cy="468631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20 педагогов – 500 000 рублей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236358" y="1386656"/>
            <a:ext cx="4339345" cy="1393975"/>
          </a:xfrm>
          <a:prstGeom prst="rect">
            <a:avLst/>
          </a:prstGeom>
          <a:noFill/>
          <a:ln w="28575">
            <a:solidFill>
              <a:srgbClr val="317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309469" y="2467591"/>
            <a:ext cx="42104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Участники: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учителя ОО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8619292" y="1495841"/>
            <a:ext cx="3396323" cy="668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buSzPts val="1100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Региональный конкурс </a:t>
            </a:r>
          </a:p>
          <a:p>
            <a:pPr algn="ctr" defTabSz="1219170">
              <a:buClr>
                <a:srgbClr val="000000"/>
              </a:buClr>
              <a:buSzPts val="1100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«Через тернии к звездам»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8648612" y="1384014"/>
            <a:ext cx="3269066" cy="4149777"/>
          </a:xfrm>
          <a:prstGeom prst="rect">
            <a:avLst/>
          </a:prstGeom>
          <a:noFill/>
          <a:ln w="28575">
            <a:solidFill>
              <a:srgbClr val="317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D0FD4E84-8B49-40AA-BAC5-719E2AE709E4}"/>
              </a:ext>
            </a:extLst>
          </p:cNvPr>
          <p:cNvSpPr/>
          <p:nvPr/>
        </p:nvSpPr>
        <p:spPr>
          <a:xfrm>
            <a:off x="8775402" y="2149524"/>
            <a:ext cx="3011215" cy="2057151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3" algn="ctr" defTabSz="1219170">
              <a:buClr>
                <a:srgbClr val="000000"/>
              </a:buClr>
            </a:pPr>
            <a:endParaRPr lang="ru-RU" sz="1600" kern="0" dirty="0">
              <a:solidFill>
                <a:schemeClr val="tx1"/>
              </a:solidFill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8709854" y="4360044"/>
            <a:ext cx="3092530" cy="1231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Участники: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команды ОО, в составе которых молодые педагоги в возрасте до 35 лет</a:t>
            </a:r>
            <a:endParaRPr lang="ru-RU" sz="1200" kern="0" dirty="0">
              <a:solidFill>
                <a:srgbClr val="000000"/>
              </a:solidFill>
              <a:latin typeface="Century Gothic" panose="020B0502020202020204" pitchFamily="34" charset="0"/>
              <a:ea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8707471" y="2216018"/>
            <a:ext cx="32889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3" algn="ctr" defTabSz="1219170">
              <a:buClr>
                <a:srgbClr val="000000"/>
              </a:buClr>
            </a:pPr>
            <a:r>
              <a:rPr lang="ru-RU" sz="1600" kern="0" dirty="0">
                <a:latin typeface="Century Gothic" panose="020B0502020202020204" pitchFamily="34" charset="0"/>
                <a:sym typeface="Arial"/>
              </a:rPr>
              <a:t>В каждой  из 3 номинаций возможно участие в трех финансовых категориях с бюджетом проекта:</a:t>
            </a:r>
          </a:p>
          <a:p>
            <a:pPr marL="0" lvl="3" algn="ctr" defTabSz="1219170">
              <a:buClr>
                <a:srgbClr val="000000"/>
              </a:buClr>
            </a:pPr>
            <a:r>
              <a:rPr lang="ru-RU" sz="1600" kern="0" dirty="0">
                <a:latin typeface="Century Gothic" panose="020B0502020202020204" pitchFamily="34" charset="0"/>
                <a:sym typeface="Arial"/>
              </a:rPr>
              <a:t>1 000 000 рублей</a:t>
            </a:r>
          </a:p>
          <a:p>
            <a:pPr marL="0" lvl="3" algn="ctr" defTabSz="1219170">
              <a:buClr>
                <a:srgbClr val="000000"/>
              </a:buClr>
            </a:pPr>
            <a:r>
              <a:rPr lang="ru-RU" sz="1600" kern="0" dirty="0">
                <a:latin typeface="Century Gothic" panose="020B0502020202020204" pitchFamily="34" charset="0"/>
                <a:sym typeface="Arial"/>
              </a:rPr>
              <a:t>500 000 рублей</a:t>
            </a:r>
          </a:p>
          <a:p>
            <a:pPr marL="0" lvl="3" algn="ctr" defTabSz="1219170">
              <a:buClr>
                <a:srgbClr val="000000"/>
              </a:buClr>
            </a:pPr>
            <a:r>
              <a:rPr lang="ru-RU" sz="1600" kern="0" dirty="0">
                <a:latin typeface="Century Gothic" panose="020B0502020202020204" pitchFamily="34" charset="0"/>
                <a:sym typeface="Arial"/>
              </a:rPr>
              <a:t>300 000 рублей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4320782" y="2915416"/>
            <a:ext cx="43145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buSzPts val="1100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Премии  лучшим учителям</a:t>
            </a: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D0FD4E84-8B49-40AA-BAC5-719E2AE709E4}"/>
              </a:ext>
            </a:extLst>
          </p:cNvPr>
          <p:cNvSpPr/>
          <p:nvPr/>
        </p:nvSpPr>
        <p:spPr>
          <a:xfrm>
            <a:off x="4443060" y="3238204"/>
            <a:ext cx="3966746" cy="1144283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3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1-10 место – 200 000 рублей</a:t>
            </a:r>
          </a:p>
          <a:p>
            <a:pPr marL="0" lvl="3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11 -15 место – 100 000 рублей</a:t>
            </a:r>
          </a:p>
          <a:p>
            <a:pPr marL="0" lvl="3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16-20 место – 60 000 рублей</a:t>
            </a:r>
          </a:p>
          <a:p>
            <a:pPr marL="0" lvl="3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21 – 25 место – 40 000 рублей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4375087" y="4344387"/>
            <a:ext cx="42602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Участники: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  <a:sym typeface="Arial"/>
              </a:rPr>
              <a:t>учителя ОО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4247415" y="2912132"/>
            <a:ext cx="4339345" cy="1755582"/>
          </a:xfrm>
          <a:prstGeom prst="rect">
            <a:avLst/>
          </a:prstGeom>
          <a:noFill/>
          <a:ln w="28575">
            <a:solidFill>
              <a:srgbClr val="317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17119" y="4769494"/>
            <a:ext cx="30893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Проекта «Земский учитель»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4420851" y="5092878"/>
            <a:ext cx="3998278" cy="345216"/>
          </a:xfrm>
          <a:prstGeom prst="rect">
            <a:avLst/>
          </a:prstGeom>
          <a:solidFill>
            <a:srgbClr val="B2CE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ru-RU" sz="1600" kern="0" dirty="0">
                <a:solidFill>
                  <a:schemeClr val="tx1"/>
                </a:solidFill>
                <a:latin typeface="Century Gothic" panose="020B0502020202020204" pitchFamily="34" charset="0"/>
                <a:sym typeface="Arial"/>
              </a:rPr>
              <a:t>26 педагогов – 1 000 000 рублей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4288006" y="4751980"/>
            <a:ext cx="4278579" cy="781811"/>
          </a:xfrm>
          <a:prstGeom prst="rect">
            <a:avLst/>
          </a:prstGeom>
          <a:noFill/>
          <a:ln w="28575">
            <a:solidFill>
              <a:srgbClr val="317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47" name="Равнобедренный треугольник 46">
            <a:extLst>
              <a:ext uri="{FF2B5EF4-FFF2-40B4-BE49-F238E27FC236}">
                <a16:creationId xmlns:a16="http://schemas.microsoft.com/office/drawing/2014/main" id="{5F45C70A-019B-4F18-9B76-F6A124B2AC68}"/>
              </a:ext>
            </a:extLst>
          </p:cNvPr>
          <p:cNvSpPr/>
          <p:nvPr/>
        </p:nvSpPr>
        <p:spPr>
          <a:xfrm rot="10800000">
            <a:off x="1739910" y="5637214"/>
            <a:ext cx="744583" cy="276895"/>
          </a:xfrm>
          <a:prstGeom prst="triangle">
            <a:avLst/>
          </a:prstGeom>
          <a:solidFill>
            <a:srgbClr val="1F6F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333" kern="0">
              <a:solidFill>
                <a:srgbClr val="FFFFFF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4840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2;p17"/>
          <p:cNvSpPr txBox="1"/>
          <p:nvPr/>
        </p:nvSpPr>
        <p:spPr bwMode="auto">
          <a:xfrm>
            <a:off x="232770" y="24119"/>
            <a:ext cx="11596667" cy="65660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t" anchorCtr="0">
            <a:spAutoFit/>
          </a:bodyPr>
          <a:lstStyle/>
          <a:p>
            <a:pPr>
              <a:defRPr/>
            </a:pPr>
            <a:r>
              <a:rPr lang="ru-RU" sz="2667" b="1" kern="0" dirty="0">
                <a:solidFill>
                  <a:srgbClr val="3C5A9B"/>
                </a:solidFill>
                <a:latin typeface="Century Gothic" panose="020B0502020202020204" pitchFamily="34" charset="0"/>
                <a:ea typeface="PT Sans"/>
                <a:cs typeface="PT Sans"/>
              </a:rPr>
              <a:t>ЦИКЛОГРАММА ПРОВЕДЕНИЯ КОНКУРСОВ ПРОФМАСТЕРСТВА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32773" y="6415850"/>
            <a:ext cx="1874089" cy="304485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419186"/>
              </p:ext>
            </p:extLst>
          </p:nvPr>
        </p:nvGraphicFramePr>
        <p:xfrm>
          <a:off x="175103" y="680727"/>
          <a:ext cx="11838221" cy="53554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98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6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96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23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44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04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6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84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310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11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772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0371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600" b="1" u="none" strike="noStrike" dirty="0">
                          <a:latin typeface="Century Gothic"/>
                        </a:rPr>
                        <a:t>Название конкурса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noFill/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январь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февраль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март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апрель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май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июнь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июль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август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сентябрь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октябрь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ноябрь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noFill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u="none" strike="noStrike" dirty="0">
                          <a:latin typeface="Century Gothic"/>
                        </a:rPr>
                        <a:t>декабрь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latin typeface="Century Gothic"/>
                        </a:rPr>
                        <a:t>Программа «Земский учитель»</a:t>
                      </a: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До 1.04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3B6DAA"/>
                      </a:solidFill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Конкурсный отбор  «Губернаторский учитель»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b="0" i="0" u="none" strike="noStrike" cap="none" dirty="0">
                          <a:solidFill>
                            <a:schemeClr val="bg1"/>
                          </a:solidFill>
                          <a:latin typeface="Century Gothic"/>
                          <a:ea typeface="+mn-ea"/>
                          <a:cs typeface="+mn-cs"/>
                          <a:sym typeface="Arial"/>
                        </a:rPr>
                        <a:t>15.01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latin typeface="Century Gothic"/>
                        </a:rPr>
                        <a:t>до 15.04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3B6DAA"/>
                      </a:solidFill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52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Через тернии к звездам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100" b="0" i="0" u="none" strike="noStrike" cap="none" dirty="0">
                        <a:solidFill>
                          <a:schemeClr val="bg1"/>
                        </a:solidFill>
                        <a:latin typeface="Century Gothic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100" b="0" i="0" u="none" strike="noStrike" cap="none" dirty="0">
                        <a:solidFill>
                          <a:schemeClr val="bg1"/>
                        </a:solidFill>
                        <a:latin typeface="Century Gothic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3B6DAA"/>
                      </a:solidFill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latin typeface="Century Gothic"/>
                        </a:rPr>
                        <a:t>Школа без обид</a:t>
                      </a:r>
                      <a:endParaRPr lang="ru-RU" sz="1350" u="none" strike="noStrike" dirty="0"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0" i="0" u="none" strike="noStrike" cap="none" dirty="0">
                          <a:solidFill>
                            <a:schemeClr val="bg1"/>
                          </a:solidFill>
                          <a:latin typeface="Century Gothic"/>
                          <a:ea typeface="+mn-ea"/>
                          <a:cs typeface="+mn-cs"/>
                          <a:sym typeface="Arial"/>
                        </a:rPr>
                        <a:t>30.12.25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/>
                      </a:pPr>
                      <a:r>
                        <a:rPr lang="ru-RU" sz="1100" b="0" i="0" u="none" strike="noStrike" cap="none" dirty="0">
                          <a:solidFill>
                            <a:schemeClr val="bg1"/>
                          </a:solidFill>
                          <a:latin typeface="Century Gothic"/>
                          <a:ea typeface="+mn-ea"/>
                          <a:cs typeface="+mn-cs"/>
                          <a:sym typeface="Arial"/>
                        </a:rPr>
                        <a:t>до 15.02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3B6DAA"/>
                      </a:solidFill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За нравственный подвиг учителя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100" b="0" i="0" u="none" strike="noStrike" cap="none" dirty="0">
                        <a:solidFill>
                          <a:schemeClr val="bg1"/>
                        </a:solidFill>
                        <a:latin typeface="Century Gothic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latin typeface="Century Gothic"/>
                        </a:rPr>
                        <a:t>до 15.05</a:t>
                      </a: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3B6DAA"/>
                      </a:solidFill>
                    </a:lnR>
                    <a:lnT w="12700" algn="ctr">
                      <a:solidFill>
                        <a:srgbClr val="3B6DAA"/>
                      </a:solidFill>
                    </a:lnT>
                    <a:lnB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Учитель года России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cap="none" dirty="0">
                        <a:solidFill>
                          <a:schemeClr val="bg1"/>
                        </a:solidFill>
                        <a:latin typeface="Century Gothic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solidFill>
                        <a:srgbClr val="3B6DAA"/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solidFill>
                        <a:srgbClr val="3B6DAA"/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solidFill>
                        <a:srgbClr val="3B6DAA"/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solidFill>
                        <a:srgbClr val="3B6DAA"/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algn="ctr">
                      <a:solidFill>
                        <a:srgbClr val="3B6DAA"/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solidFill>
                        <a:srgbClr val="3B6DAA"/>
                      </a:solidFill>
                    </a:lnR>
                    <a:lnT w="12700" algn="ctr">
                      <a:solidFill>
                        <a:srgbClr val="3B6DAA"/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Воспитатель года России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solidFill>
                        <a:srgbClr val="3B6DAA"/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Педагог-психолог</a:t>
                      </a:r>
                      <a:r>
                        <a:rPr lang="ru-RU" sz="1350" u="none" strike="noStrike" dirty="0">
                          <a:latin typeface="Century Gothic"/>
                        </a:rPr>
                        <a:t> России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cap="none" dirty="0">
                        <a:solidFill>
                          <a:schemeClr val="bg1"/>
                        </a:solidFill>
                        <a:latin typeface="Century Gothic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solidFill>
                        <a:srgbClr val="3B6DAA"/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Учитель-дефектолог</a:t>
                      </a:r>
                      <a:r>
                        <a:rPr lang="ru-RU" sz="1350" u="none" strike="noStrike" dirty="0">
                          <a:latin typeface="Century Gothic"/>
                        </a:rPr>
                        <a:t> России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cap="none" dirty="0">
                        <a:solidFill>
                          <a:schemeClr val="bg1"/>
                        </a:solidFill>
                        <a:latin typeface="Century Gothic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solidFill>
                        <a:srgbClr val="3B6DAA"/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Сердце отдаю детям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cap="none" dirty="0">
                        <a:solidFill>
                          <a:schemeClr val="bg1"/>
                        </a:solidFill>
                        <a:latin typeface="Century Gothic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solidFill>
                        <a:srgbClr val="3B6DAA"/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96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Мастер года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cap="none" dirty="0">
                        <a:solidFill>
                          <a:schemeClr val="bg1"/>
                        </a:solidFill>
                        <a:latin typeface="Century Gothic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solidFill>
                            <a:schemeClr val="bg1"/>
                          </a:solidFill>
                          <a:latin typeface="Century Gothic"/>
                        </a:rPr>
                        <a:t>до 31.03 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5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700" algn="ctr">
                      <a:solidFill>
                        <a:srgbClr val="3B6DAA"/>
                      </a:solidFill>
                    </a:lnR>
                    <a:lnT w="9525" algn="ctr">
                      <a:solidFill>
                        <a:schemeClr val="bg1">
                          <a:lumMod val="75000"/>
                        </a:schemeClr>
                      </a:solidFill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Наставничество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100" b="0" i="0" u="none" strike="noStrike" cap="none" dirty="0">
                        <a:solidFill>
                          <a:schemeClr val="bg1"/>
                        </a:solidFill>
                        <a:latin typeface="Century Gothic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3B6DAA"/>
                      </a:solidFill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743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latin typeface="Century Gothic"/>
                        </a:rPr>
                        <a:t>Лучшая инклюзивная школа</a:t>
                      </a:r>
                    </a:p>
                  </a:txBody>
                  <a:tcPr marL="0" marR="0" marT="0" marB="0" anchor="b">
                    <a:lnL w="12699" algn="ctr">
                      <a:solidFill>
                        <a:srgbClr val="3B6DAA"/>
                      </a:solidFill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100" b="0" i="0" u="none" strike="noStrike" cap="none" dirty="0">
                        <a:solidFill>
                          <a:schemeClr val="bg1"/>
                        </a:solidFill>
                        <a:latin typeface="Century Gothic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u="none" strike="noStrike">
                        <a:latin typeface="Century Gothic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u="none" strike="noStrike">
                        <a:latin typeface="Century Gothic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9" algn="ctr">
                      <a:solidFill>
                        <a:srgbClr val="3B6DAA"/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136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Конкурс на присуждение премий лучшим учителям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3B6DAA"/>
                      </a:solidFill>
                    </a:lnR>
                    <a:lnT w="12699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chemeClr val="bg1">
                          <a:lumMod val="7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4136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highlight>
                            <a:srgbClr val="FFFFFF"/>
                          </a:highlight>
                          <a:latin typeface="Century Gothic"/>
                        </a:rPr>
                        <a:t>Региональный этап Всероссийского конкурса «Воспитатели России»</a:t>
                      </a:r>
                      <a:endParaRPr sz="1350" b="0" i="0" u="none" strike="noStrike" dirty="0">
                        <a:solidFill>
                          <a:srgbClr val="000000"/>
                        </a:solidFill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700" algn="ctr">
                      <a:solidFill>
                        <a:srgbClr val="3B6DAA"/>
                      </a:solidFill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>
                          <a:latin typeface="Century Gothic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highlight>
                            <a:srgbClr val="008000"/>
                          </a:highlight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highlight>
                          <a:srgbClr val="008000"/>
                        </a:highlight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highlight>
                            <a:srgbClr val="008000"/>
                          </a:highlight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highlight>
                          <a:srgbClr val="008000"/>
                        </a:highlight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highlight>
                            <a:srgbClr val="008000"/>
                          </a:highlight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highlight>
                          <a:srgbClr val="008000"/>
                        </a:highlight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u="none" strike="noStrike" dirty="0">
                          <a:highlight>
                            <a:srgbClr val="008000"/>
                          </a:highlight>
                          <a:latin typeface="Century Gothic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highlight>
                          <a:srgbClr val="008000"/>
                        </a:highlight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3B6DAA"/>
                      </a:solidFill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66205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350" u="none" strike="noStrike" dirty="0">
                          <a:latin typeface="Century Gothic"/>
                        </a:rPr>
                        <a:t>Конкурс «Лауреат премии Томской области в сфере образования, науки, здравоохранения и культуры»</a:t>
                      </a:r>
                      <a:endParaRPr lang="ru-RU" sz="1350" u="none" strike="noStrike" dirty="0">
                        <a:highlight>
                          <a:srgbClr val="FFFFFF"/>
                        </a:highlight>
                        <a:latin typeface="Century Gothic"/>
                      </a:endParaRPr>
                    </a:p>
                  </a:txBody>
                  <a:tcPr marL="0" marR="0" marT="0" marB="0" anchor="b">
                    <a:lnL w="12699" algn="ctr">
                      <a:solidFill>
                        <a:srgbClr val="3B6DAA"/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u="none" strike="noStrike"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u="none" strike="noStrike"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u="none" strike="noStrike"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u="none" strike="noStrike"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u="none" strike="noStrike"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u="none" strike="noStrike" dirty="0"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9524" algn="ctr">
                      <a:solidFill>
                        <a:schemeClr val="bg1">
                          <a:lumMod val="75000"/>
                        </a:schemeClr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0" marR="0" marT="0" marB="0" anchor="ctr">
                    <a:lnL w="9524" algn="ctr">
                      <a:solidFill>
                        <a:schemeClr val="bg1">
                          <a:lumMod val="75000"/>
                        </a:schemeClr>
                      </a:solidFill>
                    </a:lnL>
                    <a:lnR w="12699" algn="ctr">
                      <a:solidFill>
                        <a:srgbClr val="3B6DAA"/>
                      </a:solidFill>
                    </a:lnR>
                    <a:lnT w="12700" cap="flat" cmpd="sng" algn="ctr">
                      <a:solidFill>
                        <a:srgbClr val="3B6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9" algn="ctr">
                      <a:solidFill>
                        <a:srgbClr val="3B6DAA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 bwMode="auto">
          <a:xfrm>
            <a:off x="2447482" y="6211131"/>
            <a:ext cx="3097511" cy="496389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marL="182558">
              <a:defRPr/>
            </a:pPr>
            <a:r>
              <a:rPr lang="ru-RU" sz="1400" b="1" dirty="0">
                <a:latin typeface="Century Gothic"/>
              </a:rPr>
              <a:t>Всероссийский конкурс (региональный этап )</a:t>
            </a:r>
          </a:p>
        </p:txBody>
      </p:sp>
      <p:sp>
        <p:nvSpPr>
          <p:cNvPr id="8" name="Овал 7"/>
          <p:cNvSpPr/>
          <p:nvPr/>
        </p:nvSpPr>
        <p:spPr bwMode="auto">
          <a:xfrm>
            <a:off x="2542520" y="6013483"/>
            <a:ext cx="156755" cy="156755"/>
          </a:xfrm>
          <a:prstGeom prst="ellipse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>
              <a:defRPr/>
            </a:pPr>
            <a:endParaRPr lang="ru-RU" sz="1400"/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5683915" y="6211130"/>
            <a:ext cx="2719744" cy="496389"/>
          </a:xfrm>
          <a:prstGeom prst="roundRect">
            <a:avLst>
              <a:gd name="adj" fmla="val 16667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marL="182558">
              <a:defRPr/>
            </a:pPr>
            <a:r>
              <a:rPr lang="ru-RU" sz="1400" b="1" dirty="0">
                <a:latin typeface="Century Gothic"/>
              </a:rPr>
              <a:t>Региональный конкурс</a:t>
            </a:r>
          </a:p>
        </p:txBody>
      </p:sp>
      <p:sp>
        <p:nvSpPr>
          <p:cNvPr id="10" name="Овал 9"/>
          <p:cNvSpPr/>
          <p:nvPr/>
        </p:nvSpPr>
        <p:spPr bwMode="auto">
          <a:xfrm>
            <a:off x="5810485" y="6013483"/>
            <a:ext cx="156755" cy="156755"/>
          </a:xfrm>
          <a:prstGeom prst="ellipse">
            <a:avLst/>
          </a:prstGeom>
          <a:solidFill>
            <a:srgbClr val="3B6DA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>
              <a:defRPr/>
            </a:pPr>
            <a:endParaRPr lang="ru-RU" sz="1400"/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8557900" y="6202853"/>
            <a:ext cx="2719744" cy="496389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marL="182558">
              <a:defRPr/>
            </a:pPr>
            <a:r>
              <a:rPr lang="ru-RU" sz="1400" b="1" dirty="0">
                <a:latin typeface="Century Gothic"/>
              </a:rPr>
              <a:t>Иные конкурсные отборы</a:t>
            </a:r>
          </a:p>
        </p:txBody>
      </p:sp>
      <p:sp>
        <p:nvSpPr>
          <p:cNvPr id="12" name="Овал 11"/>
          <p:cNvSpPr/>
          <p:nvPr/>
        </p:nvSpPr>
        <p:spPr bwMode="auto">
          <a:xfrm>
            <a:off x="8684463" y="5981951"/>
            <a:ext cx="156755" cy="156755"/>
          </a:xfrm>
          <a:prstGeom prst="ellipse">
            <a:avLst/>
          </a:prstGeom>
          <a:solidFill>
            <a:srgbClr val="EF774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>
              <a:defRPr/>
            </a:pPr>
            <a:endParaRPr lang="ru-RU" sz="1400"/>
          </a:p>
        </p:txBody>
      </p:sp>
    </p:spTree>
    <p:extLst>
      <p:ext uri="{BB962C8B-B14F-4D97-AF65-F5344CB8AC3E}">
        <p14:creationId xmlns:p14="http://schemas.microsoft.com/office/powerpoint/2010/main" val="2960908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92;p17"/>
          <p:cNvSpPr txBox="1"/>
          <p:nvPr/>
        </p:nvSpPr>
        <p:spPr>
          <a:xfrm>
            <a:off x="-39384" y="235953"/>
            <a:ext cx="12164016" cy="6770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" sz="28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Конкурсы профессионального мастерства, стартовавшие в 2026 г.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9542" y="4040035"/>
            <a:ext cx="392827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Координатор: 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Беккер Наталья Владимировна, старший преподаватель центра развития педагогического мастерства ТОИПКРО, </a:t>
            </a:r>
          </a:p>
          <a:p>
            <a:pPr algn="just">
              <a:spcAft>
                <a:spcPts val="1200"/>
              </a:spcAft>
            </a:pPr>
            <a:r>
              <a:rPr lang="ru-RU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каб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223/1, +7 (3822) 90-20-34, natalybekke@yandex.ru </a:t>
            </a:r>
          </a:p>
        </p:txBody>
      </p:sp>
      <p:sp>
        <p:nvSpPr>
          <p:cNvPr id="19" name="AutoShape 5" descr="https://toipkro.ru/content/editor/4.%20CRPM/KONKURSY/ZA%20NRAVSTVENNY%20PODVIG/Za-nravstvennyj-podv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44570"/>
            <a:ext cx="1971147" cy="1971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094" y="1344570"/>
            <a:ext cx="1971147" cy="1971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55" y="1370448"/>
            <a:ext cx="1945269" cy="1945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9" name="Прямая соединительная линия 58"/>
          <p:cNvCxnSpPr>
            <a:cxnSpLocks/>
          </p:cNvCxnSpPr>
          <p:nvPr/>
        </p:nvCxnSpPr>
        <p:spPr>
          <a:xfrm flipH="1">
            <a:off x="896329" y="1149444"/>
            <a:ext cx="10239443" cy="21158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cxnSpLocks/>
          </p:cNvCxnSpPr>
          <p:nvPr/>
        </p:nvCxnSpPr>
        <p:spPr>
          <a:xfrm flipV="1">
            <a:off x="3928725" y="1803619"/>
            <a:ext cx="1" cy="4597181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cxnSpLocks/>
          </p:cNvCxnSpPr>
          <p:nvPr/>
        </p:nvCxnSpPr>
        <p:spPr>
          <a:xfrm flipV="1">
            <a:off x="8055057" y="1920577"/>
            <a:ext cx="1" cy="4597181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086710" y="4201188"/>
            <a:ext cx="41052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Координатор: 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Хоменко Ольга Николаевна, эксперт центра развития кадрового потенциала образовательных систем ТОИПКРО, </a:t>
            </a:r>
            <a:r>
              <a:rPr lang="ru-RU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каб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204, +7 (3822) 90-20-47, hon@toipkro.ru.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008490" y="4062689"/>
            <a:ext cx="39185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Координатор: 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Макаревич Наталья Юрьевна, заведующий центром психолого-педагогического сопровождения детства ТОИПКРО, </a:t>
            </a:r>
            <a:r>
              <a:rPr lang="ru-RU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каб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. 225, +7 (3822) 90-20-40, mny@toipkro.ru</a:t>
            </a:r>
            <a:endParaRPr lang="ru-RU" sz="200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397" y="1344570"/>
            <a:ext cx="1535288" cy="1535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605" y="1344570"/>
            <a:ext cx="1582479" cy="1582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418" y="1285956"/>
            <a:ext cx="1520456" cy="15204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09EC32-88AD-4EEF-9389-AFB58D0C47C4}"/>
              </a:ext>
            </a:extLst>
          </p:cNvPr>
          <p:cNvSpPr txBox="1"/>
          <p:nvPr/>
        </p:nvSpPr>
        <p:spPr>
          <a:xfrm>
            <a:off x="3947818" y="3399895"/>
            <a:ext cx="4414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Прием материалов окончен: </a:t>
            </a:r>
          </a:p>
          <a:p>
            <a:r>
              <a:rPr lang="ru-RU" sz="2000" b="1" dirty="0">
                <a:solidFill>
                  <a:srgbClr val="FF0000"/>
                </a:solidFill>
                <a:latin typeface="Century Gothic" panose="020B0502020202020204" pitchFamily="34" charset="0"/>
                <a:cs typeface="Arial"/>
              </a:rPr>
              <a:t>до 15.02.2026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3E97AE-0A11-409D-8E8B-FF7DDB400950}"/>
              </a:ext>
            </a:extLst>
          </p:cNvPr>
          <p:cNvSpPr/>
          <p:nvPr/>
        </p:nvSpPr>
        <p:spPr>
          <a:xfrm>
            <a:off x="2919787" y="626744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53 заявки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ABBA889-8FA9-455A-A859-AF131481CB58}"/>
              </a:ext>
            </a:extLst>
          </p:cNvPr>
          <p:cNvSpPr/>
          <p:nvPr/>
        </p:nvSpPr>
        <p:spPr>
          <a:xfrm>
            <a:off x="7091355" y="597386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2 заявки  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(Парабельский район)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1ED28E-B310-49BE-B30B-EB8CC1A82CDA}"/>
              </a:ext>
            </a:extLst>
          </p:cNvPr>
          <p:cNvSpPr txBox="1"/>
          <p:nvPr/>
        </p:nvSpPr>
        <p:spPr>
          <a:xfrm>
            <a:off x="8129711" y="3424867"/>
            <a:ext cx="4414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Прием материалов: 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до 15.04.2026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A1BDD7-E850-4463-B78D-A60675209175}"/>
              </a:ext>
            </a:extLst>
          </p:cNvPr>
          <p:cNvSpPr txBox="1"/>
          <p:nvPr/>
        </p:nvSpPr>
        <p:spPr>
          <a:xfrm>
            <a:off x="96331" y="3367027"/>
            <a:ext cx="4414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Прием материалов: </a:t>
            </a:r>
          </a:p>
          <a:p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  <a:cs typeface="Arial"/>
              </a:rPr>
              <a:t>до 31.03.2026 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5B16619-2FD4-4C1C-A721-E5F94A1019CA}"/>
              </a:ext>
            </a:extLst>
          </p:cNvPr>
          <p:cNvSpPr/>
          <p:nvPr/>
        </p:nvSpPr>
        <p:spPr>
          <a:xfrm>
            <a:off x="-122877" y="6246621"/>
            <a:ext cx="4183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Нет заявок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329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265439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5" name="Google Shape;55;p13" title="gerb_monochrome.pn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1086782" y="450794"/>
            <a:ext cx="682229" cy="66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TO_logo.png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30984" y="782745"/>
            <a:ext cx="1595631" cy="48616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7DDC22C-F367-4377-9AD6-937AF5F3D926}"/>
              </a:ext>
            </a:extLst>
          </p:cNvPr>
          <p:cNvSpPr/>
          <p:nvPr/>
        </p:nvSpPr>
        <p:spPr>
          <a:xfrm>
            <a:off x="383547" y="1665619"/>
            <a:ext cx="11338027" cy="4524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Google Shape;54;p13">
            <a:extLst>
              <a:ext uri="{FF2B5EF4-FFF2-40B4-BE49-F238E27FC236}">
                <a16:creationId xmlns:a16="http://schemas.microsoft.com/office/drawing/2014/main" id="{6651631F-B698-43D4-A089-84F960799AD8}"/>
              </a:ext>
            </a:extLst>
          </p:cNvPr>
          <p:cNvSpPr txBox="1">
            <a:spLocks/>
          </p:cNvSpPr>
          <p:nvPr/>
        </p:nvSpPr>
        <p:spPr>
          <a:xfrm>
            <a:off x="717208" y="1957191"/>
            <a:ext cx="5335353" cy="1028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lnSpc>
                <a:spcPct val="80000"/>
              </a:lnSpc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PT Sans"/>
                <a:cs typeface="PT Sans"/>
                <a:sym typeface="PT Sans"/>
              </a:rPr>
              <a:t>Рады Вам в соцсетях </a:t>
            </a:r>
          </a:p>
          <a:p>
            <a:pPr marL="0" indent="0" algn="ctr">
              <a:lnSpc>
                <a:spcPct val="80000"/>
              </a:lnSpc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PT Sans"/>
                <a:cs typeface="PT Sans"/>
                <a:sym typeface="PT Sans"/>
              </a:rPr>
              <a:t>ТОИПКРО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D032F2-D6DD-4746-B6D0-97D2379B94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59" t="42171" r="73499" b="23471"/>
          <a:stretch/>
        </p:blipFill>
        <p:spPr>
          <a:xfrm>
            <a:off x="830861" y="3066100"/>
            <a:ext cx="2391507" cy="23563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C2EF6C9-457A-4EE3-AD41-628EBABD5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89" t="42413" r="44456" b="24417"/>
          <a:stretch/>
        </p:blipFill>
        <p:spPr bwMode="auto">
          <a:xfrm>
            <a:off x="3438525" y="3124200"/>
            <a:ext cx="2209800" cy="2269666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34F90F6-EFA4-4D91-86F9-601EE91852DE}"/>
              </a:ext>
            </a:extLst>
          </p:cNvPr>
          <p:cNvSpPr/>
          <p:nvPr/>
        </p:nvSpPr>
        <p:spPr>
          <a:xfrm>
            <a:off x="6679895" y="2173375"/>
            <a:ext cx="4877948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Диденко Вера Валентиновна,</a:t>
            </a:r>
          </a:p>
          <a:p>
            <a:pPr algn="ctr">
              <a:defRPr/>
            </a:pP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проректор по образовательной и организационно-методической деятельности ТОИПКРО</a:t>
            </a:r>
          </a:p>
          <a:p>
            <a:pPr algn="ctr">
              <a:defRPr/>
            </a:pPr>
            <a:endParaRPr lang="ru-RU" sz="2400" dirty="0">
              <a:ln w="10541" cmpd="sng">
                <a:solidFill>
                  <a:sysClr val="windowText" lastClr="000000"/>
                </a:solidFill>
                <a:prstDash val="solid"/>
              </a:ln>
              <a:latin typeface="Century Gothic" panose="020B0502020202020204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Е-</a:t>
            </a:r>
            <a:r>
              <a:rPr lang="en-US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mail</a:t>
            </a:r>
            <a:r>
              <a:rPr lang="ru-RU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:</a:t>
            </a:r>
            <a:r>
              <a:rPr lang="ru-RU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US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v.v.didenko@bk.ru</a:t>
            </a:r>
            <a:r>
              <a:rPr lang="ru-RU" sz="2400" dirty="0">
                <a:latin typeface="Century Gothic" panose="020B0502020202020204" pitchFamily="34" charset="0"/>
              </a:rPr>
              <a:t> ,   </a:t>
            </a:r>
          </a:p>
          <a:p>
            <a:pPr>
              <a:defRPr/>
            </a:pP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               </a:t>
            </a:r>
            <a:r>
              <a:rPr lang="en-US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kem@toipkro.ru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defRPr/>
            </a:pPr>
            <a:endParaRPr lang="ru-RU" sz="2400" dirty="0">
              <a:ln>
                <a:solidFill>
                  <a:schemeClr val="tx1"/>
                </a:solidFill>
              </a:ln>
              <a:solidFill>
                <a:srgbClr val="0000CC"/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r>
              <a:rPr lang="ru-RU" sz="2400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Телефон: </a:t>
            </a: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cs typeface="Arial" pitchFamily="34" charset="0"/>
              </a:rPr>
              <a:t>+79234255734 </a:t>
            </a:r>
          </a:p>
          <a:p>
            <a:pPr>
              <a:defRPr/>
            </a:pP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cs typeface="Arial" pitchFamily="34" charset="0"/>
              </a:rPr>
              <a:t>                        90-20-19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rgbClr val="0000C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25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;p17"/>
          <p:cNvSpPr txBox="1"/>
          <p:nvPr/>
        </p:nvSpPr>
        <p:spPr>
          <a:xfrm>
            <a:off x="145010" y="36138"/>
            <a:ext cx="5120673" cy="10771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1F6F43"/>
                </a:solidFill>
                <a:latin typeface="Century Gothic" panose="020B0502020202020204" pitchFamily="34" charset="0"/>
                <a:ea typeface="PT Sans"/>
                <a:cs typeface="PT Sans"/>
                <a:sym typeface="Arial"/>
              </a:rPr>
              <a:t>АКТУАЛЬНОСТЬ ПРОВЕДЕНИЯ КОНКУРСОВ ПРОФЕССИОНАЛЬНОГО ПЕДАГОГИЧЕСКОГО МАСТЕРСТВА</a:t>
            </a:r>
          </a:p>
        </p:txBody>
      </p:sp>
      <p:cxnSp>
        <p:nvCxnSpPr>
          <p:cNvPr id="33" name="Прямая соединительная линия 32"/>
          <p:cNvCxnSpPr>
            <a:cxnSpLocks/>
          </p:cNvCxnSpPr>
          <p:nvPr/>
        </p:nvCxnSpPr>
        <p:spPr>
          <a:xfrm>
            <a:off x="6006129" y="160338"/>
            <a:ext cx="89871" cy="4177486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Google Shape;92;p17"/>
          <p:cNvSpPr txBox="1"/>
          <p:nvPr/>
        </p:nvSpPr>
        <p:spPr>
          <a:xfrm>
            <a:off x="6385890" y="36138"/>
            <a:ext cx="5573986" cy="10771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1F6F43"/>
                </a:solidFill>
                <a:latin typeface="Century Gothic" panose="020B0502020202020204" pitchFamily="34" charset="0"/>
                <a:sym typeface="Arial"/>
              </a:rPr>
              <a:t>ПРОБЛЕМЫ ПРОВЕДЕНИЯ КОНКУРСОВ ПРОФЕССИОНАЛЬНОГО ПЕДАГОГИЧЕСКОГО МАСТЕРСТВА НА РЕГИОНАЛЬНОМ УРОВНЕ</a:t>
            </a:r>
          </a:p>
        </p:txBody>
      </p:sp>
      <p:sp>
        <p:nvSpPr>
          <p:cNvPr id="19" name="AutoShape 5" descr="https://toipkro.ru/content/editor/4.%20CRPM/KONKURSY/ZA%20NRAVSTVENNY%20PODVIG/Za-nravstvennyj-podv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7">
            <a:extLst>
              <a:ext uri="{FF2B5EF4-FFF2-40B4-BE49-F238E27FC236}">
                <a16:creationId xmlns:a16="http://schemas.microsoft.com/office/drawing/2014/main" id="{90B6C937-B691-4D71-BA6D-CBA34F956307}"/>
              </a:ext>
            </a:extLst>
          </p:cNvPr>
          <p:cNvSpPr/>
          <p:nvPr/>
        </p:nvSpPr>
        <p:spPr bwMode="auto">
          <a:xfrm>
            <a:off x="145010" y="2258285"/>
            <a:ext cx="5384021" cy="903315"/>
          </a:xfrm>
          <a:prstGeom prst="roundRect">
            <a:avLst>
              <a:gd name="adj" fmla="val 16667"/>
            </a:avLst>
          </a:prstGeom>
          <a:solidFill>
            <a:srgbClr val="B3C9C2"/>
          </a:solidFill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Выявление и популяризация лучших педагогических практик</a:t>
            </a:r>
            <a:endParaRPr lang="en-US" dirty="0">
              <a:solidFill>
                <a:sysClr val="windowText" lastClr="000000"/>
              </a:solidFill>
              <a:latin typeface="Century Gothic"/>
            </a:endParaRPr>
          </a:p>
        </p:txBody>
      </p:sp>
      <p:sp>
        <p:nvSpPr>
          <p:cNvPr id="22" name="Прямоугольник: скругленные углы 34">
            <a:extLst>
              <a:ext uri="{FF2B5EF4-FFF2-40B4-BE49-F238E27FC236}">
                <a16:creationId xmlns:a16="http://schemas.microsoft.com/office/drawing/2014/main" id="{C9B6538B-6E67-4878-A991-2FC211CE1E12}"/>
              </a:ext>
            </a:extLst>
          </p:cNvPr>
          <p:cNvSpPr/>
          <p:nvPr/>
        </p:nvSpPr>
        <p:spPr bwMode="auto">
          <a:xfrm>
            <a:off x="155576" y="1269286"/>
            <a:ext cx="5384020" cy="90331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rgbClr val="2654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Стимулирование «стремительного» профессионального роста учителей</a:t>
            </a:r>
            <a:endParaRPr lang="ru-RU" dirty="0">
              <a:solidFill>
                <a:sysClr val="windowText" lastClr="000000"/>
              </a:solidFill>
              <a:latin typeface="Century Gothic"/>
              <a:cs typeface="Arial"/>
            </a:endParaRPr>
          </a:p>
        </p:txBody>
      </p:sp>
      <p:sp>
        <p:nvSpPr>
          <p:cNvPr id="23" name="Прямоугольник: скругленные углы 36">
            <a:extLst>
              <a:ext uri="{FF2B5EF4-FFF2-40B4-BE49-F238E27FC236}">
                <a16:creationId xmlns:a16="http://schemas.microsoft.com/office/drawing/2014/main" id="{EB5113D9-3226-4F5E-9282-4344220EEBEF}"/>
              </a:ext>
            </a:extLst>
          </p:cNvPr>
          <p:cNvSpPr/>
          <p:nvPr/>
        </p:nvSpPr>
        <p:spPr bwMode="auto">
          <a:xfrm>
            <a:off x="155575" y="3297225"/>
            <a:ext cx="5384021" cy="90331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rgbClr val="2654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Формирование позитивного имиджа педагогической профессии</a:t>
            </a:r>
            <a:endParaRPr lang="ru-RU" dirty="0">
              <a:solidFill>
                <a:sysClr val="windowText" lastClr="000000"/>
              </a:solidFill>
              <a:latin typeface="Century Gothic"/>
              <a:cs typeface="Arial"/>
            </a:endParaRPr>
          </a:p>
        </p:txBody>
      </p:sp>
      <p:sp>
        <p:nvSpPr>
          <p:cNvPr id="25" name="Прямоугольник: скругленные углы 7">
            <a:extLst>
              <a:ext uri="{FF2B5EF4-FFF2-40B4-BE49-F238E27FC236}">
                <a16:creationId xmlns:a16="http://schemas.microsoft.com/office/drawing/2014/main" id="{97C76125-5D05-4C3F-857A-9ED8D6658738}"/>
              </a:ext>
            </a:extLst>
          </p:cNvPr>
          <p:cNvSpPr/>
          <p:nvPr/>
        </p:nvSpPr>
        <p:spPr bwMode="auto">
          <a:xfrm>
            <a:off x="6449741" y="1235473"/>
            <a:ext cx="5597250" cy="959430"/>
          </a:xfrm>
          <a:prstGeom prst="roundRect">
            <a:avLst>
              <a:gd name="adj" fmla="val 16667"/>
            </a:avLst>
          </a:prstGeom>
          <a:solidFill>
            <a:srgbClr val="B3C9C2"/>
          </a:solidFill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Низкий уровень вовлеченности педагогических и управленческих кадров</a:t>
            </a:r>
            <a:endParaRPr lang="en-US" dirty="0">
              <a:solidFill>
                <a:sysClr val="windowText" lastClr="000000"/>
              </a:solidFill>
              <a:latin typeface="Century Gothic"/>
            </a:endParaRPr>
          </a:p>
        </p:txBody>
      </p:sp>
      <p:sp>
        <p:nvSpPr>
          <p:cNvPr id="26" name="Прямоугольник: скругленные углы 36">
            <a:extLst>
              <a:ext uri="{FF2B5EF4-FFF2-40B4-BE49-F238E27FC236}">
                <a16:creationId xmlns:a16="http://schemas.microsoft.com/office/drawing/2014/main" id="{70CC8E2C-425E-4EDE-9467-A8FABF622127}"/>
              </a:ext>
            </a:extLst>
          </p:cNvPr>
          <p:cNvSpPr/>
          <p:nvPr/>
        </p:nvSpPr>
        <p:spPr bwMode="auto">
          <a:xfrm>
            <a:off x="6449741" y="2322072"/>
            <a:ext cx="5597250" cy="90331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rgbClr val="2654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Низкая информированность  потенциальных участников  конкурсов профессионального мастерства</a:t>
            </a:r>
            <a:endParaRPr lang="ru-RU" dirty="0">
              <a:solidFill>
                <a:sysClr val="windowText" lastClr="000000"/>
              </a:solidFill>
              <a:latin typeface="Century Gothic"/>
              <a:cs typeface="Arial"/>
            </a:endParaRPr>
          </a:p>
        </p:txBody>
      </p:sp>
      <p:sp>
        <p:nvSpPr>
          <p:cNvPr id="27" name="Прямоугольник: скругленные углы 7">
            <a:extLst>
              <a:ext uri="{FF2B5EF4-FFF2-40B4-BE49-F238E27FC236}">
                <a16:creationId xmlns:a16="http://schemas.microsoft.com/office/drawing/2014/main" id="{21F63F7E-3F78-4E1C-B2C3-59A723D07123}"/>
              </a:ext>
            </a:extLst>
          </p:cNvPr>
          <p:cNvSpPr/>
          <p:nvPr/>
        </p:nvSpPr>
        <p:spPr bwMode="auto">
          <a:xfrm>
            <a:off x="6449741" y="3327311"/>
            <a:ext cx="5597250" cy="903315"/>
          </a:xfrm>
          <a:prstGeom prst="roundRect">
            <a:avLst>
              <a:gd name="adj" fmla="val 16667"/>
            </a:avLst>
          </a:prstGeom>
          <a:solidFill>
            <a:srgbClr val="B3C9C2"/>
          </a:solidFill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ysClr val="windowText" lastClr="000000"/>
                </a:solidFill>
                <a:latin typeface="Century Gothic"/>
              </a:rPr>
              <a:t>Отсутствие систематического сопровождения педагогов-участников до, во время и после конкурса</a:t>
            </a:r>
          </a:p>
        </p:txBody>
      </p:sp>
      <p:sp>
        <p:nvSpPr>
          <p:cNvPr id="3" name="Стрелка: пятиугольник 2">
            <a:extLst>
              <a:ext uri="{FF2B5EF4-FFF2-40B4-BE49-F238E27FC236}">
                <a16:creationId xmlns:a16="http://schemas.microsoft.com/office/drawing/2014/main" id="{D9BB4F83-4DFA-4942-B3CD-DA84946CD32A}"/>
              </a:ext>
            </a:extLst>
          </p:cNvPr>
          <p:cNvSpPr/>
          <p:nvPr/>
        </p:nvSpPr>
        <p:spPr>
          <a:xfrm rot="5400000">
            <a:off x="5250204" y="-431533"/>
            <a:ext cx="1615042" cy="11804303"/>
          </a:xfrm>
          <a:prstGeom prst="homePlate">
            <a:avLst/>
          </a:prstGeom>
          <a:solidFill>
            <a:srgbClr val="E6E6E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2B9246-4FDF-479D-911A-8E1C5FF2799E}"/>
              </a:ext>
            </a:extLst>
          </p:cNvPr>
          <p:cNvSpPr txBox="1"/>
          <p:nvPr/>
        </p:nvSpPr>
        <p:spPr>
          <a:xfrm>
            <a:off x="837538" y="4759871"/>
            <a:ext cx="10337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</a:rPr>
              <a:t>Единые подходы к организационно-методическому сопровождению конкурсов профессионального педагогического мастерства на </a:t>
            </a:r>
          </a:p>
          <a:p>
            <a:pPr algn="ctr"/>
            <a:r>
              <a:rPr lang="ru-RU" sz="2000" b="1" dirty="0">
                <a:solidFill>
                  <a:srgbClr val="1F6F43"/>
                </a:solidFill>
                <a:latin typeface="Century Gothic" panose="020B0502020202020204" pitchFamily="34" charset="0"/>
              </a:rPr>
              <a:t>уровне региона </a:t>
            </a:r>
          </a:p>
        </p:txBody>
      </p:sp>
    </p:spTree>
    <p:extLst>
      <p:ext uri="{BB962C8B-B14F-4D97-AF65-F5344CB8AC3E}">
        <p14:creationId xmlns:p14="http://schemas.microsoft.com/office/powerpoint/2010/main" val="380831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E8AD02-DF1F-4E4C-A910-9E5C79773607}"/>
              </a:ext>
            </a:extLst>
          </p:cNvPr>
          <p:cNvSpPr/>
          <p:nvPr/>
        </p:nvSpPr>
        <p:spPr bwMode="auto">
          <a:xfrm>
            <a:off x="42937" y="178027"/>
            <a:ext cx="122589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4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</a:rPr>
              <a:t>ЦЕНТР РАЗВИТИЯ КАДРОВОГО ПОТЕНЦИАЛА ОБРАЗОВАТЕЛЬНЫХ СИСТЕМ</a:t>
            </a:r>
            <a:endParaRPr lang="ru-RU" sz="2400" b="1" spc="-150" dirty="0">
              <a:solidFill>
                <a:schemeClr val="accent2">
                  <a:lumMod val="75000"/>
                </a:schemeClr>
              </a:solidFill>
              <a:latin typeface="Century Gothic"/>
              <a:ea typeface="Trebuchet MS"/>
              <a:cs typeface="Trebuchet M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F42F45-4981-44C7-94BF-368F3A6D9F22}"/>
              </a:ext>
            </a:extLst>
          </p:cNvPr>
          <p:cNvSpPr/>
          <p:nvPr/>
        </p:nvSpPr>
        <p:spPr bwMode="auto">
          <a:xfrm>
            <a:off x="-1588" y="795664"/>
            <a:ext cx="12193588" cy="4603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A9BF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32BA93-0326-4C40-A04C-CBDD66A2C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7" y="1336031"/>
            <a:ext cx="9030725" cy="480799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E56B575-D0BA-4A60-BC3F-16695676C94E}"/>
              </a:ext>
            </a:extLst>
          </p:cNvPr>
          <p:cNvSpPr/>
          <p:nvPr/>
        </p:nvSpPr>
        <p:spPr>
          <a:xfrm>
            <a:off x="8915863" y="1291429"/>
            <a:ext cx="3233200" cy="477053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Губернаторский учитель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Мастер года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Учитель года России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Сердце отдаю детям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Наставничество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Через тернии к звездам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Премии лучшим учителям (Томская область)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Премии Томской области в сфере образования (Звание «Лауреат»)</a:t>
            </a:r>
          </a:p>
        </p:txBody>
      </p:sp>
    </p:spTree>
    <p:extLst>
      <p:ext uri="{BB962C8B-B14F-4D97-AF65-F5344CB8AC3E}">
        <p14:creationId xmlns:p14="http://schemas.microsoft.com/office/powerpoint/2010/main" val="4291649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E8AD02-DF1F-4E4C-A910-9E5C79773607}"/>
              </a:ext>
            </a:extLst>
          </p:cNvPr>
          <p:cNvSpPr/>
          <p:nvPr/>
        </p:nvSpPr>
        <p:spPr bwMode="auto">
          <a:xfrm>
            <a:off x="42937" y="178027"/>
            <a:ext cx="122589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24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</a:rPr>
              <a:t>НОРМАТИВНО-ПРАВОВОЕ ОБЕСПЕЧЕНИЕ ПРОВЕДЕНИЯ КОНКУРСОВ </a:t>
            </a:r>
            <a:r>
              <a:rPr lang="ru-RU" sz="2400" b="1" spc="-150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Trebuchet MS"/>
                <a:cs typeface="Trebuchet MS"/>
              </a:rPr>
              <a:t>ИНДИВИДУАЛЬНО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F42F45-4981-44C7-94BF-368F3A6D9F22}"/>
              </a:ext>
            </a:extLst>
          </p:cNvPr>
          <p:cNvSpPr/>
          <p:nvPr/>
        </p:nvSpPr>
        <p:spPr bwMode="auto">
          <a:xfrm>
            <a:off x="-1588" y="795664"/>
            <a:ext cx="12193588" cy="4603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A9BF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2AE90C3-E189-421D-B2D9-10CC8778488A}"/>
              </a:ext>
            </a:extLst>
          </p:cNvPr>
          <p:cNvSpPr/>
          <p:nvPr/>
        </p:nvSpPr>
        <p:spPr>
          <a:xfrm>
            <a:off x="4933507" y="976407"/>
            <a:ext cx="71511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</a:rPr>
              <a:t>Постановление Губернатора Томской области №20 от 21.02.2025  </a:t>
            </a: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«О премиях Губернатора Томской области лучшим педагогическим и руководящим работникам в сфере образования в Томской области, работникам организаций, обеспечивающим реализацию компонентов образовательной программы в форме практической подготовки» </a:t>
            </a: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(регламентирует размеры денежных премий региональных этапов Всероссийских конкурсов «Учитель года», «Воспитатель года», «Учитель-дефектолог», «Педагог-психолог», «Мастер года», «За нравственный подвиг учителя», «Сердце отдаю детям», «Наставничество»)</a:t>
            </a:r>
          </a:p>
          <a:p>
            <a:pPr algn="just"/>
            <a:endParaRPr lang="ru-RU" kern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Постановление Администрации Томской области от 28.07.2025 №343а «Об определении Порядка проведения отбора лиц, имеющих право на получение меры социальной поддержки в виде единовременной денежной выплаты педагогическим работникам областных государственных и муниципальных общеобразовательных организаций в Томской области» </a:t>
            </a: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</a:rPr>
              <a:t>(регламентирует порядок конкурсного отбора «Губернаторский учитель»</a:t>
            </a:r>
          </a:p>
          <a:p>
            <a:endParaRPr lang="ru-RU" kern="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20" y="944508"/>
            <a:ext cx="4283318" cy="2901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63" y="3436715"/>
            <a:ext cx="4243051" cy="315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2910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92;p17"/>
          <p:cNvSpPr txBox="1"/>
          <p:nvPr/>
        </p:nvSpPr>
        <p:spPr>
          <a:xfrm>
            <a:off x="6797379" y="-42708"/>
            <a:ext cx="5394621" cy="153884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" sz="2800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  <a:sym typeface="Arial"/>
              </a:rPr>
              <a:t>ИНФОРМАЦИОННОЕ ОБЕСПЕЧЕНИЕ ПРОВЕДЕНИЯ КОНКУРСОВ</a:t>
            </a:r>
            <a:endParaRPr lang="ru-RU" sz="2800" b="1" spc="-150" dirty="0">
              <a:solidFill>
                <a:srgbClr val="265439"/>
              </a:solidFill>
              <a:latin typeface="Century Gothic"/>
              <a:ea typeface="Trebuchet MS"/>
              <a:cs typeface="Trebuchet MS"/>
              <a:sym typeface="Arial"/>
            </a:endParaRPr>
          </a:p>
        </p:txBody>
      </p:sp>
      <p:pic>
        <p:nvPicPr>
          <p:cNvPr id="1027" name="Picture 3" descr="C:\Users\Вера\Desktop\qr-cod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698" y="2109703"/>
            <a:ext cx="2834437" cy="283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9172556" y="2275561"/>
            <a:ext cx="31307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ТОИПКРО 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Symbol" panose="05050102010706020507" pitchFamily="18" charset="2"/>
              </a:rPr>
              <a:t>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Symbol"/>
              </a:rPr>
              <a:t> Деятельность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Symbo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Symbol" panose="05050102010706020507" pitchFamily="18" charset="2"/>
              </a:rPr>
              <a:t></a:t>
            </a:r>
            <a:endParaRPr lang="en-US" sz="20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Конкурсы профессионального педагогического мастерства</a:t>
            </a:r>
          </a:p>
        </p:txBody>
      </p:sp>
      <p:sp>
        <p:nvSpPr>
          <p:cNvPr id="19" name="AutoShape 5" descr="https://toipkro.ru/content/editor/4.%20CRPM/KONKURSY/ZA%20NRAVSTVENNY%20PODVIG/Za-nravstvennyj-podv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9" name="Прямая соединительная линия 58"/>
          <p:cNvCxnSpPr>
            <a:cxnSpLocks/>
          </p:cNvCxnSpPr>
          <p:nvPr/>
        </p:nvCxnSpPr>
        <p:spPr>
          <a:xfrm flipH="1" flipV="1">
            <a:off x="7346629" y="1529154"/>
            <a:ext cx="4045011" cy="21195"/>
          </a:xfrm>
          <a:prstGeom prst="line">
            <a:avLst/>
          </a:prstGeom>
          <a:ln w="28575">
            <a:solidFill>
              <a:srgbClr val="1F6F4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028"/>
            <a:ext cx="6687879" cy="67012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1773" y="4646428"/>
            <a:ext cx="1862839" cy="297712"/>
          </a:xfrm>
          <a:prstGeom prst="rect">
            <a:avLst/>
          </a:prstGeom>
          <a:solidFill>
            <a:srgbClr val="B2CE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56733" y="5528930"/>
            <a:ext cx="4883100" cy="489098"/>
          </a:xfrm>
          <a:prstGeom prst="rect">
            <a:avLst/>
          </a:prstGeom>
          <a:solidFill>
            <a:srgbClr val="B2CE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55575" y="6170429"/>
            <a:ext cx="2428137" cy="230372"/>
          </a:xfrm>
          <a:prstGeom prst="rect">
            <a:avLst/>
          </a:prstGeom>
          <a:solidFill>
            <a:srgbClr val="B2CE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55574" y="6397254"/>
            <a:ext cx="6298389" cy="418213"/>
          </a:xfrm>
          <a:prstGeom prst="rect">
            <a:avLst/>
          </a:prstGeom>
          <a:solidFill>
            <a:srgbClr val="B2CEB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424224" y="4582634"/>
            <a:ext cx="3540642" cy="382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17426"/>
                </a:solidFill>
                <a:latin typeface="Century Gothic" panose="020B0502020202020204" pitchFamily="34" charset="0"/>
              </a:rPr>
              <a:t>Нормативные документы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147777" y="4795284"/>
            <a:ext cx="308346" cy="0"/>
          </a:xfrm>
          <a:prstGeom prst="line">
            <a:avLst/>
          </a:prstGeom>
          <a:ln w="28575">
            <a:solidFill>
              <a:srgbClr val="317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196566" y="5514141"/>
            <a:ext cx="3526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17426"/>
                </a:solidFill>
                <a:latin typeface="Century Gothic" panose="020B0502020202020204" pitchFamily="34" charset="0"/>
              </a:rPr>
              <a:t>Шаблоны документов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3941564" y="5648696"/>
            <a:ext cx="1255002" cy="7936"/>
          </a:xfrm>
          <a:prstGeom prst="line">
            <a:avLst/>
          </a:prstGeom>
          <a:ln w="28575">
            <a:solidFill>
              <a:srgbClr val="317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891662" y="6010827"/>
            <a:ext cx="4921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17426"/>
                </a:solidFill>
                <a:latin typeface="Century Gothic" panose="020B0502020202020204" pitchFamily="34" charset="0"/>
              </a:rPr>
              <a:t>Дополнительные рекомендации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3521802" y="6249745"/>
            <a:ext cx="1255002" cy="7936"/>
          </a:xfrm>
          <a:prstGeom prst="line">
            <a:avLst/>
          </a:prstGeom>
          <a:ln w="28575">
            <a:solidFill>
              <a:srgbClr val="317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870435" y="6429630"/>
            <a:ext cx="3526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17426"/>
                </a:solidFill>
                <a:latin typeface="Century Gothic" panose="020B0502020202020204" pitchFamily="34" charset="0"/>
              </a:rPr>
              <a:t>Контакты координатора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6534698" y="6614296"/>
            <a:ext cx="1255002" cy="7936"/>
          </a:xfrm>
          <a:prstGeom prst="line">
            <a:avLst/>
          </a:prstGeom>
          <a:ln w="28575">
            <a:solidFill>
              <a:srgbClr val="3174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70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 rot="18869247">
            <a:off x="10140436" y="1173527"/>
            <a:ext cx="720000" cy="720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 bwMode="auto">
          <a:xfrm rot="18869247">
            <a:off x="9932905" y="991386"/>
            <a:ext cx="1122181" cy="108428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59086" y="2246981"/>
            <a:ext cx="3563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>
                <a:latin typeface="Arial"/>
                <a:cs typeface="Arial"/>
              </a:rPr>
              <a:t>     </a:t>
            </a:r>
          </a:p>
        </p:txBody>
      </p:sp>
      <p:sp>
        <p:nvSpPr>
          <p:cNvPr id="62" name="Прямоугольник 61"/>
          <p:cNvSpPr/>
          <p:nvPr/>
        </p:nvSpPr>
        <p:spPr bwMode="auto">
          <a:xfrm>
            <a:off x="256375" y="396598"/>
            <a:ext cx="11883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800" b="1" spc="-150" dirty="0">
                <a:solidFill>
                  <a:srgbClr val="265439"/>
                </a:solidFill>
                <a:latin typeface="Century Gothic"/>
              </a:rPr>
              <a:t>МЕТОДИЧЕСКОЕ СОПРОВОЖДЕНИЕ КОНКУРСНОГО ДВИЖЕНИЯ </a:t>
            </a:r>
          </a:p>
        </p:txBody>
      </p:sp>
      <p:pic>
        <p:nvPicPr>
          <p:cNvPr id="45" name="Google Shape;67;p14" title="TO_logo_green_line.pn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68583" y="6609690"/>
            <a:ext cx="2068449" cy="12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Скругленный прямоугольник 1"/>
          <p:cNvSpPr/>
          <p:nvPr/>
        </p:nvSpPr>
        <p:spPr bwMode="auto">
          <a:xfrm>
            <a:off x="168583" y="1408106"/>
            <a:ext cx="4054820" cy="5089673"/>
          </a:xfrm>
          <a:prstGeom prst="roundRect">
            <a:avLst>
              <a:gd name="adj" fmla="val 5597"/>
            </a:avLst>
          </a:prstGeom>
          <a:noFill/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200">
                <a:solidFill>
                  <a:sysClr val="windowText" lastClr="000000"/>
                </a:solidFill>
                <a:latin typeface="Century Gothic"/>
                <a:cs typeface="Arial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18279" y="1481569"/>
            <a:ext cx="3905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</a:rPr>
              <a:t>Трудности в развитии конкурсного движения в регионе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11305" y="2171158"/>
            <a:ext cx="397431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Небольшой охват участников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профессиональных конкурсов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Низкая информированность 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потенциальных участников конкурсов профессионального мастерства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Недостаточная поддержка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потенциальных участников конкурсов на уровне образовательной организации</a:t>
            </a:r>
            <a:endParaRPr lang="en-US" sz="1600" kern="0" dirty="0">
              <a:solidFill>
                <a:srgbClr val="000000"/>
              </a:solidFill>
              <a:latin typeface="Century Gothic" panose="020B0502020202020204" pitchFamily="34" charset="0"/>
              <a:ea typeface="Arial" panose="020B0604020202020204" pitchFamily="34" charset="0"/>
              <a:cs typeface="Arial"/>
            </a:endParaRP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Низкий уровень подготовки </a:t>
            </a: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</a:rPr>
              <a:t>участников конкурсов </a:t>
            </a:r>
            <a:endParaRPr lang="ru-RU" sz="1600" kern="0" dirty="0">
              <a:solidFill>
                <a:srgbClr val="000000"/>
              </a:solidFill>
              <a:latin typeface="Century Gothic" panose="020B0502020202020204" pitchFamily="34" charset="0"/>
              <a:ea typeface="Arial" panose="020B0604020202020204" pitchFamily="34" charset="0"/>
              <a:cs typeface="Arial"/>
            </a:endParaRP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Недостаточное </a:t>
            </a:r>
            <a:r>
              <a:rPr lang="ru-RU" sz="1600" b="1" dirty="0" err="1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п</a:t>
            </a:r>
            <a:r>
              <a:rPr lang="ru-RU" sz="1600" b="1" kern="0" dirty="0" err="1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остконкурсное</a:t>
            </a: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сопровождение </a:t>
            </a: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</a:rPr>
              <a:t>участников, призеров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и победителей на уровне муниципалитетов и организаций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73100" y="1408106"/>
            <a:ext cx="7500622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Установочные семинары </a:t>
            </a: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по подготовке к конкурсам профессионального педагогического мастерства</a:t>
            </a: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Программа </a:t>
            </a: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повышения квалификации </a:t>
            </a: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«Профессиональные конкурсы как эффективный инструмент построения и реализации индивидуальной профессиональной траектории роста педагогов», 10.03.2026-13.03.2026</a:t>
            </a: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Школа</a:t>
            </a: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«Учитель года»</a:t>
            </a: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Обучающие </a:t>
            </a: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видео</a:t>
            </a: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по подготовке к конкурсным испытаниям</a:t>
            </a: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endParaRPr lang="ru-RU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endParaRPr lang="ru-RU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endParaRPr lang="ru-RU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Банк эффективных </a:t>
            </a:r>
            <a:r>
              <a:rPr lang="ru-RU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практик</a:t>
            </a:r>
          </a:p>
          <a:p>
            <a:pPr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Методическая служба Томской области (Циклы вебинаров "Классная работа», семинары «</a:t>
            </a:r>
            <a:r>
              <a:rPr lang="ru-RU" kern="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ПРОпрактики</a:t>
            </a:r>
            <a:r>
              <a:rPr lang="ru-RU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»,  чат «Методист на связи» и т.д.)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 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9CA9E11-A654-47C5-9D42-C33D33BD4B05}"/>
              </a:ext>
            </a:extLst>
          </p:cNvPr>
          <p:cNvSpPr/>
          <p:nvPr/>
        </p:nvSpPr>
        <p:spPr bwMode="auto">
          <a:xfrm>
            <a:off x="-1588" y="1123908"/>
            <a:ext cx="12193588" cy="4603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A9BF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93837E0-EF6B-48B5-96FC-1D2C4FDFE0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819" y="4174189"/>
            <a:ext cx="1559903" cy="1559903"/>
          </a:xfrm>
          <a:prstGeom prst="rect">
            <a:avLst/>
          </a:prstGeom>
        </p:spPr>
      </p:pic>
      <p:pic>
        <p:nvPicPr>
          <p:cNvPr id="16" name="Picture 2" descr="https://toipkro.ru/content/editor/oiar/TOIPKRO-na-vse-5.png">
            <a:extLst>
              <a:ext uri="{FF2B5EF4-FFF2-40B4-BE49-F238E27FC236}">
                <a16:creationId xmlns:a16="http://schemas.microsoft.com/office/drawing/2014/main" id="{3928FDCC-E6CE-461C-BE84-3191EFA7C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r="29371"/>
          <a:stretch/>
        </p:blipFill>
        <p:spPr bwMode="auto">
          <a:xfrm>
            <a:off x="9187447" y="4239492"/>
            <a:ext cx="1104717" cy="144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 rot="18869247">
            <a:off x="10140436" y="1173527"/>
            <a:ext cx="720000" cy="720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 bwMode="auto">
          <a:xfrm rot="18869247">
            <a:off x="9932905" y="991386"/>
            <a:ext cx="1122181" cy="108428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59086" y="2246981"/>
            <a:ext cx="3563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>
                <a:latin typeface="Arial"/>
                <a:cs typeface="Arial"/>
              </a:rPr>
              <a:t>     </a:t>
            </a:r>
          </a:p>
        </p:txBody>
      </p:sp>
      <p:sp>
        <p:nvSpPr>
          <p:cNvPr id="62" name="Прямоугольник 61"/>
          <p:cNvSpPr/>
          <p:nvPr/>
        </p:nvSpPr>
        <p:spPr bwMode="auto">
          <a:xfrm>
            <a:off x="256375" y="396598"/>
            <a:ext cx="11883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800" b="1" spc="-150" dirty="0">
                <a:solidFill>
                  <a:srgbClr val="265439"/>
                </a:solidFill>
                <a:latin typeface="Century Gothic"/>
              </a:rPr>
              <a:t>МЕТОДИЧЕСКОЕ СОПРОВОЖДЕНИЕ КОНКУРСНОГО ДВИЖЕНИЯ </a:t>
            </a:r>
          </a:p>
        </p:txBody>
      </p:sp>
      <p:pic>
        <p:nvPicPr>
          <p:cNvPr id="45" name="Google Shape;67;p14" title="TO_logo_green_line.pn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9943832" y="6493872"/>
            <a:ext cx="2068449" cy="12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Скругленный прямоугольник 1"/>
          <p:cNvSpPr/>
          <p:nvPr/>
        </p:nvSpPr>
        <p:spPr bwMode="auto">
          <a:xfrm>
            <a:off x="168583" y="1408106"/>
            <a:ext cx="4054820" cy="5089673"/>
          </a:xfrm>
          <a:prstGeom prst="roundRect">
            <a:avLst>
              <a:gd name="adj" fmla="val 5597"/>
            </a:avLst>
          </a:prstGeom>
          <a:noFill/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200">
                <a:solidFill>
                  <a:sysClr val="windowText" lastClr="000000"/>
                </a:solidFill>
                <a:latin typeface="Century Gothic"/>
                <a:cs typeface="Arial"/>
              </a:rPr>
              <a:t>.</a:t>
            </a:r>
          </a:p>
        </p:txBody>
      </p:sp>
      <p:sp>
        <p:nvSpPr>
          <p:cNvPr id="46" name="Скругленный прямоугольник 45"/>
          <p:cNvSpPr/>
          <p:nvPr/>
        </p:nvSpPr>
        <p:spPr bwMode="auto">
          <a:xfrm>
            <a:off x="4829191" y="1364346"/>
            <a:ext cx="7243282" cy="905692"/>
          </a:xfrm>
          <a:prstGeom prst="roundRect">
            <a:avLst>
              <a:gd name="adj" fmla="val 16667"/>
            </a:avLst>
          </a:prstGeom>
          <a:solidFill>
            <a:srgbClr val="265439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latin typeface="Century Gothic"/>
              </a:rPr>
              <a:t>ИЗМЕНЕНИЯ РАЗВИТИЯ КОНКУРСНОГО ДВИЖЕНИЯ</a:t>
            </a:r>
          </a:p>
          <a:p>
            <a:pPr algn="ctr">
              <a:defRPr/>
            </a:pPr>
            <a:r>
              <a:rPr lang="ru-RU" b="1" dirty="0">
                <a:latin typeface="Century Gothic"/>
              </a:rPr>
              <a:t>В РЕГИОНАЛЬНОЙ СИСТЕМЕ ОБРАЗОВАНИЯ</a:t>
            </a:r>
          </a:p>
        </p:txBody>
      </p:sp>
      <p:sp>
        <p:nvSpPr>
          <p:cNvPr id="48" name="Скругленный прямоугольник 47"/>
          <p:cNvSpPr/>
          <p:nvPr/>
        </p:nvSpPr>
        <p:spPr bwMode="auto">
          <a:xfrm>
            <a:off x="4329609" y="2796355"/>
            <a:ext cx="2630132" cy="3249589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445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200" b="1">
              <a:solidFill>
                <a:sysClr val="windowText" lastClr="000000"/>
              </a:solidFill>
              <a:latin typeface="Century Gothic"/>
              <a:ea typeface="Microsoft YaHei"/>
              <a:cs typeface="Arial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 bwMode="auto">
          <a:xfrm>
            <a:off x="7073624" y="2857558"/>
            <a:ext cx="2537687" cy="3188386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defRPr/>
            </a:pPr>
            <a:endParaRPr lang="ru-RU" sz="1200" b="1">
              <a:solidFill>
                <a:sysClr val="windowText" lastClr="000000"/>
              </a:solidFill>
              <a:latin typeface="Century Gothic"/>
              <a:ea typeface="Microsoft YaHei"/>
              <a:cs typeface="Arial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 bwMode="auto">
          <a:xfrm>
            <a:off x="9759611" y="2872551"/>
            <a:ext cx="2373593" cy="3186075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265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0"/>
              </a:spcBef>
              <a:spcAft>
                <a:spcPts val="0"/>
              </a:spcAft>
              <a:defRPr/>
            </a:pPr>
            <a:endParaRPr lang="ru-RU" sz="1200" b="1">
              <a:solidFill>
                <a:sysClr val="windowText" lastClr="000000"/>
              </a:solidFill>
              <a:latin typeface="Century Gothic"/>
              <a:ea typeface="Microsoft YaHei"/>
              <a:cs typeface="Arial"/>
            </a:endParaRPr>
          </a:p>
        </p:txBody>
      </p:sp>
      <p:cxnSp>
        <p:nvCxnSpPr>
          <p:cNvPr id="4" name="Прямая со стрелкой 3"/>
          <p:cNvCxnSpPr>
            <a:cxnSpLocks/>
            <a:stCxn id="46" idx="2"/>
            <a:endCxn id="48" idx="0"/>
          </p:cNvCxnSpPr>
          <p:nvPr/>
        </p:nvCxnSpPr>
        <p:spPr bwMode="auto">
          <a:xfrm flipH="1">
            <a:off x="5644675" y="2270038"/>
            <a:ext cx="2806157" cy="526317"/>
          </a:xfrm>
          <a:prstGeom prst="straightConnector1">
            <a:avLst/>
          </a:prstGeom>
          <a:ln w="19050">
            <a:solidFill>
              <a:srgbClr val="2654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cxnSpLocks/>
            <a:stCxn id="46" idx="2"/>
          </p:cNvCxnSpPr>
          <p:nvPr/>
        </p:nvCxnSpPr>
        <p:spPr bwMode="auto">
          <a:xfrm>
            <a:off x="8450832" y="2270038"/>
            <a:ext cx="0" cy="602513"/>
          </a:xfrm>
          <a:prstGeom prst="straightConnector1">
            <a:avLst/>
          </a:prstGeom>
          <a:ln w="19050">
            <a:solidFill>
              <a:srgbClr val="2654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cxnSpLocks/>
            <a:stCxn id="46" idx="2"/>
            <a:endCxn id="52" idx="0"/>
          </p:cNvCxnSpPr>
          <p:nvPr/>
        </p:nvCxnSpPr>
        <p:spPr bwMode="auto">
          <a:xfrm>
            <a:off x="8450832" y="2270038"/>
            <a:ext cx="2495576" cy="602513"/>
          </a:xfrm>
          <a:prstGeom prst="straightConnector1">
            <a:avLst/>
          </a:prstGeom>
          <a:ln w="19050">
            <a:solidFill>
              <a:srgbClr val="2654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18279" y="1481569"/>
            <a:ext cx="3905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-150" dirty="0">
                <a:solidFill>
                  <a:srgbClr val="265439"/>
                </a:solidFill>
                <a:latin typeface="Century Gothic"/>
                <a:ea typeface="Trebuchet MS"/>
                <a:cs typeface="Trebuchet MS"/>
              </a:rPr>
              <a:t>Трудности в развитии конкурсного движения в регионе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11305" y="2171158"/>
            <a:ext cx="397431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Небольшой охват участников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профессиональных конкурсов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Низкая информированность 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потенциальных участников конкурсов профессионального мастерства</a:t>
            </a: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Недостаточная поддержка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потенциальных участников конкурсов на уровне образовательной организации</a:t>
            </a:r>
            <a:endParaRPr lang="en-US" sz="1600" kern="0" dirty="0">
              <a:solidFill>
                <a:srgbClr val="000000"/>
              </a:solidFill>
              <a:latin typeface="Century Gothic" panose="020B0502020202020204" pitchFamily="34" charset="0"/>
              <a:ea typeface="Arial" panose="020B0604020202020204" pitchFamily="34" charset="0"/>
              <a:cs typeface="Arial"/>
            </a:endParaRP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Низкий уровень подготовки </a:t>
            </a: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</a:rPr>
              <a:t>участников конкурсов </a:t>
            </a:r>
            <a:endParaRPr lang="ru-RU" sz="1600" kern="0" dirty="0">
              <a:solidFill>
                <a:srgbClr val="000000"/>
              </a:solidFill>
              <a:latin typeface="Century Gothic" panose="020B0502020202020204" pitchFamily="34" charset="0"/>
              <a:ea typeface="Arial" panose="020B0604020202020204" pitchFamily="34" charset="0"/>
              <a:cs typeface="Arial"/>
            </a:endParaRPr>
          </a:p>
          <a:p>
            <a:pPr lvl="0">
              <a:spcAft>
                <a:spcPts val="600"/>
              </a:spcAft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Недостаточное </a:t>
            </a:r>
            <a:r>
              <a:rPr lang="ru-RU" sz="1600" b="1" dirty="0" err="1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п</a:t>
            </a:r>
            <a:r>
              <a:rPr lang="ru-RU" sz="1600" b="1" kern="0" dirty="0" err="1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остконкурсное</a:t>
            </a:r>
            <a:r>
              <a:rPr lang="ru-RU" sz="1600" b="1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сопровождение </a:t>
            </a: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</a:rPr>
              <a:t>участников, призеров </a:t>
            </a:r>
            <a:r>
              <a:rPr lang="ru-RU" sz="1600" kern="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и победителей на уровне муниципалитетов и организаций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55354" y="2932138"/>
            <a:ext cx="263013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Расширение проектов по подготовке к конкурсам и создание сообществ</a:t>
            </a:r>
          </a:p>
          <a:p>
            <a:pPr algn="ctr"/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 вокруг них</a:t>
            </a:r>
          </a:p>
          <a:p>
            <a:endParaRPr lang="ru-RU" sz="1400" dirty="0">
              <a:solidFill>
                <a:srgbClr val="000000"/>
              </a:solidFill>
              <a:latin typeface="Century Gothic" panose="020B0502020202020204" pitchFamily="34" charset="0"/>
              <a:ea typeface="Arial" panose="020B0604020202020204" pitchFamily="34" charset="0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Школа «Учитель года»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Школа «Воспитатель года»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Школа «Мастер года»  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124583" y="2962339"/>
            <a:ext cx="23199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Повышение роли муниципальных координаторов профессиональных конкурсов</a:t>
            </a:r>
          </a:p>
          <a:p>
            <a:pPr algn="just"/>
            <a:endParaRPr lang="ru-RU" sz="16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Система подготовки муниципальных </a:t>
            </a:r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</a:rPr>
              <a:t>координаторов профессиональных конкурсов</a:t>
            </a:r>
            <a:endParaRPr lang="ru-RU" sz="1600" dirty="0">
              <a:solidFill>
                <a:srgbClr val="000000"/>
              </a:solidFill>
              <a:latin typeface="Century Gothic" panose="020B0502020202020204" pitchFamily="34" charset="0"/>
              <a:ea typeface="Arial" panose="020B0604020202020204" pitchFamily="34" charset="0"/>
              <a:cs typeface="Arial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785356" y="2996427"/>
            <a:ext cx="2287117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Создание базы лучших практик по результатам участия в конкурсах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/>
            <a:endParaRPr lang="ru-RU" sz="1600" b="1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ru-RU" sz="1600" dirty="0">
                <a:solidFill>
                  <a:srgbClr val="000000"/>
                </a:solidFill>
                <a:latin typeface="Century Gothic" panose="020B0502020202020204" pitchFamily="34" charset="0"/>
                <a:ea typeface="Arial" panose="020B0604020202020204" pitchFamily="34" charset="0"/>
                <a:cs typeface="Arial"/>
              </a:rPr>
              <a:t>Систематизация и публикация материалов победителей и участников конкурсов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9CA9E11-A654-47C5-9D42-C33D33BD4B05}"/>
              </a:ext>
            </a:extLst>
          </p:cNvPr>
          <p:cNvSpPr/>
          <p:nvPr/>
        </p:nvSpPr>
        <p:spPr bwMode="auto">
          <a:xfrm>
            <a:off x="-1588" y="1123908"/>
            <a:ext cx="12193588" cy="4603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A9BF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955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;p17"/>
          <p:cNvSpPr txBox="1"/>
          <p:nvPr/>
        </p:nvSpPr>
        <p:spPr>
          <a:xfrm>
            <a:off x="1132764" y="1080597"/>
            <a:ext cx="3739486" cy="553957"/>
          </a:xfrm>
          <a:prstGeom prst="rect">
            <a:avLst/>
          </a:prstGeom>
          <a:solidFill>
            <a:srgbClr val="91D785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-RU" sz="2000" b="1" kern="0" dirty="0">
                <a:latin typeface="Century Gothic" panose="020B0502020202020204" pitchFamily="34" charset="0"/>
                <a:ea typeface="PT Sans"/>
                <a:cs typeface="PT Sans"/>
                <a:sym typeface="Arial"/>
              </a:rPr>
              <a:t>НА УРОВНЕ РЕГИОНА</a:t>
            </a:r>
          </a:p>
        </p:txBody>
      </p:sp>
      <p:sp>
        <p:nvSpPr>
          <p:cNvPr id="47" name="Google Shape;92;p17"/>
          <p:cNvSpPr txBox="1"/>
          <p:nvPr/>
        </p:nvSpPr>
        <p:spPr>
          <a:xfrm>
            <a:off x="6290356" y="1139139"/>
            <a:ext cx="5573986" cy="5231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1F6F43"/>
                </a:solidFill>
                <a:latin typeface="Century Gothic" panose="020B0502020202020204" pitchFamily="34" charset="0"/>
                <a:sym typeface="Arial"/>
              </a:rPr>
              <a:t>На уровне муниципалитета</a:t>
            </a:r>
          </a:p>
        </p:txBody>
      </p:sp>
      <p:sp>
        <p:nvSpPr>
          <p:cNvPr id="19" name="AutoShape 5" descr="https://toipkro.ru/content/editor/4.%20CRPM/KONKURSY/ZA%20NRAVSTVENNY%20PODVIG/Za-nravstvennyj-podvig.png"/>
          <p:cNvSpPr>
            <a:spLocks noChangeAspect="1" noChangeArrowheads="1"/>
          </p:cNvSpPr>
          <p:nvPr/>
        </p:nvSpPr>
        <p:spPr bwMode="auto">
          <a:xfrm>
            <a:off x="155575" y="57888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0" y="163382"/>
            <a:ext cx="12192000" cy="830997"/>
          </a:xfrm>
          <a:prstGeom prst="rect">
            <a:avLst/>
          </a:prstGeom>
          <a:solidFill>
            <a:srgbClr val="1F6F43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400" b="1" kern="0" dirty="0">
                <a:solidFill>
                  <a:schemeClr val="bg1"/>
                </a:solidFill>
                <a:latin typeface="Century Gothic" panose="020B0502020202020204" pitchFamily="34" charset="0"/>
                <a:ea typeface="PT Sans"/>
                <a:cs typeface="PT Sans"/>
              </a:rPr>
              <a:t>АЛГОРИТМ ОРГАНИЗАЦИОННО-МЕТОДИЧЕСКОГО СОПРОВОЖДЕНИЯ КОНКУРСНОГО ДВИЖЕНИЯ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155755" y="1635251"/>
            <a:ext cx="5426179" cy="5024856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1F6F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445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200" b="1">
              <a:solidFill>
                <a:sysClr val="windowText" lastClr="000000"/>
              </a:solidFill>
              <a:latin typeface="Century Gothic"/>
              <a:ea typeface="Microsoft YaHei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0375" y="1744768"/>
            <a:ext cx="5019556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Информационное сопровождение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педагогического сообщества региона (сайты и </a:t>
            </a:r>
            <a:r>
              <a:rPr lang="ru-RU" sz="1600" dirty="0" err="1">
                <a:solidFill>
                  <a:sysClr val="windowText" lastClr="000000"/>
                </a:solidFill>
                <a:latin typeface="Century Gothic"/>
              </a:rPr>
              <a:t>госпаблики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 ДО ТО, ТОИПКРО и др.)</a:t>
            </a:r>
          </a:p>
          <a:p>
            <a:pPr lvl="0"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Организация 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методической поддержки потенциальных участников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 (организация установочных семинаров, проведение обучения участников посредством региональных школ профессиональных конкурсов и т.д.)</a:t>
            </a:r>
          </a:p>
          <a:p>
            <a:pPr lvl="0"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Обеспечение 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организационно-методического сопровождения участников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в процессе проведения конкурсных испытаний.</a:t>
            </a:r>
          </a:p>
          <a:p>
            <a:pPr lvl="0"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Обеспечение </a:t>
            </a:r>
            <a:r>
              <a:rPr lang="ru-RU" sz="1600" b="1" dirty="0" err="1">
                <a:solidFill>
                  <a:sysClr val="windowText" lastClr="000000"/>
                </a:solidFill>
                <a:latin typeface="Century Gothic"/>
              </a:rPr>
              <a:t>постконкурсного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 сопровождения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(формирование банка лучших практик, привлечение участников конкурсов к проведению ключевых образовательных событий региона, поддержка в </a:t>
            </a:r>
            <a:r>
              <a:rPr lang="ru-RU" sz="1600" dirty="0" err="1">
                <a:solidFill>
                  <a:sysClr val="windowText" lastClr="000000"/>
                </a:solidFill>
                <a:latin typeface="Century Gothic"/>
              </a:rPr>
              <a:t>карьеропостроении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 победителей и призеров и т.д.)</a:t>
            </a:r>
          </a:p>
        </p:txBody>
      </p:sp>
      <p:sp>
        <p:nvSpPr>
          <p:cNvPr id="18" name="Google Shape;92;p17"/>
          <p:cNvSpPr txBox="1"/>
          <p:nvPr/>
        </p:nvSpPr>
        <p:spPr>
          <a:xfrm>
            <a:off x="7238355" y="1096517"/>
            <a:ext cx="3739486" cy="553957"/>
          </a:xfrm>
          <a:prstGeom prst="rect">
            <a:avLst/>
          </a:prstGeom>
          <a:solidFill>
            <a:srgbClr val="91D785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ru-RU" sz="2000" b="1" kern="0" dirty="0">
                <a:latin typeface="Century Gothic" panose="020B0502020202020204" pitchFamily="34" charset="0"/>
                <a:ea typeface="PT Sans"/>
                <a:cs typeface="PT Sans"/>
                <a:sym typeface="Arial"/>
              </a:rPr>
              <a:t>НА УРОВНЕ МОУО</a:t>
            </a: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5800299" y="1651171"/>
            <a:ext cx="6229533" cy="5024856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1F6F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445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200" b="1">
              <a:solidFill>
                <a:sysClr val="windowText" lastClr="000000"/>
              </a:solidFill>
              <a:latin typeface="Century Gothic"/>
              <a:ea typeface="Microsoft YaHei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9533" y="1706285"/>
            <a:ext cx="5768486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Информационное сопровождение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педагогического сообщества муниципалитета (сайт МОУ, рабочие чаты и др.)</a:t>
            </a:r>
          </a:p>
          <a:p>
            <a:pPr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Организация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 методической поддержки потенциальных участников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(привлечение и направление потенциальных участников на мероприятия региона, организация обучающих мероприятий на муниципальном уровне и т.д.)</a:t>
            </a:r>
          </a:p>
          <a:p>
            <a:pPr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Обеспечение 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организационно-методического сопровождения участников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 в процессе проведения конкурсных испытаний (координация участия конкурсанта, присутствие представителей МОУ и команды ОО на конкурсных испытаниях выборочно и награждении по итогам конкурсов и др.)</a:t>
            </a:r>
          </a:p>
          <a:p>
            <a:pPr indent="1800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Обеспечение </a:t>
            </a:r>
            <a:r>
              <a:rPr lang="ru-RU" sz="1600" b="1" dirty="0" err="1">
                <a:solidFill>
                  <a:sysClr val="windowText" lastClr="000000"/>
                </a:solidFill>
                <a:latin typeface="Century Gothic"/>
              </a:rPr>
              <a:t>постконкурсного</a:t>
            </a:r>
            <a:r>
              <a:rPr lang="ru-RU" sz="1600" b="1" dirty="0">
                <a:solidFill>
                  <a:sysClr val="windowText" lastClr="000000"/>
                </a:solidFill>
                <a:latin typeface="Century Gothic"/>
              </a:rPr>
              <a:t> сопровождения 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(формирование банка лучших практик, привлечение участников к проведению образовательных событий муниципалитета, поддержка в </a:t>
            </a:r>
            <a:r>
              <a:rPr lang="ru-RU" sz="1600" dirty="0" err="1">
                <a:solidFill>
                  <a:sysClr val="windowText" lastClr="000000"/>
                </a:solidFill>
                <a:latin typeface="Century Gothic"/>
              </a:rPr>
              <a:t>карьеропостроении</a:t>
            </a:r>
            <a:r>
              <a:rPr lang="ru-RU" sz="1600" dirty="0">
                <a:solidFill>
                  <a:sysClr val="windowText" lastClr="000000"/>
                </a:solidFill>
                <a:latin typeface="Century Gothic"/>
              </a:rPr>
              <a:t> победителей и призеров и т.д.)</a:t>
            </a:r>
          </a:p>
        </p:txBody>
      </p:sp>
    </p:spTree>
    <p:extLst>
      <p:ext uri="{BB962C8B-B14F-4D97-AF65-F5344CB8AC3E}">
        <p14:creationId xmlns:p14="http://schemas.microsoft.com/office/powerpoint/2010/main" val="3530677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334318"/>
              </p:ext>
            </p:extLst>
          </p:nvPr>
        </p:nvGraphicFramePr>
        <p:xfrm>
          <a:off x="0" y="6"/>
          <a:ext cx="12091915" cy="6768543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542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5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16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41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54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69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277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333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968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0993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20100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05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6960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МУНИЦИПАЛИТЕТ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Учитель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Воспитатель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Педагог-психолог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Учитель-дефектолог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Сердце отдаю детям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За нравственный подвиг учителя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Премии лучшим учителям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Знание - сила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За нами будущее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Через тернии к звездам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Флагманы 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Наставничество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Кол-во человек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г. Томск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58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224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ЗАТО Северск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63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2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Асиновский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30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Колпашевский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29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г. Стрежевой 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55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Каргасокский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34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19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Александровский</a:t>
                      </a:r>
                      <a:r>
                        <a:rPr lang="ru-RU" sz="1100" b="1" u="none" strike="noStrike" baseline="0" dirty="0">
                          <a:effectLst/>
                          <a:latin typeface="Century Gothic" pitchFamily="34" charset="0"/>
                        </a:rPr>
                        <a:t> 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р-н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21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Верхнекетский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17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Молчановский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17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Первомайский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14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Подведомственные 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Томский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19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Парабельский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22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Чаинский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Зырянский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9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6619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Кожевниковский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6619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Кривошеинский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12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180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Шегарский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Бакчарский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г. Кедровый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 err="1">
                          <a:effectLst/>
                          <a:latin typeface="Century Gothic" pitchFamily="34" charset="0"/>
                        </a:rPr>
                        <a:t>Тегульдетский</a:t>
                      </a:r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 р-н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Century Gothic" pitchFamily="34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Century Gothic" pitchFamily="34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601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Итого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49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31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36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56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32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231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67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>
                          <a:effectLst/>
                          <a:latin typeface="Century Gothic" pitchFamily="34" charset="0"/>
                        </a:rPr>
                        <a:t>75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71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Century Gothic" pitchFamily="34" charset="0"/>
                        </a:rPr>
                        <a:t>718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L="8302" marR="8302" marT="8302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43812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1969</TotalTime>
  <Words>1645</Words>
  <Application>Microsoft Office PowerPoint</Application>
  <PresentationFormat>Широкоэкранный</PresentationFormat>
  <Paragraphs>558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Microsoft YaHei</vt:lpstr>
      <vt:lpstr>Arial</vt:lpstr>
      <vt:lpstr>Calibri</vt:lpstr>
      <vt:lpstr>Calibri Light</vt:lpstr>
      <vt:lpstr>Century Gothic</vt:lpstr>
      <vt:lpstr>PT Sans</vt:lpstr>
      <vt:lpstr>Symbol</vt:lpstr>
      <vt:lpstr>Times New Roman</vt:lpstr>
      <vt:lpstr>Trebuchet MS</vt:lpstr>
      <vt:lpstr>Wingdings</vt:lpstr>
      <vt:lpstr>Simple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Слушатель</dc:creator>
  <cp:lastModifiedBy>Н.А. Лахтикова</cp:lastModifiedBy>
  <cp:revision>107</cp:revision>
  <cp:lastPrinted>2026-02-17T05:51:19Z</cp:lastPrinted>
  <dcterms:created xsi:type="dcterms:W3CDTF">2025-09-21T12:25:51Z</dcterms:created>
  <dcterms:modified xsi:type="dcterms:W3CDTF">2026-02-17T06:11:48Z</dcterms:modified>
</cp:coreProperties>
</file>