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77" y="4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102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81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825" y="1967"/>
            <a:ext cx="7877175" cy="68540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328000"/>
            <a:ext cx="5476875" cy="15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2400" b="1" dirty="0" smtClean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педагогический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2400" b="1" dirty="0" smtClean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проектов </a:t>
            </a:r>
          </a:p>
          <a:p>
            <a:pPr marL="0" indent="0" algn="l">
              <a:lnSpc>
                <a:spcPct val="118500"/>
              </a:lnSpc>
              <a:buNone/>
            </a:pPr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3200" b="1" dirty="0" err="1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</a:t>
            </a:r>
            <a:endParaRPr lang="ru-RU" sz="3200" b="1" dirty="0" smtClean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истокам»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35573" y="4351292"/>
            <a:ext cx="4404244" cy="1985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85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</a:t>
            </a:r>
            <a:r>
              <a:rPr lang="en-US" sz="2000" b="1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словия</a:t>
            </a:r>
            <a:r>
              <a:rPr lang="en-US" sz="2000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участия</a:t>
            </a:r>
            <a:endParaRPr lang="ru-RU" sz="2000" b="1" dirty="0" smtClean="0">
              <a:solidFill>
                <a:srgbClr val="5384B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 algn="l">
              <a:lnSpc>
                <a:spcPct val="118500"/>
              </a:lnSpc>
              <a:buFont typeface="Wingdings" panose="05000000000000000000" pitchFamily="2" charset="2"/>
              <a:buChar char="§"/>
            </a:pPr>
            <a:r>
              <a:rPr lang="en-US" sz="2000" b="1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</a:t>
            </a:r>
            <a:r>
              <a:rPr lang="en-US" sz="2000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2000" b="1" dirty="0" smtClean="0">
              <a:solidFill>
                <a:srgbClr val="5384B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 algn="l">
              <a:lnSpc>
                <a:spcPct val="118500"/>
              </a:lnSpc>
              <a:buFont typeface="Wingdings" panose="05000000000000000000" pitchFamily="2" charset="2"/>
              <a:buChar char="§"/>
            </a:pPr>
            <a:r>
              <a:rPr lang="en-US" sz="2000" b="1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</a:t>
            </a:r>
            <a:r>
              <a:rPr lang="en-US" sz="2000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конкурсным материалам</a:t>
            </a:r>
            <a:endParaRPr lang="en-US" sz="2000" b="1" dirty="0"/>
          </a:p>
        </p:txBody>
      </p:sp>
      <p:sp>
        <p:nvSpPr>
          <p:cNvPr id="6" name="Text 2"/>
          <p:cNvSpPr txBox="1"/>
          <p:nvPr/>
        </p:nvSpPr>
        <p:spPr>
          <a:xfrm>
            <a:off x="8162925" y="6501432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конкурсе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2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849389" y="3927853"/>
            <a:ext cx="2846311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организацию и проведение конкурса, порядок подачи материалов, оценивания и награждения.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065229" y="3165502"/>
            <a:ext cx="2799761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положения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624048" y="3927853"/>
            <a:ext cx="2846311" cy="173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99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Томская епархия Русской Православной </a:t>
            </a:r>
            <a:r>
              <a:rPr lang="en-US" sz="1399" dirty="0" err="1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Церкви</a:t>
            </a:r>
            <a:r>
              <a:rPr lang="en-US" sz="1399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endParaRPr lang="ru-RU" sz="1399" dirty="0" smtClean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en-US" sz="1399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99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Томская духовная семинария, Департамент образования Томской области, </a:t>
            </a:r>
            <a:endParaRPr lang="ru-RU" sz="1399" dirty="0" smtClean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ru-RU" sz="1399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ЧОУ </a:t>
            </a:r>
            <a:r>
              <a:rPr lang="en-US" sz="1399" dirty="0" err="1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</a:t>
            </a:r>
            <a:r>
              <a:rPr lang="en-US" sz="1399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99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«Томь».</a:t>
            </a:r>
            <a:endParaRPr lang="en-US" sz="1399" dirty="0">
              <a:solidFill>
                <a:srgbClr val="0070C0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4803802" y="3153155"/>
            <a:ext cx="2846311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Учредители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625599" y="4131420"/>
            <a:ext cx="2846311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Оргкомитет Дней славянской письменности и культуры и гимназия «Томь».</a:t>
            </a:r>
            <a:endParaRPr lang="en-US" sz="1500" dirty="0">
              <a:solidFill>
                <a:srgbClr val="0070C0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8695937" y="3238012"/>
            <a:ext cx="2846311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313165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духовно-нравственного и гражданско-патриотического воспитания.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476250" y="240030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Воспитательный вектор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238875" y="313165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творческих инициатив педагогических работников.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238875" y="240030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инициативы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238875" y="541548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лучших практик и передача современного педагогического опыта, включая опыт православной педагогики.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238875" y="468413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практиками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030954"/>
            <a:ext cx="11239500" cy="226107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</a:t>
            </a:r>
            <a:r>
              <a:rPr lang="en-US" sz="3900" b="1" dirty="0" err="1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</a:t>
            </a: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900" b="1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</a:t>
            </a:r>
            <a:r>
              <a:rPr lang="ru-RU" sz="3900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900" dirty="0"/>
          </a:p>
        </p:txBody>
      </p:sp>
      <p:sp>
        <p:nvSpPr>
          <p:cNvPr id="6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25" dirty="0"/>
          </a:p>
        </p:txBody>
      </p:sp>
      <p:sp>
        <p:nvSpPr>
          <p:cNvPr id="7" name="Text 2"/>
          <p:cNvSpPr txBox="1"/>
          <p:nvPr/>
        </p:nvSpPr>
        <p:spPr>
          <a:xfrm>
            <a:off x="829503" y="5078630"/>
            <a:ext cx="2846311" cy="1169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5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всех предметов, преподаватели, педагоги дополнительного образования, библиотекари и другие специалисты.</a:t>
            </a:r>
            <a:endParaRPr lang="en-US" sz="1350" dirty="0">
              <a:solidFill>
                <a:srgbClr val="0070C0"/>
              </a:solidFill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829503" y="4388090"/>
            <a:ext cx="2846311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работники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4624048" y="5078630"/>
            <a:ext cx="2846311" cy="1169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участников не ограничивается.</a:t>
            </a:r>
            <a:endParaRPr lang="en-US" sz="1350" dirty="0"/>
          </a:p>
        </p:txBody>
      </p:sp>
      <p:sp>
        <p:nvSpPr>
          <p:cNvPr id="10" name="Text 5"/>
          <p:cNvSpPr txBox="1"/>
          <p:nvPr/>
        </p:nvSpPr>
        <p:spPr>
          <a:xfrm>
            <a:off x="4624048" y="4388090"/>
            <a:ext cx="2846311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возрастных ограничений</a:t>
            </a:r>
            <a:endParaRPr lang="en-US" sz="1800" dirty="0"/>
          </a:p>
        </p:txBody>
      </p:sp>
      <p:sp>
        <p:nvSpPr>
          <p:cNvPr id="11" name="Text 6"/>
          <p:cNvSpPr txBox="1"/>
          <p:nvPr/>
        </p:nvSpPr>
        <p:spPr>
          <a:xfrm>
            <a:off x="8516183" y="5078630"/>
            <a:ext cx="2846311" cy="1169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участвовать индивидуально или группой; в групповой разработке — не более пяти авторов.</a:t>
            </a:r>
            <a:endParaRPr lang="en-US" sz="1350" dirty="0"/>
          </a:p>
        </p:txBody>
      </p:sp>
      <p:sp>
        <p:nvSpPr>
          <p:cNvPr id="12" name="Text 7"/>
          <p:cNvSpPr txBox="1"/>
          <p:nvPr/>
        </p:nvSpPr>
        <p:spPr>
          <a:xfrm>
            <a:off x="8516183" y="4388090"/>
            <a:ext cx="2846311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 или командой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4311" y="-1396345"/>
            <a:ext cx="154958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835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и условия участия</a:t>
            </a:r>
            <a:endParaRPr lang="en-US" sz="3835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6869382" y="4425411"/>
            <a:ext cx="4533412" cy="135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проводится заочно; </a:t>
            </a:r>
            <a:endParaRPr lang="ru-RU" sz="1500" dirty="0" smtClean="0">
              <a:solidFill>
                <a:srgbClr val="5384B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en-US" sz="1500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конкурсная</a:t>
            </a:r>
            <a:r>
              <a:rPr lang="en-US" sz="15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vk.com/club230023915?from=groups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8500"/>
              </a:lnSpc>
              <a:buNone/>
            </a:pP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227037" y="3650905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Заочный формат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615947" y="146920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Участие, проверка работ на плагиат, дипломы, публикация работ — бесплатно.</a:t>
            </a:r>
            <a:endParaRPr lang="en-US" sz="1500" dirty="0">
              <a:solidFill>
                <a:srgbClr val="0070C0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369017" y="863887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702458" y="2671214"/>
            <a:ext cx="503234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проведения: с 1 октября по 1 мая; актуальные сведения указаны на официальной странице конкурса.</a:t>
            </a:r>
            <a:endParaRPr lang="en-US" sz="1500" dirty="0">
              <a:solidFill>
                <a:srgbClr val="0070C0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869417" y="2131224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</a:t>
            </a:r>
            <a:endParaRPr lang="en-US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40" y="2407069"/>
            <a:ext cx="5705374" cy="357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333642"/>
            <a:ext cx="1707514" cy="18662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14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</a:t>
            </a:r>
            <a:r>
              <a:rPr lang="en-US" sz="14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</a:t>
            </a:r>
            <a:r>
              <a:rPr lang="en-US" sz="1400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400" dirty="0" smtClean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18500"/>
              </a:lnSpc>
              <a:buNone/>
            </a:pPr>
            <a:r>
              <a:rPr lang="en-US" sz="1400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материалов духовно-нравственного содержания, встречи, экскурсии и дистанционные семинары.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935947"/>
            <a:ext cx="1938704" cy="200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октября — 1 апреля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2950622" y="4333642"/>
            <a:ext cx="1549422" cy="18662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14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заявок и конкурсных работ; проверка на плагиат.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2950622" y="3935946"/>
            <a:ext cx="154942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апреля — 1 мая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266902" y="4333642"/>
            <a:ext cx="1549422" cy="18662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14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жюри и определение победителей.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337907" y="3935946"/>
            <a:ext cx="1478413" cy="200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— 13 мая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7583181" y="4333642"/>
            <a:ext cx="1549422" cy="18662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140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итогов, отправка дипломов и сертификатов, круглый стол.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583181" y="3935946"/>
            <a:ext cx="154942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12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— 25 мая</a:t>
            </a:r>
            <a:endParaRPr lang="en-US" sz="1312" dirty="0"/>
          </a:p>
        </p:txBody>
      </p:sp>
      <p:sp>
        <p:nvSpPr>
          <p:cNvPr id="11" name="Text 8"/>
          <p:cNvSpPr txBox="1"/>
          <p:nvPr/>
        </p:nvSpPr>
        <p:spPr>
          <a:xfrm>
            <a:off x="9899463" y="4333642"/>
            <a:ext cx="1549422" cy="18662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работ на сайте.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9899463" y="3935946"/>
            <a:ext cx="154942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12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мая — 6 июня</a:t>
            </a:r>
            <a:endParaRPr lang="en-US" sz="1312" dirty="0"/>
          </a:p>
        </p:txBody>
      </p:sp>
      <p:sp>
        <p:nvSpPr>
          <p:cNvPr id="13" name="Text 1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этапов конкурса</a:t>
            </a:r>
            <a:endParaRPr lang="en-US" sz="3900" dirty="0"/>
          </a:p>
        </p:txBody>
      </p:sp>
      <p:sp>
        <p:nvSpPr>
          <p:cNvPr id="14" name="Text 11"/>
          <p:cNvSpPr txBox="1"/>
          <p:nvPr/>
        </p:nvSpPr>
        <p:spPr>
          <a:xfrm>
            <a:off x="8162925" y="6501426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296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8733738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sz="3900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 ЭТАП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26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1544143" y="2494052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Приглашенные лекторы из епархии, преподаватели, учителя. </a:t>
            </a:r>
          </a:p>
          <a:p>
            <a:pPr marL="0" indent="0" algn="l">
              <a:lnSpc>
                <a:spcPct val="118500"/>
              </a:lnSpc>
              <a:buNone/>
            </a:pPr>
            <a:r>
              <a:rPr lang="ru-RU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 темы по православной педагогике, Библии,</a:t>
            </a:r>
            <a:r>
              <a:rPr lang="ru-RU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православия, </a:t>
            </a:r>
            <a:r>
              <a:rPr lang="en-US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1899740" y="2235203"/>
            <a:ext cx="7345558" cy="285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-120"/>
              </a:rPr>
              <a:t>Л</a:t>
            </a:r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-120"/>
              </a:rPr>
              <a:t>ЕКТОРИЙ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93" y="2390199"/>
            <a:ext cx="292517" cy="26001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84390" y="3643768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Участником может стать каждый учитель</a:t>
            </a:r>
            <a:r>
              <a:rPr lang="en-US" sz="12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684390" y="3358595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СЕМИНАРЫ, КРУГЛЫЕ СТОЛЫ, МАСТЕР-КЛАССЫ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93" y="3510447"/>
            <a:ext cx="292517" cy="26001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544143" y="4740835"/>
            <a:ext cx="7580807" cy="54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экскурсий Томской епархии. Руководитель Кудинова Лариса Валерьевна</a:t>
            </a:r>
            <a:r>
              <a:rPr lang="en-US" sz="16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684390" y="4481987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ЭКСКУРСИИ 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575" y="4620732"/>
            <a:ext cx="255952" cy="292517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544143" y="5864228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на сайте и </a:t>
            </a:r>
            <a:r>
              <a:rPr lang="ru-RU" dirty="0" err="1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соц.сетях</a:t>
            </a:r>
            <a:r>
              <a:rPr lang="ru-RU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дипло</a:t>
            </a:r>
            <a:r>
              <a:rPr lang="ru-RU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 регионального уровня</a:t>
            </a:r>
            <a:r>
              <a:rPr lang="en-US" sz="1200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1544143" y="5579055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b="1" dirty="0" smtClean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– ПРОЕКТ  УЧАСТНИКА КОНКУРСА </a:t>
            </a:r>
            <a:endParaRPr lang="en-US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293" y="5773366"/>
            <a:ext cx="292517" cy="234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конкурса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26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1544143" y="2494052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связанные с историей, культурой и традициями родного края</a:t>
            </a: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544143" y="2208879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Краеведение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93" y="2390199"/>
            <a:ext cx="292517" cy="26001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44143" y="3617444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Практики, формирующие ценностные ориентиры обучающихся</a:t>
            </a: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544143" y="3332271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Духовно-нравственное обучение и воспитание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93" y="3510447"/>
            <a:ext cx="292517" cy="26001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544143" y="4740836"/>
            <a:ext cx="7694125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 методические разработки гражданско-патриотической </a:t>
            </a:r>
            <a:r>
              <a:rPr lang="en-US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направленности</a:t>
            </a: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544143" y="4455663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Патриотическое воспитание</a:t>
            </a:r>
            <a:endParaRPr lang="en-US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575" y="4620732"/>
            <a:ext cx="255952" cy="292517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544143" y="5864228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подходы православной педагогики.</a:t>
            </a:r>
            <a:endParaRPr lang="en-US" sz="1600" dirty="0"/>
          </a:p>
        </p:txBody>
      </p:sp>
      <p:sp>
        <p:nvSpPr>
          <p:cNvPr id="15" name="Text 9"/>
          <p:cNvSpPr txBox="1"/>
          <p:nvPr/>
        </p:nvSpPr>
        <p:spPr>
          <a:xfrm>
            <a:off x="1544143" y="5579055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педагогика</a:t>
            </a:r>
            <a:endParaRPr lang="en-US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293" y="5773366"/>
            <a:ext cx="292517" cy="23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8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841" y="2140768"/>
            <a:ext cx="2243579" cy="447467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25" y="1702510"/>
            <a:ext cx="9524279" cy="47989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76250"/>
            <a:ext cx="6895511" cy="8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835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конкурсных работ</a:t>
            </a:r>
            <a:endParaRPr lang="en-US" sz="3835" dirty="0"/>
          </a:p>
        </p:txBody>
      </p:sp>
      <p:sp>
        <p:nvSpPr>
          <p:cNvPr id="5" name="Text 1"/>
          <p:cNvSpPr txBox="1"/>
          <p:nvPr/>
        </p:nvSpPr>
        <p:spPr>
          <a:xfrm>
            <a:off x="7268606" y="288886"/>
            <a:ext cx="4759995" cy="185188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78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2400" b="1" dirty="0">
                <a:solidFill>
                  <a:srgbClr val="00B0F0"/>
                </a:solidFill>
                <a:latin typeface="Comic Sans MS" panose="030F0702030302020204" pitchFamily="66" charset="0"/>
                <a:ea typeface="Arial" pitchFamily="34" charset="-122"/>
                <a:cs typeface="Arial" pitchFamily="34" charset="-120"/>
              </a:rPr>
              <a:t>Выберите форму, которая точнее всего соответствует содержанию вашей разработки</a:t>
            </a:r>
            <a:r>
              <a:rPr lang="en-US" sz="1800" b="1" dirty="0">
                <a:solidFill>
                  <a:srgbClr val="00B0F0"/>
                </a:solidFill>
                <a:latin typeface="Comic Sans MS" panose="030F0702030302020204" pitchFamily="66" charset="0"/>
                <a:ea typeface="Arial" pitchFamily="34" charset="-122"/>
                <a:cs typeface="Arial" pitchFamily="34" charset="-120"/>
              </a:rPr>
              <a:t>.</a:t>
            </a:r>
            <a:endParaRPr lang="en-US" sz="18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2"/>
          <p:cNvSpPr txBox="1"/>
          <p:nvPr/>
        </p:nvSpPr>
        <p:spPr>
          <a:xfrm>
            <a:off x="7618628" y="3624411"/>
            <a:ext cx="4116172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162925" y="6501436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Номинации и дипломы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692786" y="4358194"/>
            <a:ext cx="2004186" cy="153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185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образовательный проект; </a:t>
            </a:r>
            <a:endParaRPr lang="ru-RU" sz="1400" dirty="0" smtClean="0">
              <a:solidFill>
                <a:srgbClr val="0000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>
              <a:lnSpc>
                <a:spcPct val="118500"/>
              </a:lnSpc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</a:t>
            </a:r>
            <a:r>
              <a:rPr lang="en-US" sz="1400" dirty="0" err="1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учший</a:t>
            </a:r>
            <a:r>
              <a:rPr lang="en-US" sz="1400" dirty="0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воспитательный проект.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692786" y="3626907"/>
            <a:ext cx="2107804" cy="588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</a:t>
            </a:r>
            <a:endParaRPr 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3578861" y="4358194"/>
            <a:ext cx="2004186" cy="153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Лучшая программа</a:t>
            </a: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3578861" y="3626907"/>
            <a:ext cx="2107804" cy="588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</a:t>
            </a:r>
            <a:endParaRPr 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464936" y="4358194"/>
            <a:ext cx="2004186" cy="153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опыт работы; </a:t>
            </a:r>
            <a:endParaRPr lang="ru-RU" sz="1400" dirty="0" smtClean="0">
              <a:solidFill>
                <a:srgbClr val="0000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</a:t>
            </a:r>
            <a:r>
              <a:rPr lang="en-US" sz="1400" dirty="0" err="1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учшая</a:t>
            </a:r>
            <a:r>
              <a:rPr lang="en-US" sz="1400" dirty="0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статья.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464936" y="3626907"/>
            <a:ext cx="2107804" cy="588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 статья</a:t>
            </a:r>
            <a:endParaRPr 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9351011" y="4358194"/>
            <a:ext cx="2004186" cy="1533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400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каждой номинации предусмотрены дипломы I, II и III </a:t>
            </a:r>
            <a:r>
              <a:rPr lang="en-US" sz="1400" dirty="0" err="1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</a:t>
            </a:r>
            <a:r>
              <a:rPr lang="en-US" sz="1400" dirty="0" smtClean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sz="1400" dirty="0" smtClean="0">
              <a:solidFill>
                <a:srgbClr val="0000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9351011" y="3626907"/>
            <a:ext cx="2107804" cy="588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</a:t>
            </a:r>
            <a:endParaRPr 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15151" y="859346"/>
            <a:ext cx="3944528" cy="9541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78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Сертификаты получат 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все участники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313165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Актуальность; </a:t>
            </a:r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</a:t>
            </a:r>
            <a:r>
              <a:rPr lang="en-US" sz="15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оответствие</a:t>
            </a: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традиционным духовно-нравственным ценностям российского народа</a:t>
            </a: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476250" y="240030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ценности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238875" y="313165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результативность; </a:t>
            </a:r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en-US" sz="15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</a:t>
            </a: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и идеи.</a:t>
            </a:r>
            <a:endParaRPr lang="en-US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238875" y="240030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238875" y="5415483"/>
            <a:ext cx="4408982" cy="994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техник и методик, ориентированных на продуктивную, активную деятельность учащихся.</a:t>
            </a:r>
            <a:endParaRPr lang="en-US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238875" y="4684133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инструментарий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76250" y="5415483"/>
            <a:ext cx="4491676" cy="125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Систематизированность </a:t>
            </a:r>
            <a:r>
              <a:rPr lang="en-US" sz="15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изложения</a:t>
            </a: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</a:t>
            </a:r>
            <a:r>
              <a:rPr lang="en-US" sz="15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онятное</a:t>
            </a: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методическое описание, </a:t>
            </a:r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lnSpc>
                <a:spcPct val="118500"/>
              </a:lnSpc>
              <a:buFont typeface="Wingdings" panose="05000000000000000000" pitchFamily="2" charset="2"/>
              <a:buChar char="ü"/>
            </a:pP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</a:t>
            </a:r>
            <a:r>
              <a:rPr lang="en-US" sz="15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лубина</a:t>
            </a: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используемых технологий.</a:t>
            </a:r>
            <a:endParaRPr lang="en-US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476250" y="4684133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проработки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подать работу</a:t>
            </a:r>
            <a:endParaRPr lang="en-US" sz="3900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1544143" y="2494052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Оформите заявку на участие в конкурсе.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544143" y="2208879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12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Заполните заявку</a:t>
            </a:r>
            <a:endParaRPr lang="en-US" sz="1312" dirty="0"/>
          </a:p>
        </p:txBody>
      </p:sp>
      <p:sp>
        <p:nvSpPr>
          <p:cNvPr id="7" name="Text 4"/>
          <p:cNvSpPr txBox="1"/>
          <p:nvPr/>
        </p:nvSpPr>
        <p:spPr>
          <a:xfrm>
            <a:off x="1544143" y="3617444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Приложите согласие на обработку персональных данных.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544143" y="3332271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12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Подпишите согласие</a:t>
            </a:r>
            <a:endParaRPr lang="en-US" sz="1312" dirty="0"/>
          </a:p>
        </p:txBody>
      </p:sp>
      <p:sp>
        <p:nvSpPr>
          <p:cNvPr id="9" name="Text 6"/>
          <p:cNvSpPr txBox="1"/>
          <p:nvPr/>
        </p:nvSpPr>
        <p:spPr>
          <a:xfrm>
            <a:off x="1544143" y="4740836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работы, если их несколько, требуется отдельная заявка.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544143" y="4455663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12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Оформляйте работы отдельно</a:t>
            </a:r>
            <a:endParaRPr lang="en-US" sz="1312" dirty="0"/>
          </a:p>
        </p:txBody>
      </p:sp>
      <p:sp>
        <p:nvSpPr>
          <p:cNvPr id="11" name="Text 8"/>
          <p:cNvSpPr txBox="1"/>
          <p:nvPr/>
        </p:nvSpPr>
        <p:spPr>
          <a:xfrm>
            <a:off x="1544143" y="5864228"/>
            <a:ext cx="7580807" cy="36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Направьте работу не позднее даты на официальной странице конкурса; поздние работы участвуют в следующем потоке.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544143" y="5579055"/>
            <a:ext cx="7432252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312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срок</a:t>
            </a:r>
            <a:endParaRPr lang="en-US" sz="1312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145" y="2238130"/>
            <a:ext cx="3592282" cy="2646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57563" y="476250"/>
            <a:ext cx="5476875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3333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оформлению материалов</a:t>
            </a:r>
            <a:endParaRPr lang="en-US" sz="3333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997440"/>
            <a:ext cx="4438942" cy="12573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78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  <a:scene3d>
            <a:camera prst="perspectiveContrastingRightFacing"/>
            <a:lightRig rig="threePt" dir="t"/>
          </a:scene3d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500"/>
              </a:lnSpc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принимаются в электронном виде на русском языке</a:t>
            </a:r>
            <a:r>
              <a:rPr lang="en-US" sz="1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210424" y="5124450"/>
            <a:ext cx="4524376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799020" y="1764153"/>
            <a:ext cx="41161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 конкурсе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162925" y="6501445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6438900" cy="1161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835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и публикация</a:t>
            </a:r>
            <a:endParaRPr lang="en-US" sz="3835" dirty="0"/>
          </a:p>
        </p:txBody>
      </p:sp>
      <p:sp>
        <p:nvSpPr>
          <p:cNvPr id="4" name="Text 1"/>
          <p:cNvSpPr txBox="1"/>
          <p:nvPr/>
        </p:nvSpPr>
        <p:spPr>
          <a:xfrm>
            <a:off x="8162925" y="6501431"/>
            <a:ext cx="3571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8500"/>
              </a:lnSpc>
              <a:buNone/>
            </a:pPr>
            <a:r>
              <a:rPr lang="en-US" sz="11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476249" y="3131650"/>
            <a:ext cx="4482249" cy="1468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Подавая заявку, участник подтверждает авторство и права на публикацию работы; претензии третьих лиц урегулирует самостоятельно.</a:t>
            </a:r>
            <a:endParaRPr lang="en-US" dirty="0"/>
          </a:p>
        </p:txBody>
      </p:sp>
      <p:sp>
        <p:nvSpPr>
          <p:cNvPr id="6" name="Text 3"/>
          <p:cNvSpPr txBox="1"/>
          <p:nvPr/>
        </p:nvSpPr>
        <p:spPr>
          <a:xfrm>
            <a:off x="476250" y="240030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автора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704722" y="2024581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предоставляет организатору право на безвозмездную публикацию на информационной площадке, сайте гимназии и сайтах партнёров</a:t>
            </a:r>
            <a:r>
              <a:rPr lang="en-US" sz="149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96" dirty="0"/>
          </a:p>
        </p:txBody>
      </p:sp>
      <p:sp>
        <p:nvSpPr>
          <p:cNvPr id="8" name="Text 5"/>
          <p:cNvSpPr txBox="1"/>
          <p:nvPr/>
        </p:nvSpPr>
        <p:spPr>
          <a:xfrm>
            <a:off x="6747922" y="1270790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публикацию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661523" y="4318685"/>
            <a:ext cx="4408982" cy="751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вправе не принимать работы без объяснения причин, выборочно публиковать материалы и вносить редакторские и корректорские правки</a:t>
            </a:r>
            <a:r>
              <a:rPr lang="en-US" sz="130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5" dirty="0"/>
          </a:p>
        </p:txBody>
      </p:sp>
      <p:sp>
        <p:nvSpPr>
          <p:cNvPr id="10" name="Text 7"/>
          <p:cNvSpPr txBox="1"/>
          <p:nvPr/>
        </p:nvSpPr>
        <p:spPr>
          <a:xfrm>
            <a:off x="6549960" y="3753073"/>
            <a:ext cx="4322583" cy="551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1800" b="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редактура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F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54783" y="454745"/>
            <a:ext cx="8837629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8500"/>
              </a:lnSpc>
              <a:buNone/>
            </a:pPr>
            <a:r>
              <a:rPr lang="en-US" sz="3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подача материалов</a:t>
            </a:r>
            <a:endParaRPr lang="en-US" sz="39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457200" y="2102177"/>
            <a:ext cx="7517876" cy="42795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500"/>
              </a:lnSpc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Заявки и конкурсные работы отправляются по почте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800" dirty="0">
                <a:latin typeface="Arial" pitchFamily="34" charset="0"/>
                <a:ea typeface="Arial" pitchFamily="34" charset="-122"/>
                <a:cs typeface="Arial" pitchFamily="34" charset="-120"/>
              </a:rPr>
              <a:t>konkurs@gymn.tom.ru</a:t>
            </a:r>
            <a:endParaRPr lang="en-US" sz="2800" dirty="0"/>
          </a:p>
          <a:p>
            <a:pPr marL="0" indent="0" algn="l">
              <a:lnSpc>
                <a:spcPct val="118500"/>
              </a:lnSpc>
              <a:buNone/>
            </a:pP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>
              <a:lnSpc>
                <a:spcPct val="118500"/>
              </a:lnSpc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Конкурсная площадка: </a:t>
            </a:r>
            <a:r>
              <a:rPr lang="en-US" sz="2800" dirty="0">
                <a:latin typeface="Arial" pitchFamily="34" charset="0"/>
                <a:ea typeface="Arial" pitchFamily="34" charset="-122"/>
                <a:cs typeface="Arial" pitchFamily="34" charset="-120"/>
              </a:rPr>
              <a:t>vk.com/club230023915?from=groups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680</Words>
  <Application>Microsoft Office PowerPoint</Application>
  <PresentationFormat>Широкоэкранный</PresentationFormat>
  <Paragraphs>150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Helena</cp:lastModifiedBy>
  <cp:revision>12</cp:revision>
  <dcterms:created xsi:type="dcterms:W3CDTF">2026-09-27T13:17:54Z</dcterms:created>
  <dcterms:modified xsi:type="dcterms:W3CDTF">2026-09-27T16:09:54Z</dcterms:modified>
</cp:coreProperties>
</file>