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5" d="100"/>
          <a:sy n="115" d="100"/>
        </p:scale>
        <p:origin x="39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4211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konkurs@gymn.t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0141" y="0"/>
            <a:ext cx="3488042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4195397"/>
            <a:ext cx="6124575" cy="1390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9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научно-практическая конференция для </a:t>
            </a:r>
            <a:r>
              <a:rPr lang="en-US" sz="1459" dirty="0" err="1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обучающихся</a:t>
            </a:r>
            <a:r>
              <a:rPr lang="en-US" sz="1459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459" dirty="0" smtClean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r>
              <a:rPr lang="en-US" sz="1459" dirty="0" smtClean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–11 </a:t>
            </a:r>
            <a:r>
              <a:rPr lang="en-US" sz="1459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классов. Приглашаем педагогов представить проектные и исследовательские работы школьников о Томске и Томской области.</a:t>
            </a:r>
            <a:endParaRPr lang="en-US" sz="1459" dirty="0"/>
          </a:p>
          <a:p>
            <a:pPr marL="0" indent="0" algn="l">
              <a:lnSpc>
                <a:spcPct val="125000"/>
              </a:lnSpc>
              <a:buNone/>
            </a:pPr>
            <a:endParaRPr lang="en-US" sz="1459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459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Очный этап — 6 ноября 2026 года, ЧОУ гимназия «Томь», Томск, ул. Карташова, 68/1.</a:t>
            </a:r>
            <a:endParaRPr lang="en-US" sz="1459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1833197"/>
            <a:ext cx="6581775" cy="209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403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Приглашаем на конференцию «Город на Томи»</a:t>
            </a:r>
            <a:endParaRPr lang="en-US" sz="4030" dirty="0"/>
          </a:p>
        </p:txBody>
      </p:sp>
      <p:sp>
        <p:nvSpPr>
          <p:cNvPr id="6" name="Text 2"/>
          <p:cNvSpPr txBox="1"/>
          <p:nvPr/>
        </p:nvSpPr>
        <p:spPr>
          <a:xfrm>
            <a:off x="5857875" y="6805247"/>
            <a:ext cx="4762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998A847-C6C5-4F64-8E7A-80B542139E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727" y="257090"/>
            <a:ext cx="2363614" cy="22600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381000"/>
            <a:ext cx="89916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36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участвовать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5857875" y="6172200"/>
            <a:ext cx="4762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76250" y="2590800"/>
            <a:ext cx="3619500" cy="3419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7400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Исследовать родной край
</a:t>
            </a:r>
            <a:r>
              <a:rPr lang="en-US" sz="165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Развивать интерес школьников к истории и социокультурному наследию Томска и области.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4286250" y="2590800"/>
            <a:ext cx="3619500" cy="3419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7400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инициативу
</a:t>
            </a:r>
            <a:r>
              <a:rPr lang="en-US" sz="165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Создать условия для творческой и исследовательской активности детей.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096250" y="2590800"/>
            <a:ext cx="3619500" cy="3419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7400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 результат
</a:t>
            </a:r>
            <a:r>
              <a:rPr lang="en-US" sz="165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проектом или исследованием на региональной конференции.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381000"/>
            <a:ext cx="112395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36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 с чем может участвовать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5857875" y="6172200"/>
            <a:ext cx="4762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8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76250" y="1590675"/>
            <a:ext cx="266700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95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</a:t>
            </a:r>
            <a:endParaRPr lang="en-US" sz="1950" b="1" dirty="0"/>
          </a:p>
        </p:txBody>
      </p:sp>
      <p:sp>
        <p:nvSpPr>
          <p:cNvPr id="6" name="Text 3"/>
          <p:cNvSpPr txBox="1"/>
          <p:nvPr/>
        </p:nvSpPr>
        <p:spPr>
          <a:xfrm>
            <a:off x="476250" y="2076450"/>
            <a:ext cx="2857500" cy="2838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800" dirty="0" err="1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Обучающиеся</a:t>
            </a:r>
            <a:r>
              <a:rPr lang="en-US" sz="18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800" dirty="0" smtClean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r>
              <a:rPr lang="en-US" sz="1800" dirty="0" smtClean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–11 </a:t>
            </a:r>
            <a:r>
              <a:rPr lang="en-US" sz="18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классов общеобразовательных организаций Томска и Томской области.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3429000" y="1590675"/>
            <a:ext cx="257175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95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участия</a:t>
            </a:r>
            <a:endParaRPr lang="en-US" sz="1950" b="1" dirty="0"/>
          </a:p>
        </p:txBody>
      </p:sp>
      <p:sp>
        <p:nvSpPr>
          <p:cNvPr id="8" name="Text 5"/>
          <p:cNvSpPr txBox="1"/>
          <p:nvPr/>
        </p:nvSpPr>
        <p:spPr>
          <a:xfrm>
            <a:off x="3429000" y="2124075"/>
            <a:ext cx="2667000" cy="2838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8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 или командой до 5 </a:t>
            </a:r>
            <a:r>
              <a:rPr lang="en-US" sz="1800" dirty="0" err="1" smtClean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</a:t>
            </a:r>
            <a:endParaRPr lang="ru-RU" sz="1800" dirty="0" smtClean="0">
              <a:solidFill>
                <a:srgbClr val="2B2B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21900"/>
              </a:lnSpc>
              <a:buNone/>
            </a:pPr>
            <a:r>
              <a:rPr lang="en-US" sz="1800" dirty="0" smtClean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</a:t>
            </a:r>
            <a:r>
              <a:rPr lang="en-US" sz="18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одном проекте или исследовании.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6191250" y="1590675"/>
            <a:ext cx="266700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95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Тематика</a:t>
            </a:r>
            <a:endParaRPr lang="en-US" sz="1950" b="1" dirty="0"/>
          </a:p>
        </p:txBody>
      </p:sp>
      <p:sp>
        <p:nvSpPr>
          <p:cNvPr id="10" name="Text 7"/>
          <p:cNvSpPr txBox="1"/>
          <p:nvPr/>
        </p:nvSpPr>
        <p:spPr>
          <a:xfrm>
            <a:off x="6191250" y="2124075"/>
            <a:ext cx="2667000" cy="2838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8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Проектные и исследовательские работы по краеведению: Томск и Томская область.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9048750" y="1590675"/>
            <a:ext cx="266700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95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</a:t>
            </a:r>
            <a:endParaRPr lang="en-US" sz="1950" b="1" dirty="0"/>
          </a:p>
        </p:txBody>
      </p:sp>
      <p:sp>
        <p:nvSpPr>
          <p:cNvPr id="12" name="Text 9"/>
          <p:cNvSpPr txBox="1"/>
          <p:nvPr/>
        </p:nvSpPr>
        <p:spPr>
          <a:xfrm>
            <a:off x="9048750" y="2124075"/>
            <a:ext cx="2667000" cy="2838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8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бесплатное.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2119" y="1990725"/>
            <a:ext cx="5114666" cy="486727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381000"/>
            <a:ext cx="94869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36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Направления: люди, природа, развитие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857875" y="6172200"/>
            <a:ext cx="4762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8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581150"/>
            <a:ext cx="5381625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7400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«Мои земляки»
</a:t>
            </a:r>
            <a:r>
              <a:rPr lang="en-US" sz="165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жители города и области.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250" y="2933700"/>
            <a:ext cx="5381625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7400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«География и природа Томска и Томской области»
</a:t>
            </a:r>
            <a:r>
              <a:rPr lang="en-US" sz="165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особенности региона.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476250" y="4286250"/>
            <a:ext cx="5381625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7400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«Экономика Томска и Томской области»
</a:t>
            </a:r>
            <a:r>
              <a:rPr lang="en-US" sz="165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 развитие региона.</a:t>
            </a:r>
            <a:endParaRPr lang="en-US" sz="1800" dirty="0"/>
          </a:p>
        </p:txBody>
      </p:sp>
      <p:sp>
        <p:nvSpPr>
          <p:cNvPr id="9" name="Text 5"/>
          <p:cNvSpPr txBox="1"/>
          <p:nvPr/>
        </p:nvSpPr>
        <p:spPr>
          <a:xfrm>
            <a:off x="476250" y="5638800"/>
            <a:ext cx="5381625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7400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«История и развитие Томска»
</a:t>
            </a:r>
            <a:r>
              <a:rPr lang="en-US" sz="165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прошлое и изменения города.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634" y="1800225"/>
            <a:ext cx="3459083" cy="3552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381000"/>
            <a:ext cx="1123950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36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Направления: наследие и культура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857875" y="6172200"/>
            <a:ext cx="4762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5784310" y="1940733"/>
            <a:ext cx="2687469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«Томск туристический»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5784310" y="2509837"/>
            <a:ext cx="2796982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маршруты и достопримечательности.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9301163" y="3357563"/>
            <a:ext cx="2314575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6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«Наука, культура и просвещение в Томске»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9301163" y="2309812"/>
            <a:ext cx="2314575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и культурное наследие города.</a:t>
            </a:r>
            <a:endParaRPr lang="en-US" dirty="0"/>
          </a:p>
        </p:txBody>
      </p:sp>
      <p:sp>
        <p:nvSpPr>
          <p:cNvPr id="10" name="Text 6"/>
          <p:cNvSpPr txBox="1"/>
          <p:nvPr/>
        </p:nvSpPr>
        <p:spPr>
          <a:xfrm>
            <a:off x="5505450" y="3790950"/>
            <a:ext cx="316230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«Вклад томичей в Победу»</a:t>
            </a:r>
            <a:endParaRPr lang="en-US" sz="1800" dirty="0"/>
          </a:p>
        </p:txBody>
      </p:sp>
      <p:sp>
        <p:nvSpPr>
          <p:cNvPr id="11" name="Text 7"/>
          <p:cNvSpPr txBox="1"/>
          <p:nvPr/>
        </p:nvSpPr>
        <p:spPr>
          <a:xfrm>
            <a:off x="5627958" y="4319508"/>
            <a:ext cx="2314575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жителей региона в годы Великой Отечественной войны.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9124950" y="4562475"/>
            <a:ext cx="2971192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«Томск православный»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9124950" y="5048250"/>
            <a:ext cx="2314575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Православное наследие Томска.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9100" y="1152525"/>
            <a:ext cx="112395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36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и этапы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5857875" y="6172200"/>
            <a:ext cx="4762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1228725" y="2581275"/>
            <a:ext cx="2886075" cy="3057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7400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 ноября 2026 года
</a:t>
            </a:r>
            <a:r>
              <a:rPr lang="en-US" sz="165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Отправить заявку, согласие на обработку персональных данных и текст работы в формате .doc для отборочного этапа.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4600575" y="2581275"/>
            <a:ext cx="2886075" cy="3057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7400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позднее 4 ноября
</a:t>
            </a:r>
            <a:r>
              <a:rPr lang="en-US" sz="1650" dirty="0" err="1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Станут</a:t>
            </a:r>
            <a:r>
              <a:rPr lang="en-US" sz="165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50" dirty="0" err="1" smtClean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</a:t>
            </a:r>
            <a:endParaRPr lang="ru-RU" sz="1650" dirty="0" smtClean="0">
              <a:solidFill>
                <a:srgbClr val="2B2B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lnSpc>
                <a:spcPct val="117400"/>
              </a:lnSpc>
              <a:buNone/>
            </a:pPr>
            <a:r>
              <a:rPr lang="en-US" sz="1650" dirty="0" err="1" smtClean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</a:t>
            </a:r>
            <a:r>
              <a:rPr lang="en-US" sz="1650" dirty="0" smtClean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5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отбора.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972425" y="2581275"/>
            <a:ext cx="3336437" cy="3057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7400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ноября
</a:t>
            </a:r>
            <a:r>
              <a:rPr lang="en-US" sz="165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Очный этап в гимназии «Томь»; итоги объявят в конце конференции.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88677" y="2286000"/>
            <a:ext cx="2812073" cy="3419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369"/>
              </a:lnSpc>
              <a:buNone/>
            </a:pPr>
            <a:r>
              <a:rPr lang="en-US" sz="195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Подготовьте документы
</a:t>
            </a:r>
            <a:r>
              <a:rPr lang="en-US" sz="165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Заявка — приложение № 1 к Положению; согласие на обработку персональных данных — приложение № 2; текст работы в электронном виде (.doc).</a:t>
            </a:r>
            <a:endParaRPr lang="en-US" sz="1950" dirty="0"/>
          </a:p>
        </p:txBody>
      </p:sp>
      <p:sp>
        <p:nvSpPr>
          <p:cNvPr id="4" name="Text 1"/>
          <p:cNvSpPr txBox="1"/>
          <p:nvPr/>
        </p:nvSpPr>
        <p:spPr>
          <a:xfrm>
            <a:off x="6191250" y="2286000"/>
            <a:ext cx="2667000" cy="3419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369"/>
              </a:lnSpc>
              <a:buNone/>
            </a:pPr>
            <a:r>
              <a:rPr lang="en-US" sz="195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Отправьте до 1 ноября 2026 года
</a:t>
            </a:r>
            <a:r>
              <a:rPr lang="en-US" sz="165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Адрес: oazis_konkurs@mail.ru. Укажите в теме письма «Конференция».</a:t>
            </a:r>
            <a:endParaRPr lang="en-US" sz="1950" dirty="0"/>
          </a:p>
        </p:txBody>
      </p:sp>
      <p:sp>
        <p:nvSpPr>
          <p:cNvPr id="5" name="Text 2"/>
          <p:cNvSpPr txBox="1"/>
          <p:nvPr/>
        </p:nvSpPr>
        <p:spPr>
          <a:xfrm>
            <a:off x="9048750" y="2286000"/>
            <a:ext cx="2861896" cy="3419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369"/>
              </a:lnSpc>
              <a:buNone/>
            </a:pPr>
            <a:r>
              <a:rPr lang="en-US" sz="195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Подготовьтесь к очному этапу
</a:t>
            </a:r>
            <a:r>
              <a:rPr lang="en-US" sz="165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Презентация в формате .ppt — до 10 слайдов; ссылки на видео в презентации должны работать.</a:t>
            </a:r>
            <a:endParaRPr lang="en-US" sz="1950" dirty="0"/>
          </a:p>
        </p:txBody>
      </p:sp>
      <p:sp>
        <p:nvSpPr>
          <p:cNvPr id="6" name="Text 3"/>
          <p:cNvSpPr txBox="1"/>
          <p:nvPr/>
        </p:nvSpPr>
        <p:spPr>
          <a:xfrm>
            <a:off x="3333750" y="381000"/>
            <a:ext cx="83820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36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подать работу</a:t>
            </a:r>
            <a:endParaRPr lang="en-US" sz="3600" dirty="0"/>
          </a:p>
        </p:txBody>
      </p:sp>
      <p:sp>
        <p:nvSpPr>
          <p:cNvPr id="7" name="Text 4"/>
          <p:cNvSpPr txBox="1"/>
          <p:nvPr/>
        </p:nvSpPr>
        <p:spPr>
          <a:xfrm>
            <a:off x="476250" y="6172200"/>
            <a:ext cx="4762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381000"/>
            <a:ext cx="89916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3122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руководителю: оформление работы</a:t>
            </a:r>
            <a:endParaRPr lang="en-US" sz="3122" dirty="0"/>
          </a:p>
        </p:txBody>
      </p:sp>
      <p:sp>
        <p:nvSpPr>
          <p:cNvPr id="4" name="Text 1"/>
          <p:cNvSpPr txBox="1"/>
          <p:nvPr/>
        </p:nvSpPr>
        <p:spPr>
          <a:xfrm>
            <a:off x="5857875" y="6172200"/>
            <a:ext cx="4762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76250" y="2590800"/>
            <a:ext cx="3619500" cy="3419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7400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и текст
</a:t>
            </a:r>
            <a:r>
              <a:rPr lang="en-US" sz="165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текст — не более 15 страниц; приложения без ограничения </a:t>
            </a:r>
            <a:r>
              <a:rPr lang="en-US" sz="1650" dirty="0" err="1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объёма</a:t>
            </a:r>
            <a:r>
              <a:rPr lang="en-US" sz="1650" dirty="0" smtClean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ru-RU" sz="1650" dirty="0" smtClean="0">
              <a:solidFill>
                <a:srgbClr val="2B2B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17400"/>
              </a:lnSpc>
              <a:buNone/>
            </a:pPr>
            <a:r>
              <a:rPr lang="en-US" sz="1650" dirty="0" err="1" smtClean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</a:t>
            </a:r>
            <a:r>
              <a:rPr lang="en-US" sz="1650" dirty="0" smtClean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5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А4, Times New Roman 14, интервал 1,5.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4286250" y="2590800"/>
            <a:ext cx="3619500" cy="3419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7400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
</a:t>
            </a:r>
            <a:r>
              <a:rPr lang="en-US" sz="165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Титульный лист, введение, этапы работы, выводы, список литературы и приложения; для проекта — продукт, для исследования — результаты и проверка гипотезы.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096249" y="2590800"/>
            <a:ext cx="3783135" cy="3419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7400"/>
              </a:lnSpc>
              <a:buNone/>
            </a:pPr>
            <a:r>
              <a:rPr lang="en-US" sz="18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Нумерация и поля
</a:t>
            </a:r>
            <a:r>
              <a:rPr lang="en-US" sz="165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Сквозная нумерация; титульный лист учитывается без </a:t>
            </a:r>
            <a:r>
              <a:rPr lang="en-US" sz="1650" dirty="0" err="1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напечатанного</a:t>
            </a:r>
            <a:r>
              <a:rPr lang="en-US" sz="165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50" dirty="0" err="1" smtClean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</a:t>
            </a:r>
            <a:r>
              <a:rPr lang="en-US" sz="1650" dirty="0" smtClean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ru-RU" sz="1650" dirty="0" smtClean="0">
              <a:solidFill>
                <a:srgbClr val="2B2B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17400"/>
              </a:lnSpc>
              <a:buNone/>
            </a:pPr>
            <a:r>
              <a:rPr lang="en-US" sz="1650" dirty="0" err="1" smtClean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</a:t>
            </a:r>
            <a:r>
              <a:rPr lang="en-US" sz="165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слева, сверху и снизу — 20 мм, справа — 10 мм.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3086100"/>
            <a:ext cx="6124575" cy="21776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714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Отправьте материалы до 1 ноября 2026 года </a:t>
            </a:r>
            <a:r>
              <a:rPr lang="en-US" sz="1714" dirty="0" err="1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</a:t>
            </a:r>
            <a:r>
              <a:rPr lang="en-US" sz="1714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714" b="1" dirty="0" err="1" smtClean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konkurs@</a:t>
            </a:r>
            <a:r>
              <a:rPr lang="en-US" sz="1714" b="1" dirty="0" err="1" smtClean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gymn.tom</a:t>
            </a:r>
            <a:r>
              <a:rPr lang="en-US" sz="1714" b="1" smtClean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ru</a:t>
            </a:r>
            <a:r>
              <a:rPr lang="en-US" sz="1714" b="1" smtClean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mail.ru</a:t>
            </a:r>
            <a:r>
              <a:rPr lang="en-US" sz="1714" smtClean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714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пометкой «Конференция».
Контакт: </a:t>
            </a:r>
            <a:r>
              <a:rPr lang="en-US" sz="1714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Шварц Алёна Владимировна</a:t>
            </a:r>
            <a:r>
              <a:rPr lang="en-US" sz="1714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учитель начальных классов ЧОУ гимназии «</a:t>
            </a:r>
            <a:r>
              <a:rPr lang="en-US" sz="1714" dirty="0" err="1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Томь</a:t>
            </a:r>
            <a:r>
              <a:rPr lang="en-US" sz="1714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».</a:t>
            </a:r>
            <a:endParaRPr lang="ru-RU" sz="1714" dirty="0">
              <a:solidFill>
                <a:srgbClr val="2B2B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25000"/>
              </a:lnSpc>
              <a:buNone/>
            </a:pPr>
            <a:r>
              <a:rPr lang="en-US" sz="1714" dirty="0" err="1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</a:t>
            </a:r>
            <a:r>
              <a:rPr lang="en-US" sz="1714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en-US" sz="1714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+7-903-914-7846.</a:t>
            </a:r>
            <a:r>
              <a:rPr lang="en-US" sz="1714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Очная встреча — </a:t>
            </a:r>
            <a:r>
              <a:rPr lang="en-US" sz="1714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ноября 2026 </a:t>
            </a:r>
            <a:r>
              <a:rPr lang="en-US" sz="1714" dirty="0" err="1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года</a:t>
            </a:r>
            <a:endParaRPr lang="ru-RU" sz="1714" dirty="0">
              <a:solidFill>
                <a:srgbClr val="2B2B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25000"/>
              </a:lnSpc>
              <a:buNone/>
            </a:pPr>
            <a:r>
              <a:rPr lang="en-US" sz="1714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Томске, ул. Карташова, 68/1.</a:t>
            </a:r>
            <a:endParaRPr lang="en-US" sz="1714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723900"/>
            <a:ext cx="6581775" cy="209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36400"/>
              </a:lnSpc>
              <a:buNone/>
            </a:pPr>
            <a:r>
              <a:rPr lang="en-US" sz="45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Ждём ваши проекты и исследования!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276</Words>
  <Application>Microsoft Office PowerPoint</Application>
  <PresentationFormat>Широкоэкранный</PresentationFormat>
  <Paragraphs>68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REP</cp:lastModifiedBy>
  <cp:revision>6</cp:revision>
  <dcterms:created xsi:type="dcterms:W3CDTF">2026-09-29T00:05:28Z</dcterms:created>
  <dcterms:modified xsi:type="dcterms:W3CDTF">2026-10-02T06:10:30Z</dcterms:modified>
</cp:coreProperties>
</file>