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notesMasterIdLst>
    <p:notesMasterId r:id="rId33"/>
  </p:notesMasterIdLst>
  <p:handoutMasterIdLst>
    <p:handoutMasterId r:id="rId34"/>
  </p:handoutMasterIdLst>
  <p:sldIdLst>
    <p:sldId id="274" r:id="rId2"/>
    <p:sldId id="461" r:id="rId3"/>
    <p:sldId id="482" r:id="rId4"/>
    <p:sldId id="462" r:id="rId5"/>
    <p:sldId id="464" r:id="rId6"/>
    <p:sldId id="463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395" r:id="rId23"/>
    <p:sldId id="480" r:id="rId24"/>
    <p:sldId id="481" r:id="rId25"/>
    <p:sldId id="455" r:id="rId26"/>
    <p:sldId id="460" r:id="rId27"/>
    <p:sldId id="445" r:id="rId28"/>
    <p:sldId id="408" r:id="rId29"/>
    <p:sldId id="446" r:id="rId30"/>
    <p:sldId id="451" r:id="rId31"/>
    <p:sldId id="328" r:id="rId3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E97"/>
    <a:srgbClr val="3F425A"/>
    <a:srgbClr val="EA5045"/>
    <a:srgbClr val="204462"/>
    <a:srgbClr val="0000FF"/>
    <a:srgbClr val="120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A71A6-3BFB-4FD6-AC70-9EEE85805BD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693D5-4919-4A1C-B44D-6D6F94B79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22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A2EA8-E45A-4571-8224-9595AD3A9F2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C9F54-B7F0-4773-8584-8AFDBDC08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9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9F54-B7F0-4773-8584-8AFDBDC08D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725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9F54-B7F0-4773-8584-8AFDBDC08D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2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9F54-B7F0-4773-8584-8AFDBDC08D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39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6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3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81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08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5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00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0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82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2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C8E63-5371-40A9-BA1E-F8C6E57941E6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8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2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52F1627-EAB3-4A42-8DCB-ECE6BD5BC6A4}"/>
              </a:ext>
            </a:extLst>
          </p:cNvPr>
          <p:cNvSpPr/>
          <p:nvPr/>
        </p:nvSpPr>
        <p:spPr>
          <a:xfrm>
            <a:off x="2120094" y="1282349"/>
            <a:ext cx="8517145" cy="2551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noProof="0" dirty="0">
                <a:solidFill>
                  <a:schemeClr val="tx1"/>
                </a:solidFill>
                <a:latin typeface="Century Gothic" panose="020B0502020202020204" pitchFamily="34" charset="0"/>
              </a:rPr>
              <a:t>Требования к содержанию и оформлению дополнительной профессиональной программы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8" y="5752950"/>
            <a:ext cx="2379406" cy="1023799"/>
          </a:xfrm>
          <a:prstGeom prst="rect">
            <a:avLst/>
          </a:prstGeom>
        </p:spPr>
      </p:pic>
      <p:pic>
        <p:nvPicPr>
          <p:cNvPr id="4" name="Picture 2" descr="Дистанционное обучение в ТОИПКРО (Томск) | Помощь с тестами, сессия под ключ">
            <a:extLst>
              <a:ext uri="{FF2B5EF4-FFF2-40B4-BE49-F238E27FC236}">
                <a16:creationId xmlns:a16="http://schemas.microsoft.com/office/drawing/2014/main" id="{C04A0335-0422-4444-B765-D0943EBF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5" y="4312087"/>
            <a:ext cx="1924152" cy="144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32401" y="4623400"/>
            <a:ext cx="5491992" cy="1715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Пичугина О.В.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заведующий ЦНППМ </a:t>
            </a: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ТОИПКРО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rabota@toipkro.ru</a:t>
            </a:r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, тел: 90-20-57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6804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22343" y="6474882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59600" y="5918200"/>
            <a:ext cx="52324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275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2045354" y="1837575"/>
            <a:ext cx="7625591" cy="3198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2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9828264" cy="3198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871203" y="3750906"/>
            <a:ext cx="9860507" cy="2328105"/>
          </a:xfrm>
          <a:prstGeom prst="borderCallout1">
            <a:avLst>
              <a:gd name="adj1" fmla="val -3325"/>
              <a:gd name="adj2" fmla="val 97865"/>
              <a:gd name="adj3" fmla="val -69357"/>
              <a:gd name="adj4" fmla="val 466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2019571" y="4186540"/>
            <a:ext cx="9486629" cy="1258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Учебный план составляется на основании содержания ДПП и отражает возможность достижения слушателями планируемых результатов.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37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9828264" cy="3198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871203" y="2776295"/>
            <a:ext cx="9860507" cy="2431994"/>
          </a:xfrm>
          <a:prstGeom prst="borderCallout1">
            <a:avLst>
              <a:gd name="adj1" fmla="val -625"/>
              <a:gd name="adj2" fmla="val 70792"/>
              <a:gd name="adj3" fmla="val -7388"/>
              <a:gd name="adj4" fmla="val 4631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2074263" y="3265079"/>
            <a:ext cx="9486629" cy="1258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Цель входной диагностики – выявление профессиональных дефицитов слушателей в рамках тематики выбранной ДПП (тестирование, не более 2 часов).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62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9828264" cy="3198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954804" y="3293706"/>
            <a:ext cx="9860507" cy="2966378"/>
          </a:xfrm>
          <a:prstGeom prst="borderCallout1">
            <a:avLst>
              <a:gd name="adj1" fmla="val -310"/>
              <a:gd name="adj2" fmla="val 93692"/>
              <a:gd name="adj3" fmla="val -9904"/>
              <a:gd name="adj4" fmla="val 720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2037437" y="3499584"/>
            <a:ext cx="9486629" cy="2813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Раздел базовая часть направлен на формирование представлений о государственной политике в сфере образования, психолого-педагогических основах образовательной деятельности, знакомство с нормативной базой. Количество часов, отведенных на базовую часть, не должно превышать 25% от общего количества часов (трудоемкости) и не менее 4 часов.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содержании учебного плана ДПП отображается образовательная деятельность слушателей :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аудиторная работа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внеаудиторная работа </a:t>
            </a:r>
          </a:p>
          <a:p>
            <a:pPr algn="just">
              <a:lnSpc>
                <a:spcPct val="107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лекционных занятий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должно превышать 40%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общего количества часов (трудоемкости).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7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9828264" cy="3198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954804" y="3713584"/>
            <a:ext cx="9860507" cy="2828738"/>
          </a:xfrm>
          <a:prstGeom prst="borderCallout1">
            <a:avLst>
              <a:gd name="adj1" fmla="val -310"/>
              <a:gd name="adj2" fmla="val 93692"/>
              <a:gd name="adj3" fmla="val -8255"/>
              <a:gd name="adj4" fmla="val 4489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1524212" y="3850640"/>
            <a:ext cx="10207498" cy="2715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Промежуточная аттестация может быть на отдельном занятии или в рамках практического занятия в виде практической работы, тестирования, опроса, методической разработки, кейс-задания, проекта, реферата, письменного задания, практического задания, дневника стажировки, контрольной работы и др.</a:t>
            </a:r>
          </a:p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Итоговая аттестация является обязательной для всех ДПП. Объем времени, отведенного на итоговую аттестацию, должен быть не менее 2 часов. 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450215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Итоговая аттестация слушателей по ДПП осуществляется в форме зачета и может проводиться в виде практической работы, тестирования, опроса, методической разработки, кейс-задания, проекта, письменного задания, практического задания, контрольной работы, круглого стола и других видов, предусмотренных программой.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9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9828264" cy="362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профильная части),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953851" y="1887308"/>
            <a:ext cx="9653802" cy="2006690"/>
          </a:xfrm>
          <a:prstGeom prst="borderCallout1">
            <a:avLst>
              <a:gd name="adj1" fmla="val 99878"/>
              <a:gd name="adj2" fmla="val 92272"/>
              <a:gd name="adj3" fmla="val 122390"/>
              <a:gd name="adj4" fmla="val 521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1645693" y="1882497"/>
            <a:ext cx="9860507" cy="1918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программа предусматривает перечень разделов и тем с описанием содержания обучения, наименование видов занятий по каждой теме, содержание и формы внеаудиторной работы слушателей, формы текущего контроля и промежуточной аттестации. В рабочую программу должно быть включено описание итоговой аттестации.</a:t>
            </a:r>
          </a:p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лекционных занятий представляется через тезисы изучаемого материала. Содержание практических занятий представляет собой описание деятельности слушателей и направлено на отработку умений, которые формируется в ходе освоения ДПП ПК, включает описание методик и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10117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6499"/>
            <a:ext cx="96863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2. Содержание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E976C9-2316-4E93-89FD-058D3242DA5A}"/>
              </a:ext>
            </a:extLst>
          </p:cNvPr>
          <p:cNvSpPr/>
          <p:nvPr/>
        </p:nvSpPr>
        <p:spPr>
          <a:xfrm>
            <a:off x="1903446" y="1837575"/>
            <a:ext cx="10081850" cy="449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входная диагностика,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разделы (базовая 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итоговая аттестация.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модулей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: линия 10">
            <a:extLst>
              <a:ext uri="{FF2B5EF4-FFF2-40B4-BE49-F238E27FC236}">
                <a16:creationId xmlns:a16="http://schemas.microsoft.com/office/drawing/2014/main" id="{C6C2D2C2-BD87-4EE1-9D09-DE6A04A31CEA}"/>
              </a:ext>
            </a:extLst>
          </p:cNvPr>
          <p:cNvSpPr/>
          <p:nvPr/>
        </p:nvSpPr>
        <p:spPr>
          <a:xfrm>
            <a:off x="1693207" y="1934267"/>
            <a:ext cx="5308050" cy="3878703"/>
          </a:xfrm>
          <a:prstGeom prst="borderCallout1">
            <a:avLst>
              <a:gd name="adj1" fmla="val 100626"/>
              <a:gd name="adj2" fmla="val 5722"/>
              <a:gd name="adj3" fmla="val 103213"/>
              <a:gd name="adj4" fmla="val 334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CEA80-5477-4825-A2DA-8E3FB84EE576}"/>
              </a:ext>
            </a:extLst>
          </p:cNvPr>
          <p:cNvSpPr txBox="1"/>
          <p:nvPr/>
        </p:nvSpPr>
        <p:spPr>
          <a:xfrm>
            <a:off x="1344066" y="2100832"/>
            <a:ext cx="5573589" cy="3499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составлении календарного учебного графика необходимо руководствоваться формой обучения. При форме обучения с отрывом от работы (очная) учебная нагрузка может устанавливаться не более 8 часов в день, при форме обучения без отрыва от работы (очно-заочная, заочная) – не более 4 часов в день.</a:t>
            </a:r>
          </a:p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теоретико-прикладное обучение входит аудиторная работа (лекции, практические занятия) и внеаудиторная работа.</a:t>
            </a:r>
          </a:p>
          <a:p>
            <a:pPr marL="457200" indent="450215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Часы, отведенные на промежуточную аттестацию, выносятся отдельной строкой в случае, если промежуточная аттестация проводилась на отдельном занятии.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81E34F6-8486-4F74-ACA5-ECAAEF555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55987"/>
              </p:ext>
            </p:extLst>
          </p:nvPr>
        </p:nvGraphicFramePr>
        <p:xfrm>
          <a:off x="7207962" y="1934267"/>
          <a:ext cx="4607351" cy="3807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6585">
                  <a:extLst>
                    <a:ext uri="{9D8B030D-6E8A-4147-A177-3AD203B41FA5}">
                      <a16:colId xmlns:a16="http://schemas.microsoft.com/office/drawing/2014/main" val="3930541565"/>
                    </a:ext>
                  </a:extLst>
                </a:gridCol>
                <a:gridCol w="335902">
                  <a:extLst>
                    <a:ext uri="{9D8B030D-6E8A-4147-A177-3AD203B41FA5}">
                      <a16:colId xmlns:a16="http://schemas.microsoft.com/office/drawing/2014/main" val="28790575"/>
                    </a:ext>
                  </a:extLst>
                </a:gridCol>
                <a:gridCol w="353078">
                  <a:extLst>
                    <a:ext uri="{9D8B030D-6E8A-4147-A177-3AD203B41FA5}">
                      <a16:colId xmlns:a16="http://schemas.microsoft.com/office/drawing/2014/main" val="3364321213"/>
                    </a:ext>
                  </a:extLst>
                </a:gridCol>
                <a:gridCol w="242765">
                  <a:extLst>
                    <a:ext uri="{9D8B030D-6E8A-4147-A177-3AD203B41FA5}">
                      <a16:colId xmlns:a16="http://schemas.microsoft.com/office/drawing/2014/main" val="290509780"/>
                    </a:ext>
                  </a:extLst>
                </a:gridCol>
                <a:gridCol w="202062">
                  <a:extLst>
                    <a:ext uri="{9D8B030D-6E8A-4147-A177-3AD203B41FA5}">
                      <a16:colId xmlns:a16="http://schemas.microsoft.com/office/drawing/2014/main" val="449355723"/>
                    </a:ext>
                  </a:extLst>
                </a:gridCol>
                <a:gridCol w="320672">
                  <a:extLst>
                    <a:ext uri="{9D8B030D-6E8A-4147-A177-3AD203B41FA5}">
                      <a16:colId xmlns:a16="http://schemas.microsoft.com/office/drawing/2014/main" val="317613722"/>
                    </a:ext>
                  </a:extLst>
                </a:gridCol>
                <a:gridCol w="202724">
                  <a:extLst>
                    <a:ext uri="{9D8B030D-6E8A-4147-A177-3AD203B41FA5}">
                      <a16:colId xmlns:a16="http://schemas.microsoft.com/office/drawing/2014/main" val="2242097836"/>
                    </a:ext>
                  </a:extLst>
                </a:gridCol>
                <a:gridCol w="211017">
                  <a:extLst>
                    <a:ext uri="{9D8B030D-6E8A-4147-A177-3AD203B41FA5}">
                      <a16:colId xmlns:a16="http://schemas.microsoft.com/office/drawing/2014/main" val="377798625"/>
                    </a:ext>
                  </a:extLst>
                </a:gridCol>
                <a:gridCol w="226682">
                  <a:extLst>
                    <a:ext uri="{9D8B030D-6E8A-4147-A177-3AD203B41FA5}">
                      <a16:colId xmlns:a16="http://schemas.microsoft.com/office/drawing/2014/main" val="3174732706"/>
                    </a:ext>
                  </a:extLst>
                </a:gridCol>
                <a:gridCol w="165864">
                  <a:extLst>
                    <a:ext uri="{9D8B030D-6E8A-4147-A177-3AD203B41FA5}">
                      <a16:colId xmlns:a16="http://schemas.microsoft.com/office/drawing/2014/main" val="1343670734"/>
                    </a:ext>
                  </a:extLst>
                </a:gridCol>
              </a:tblGrid>
              <a:tr h="45674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часов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том числе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437138"/>
                  </a:ext>
                </a:extLst>
              </a:tr>
              <a:tr h="1162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Аудитор-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ная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Вне-аудитор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работа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Аудитор-ная 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работа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676312"/>
                  </a:ext>
                </a:extLst>
              </a:tr>
              <a:tr h="813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</a:t>
                      </a:r>
                      <a:r>
                        <a:rPr lang="ru-RU" sz="1200" dirty="0" err="1">
                          <a:effectLst/>
                        </a:rPr>
                        <a:t>уч.день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</a:t>
                      </a:r>
                      <a:r>
                        <a:rPr lang="ru-RU" sz="1200" dirty="0" err="1">
                          <a:effectLst/>
                        </a:rPr>
                        <a:t>уч.день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 уч.день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vert270"/>
                </a:tc>
                <a:extLst>
                  <a:ext uri="{0D108BD9-81ED-4DB2-BD59-A6C34878D82A}">
                    <a16:rowId xmlns:a16="http://schemas.microsoft.com/office/drawing/2014/main" val="2275955995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Входная диагностика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225287888"/>
                  </a:ext>
                </a:extLst>
              </a:tr>
              <a:tr h="4498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Теоретико-прикладное обучение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104525613"/>
                  </a:ext>
                </a:extLst>
              </a:tr>
              <a:tr h="226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Промежуточная аттестация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725613302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аттестация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243483616"/>
                  </a:ext>
                </a:extLst>
              </a:tr>
              <a:tr h="237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505464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12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781356" y="1081850"/>
            <a:ext cx="968635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3. Формы аттестации и оценочные материалы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выполнению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материалы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36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990508" y="1062745"/>
            <a:ext cx="96863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3. Формы аттестации и оценочные материалы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выполнению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материалы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06379A41-FC8C-465A-981B-B37ED89C3254}"/>
              </a:ext>
            </a:extLst>
          </p:cNvPr>
          <p:cNvSpPr/>
          <p:nvPr/>
        </p:nvSpPr>
        <p:spPr>
          <a:xfrm>
            <a:off x="1882809" y="3062964"/>
            <a:ext cx="9901754" cy="3421811"/>
          </a:xfrm>
          <a:prstGeom prst="borderCallout1">
            <a:avLst>
              <a:gd name="adj1" fmla="val 33"/>
              <a:gd name="adj2" fmla="val 81109"/>
              <a:gd name="adj3" fmla="val -9550"/>
              <a:gd name="adj4" fmla="val 174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BFC57-1ADB-4FEF-9161-538426645580}"/>
              </a:ext>
            </a:extLst>
          </p:cNvPr>
          <p:cNvSpPr txBox="1"/>
          <p:nvPr/>
        </p:nvSpPr>
        <p:spPr>
          <a:xfrm>
            <a:off x="2227413" y="4136753"/>
            <a:ext cx="9106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Форма: </a:t>
            </a:r>
            <a:r>
              <a:rPr lang="ru-RU" sz="2400" dirty="0"/>
              <a:t>указывается форма контроля (зачет/экзамен/ для входной диагностики – тест).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12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990508" y="1062745"/>
            <a:ext cx="96863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3. Формы аттестации и оценочные материалы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выполнению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материалы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06379A41-FC8C-465A-981B-B37ED89C3254}"/>
              </a:ext>
            </a:extLst>
          </p:cNvPr>
          <p:cNvSpPr/>
          <p:nvPr/>
        </p:nvSpPr>
        <p:spPr>
          <a:xfrm>
            <a:off x="1882809" y="3844212"/>
            <a:ext cx="9901754" cy="2640563"/>
          </a:xfrm>
          <a:prstGeom prst="borderCallout1">
            <a:avLst>
              <a:gd name="adj1" fmla="val 33"/>
              <a:gd name="adj2" fmla="val 81109"/>
              <a:gd name="adj3" fmla="val -10503"/>
              <a:gd name="adj4" fmla="val 227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BFC57-1ADB-4FEF-9161-538426645580}"/>
              </a:ext>
            </a:extLst>
          </p:cNvPr>
          <p:cNvSpPr txBox="1"/>
          <p:nvPr/>
        </p:nvSpPr>
        <p:spPr>
          <a:xfrm>
            <a:off x="2227413" y="3866021"/>
            <a:ext cx="94494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Пояснение в каком виде планируется проведение контроля </a:t>
            </a:r>
          </a:p>
          <a:p>
            <a:r>
              <a:rPr lang="ru-RU" sz="2400" dirty="0"/>
              <a:t>(в виде выполнения практической работы, тестирования, опроса, защиты методической разработки, решения кейс-задания, защиты проекта, подготовки реферата, доклада, выполнения письменного задания, заполнения дневника стажировки, выполнения контрольной работы, выступления в рамках круглого стола, написания эссе, зачета по вопросам и т.д.)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59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786289" y="296209"/>
            <a:ext cx="1021835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Структура дополнительной профессиональной программы: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289604" y="1665815"/>
            <a:ext cx="9529893" cy="4992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/>
              <a:t>Раздел 1. Характеристика программы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sz="3600" b="1" dirty="0"/>
              <a:t>Раздел 2. Содержание программы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sz="3600" b="1" dirty="0"/>
              <a:t>Раздел 3. Формы аттестации и оценочные материалы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sz="3600" b="1" dirty="0"/>
              <a:t>Раздел 4. Организационно-педагогические условия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02658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990508" y="1062745"/>
            <a:ext cx="96863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3. Формы аттестации и оценочные материалы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выполнению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материалы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06379A41-FC8C-465A-981B-B37ED89C3254}"/>
              </a:ext>
            </a:extLst>
          </p:cNvPr>
          <p:cNvSpPr/>
          <p:nvPr/>
        </p:nvSpPr>
        <p:spPr>
          <a:xfrm>
            <a:off x="1829875" y="2433877"/>
            <a:ext cx="9901754" cy="2640563"/>
          </a:xfrm>
          <a:prstGeom prst="borderCallout1">
            <a:avLst>
              <a:gd name="adj1" fmla="val 100740"/>
              <a:gd name="adj2" fmla="val 90155"/>
              <a:gd name="adj3" fmla="val 107764"/>
              <a:gd name="adj4" fmla="val 5138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BFC57-1ADB-4FEF-9161-538426645580}"/>
              </a:ext>
            </a:extLst>
          </p:cNvPr>
          <p:cNvSpPr txBox="1"/>
          <p:nvPr/>
        </p:nvSpPr>
        <p:spPr>
          <a:xfrm>
            <a:off x="1935742" y="2523051"/>
            <a:ext cx="968635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Представляются конкретные измерительные материалы, которые планируется использовать для проведения аттестации. Данный пункт может содержать формулировку практической работы, тесты, вопросы, направления тематики проектов, кейс-задания, темы рефератов, эссе, примерные тематики итоговых аттестационных работ, темы обсуждений в рамках круглого стола, форма дневника стажировок, задания для выполнения письменных, контрольных работ и т.д. этот пункт должен содержать все вопросы, задания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161871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990508" y="1062745"/>
            <a:ext cx="96863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3. Формы аттестации и оценочные материалы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выполнению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материалы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06379A41-FC8C-465A-981B-B37ED89C3254}"/>
              </a:ext>
            </a:extLst>
          </p:cNvPr>
          <p:cNvSpPr/>
          <p:nvPr/>
        </p:nvSpPr>
        <p:spPr>
          <a:xfrm>
            <a:off x="1819844" y="2491274"/>
            <a:ext cx="9901754" cy="3303982"/>
          </a:xfrm>
          <a:prstGeom prst="borderCallout1">
            <a:avLst>
              <a:gd name="adj1" fmla="val 100740"/>
              <a:gd name="adj2" fmla="val 90155"/>
              <a:gd name="adj3" fmla="val 110306"/>
              <a:gd name="adj4" fmla="val 441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BFC57-1ADB-4FEF-9161-538426645580}"/>
              </a:ext>
            </a:extLst>
          </p:cNvPr>
          <p:cNvSpPr txBox="1"/>
          <p:nvPr/>
        </p:nvSpPr>
        <p:spPr>
          <a:xfrm>
            <a:off x="1990508" y="2976292"/>
            <a:ext cx="96863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Отражают прохождение или не прохождение контроля оценки знаний слушателями. Формулировки критериев оценивания должны быть однозначны и понятны для слушателей. Критерии оценивания должны соответствовать требованиям к выполнению и измерительным материалам. При необходимости оценочная шкала и перевод баллов в шкалу оценок.</a:t>
            </a:r>
          </a:p>
        </p:txBody>
      </p:sp>
    </p:spTree>
    <p:extLst>
      <p:ext uri="{BB962C8B-B14F-4D97-AF65-F5344CB8AC3E}">
        <p14:creationId xmlns:p14="http://schemas.microsoft.com/office/powerpoint/2010/main" val="426579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1979" y="1031234"/>
            <a:ext cx="96863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4. Организационно-педагогические условия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3F425A"/>
                </a:solidFill>
              </a:rPr>
              <a:t>Организационно-методическое и информационное обеспечение</a:t>
            </a: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2E818C63-606E-43BE-BB1E-85B5C244BE38}"/>
              </a:ext>
            </a:extLst>
          </p:cNvPr>
          <p:cNvSpPr/>
          <p:nvPr/>
        </p:nvSpPr>
        <p:spPr>
          <a:xfrm>
            <a:off x="1811979" y="3259777"/>
            <a:ext cx="9901754" cy="3392950"/>
          </a:xfrm>
          <a:prstGeom prst="borderCallout1">
            <a:avLst>
              <a:gd name="adj1" fmla="val -2438"/>
              <a:gd name="adj2" fmla="val 99012"/>
              <a:gd name="adj3" fmla="val -14634"/>
              <a:gd name="adj4" fmla="val 844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9A9DEE-F8DC-4D38-B1D6-6A72303E7B51}"/>
              </a:ext>
            </a:extLst>
          </p:cNvPr>
          <p:cNvSpPr txBox="1"/>
          <p:nvPr/>
        </p:nvSpPr>
        <p:spPr>
          <a:xfrm>
            <a:off x="1919678" y="3259777"/>
            <a:ext cx="968635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/>
              <a:t>Представляет собой перечень нормативной документации, учебных и учебно-методических пособий, методических рекомендаций, периодических изданий, раздаточного материала, компьютерных презентаций, электронных ресурсов, программного обеспечения и др. и состоит из следующих обязательных подразделов: </a:t>
            </a:r>
          </a:p>
          <a:p>
            <a:pPr lvl="1"/>
            <a:r>
              <a:rPr lang="ru-RU" dirty="0"/>
              <a:t>- нормативные документы;</a:t>
            </a:r>
          </a:p>
          <a:p>
            <a:pPr lvl="1"/>
            <a:r>
              <a:rPr lang="ru-RU" dirty="0"/>
              <a:t>- литература (может быть разделена на основную и дополнительную литературу);</a:t>
            </a:r>
          </a:p>
          <a:p>
            <a:pPr lvl="1"/>
            <a:r>
              <a:rPr lang="ru-RU" dirty="0"/>
              <a:t>- электронные обучающие материалы. </a:t>
            </a:r>
          </a:p>
          <a:p>
            <a:pPr algn="just"/>
            <a:r>
              <a:rPr lang="ru-RU" sz="1400" dirty="0"/>
              <a:t>Обязательным требованием является актуальность нормативных документов. Все электронные ссылки должны быть рабочие. Новизна литературы определяется следующим образом: не менее 50% используемых источников должны быть изданы не ранее 5 лет до даты утверждения ДПП.</a:t>
            </a:r>
          </a:p>
        </p:txBody>
      </p:sp>
    </p:spTree>
    <p:extLst>
      <p:ext uri="{BB962C8B-B14F-4D97-AF65-F5344CB8AC3E}">
        <p14:creationId xmlns:p14="http://schemas.microsoft.com/office/powerpoint/2010/main" val="253901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021082"/>
            <a:ext cx="968635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4. Организационно-педагогические условия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3F425A"/>
                </a:solidFill>
              </a:rPr>
              <a:t>Организационно-методическое и информационное обеспечение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Материально-технические условия реализации программы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Кадровое обеспечение программы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3F425A"/>
              </a:solidFill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2E818C63-606E-43BE-BB1E-85B5C244BE38}"/>
              </a:ext>
            </a:extLst>
          </p:cNvPr>
          <p:cNvSpPr/>
          <p:nvPr/>
        </p:nvSpPr>
        <p:spPr>
          <a:xfrm>
            <a:off x="1819844" y="4130291"/>
            <a:ext cx="9901754" cy="2522436"/>
          </a:xfrm>
          <a:prstGeom prst="borderCallout1">
            <a:avLst>
              <a:gd name="adj1" fmla="val -2438"/>
              <a:gd name="adj2" fmla="val 99012"/>
              <a:gd name="adj3" fmla="val -20922"/>
              <a:gd name="adj4" fmla="val 792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9A9DEE-F8DC-4D38-B1D6-6A72303E7B51}"/>
              </a:ext>
            </a:extLst>
          </p:cNvPr>
          <p:cNvSpPr txBox="1"/>
          <p:nvPr/>
        </p:nvSpPr>
        <p:spPr>
          <a:xfrm>
            <a:off x="1923611" y="4301986"/>
            <a:ext cx="96863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Реализации программы могут содержать условия осуществления занятий, включая требования к аудиториям, лабораториям, классам; определять перечень средств обучения, включая стенды, тренажеры, модели, макеты, оборудование, лабораторные установки, технические средства, в том числе аудиовизуальные, компьютерные и телекоммуникационные и т.д. </a:t>
            </a:r>
          </a:p>
        </p:txBody>
      </p:sp>
    </p:spTree>
    <p:extLst>
      <p:ext uri="{BB962C8B-B14F-4D97-AF65-F5344CB8AC3E}">
        <p14:creationId xmlns:p14="http://schemas.microsoft.com/office/powerpoint/2010/main" val="48335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021082"/>
            <a:ext cx="968635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4. Организационно-педагогические условия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3F425A"/>
                </a:solidFill>
              </a:rPr>
              <a:t>Организационно-методическое и информационное обеспечение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Материально-технические условия реализации программы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Кадровое обеспечение программы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3F425A"/>
              </a:solidFill>
            </a:endParaRPr>
          </a:p>
          <a:p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2E818C63-606E-43BE-BB1E-85B5C244BE38}"/>
              </a:ext>
            </a:extLst>
          </p:cNvPr>
          <p:cNvSpPr/>
          <p:nvPr/>
        </p:nvSpPr>
        <p:spPr>
          <a:xfrm>
            <a:off x="1819844" y="4853631"/>
            <a:ext cx="9901754" cy="1799095"/>
          </a:xfrm>
          <a:prstGeom prst="borderCallout1">
            <a:avLst>
              <a:gd name="adj1" fmla="val -2438"/>
              <a:gd name="adj2" fmla="val 99012"/>
              <a:gd name="adj3" fmla="val -22997"/>
              <a:gd name="adj4" fmla="val 61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9A9DEE-F8DC-4D38-B1D6-6A72303E7B51}"/>
              </a:ext>
            </a:extLst>
          </p:cNvPr>
          <p:cNvSpPr txBox="1"/>
          <p:nvPr/>
        </p:nvSpPr>
        <p:spPr>
          <a:xfrm>
            <a:off x="1819845" y="5177888"/>
            <a:ext cx="9686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Представляет описание требований к квалификации, профессиональной деятельности, опыту работы (при необходимости) преподавателей, привлекаемых к реализации ДПП. В описании кадрового обеспечения не нужно указывать конкретные ФИО преподавателей</a:t>
            </a:r>
          </a:p>
        </p:txBody>
      </p:sp>
    </p:spTree>
    <p:extLst>
      <p:ext uri="{BB962C8B-B14F-4D97-AF65-F5344CB8AC3E}">
        <p14:creationId xmlns:p14="http://schemas.microsoft.com/office/powerpoint/2010/main" val="288448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2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52F1627-EAB3-4A42-8DCB-ECE6BD5BC6A4}"/>
              </a:ext>
            </a:extLst>
          </p:cNvPr>
          <p:cNvSpPr/>
          <p:nvPr/>
        </p:nvSpPr>
        <p:spPr>
          <a:xfrm>
            <a:off x="2120094" y="1282349"/>
            <a:ext cx="8517145" cy="2551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«Банк эффективных образовательных и управленческих практик системы образования Томской области»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8" y="5752950"/>
            <a:ext cx="2379406" cy="1023799"/>
          </a:xfrm>
          <a:prstGeom prst="rect">
            <a:avLst/>
          </a:prstGeom>
        </p:spPr>
      </p:pic>
      <p:pic>
        <p:nvPicPr>
          <p:cNvPr id="4" name="Picture 2" descr="Дистанционное обучение в ТОИПКРО (Томск) | Помощь с тестами, сессия под ключ">
            <a:extLst>
              <a:ext uri="{FF2B5EF4-FFF2-40B4-BE49-F238E27FC236}">
                <a16:creationId xmlns:a16="http://schemas.microsoft.com/office/drawing/2014/main" id="{C04A0335-0422-4444-B765-D0943EBF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5" y="4312087"/>
            <a:ext cx="1924152" cy="144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32401" y="4623400"/>
            <a:ext cx="5491992" cy="1715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Пичугина О.В.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заведующий ЦНППМ</a:t>
            </a: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ПР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ТОИПКРО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Century Gothic" panose="020B0502020202020204" pitchFamily="34" charset="0"/>
              </a:rPr>
              <a:t>rabota@toipkro.ru</a:t>
            </a: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, тел: 90-20-57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6804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06233" y="6474882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59600" y="5918200"/>
            <a:ext cx="52324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705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990B04-9494-486F-9CF4-68600102C5E9}"/>
              </a:ext>
            </a:extLst>
          </p:cNvPr>
          <p:cNvSpPr/>
          <p:nvPr/>
        </p:nvSpPr>
        <p:spPr>
          <a:xfrm>
            <a:off x="1607204" y="82392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2213112" y="986872"/>
            <a:ext cx="929308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3F425A"/>
                </a:solidFill>
              </a:rPr>
              <a:t>Порядок проведения аттестации педагогических работников организаций, осуществляющих образовательную деятельность (утвержден приказом Министерства просвещения Российской Федерации от 24 марта 2023 года №196)</a:t>
            </a:r>
            <a:endParaRPr lang="ru-RU" sz="2400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  <a:p>
            <a:pPr algn="just"/>
            <a:r>
              <a:rPr lang="ru-RU" sz="2000" dirty="0">
                <a:solidFill>
                  <a:srgbClr val="3F425A"/>
                </a:solidFill>
              </a:rPr>
              <a:t>п. 36 Высшая квалификационная категория педагогическим работникам устанавливается на основе следующих показателей их профессиональной деятельности:</a:t>
            </a:r>
          </a:p>
          <a:p>
            <a:pPr algn="just"/>
            <a:r>
              <a:rPr lang="ru-RU" sz="2000" dirty="0">
                <a:solidFill>
                  <a:srgbClr val="3F425A"/>
                </a:solidFill>
              </a:rPr>
              <a:t>…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3F425A"/>
                </a:solidFill>
              </a:rPr>
              <a:t>Личного вклада в повышение качества образования, совершенствования методов обучения и воспитания,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</a:t>
            </a:r>
            <a:r>
              <a:rPr lang="ru-RU" sz="2000" b="1" dirty="0">
                <a:solidFill>
                  <a:srgbClr val="3F425A"/>
                </a:solidFill>
              </a:rPr>
              <a:t>в том числе экспериментальной и инновационной.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3F425A"/>
                </a:solidFill>
              </a:rPr>
              <a:t>Активного участия в работе МО педагогических работников организаций, </a:t>
            </a:r>
            <a:r>
              <a:rPr lang="ru-RU" sz="2000" b="1" dirty="0">
                <a:solidFill>
                  <a:srgbClr val="3F425A"/>
                </a:solidFill>
              </a:rPr>
              <a:t>в разработке программно-методического сопровождения образовательного процесса</a:t>
            </a:r>
            <a:r>
              <a:rPr lang="ru-RU" sz="2000" dirty="0">
                <a:solidFill>
                  <a:srgbClr val="3F425A"/>
                </a:solidFill>
              </a:rPr>
              <a:t>, профессиональных конкурсах.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AF0AF23-FD2A-4C8E-A0B8-2EAB46410C1E}"/>
              </a:ext>
            </a:extLst>
          </p:cNvPr>
          <p:cNvSpPr/>
          <p:nvPr/>
        </p:nvSpPr>
        <p:spPr>
          <a:xfrm>
            <a:off x="3591338" y="97766"/>
            <a:ext cx="7914861" cy="72616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Аттестация  педагогических работников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517641" y="2416629"/>
            <a:ext cx="7529804" cy="3125756"/>
          </a:xfrm>
          <a:prstGeom prst="wedgeRoundRectCallout">
            <a:avLst>
              <a:gd name="adj1" fmla="val -37904"/>
              <a:gd name="adj2" fmla="val 609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39547" y="2683312"/>
            <a:ext cx="70726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внеурочной деятельности/ дополнительные образовательные программы/ ЭОР/ дидактические материалы/методические пособия и др.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Утвержденные и рекомендованные к использованию на различных уровнях, но не ниже муниципального (внешняя положительная оценка): рецензия КПН/отзыв специалиста методического центра/победа в профессиональном конкурсе/публикация в банке эффективных практик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79737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A60CCAE-F69C-42ED-86D5-EF4ABE31B559}"/>
              </a:ext>
            </a:extLst>
          </p:cNvPr>
          <p:cNvSpPr/>
          <p:nvPr/>
        </p:nvSpPr>
        <p:spPr>
          <a:xfrm>
            <a:off x="6910770" y="3925111"/>
            <a:ext cx="4841607" cy="2819827"/>
          </a:xfrm>
          <a:prstGeom prst="rect">
            <a:avLst/>
          </a:prstGeom>
          <a:solidFill>
            <a:srgbClr val="3F425A"/>
          </a:solidFill>
          <a:ln>
            <a:solidFill>
              <a:srgbClr val="3F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20472B2-9E50-41CC-90F3-C6FC6273A460}"/>
              </a:ext>
            </a:extLst>
          </p:cNvPr>
          <p:cNvSpPr/>
          <p:nvPr/>
        </p:nvSpPr>
        <p:spPr>
          <a:xfrm>
            <a:off x="1778465" y="3925112"/>
            <a:ext cx="4966981" cy="2819827"/>
          </a:xfrm>
          <a:prstGeom prst="rect">
            <a:avLst/>
          </a:prstGeom>
          <a:solidFill>
            <a:srgbClr val="3F425A"/>
          </a:solidFill>
          <a:ln>
            <a:solidFill>
              <a:srgbClr val="3F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F2D26D8-D87F-40B0-A8A4-E7011BAB92FF}"/>
              </a:ext>
            </a:extLst>
          </p:cNvPr>
          <p:cNvSpPr/>
          <p:nvPr/>
        </p:nvSpPr>
        <p:spPr>
          <a:xfrm>
            <a:off x="6910770" y="1434798"/>
            <a:ext cx="4841607" cy="2315895"/>
          </a:xfrm>
          <a:prstGeom prst="rect">
            <a:avLst/>
          </a:prstGeom>
          <a:solidFill>
            <a:srgbClr val="3F425A"/>
          </a:solidFill>
          <a:ln>
            <a:solidFill>
              <a:srgbClr val="3F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C990630-A556-4B3E-B0B1-383CFFE95C4E}"/>
              </a:ext>
            </a:extLst>
          </p:cNvPr>
          <p:cNvSpPr/>
          <p:nvPr/>
        </p:nvSpPr>
        <p:spPr>
          <a:xfrm>
            <a:off x="1778465" y="1438638"/>
            <a:ext cx="4966981" cy="2315895"/>
          </a:xfrm>
          <a:prstGeom prst="rect">
            <a:avLst/>
          </a:prstGeom>
          <a:solidFill>
            <a:srgbClr val="3F425A"/>
          </a:solidFill>
          <a:ln>
            <a:solidFill>
              <a:srgbClr val="3F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990B04-9494-486F-9CF4-68600102C5E9}"/>
              </a:ext>
            </a:extLst>
          </p:cNvPr>
          <p:cNvSpPr/>
          <p:nvPr/>
        </p:nvSpPr>
        <p:spPr>
          <a:xfrm>
            <a:off x="1607204" y="82392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2267357" y="955300"/>
            <a:ext cx="9485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>
                <a:solidFill>
                  <a:srgbClr val="3F425A"/>
                </a:solidFill>
              </a:rPr>
              <a:t>формируется в электронном виде на официальном сайте ТОИПКРО</a:t>
            </a:r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AF0AF23-FD2A-4C8E-A0B8-2EAB46410C1E}"/>
              </a:ext>
            </a:extLst>
          </p:cNvPr>
          <p:cNvSpPr/>
          <p:nvPr/>
        </p:nvSpPr>
        <p:spPr>
          <a:xfrm>
            <a:off x="3405809" y="151091"/>
            <a:ext cx="8347166" cy="72616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Банк эффективных практик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FDD9C1-6C72-4FC0-875A-1E15ACC33A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46" t="9038" r="20208" b="36346"/>
          <a:stretch/>
        </p:blipFill>
        <p:spPr>
          <a:xfrm>
            <a:off x="1892239" y="1534585"/>
            <a:ext cx="4740030" cy="2085265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D4A28CF-1638-4357-A749-7C5ADD7DFD18}"/>
              </a:ext>
            </a:extLst>
          </p:cNvPr>
          <p:cNvCxnSpPr/>
          <p:nvPr/>
        </p:nvCxnSpPr>
        <p:spPr>
          <a:xfrm flipV="1">
            <a:off x="5961776" y="2045748"/>
            <a:ext cx="268447" cy="201936"/>
          </a:xfrm>
          <a:prstGeom prst="straightConnector1">
            <a:avLst/>
          </a:prstGeom>
          <a:ln w="57150">
            <a:solidFill>
              <a:srgbClr val="EA50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FD8772-2BC8-4091-9855-E845F3B11E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10" t="35804" r="32155" b="14654"/>
          <a:stretch/>
        </p:blipFill>
        <p:spPr>
          <a:xfrm>
            <a:off x="7018574" y="1534584"/>
            <a:ext cx="4622800" cy="2085265"/>
          </a:xfrm>
          <a:prstGeom prst="rect">
            <a:avLst/>
          </a:prstGeom>
        </p:spPr>
      </p:pic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5B1765ED-AB81-4DE1-A23E-DD6D0A77FF6C}"/>
              </a:ext>
            </a:extLst>
          </p:cNvPr>
          <p:cNvCxnSpPr/>
          <p:nvPr/>
        </p:nvCxnSpPr>
        <p:spPr>
          <a:xfrm flipV="1">
            <a:off x="7076347" y="3328032"/>
            <a:ext cx="268447" cy="201936"/>
          </a:xfrm>
          <a:prstGeom prst="straightConnector1">
            <a:avLst/>
          </a:prstGeom>
          <a:ln w="57150">
            <a:solidFill>
              <a:srgbClr val="EA50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694538-6303-4E80-97F2-7A8714070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2239" y="4050633"/>
            <a:ext cx="4740030" cy="2559892"/>
          </a:xfrm>
          <a:prstGeom prst="rect">
            <a:avLst/>
          </a:prstGeom>
          <a:solidFill>
            <a:srgbClr val="3F425A"/>
          </a:solidFill>
        </p:spPr>
      </p:pic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755527E6-B2CF-412B-AFE0-78C24AD69D3C}"/>
              </a:ext>
            </a:extLst>
          </p:cNvPr>
          <p:cNvCxnSpPr/>
          <p:nvPr/>
        </p:nvCxnSpPr>
        <p:spPr>
          <a:xfrm flipV="1">
            <a:off x="5265723" y="5700764"/>
            <a:ext cx="268447" cy="201936"/>
          </a:xfrm>
          <a:prstGeom prst="straightConnector1">
            <a:avLst/>
          </a:prstGeom>
          <a:ln w="57150">
            <a:solidFill>
              <a:srgbClr val="EA50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D805D79-A785-4064-A9E1-19B56B8DE8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8574" y="4050631"/>
            <a:ext cx="4623751" cy="2559894"/>
          </a:xfrm>
          <a:prstGeom prst="rect">
            <a:avLst/>
          </a:prstGeom>
        </p:spPr>
      </p:pic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D198341-AAF6-4472-ABD6-B03D7FC98325}"/>
              </a:ext>
            </a:extLst>
          </p:cNvPr>
          <p:cNvCxnSpPr/>
          <p:nvPr/>
        </p:nvCxnSpPr>
        <p:spPr>
          <a:xfrm flipV="1">
            <a:off x="10279311" y="5222448"/>
            <a:ext cx="268447" cy="201936"/>
          </a:xfrm>
          <a:prstGeom prst="straightConnector1">
            <a:avLst/>
          </a:prstGeom>
          <a:ln w="57150">
            <a:solidFill>
              <a:srgbClr val="EA50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89ED017-36C2-40E1-844A-303BCB0DDCC8}"/>
              </a:ext>
            </a:extLst>
          </p:cNvPr>
          <p:cNvSpPr txBox="1"/>
          <p:nvPr/>
        </p:nvSpPr>
        <p:spPr>
          <a:xfrm>
            <a:off x="6373575" y="1536335"/>
            <a:ext cx="251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EA5045"/>
                </a:highlight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C35BB3-B46A-4095-A2B1-EF37E5AEBEAB}"/>
              </a:ext>
            </a:extLst>
          </p:cNvPr>
          <p:cNvSpPr txBox="1"/>
          <p:nvPr/>
        </p:nvSpPr>
        <p:spPr>
          <a:xfrm>
            <a:off x="11318991" y="1536335"/>
            <a:ext cx="251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EA5045"/>
                </a:highlight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91ED93-9883-4629-98A8-661EA00B5355}"/>
              </a:ext>
            </a:extLst>
          </p:cNvPr>
          <p:cNvSpPr txBox="1"/>
          <p:nvPr/>
        </p:nvSpPr>
        <p:spPr>
          <a:xfrm>
            <a:off x="6363357" y="4077925"/>
            <a:ext cx="251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EA5045"/>
                </a:highlight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D00EA2-F3CC-4595-96EA-70512889BCB1}"/>
              </a:ext>
            </a:extLst>
          </p:cNvPr>
          <p:cNvSpPr txBox="1"/>
          <p:nvPr/>
        </p:nvSpPr>
        <p:spPr>
          <a:xfrm>
            <a:off x="11318991" y="4078909"/>
            <a:ext cx="251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EA5045"/>
                </a:highligh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8293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DDABC5-D2FA-42D4-8ABE-A4C8948CF3D8}"/>
              </a:ext>
            </a:extLst>
          </p:cNvPr>
          <p:cNvSpPr/>
          <p:nvPr/>
        </p:nvSpPr>
        <p:spPr>
          <a:xfrm>
            <a:off x="2489440" y="1199977"/>
            <a:ext cx="9263535" cy="3321223"/>
          </a:xfrm>
          <a:prstGeom prst="rect">
            <a:avLst/>
          </a:prstGeom>
          <a:solidFill>
            <a:srgbClr val="3F425A"/>
          </a:solidFill>
          <a:ln>
            <a:solidFill>
              <a:srgbClr val="3F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29FA587-0EDA-4427-9A24-F29DE93C3A68}"/>
              </a:ext>
            </a:extLst>
          </p:cNvPr>
          <p:cNvSpPr/>
          <p:nvPr/>
        </p:nvSpPr>
        <p:spPr>
          <a:xfrm>
            <a:off x="1613140" y="1027466"/>
            <a:ext cx="876300" cy="14699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E4DE79-3431-4044-A662-F7E9A761E378}"/>
              </a:ext>
            </a:extLst>
          </p:cNvPr>
          <p:cNvSpPr/>
          <p:nvPr/>
        </p:nvSpPr>
        <p:spPr>
          <a:xfrm>
            <a:off x="3564835" y="151091"/>
            <a:ext cx="8188140" cy="72616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Банк эффективных практик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B7D908-2643-45C3-8265-5FD456A3C26D}"/>
              </a:ext>
            </a:extLst>
          </p:cNvPr>
          <p:cNvSpPr/>
          <p:nvPr/>
        </p:nvSpPr>
        <p:spPr>
          <a:xfrm>
            <a:off x="2489440" y="4843923"/>
            <a:ext cx="92635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3F425A"/>
                </a:solidFill>
              </a:rPr>
              <a:t>Ответственным за формирование и пополнение Банка является Центр непрерывного повышения профессионального мастерства педагогических работников ТОИПКРО (ЦНППМ) – Рыбалкина Галина Николаевна, 8-3822-90-20-57, </a:t>
            </a:r>
            <a:r>
              <a:rPr lang="en-US" sz="2000" b="1" dirty="0">
                <a:solidFill>
                  <a:srgbClr val="3F425A"/>
                </a:solidFill>
              </a:rPr>
              <a:t>rgn@toipkro.ru</a:t>
            </a:r>
            <a:endParaRPr lang="ru-RU" sz="2000" b="1" cap="all" dirty="0">
              <a:solidFill>
                <a:srgbClr val="3F425A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32078D-598E-487B-8F36-1E0874B2A0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72" t="17125" r="2075" b="32593"/>
          <a:stretch/>
        </p:blipFill>
        <p:spPr>
          <a:xfrm>
            <a:off x="2726741" y="1447567"/>
            <a:ext cx="8788932" cy="282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75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21D79A-A7BC-48D8-8DD4-13103E1D06B9}"/>
              </a:ext>
            </a:extLst>
          </p:cNvPr>
          <p:cNvSpPr/>
          <p:nvPr/>
        </p:nvSpPr>
        <p:spPr>
          <a:xfrm>
            <a:off x="1613140" y="1027466"/>
            <a:ext cx="876300" cy="14699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4B97536-E722-412C-9349-FD30AF7F11F6}"/>
              </a:ext>
            </a:extLst>
          </p:cNvPr>
          <p:cNvSpPr/>
          <p:nvPr/>
        </p:nvSpPr>
        <p:spPr>
          <a:xfrm>
            <a:off x="3631096" y="151091"/>
            <a:ext cx="8121879" cy="72616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Банк эффективных практик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A20D4B-3F87-48C0-B590-C79655272DE7}"/>
              </a:ext>
            </a:extLst>
          </p:cNvPr>
          <p:cNvSpPr/>
          <p:nvPr/>
        </p:nvSpPr>
        <p:spPr>
          <a:xfrm>
            <a:off x="6572428" y="1295399"/>
            <a:ext cx="51805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3F425A"/>
                </a:solidFill>
              </a:rPr>
              <a:t>Источником формирования </a:t>
            </a:r>
            <a:r>
              <a:rPr lang="ru-RU" dirty="0">
                <a:solidFill>
                  <a:srgbClr val="3F425A"/>
                </a:solidFill>
              </a:rPr>
              <a:t>являются методические материалы*, разработанные педагогическими работниками и управленческими кадрами образовательных организаций преимущественно Томской области.</a:t>
            </a:r>
          </a:p>
          <a:p>
            <a:pPr>
              <a:buClr>
                <a:srgbClr val="EA5045"/>
              </a:buClr>
              <a:buSzPct val="110000"/>
            </a:pPr>
            <a:endParaRPr lang="ru-RU" dirty="0">
              <a:solidFill>
                <a:srgbClr val="3F425A"/>
              </a:solidFill>
            </a:endParaRPr>
          </a:p>
          <a:p>
            <a:pPr marL="285750" indent="-28575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методические материалы* </a:t>
            </a:r>
            <a:r>
              <a:rPr lang="ru-RU" b="1" cap="all" dirty="0">
                <a:solidFill>
                  <a:srgbClr val="3F425A"/>
                </a:solidFill>
              </a:rPr>
              <a:t>победителей, призеров и лауреатов конкурсов профессионального мастерства</a:t>
            </a:r>
            <a:r>
              <a:rPr lang="ru-RU" dirty="0">
                <a:solidFill>
                  <a:srgbClr val="3F425A"/>
                </a:solidFill>
              </a:rPr>
              <a:t>;</a:t>
            </a:r>
          </a:p>
          <a:p>
            <a:pPr marL="285750" indent="-285750">
              <a:buClr>
                <a:srgbClr val="77132F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285750" indent="-28575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методические материалы*, разработанные в условиях осуществления </a:t>
            </a:r>
            <a:r>
              <a:rPr lang="ru-RU" b="1" cap="all" dirty="0">
                <a:solidFill>
                  <a:srgbClr val="3F425A"/>
                </a:solidFill>
              </a:rPr>
              <a:t>инновационной и экспериментальной деятельности</a:t>
            </a:r>
            <a:r>
              <a:rPr lang="ru-RU" dirty="0">
                <a:solidFill>
                  <a:srgbClr val="3F425A"/>
                </a:solidFill>
              </a:rPr>
              <a:t>;</a:t>
            </a:r>
          </a:p>
          <a:p>
            <a:pPr marL="285750" indent="-285750">
              <a:buClr>
                <a:srgbClr val="77132F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285750" indent="-28575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методические материалы, отражающие </a:t>
            </a:r>
            <a:r>
              <a:rPr lang="ru-RU" b="1" cap="all" dirty="0">
                <a:solidFill>
                  <a:srgbClr val="3F425A"/>
                </a:solidFill>
              </a:rPr>
              <a:t>эффективные педагогические и управленческие практики.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DD4B32-B01C-4368-B19F-840E312BD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073" y="1295399"/>
            <a:ext cx="4327421" cy="288494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44FB3-D49F-445E-94C1-43E38FBB605E}"/>
              </a:ext>
            </a:extLst>
          </p:cNvPr>
          <p:cNvSpPr/>
          <p:nvPr/>
        </p:nvSpPr>
        <p:spPr>
          <a:xfrm>
            <a:off x="1929072" y="4227132"/>
            <a:ext cx="43274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77132F"/>
              </a:buClr>
              <a:buSzPct val="110000"/>
            </a:pPr>
            <a:r>
              <a:rPr lang="ru-RU" sz="1600" dirty="0">
                <a:solidFill>
                  <a:srgbClr val="3F425A"/>
                </a:solidFill>
              </a:rPr>
              <a:t>* </a:t>
            </a:r>
            <a:r>
              <a:rPr lang="ru-RU" sz="1600" b="1" dirty="0">
                <a:solidFill>
                  <a:srgbClr val="3F425A"/>
                </a:solidFill>
              </a:rPr>
              <a:t>Методический материал </a:t>
            </a:r>
            <a:r>
              <a:rPr lang="ru-RU" sz="1600" dirty="0">
                <a:solidFill>
                  <a:srgbClr val="3F425A"/>
                </a:solidFill>
              </a:rPr>
              <a:t>- это авторская разработка педагогических работников и/или управленческих кадров образовательных организаций, содержащая конкретные методические материалы (раскрывающие методы, приемы, средства, инструменты, формы технологий и т.д.) способствующие повышению профессиональных компетенций педагогических работников и/или руководителей 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1082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51237" y="557819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92FD96-6DD7-4EA6-8E16-C14D871C141B}"/>
              </a:ext>
            </a:extLst>
          </p:cNvPr>
          <p:cNvSpPr txBox="1"/>
          <p:nvPr/>
        </p:nvSpPr>
        <p:spPr>
          <a:xfrm>
            <a:off x="2256639" y="1744910"/>
            <a:ext cx="9018165" cy="520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9172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21D79A-A7BC-48D8-8DD4-13103E1D06B9}"/>
              </a:ext>
            </a:extLst>
          </p:cNvPr>
          <p:cNvSpPr/>
          <p:nvPr/>
        </p:nvSpPr>
        <p:spPr>
          <a:xfrm>
            <a:off x="1613140" y="1027466"/>
            <a:ext cx="876300" cy="14699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4B97536-E722-412C-9349-FD30AF7F11F6}"/>
              </a:ext>
            </a:extLst>
          </p:cNvPr>
          <p:cNvSpPr/>
          <p:nvPr/>
        </p:nvSpPr>
        <p:spPr>
          <a:xfrm>
            <a:off x="3458818" y="151091"/>
            <a:ext cx="8294157" cy="726163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Банк эффективных практик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A4E759-1E8C-475A-BA8F-CE8FC8916FF5}"/>
              </a:ext>
            </a:extLst>
          </p:cNvPr>
          <p:cNvSpPr/>
          <p:nvPr/>
        </p:nvSpPr>
        <p:spPr>
          <a:xfrm>
            <a:off x="1981200" y="1160198"/>
            <a:ext cx="9771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3F425A"/>
                </a:solidFill>
              </a:rPr>
              <a:t>ПОРЯДОК ПРОВЕДЕНИЯ СОДЕРЖАТЕЛЬНОЙ ЭКСПЕРТИЗЫ</a:t>
            </a:r>
          </a:p>
          <a:p>
            <a:pPr algn="r"/>
            <a:endParaRPr lang="ru-RU" sz="1400" b="1" dirty="0">
              <a:solidFill>
                <a:srgbClr val="3F425A"/>
              </a:solidFill>
            </a:endParaRPr>
          </a:p>
          <a:p>
            <a:r>
              <a:rPr lang="ru-RU" sz="2000" b="1" dirty="0">
                <a:solidFill>
                  <a:srgbClr val="3F425A"/>
                </a:solidFill>
              </a:rPr>
              <a:t>Экспертный лист включает следующие критерии: 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97B5BD3-BBD0-44A9-9DCE-040BEB8213BA}"/>
              </a:ext>
            </a:extLst>
          </p:cNvPr>
          <p:cNvSpPr/>
          <p:nvPr/>
        </p:nvSpPr>
        <p:spPr>
          <a:xfrm>
            <a:off x="1981200" y="2201925"/>
            <a:ext cx="4617720" cy="258532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1. Авторство и уникальность </a:t>
            </a: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2. Актуальность и новизна </a:t>
            </a: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342900" indent="-34290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3. </a:t>
            </a:r>
            <a:r>
              <a:rPr lang="ru-RU" dirty="0" err="1">
                <a:solidFill>
                  <a:srgbClr val="3F425A"/>
                </a:solidFill>
              </a:rPr>
              <a:t>Систематизированность</a:t>
            </a:r>
            <a:r>
              <a:rPr lang="ru-RU" dirty="0">
                <a:solidFill>
                  <a:srgbClr val="3F425A"/>
                </a:solidFill>
              </a:rPr>
              <a:t> изложения материала</a:t>
            </a: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4. Целеполагание </a:t>
            </a:r>
          </a:p>
          <a:p>
            <a:pPr algn="just">
              <a:buClr>
                <a:srgbClr val="EA5045"/>
              </a:buClr>
              <a:buSzPct val="110000"/>
            </a:pPr>
            <a:endParaRPr lang="ru-RU" dirty="0">
              <a:solidFill>
                <a:srgbClr val="3F425A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EB9B42-D8E8-46DE-8B4C-D6CC2831F729}"/>
              </a:ext>
            </a:extLst>
          </p:cNvPr>
          <p:cNvSpPr/>
          <p:nvPr/>
        </p:nvSpPr>
        <p:spPr>
          <a:xfrm>
            <a:off x="6598920" y="2201925"/>
            <a:ext cx="51540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5. Изложение методических материалов </a:t>
            </a: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6. Глубина, проработанность используемых методов, приемов, средств, инструментов и организационных форм </a:t>
            </a: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endParaRPr lang="ru-RU" dirty="0">
              <a:solidFill>
                <a:srgbClr val="3F425A"/>
              </a:solidFill>
            </a:endParaRPr>
          </a:p>
          <a:p>
            <a:pPr marL="342900" indent="-342900" algn="just">
              <a:buClr>
                <a:srgbClr val="EA5045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F425A"/>
                </a:solidFill>
              </a:rPr>
              <a:t>Критерий 7. Продуктивность и эффективность методической разработки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826CF4-F57F-41CB-9DB9-E605525A0910}"/>
              </a:ext>
            </a:extLst>
          </p:cNvPr>
          <p:cNvSpPr txBox="1"/>
          <p:nvPr/>
        </p:nvSpPr>
        <p:spPr>
          <a:xfrm>
            <a:off x="2140591" y="5067979"/>
            <a:ext cx="9612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F425A"/>
                </a:solidFill>
              </a:rPr>
              <a:t>Общее максимально возможное количество баллов: 17.</a:t>
            </a:r>
          </a:p>
          <a:p>
            <a:endParaRPr lang="ru-RU" dirty="0">
              <a:solidFill>
                <a:srgbClr val="3F425A"/>
              </a:solidFill>
            </a:endParaRPr>
          </a:p>
          <a:p>
            <a:r>
              <a:rPr lang="ru-RU" dirty="0">
                <a:solidFill>
                  <a:srgbClr val="3F425A"/>
                </a:solidFill>
              </a:rPr>
              <a:t>Экспертиза может считаться положительной и Материалы вносятся в Банк в случае, если итоговый балл по результатам экспертизы у двух экспертов составляет не менее 70% от максимально возможного количества баллов.</a:t>
            </a:r>
          </a:p>
        </p:txBody>
      </p:sp>
    </p:spTree>
    <p:extLst>
      <p:ext uri="{BB962C8B-B14F-4D97-AF65-F5344CB8AC3E}">
        <p14:creationId xmlns:p14="http://schemas.microsoft.com/office/powerpoint/2010/main" val="2505207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2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51" y="6096192"/>
            <a:ext cx="1125698" cy="484360"/>
          </a:xfrm>
          <a:prstGeom prst="rect">
            <a:avLst/>
          </a:prstGeom>
        </p:spPr>
      </p:pic>
      <p:pic>
        <p:nvPicPr>
          <p:cNvPr id="4" name="Picture 2" descr="Дистанционное обучение в ТОИПКРО (Томск) | Помощь с тестами, сессия под ключ">
            <a:extLst>
              <a:ext uri="{FF2B5EF4-FFF2-40B4-BE49-F238E27FC236}">
                <a16:creationId xmlns:a16="http://schemas.microsoft.com/office/drawing/2014/main" id="{C04A0335-0422-4444-B765-D0943EBF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51" y="5227644"/>
            <a:ext cx="1125698" cy="84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66804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15700" y="5963949"/>
            <a:ext cx="876300" cy="10665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59600" y="5918200"/>
            <a:ext cx="52324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153EF4-84E4-45EA-8495-CDA33C2EAF62}"/>
              </a:ext>
            </a:extLst>
          </p:cNvPr>
          <p:cNvSpPr/>
          <p:nvPr/>
        </p:nvSpPr>
        <p:spPr>
          <a:xfrm>
            <a:off x="1778466" y="494111"/>
            <a:ext cx="9854113" cy="76853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ПРИГЛАШАЕМ К СОТРУДНИЧЕСТВУ!</a:t>
            </a:r>
          </a:p>
        </p:txBody>
      </p:sp>
      <p:pic>
        <p:nvPicPr>
          <p:cNvPr id="17" name="Picture 2" descr="http://qrcoder.ru/code/?https%3A%2F%2Ftoipkro.ru%2Fdepartments%2Fcentr-nepreryvnogo-povysheniya-37%2F&amp;4&amp;0">
            <a:extLst>
              <a:ext uri="{FF2B5EF4-FFF2-40B4-BE49-F238E27FC236}">
                <a16:creationId xmlns:a16="http://schemas.microsoft.com/office/drawing/2014/main" id="{23CF284B-207C-4A3E-A024-08DA1E9BC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143" y="155226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879BCC-543F-4B3C-A751-7AFCB6AC3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3633" y="1544932"/>
            <a:ext cx="7728987" cy="43258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4D1C89-604C-4339-807C-D23C6D7C321A}"/>
              </a:ext>
            </a:extLst>
          </p:cNvPr>
          <p:cNvSpPr txBox="1"/>
          <p:nvPr/>
        </p:nvSpPr>
        <p:spPr>
          <a:xfrm>
            <a:off x="9756004" y="3452896"/>
            <a:ext cx="193677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ЦНППМ на сайте ТОИПКРО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A504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https://toipkro.ru/departments/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EA504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A504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centr-nepreryvnogo-povysheniya-37/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EA504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40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id="{C088F519-3A6D-4563-923B-5453E9D42765}"/>
              </a:ext>
            </a:extLst>
          </p:cNvPr>
          <p:cNvSpPr/>
          <p:nvPr/>
        </p:nvSpPr>
        <p:spPr>
          <a:xfrm>
            <a:off x="1819845" y="2560325"/>
            <a:ext cx="9992710" cy="3809061"/>
          </a:xfrm>
          <a:prstGeom prst="borderCallout1">
            <a:avLst>
              <a:gd name="adj1" fmla="val -453"/>
              <a:gd name="adj2" fmla="val 50137"/>
              <a:gd name="adj3" fmla="val -6425"/>
              <a:gd name="adj4" fmla="val 1774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A307D9-7B44-40E0-8CE8-764A8FC3AA1B}"/>
              </a:ext>
            </a:extLst>
          </p:cNvPr>
          <p:cNvSpPr txBox="1"/>
          <p:nvPr/>
        </p:nvSpPr>
        <p:spPr>
          <a:xfrm>
            <a:off x="2207861" y="2892866"/>
            <a:ext cx="9216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должна быть направлена «на совершенствование и (или) получение новой компетенции, необходимой для профессиональной деятельности», и (или) «повышение профессионального уровня в рамках имеющейся квалификации».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должна быть достижима через планируемые результаты обучения и измерима. Рекомендуется формулировку цели начинать с фраз: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профессиональной компетенции в области…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получение новой профессиональной компетенции в области...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профессионального уровня слушателей в области / в рамках..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8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: линия 12">
            <a:extLst>
              <a:ext uri="{FF2B5EF4-FFF2-40B4-BE49-F238E27FC236}">
                <a16:creationId xmlns:a16="http://schemas.microsoft.com/office/drawing/2014/main" id="{AB91A777-99E4-47A4-BAEE-DD84B80967C9}"/>
              </a:ext>
            </a:extLst>
          </p:cNvPr>
          <p:cNvSpPr/>
          <p:nvPr/>
        </p:nvSpPr>
        <p:spPr>
          <a:xfrm>
            <a:off x="2055303" y="3033694"/>
            <a:ext cx="9777056" cy="3283639"/>
          </a:xfrm>
          <a:prstGeom prst="borderCallout1">
            <a:avLst>
              <a:gd name="adj1" fmla="val 546"/>
              <a:gd name="adj2" fmla="val 69599"/>
              <a:gd name="adj3" fmla="val -5891"/>
              <a:gd name="adj4" fmla="val 484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DF71C1-A883-46D3-B0B7-B79BE94D686C}"/>
              </a:ext>
            </a:extLst>
          </p:cNvPr>
          <p:cNvSpPr txBox="1"/>
          <p:nvPr/>
        </p:nvSpPr>
        <p:spPr>
          <a:xfrm>
            <a:off x="2225565" y="3132250"/>
            <a:ext cx="943653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соответствовать цели ДПП ПК, категории слушателей. Достижение планируемых результатов обучения – главная задача реализации ДПП. Планируемые результаты формируются в соответствии с компетенциями, на совершенствование и (или) получение которых направлена реализация ДПП ПК через перечисление взаимосвязанных трудовых функций, трудовых действий (согласно профессиональному стандарту) или должностных обязанностей (согласно ЕКС), знаний и умений.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проектировании ДПП ПК и ДПП ПП необходимо соотнести планируемые результаты обучения и срок освоения программы. Количество знаний и умений соотносим с трудоемкостью программы и при проектировании руководствуемся  принципом: при продолжительности ДПП ПК 16 часов – 1 знание и 1 умение, при продолжительности ДПП ПК 36 часов – 2 знания и 2 умения, и т.д.</a:t>
            </a:r>
          </a:p>
        </p:txBody>
      </p:sp>
    </p:spTree>
    <p:extLst>
      <p:ext uri="{BB962C8B-B14F-4D97-AF65-F5344CB8AC3E}">
        <p14:creationId xmlns:p14="http://schemas.microsoft.com/office/powerpoint/2010/main" val="277300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: линия 12">
            <a:extLst>
              <a:ext uri="{FF2B5EF4-FFF2-40B4-BE49-F238E27FC236}">
                <a16:creationId xmlns:a16="http://schemas.microsoft.com/office/drawing/2014/main" id="{AB91A777-99E4-47A4-BAEE-DD84B80967C9}"/>
              </a:ext>
            </a:extLst>
          </p:cNvPr>
          <p:cNvSpPr/>
          <p:nvPr/>
        </p:nvSpPr>
        <p:spPr>
          <a:xfrm>
            <a:off x="2045354" y="3591823"/>
            <a:ext cx="9860507" cy="2862322"/>
          </a:xfrm>
          <a:prstGeom prst="borderCallout1">
            <a:avLst>
              <a:gd name="adj1" fmla="val -362"/>
              <a:gd name="adj2" fmla="val 65304"/>
              <a:gd name="adj3" fmla="val -6768"/>
              <a:gd name="adj4" fmla="val 430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7C8A6-14F5-4E0B-A9C3-A6EB1E92A490}"/>
              </a:ext>
            </a:extLst>
          </p:cNvPr>
          <p:cNvSpPr txBox="1"/>
          <p:nvPr/>
        </p:nvSpPr>
        <p:spPr>
          <a:xfrm>
            <a:off x="2407297" y="3639584"/>
            <a:ext cx="92746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соотноситься с темой и содержанием ДПП. Программа должна быть адресована слушателям определенной квалификации, выполняющим схожие трудовые действия.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Если содержание программы позволяет, то расширить категорию слушателей: включить педагогов образовательных организаций (общеобразовательных, организаций дополнительного образования). </a:t>
            </a:r>
          </a:p>
          <a:p>
            <a:r>
              <a:rPr lang="ru-RU" sz="1400" dirty="0"/>
              <a:t>- </a:t>
            </a:r>
            <a:r>
              <a:rPr lang="ru-RU" sz="1400" dirty="0" err="1"/>
              <a:t>Медиаграмотность</a:t>
            </a:r>
            <a:r>
              <a:rPr lang="ru-RU" sz="1400" dirty="0"/>
              <a:t> и искусственный интеллект в практике педагога (ОГБПОУ «ТЭПК»);</a:t>
            </a:r>
          </a:p>
          <a:p>
            <a:r>
              <a:rPr lang="ru-RU" sz="1400" dirty="0"/>
              <a:t>- Методика проектирования и сопровождения образовательных путешествий: опыт разработки и апробации образовательного маршрута «Изумрудное богатство Томской области» (ОГБПОУ «ТЛТ»);</a:t>
            </a:r>
          </a:p>
          <a:p>
            <a:r>
              <a:rPr lang="ru-RU" sz="1400" dirty="0"/>
              <a:t>- Цветовые модели и нейросети в современном художественно-эстетическом обучении (ОГБПОУ «ТМТТ» 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39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: линия 12">
            <a:extLst>
              <a:ext uri="{FF2B5EF4-FFF2-40B4-BE49-F238E27FC236}">
                <a16:creationId xmlns:a16="http://schemas.microsoft.com/office/drawing/2014/main" id="{AB91A777-99E4-47A4-BAEE-DD84B80967C9}"/>
              </a:ext>
            </a:extLst>
          </p:cNvPr>
          <p:cNvSpPr/>
          <p:nvPr/>
        </p:nvSpPr>
        <p:spPr>
          <a:xfrm>
            <a:off x="1732768" y="1754509"/>
            <a:ext cx="9860507" cy="1947437"/>
          </a:xfrm>
          <a:prstGeom prst="borderCallout1">
            <a:avLst>
              <a:gd name="adj1" fmla="val 101423"/>
              <a:gd name="adj2" fmla="val 94543"/>
              <a:gd name="adj3" fmla="val 114531"/>
              <a:gd name="adj4" fmla="val 800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7C8A6-14F5-4E0B-A9C3-A6EB1E92A490}"/>
              </a:ext>
            </a:extLst>
          </p:cNvPr>
          <p:cNvSpPr txBox="1"/>
          <p:nvPr/>
        </p:nvSpPr>
        <p:spPr>
          <a:xfrm>
            <a:off x="2143437" y="1644994"/>
            <a:ext cx="92746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Порядком организации и осуществления образовательной деятельности по дополнительным профессиональным программам (Приказ Минобрнауки России от 24.03.2025 № 266) обязательное требование к уровню подготовки поступающего на обучение - к освоению ДПП ПК допускаются: лица, имеющие среднее профессиональное и (или) высшее образование, лица, получающие среднее профессиональное и (или) высшее образование. 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67575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: линия 12">
            <a:extLst>
              <a:ext uri="{FF2B5EF4-FFF2-40B4-BE49-F238E27FC236}">
                <a16:creationId xmlns:a16="http://schemas.microsoft.com/office/drawing/2014/main" id="{AB91A777-99E4-47A4-BAEE-DD84B80967C9}"/>
              </a:ext>
            </a:extLst>
          </p:cNvPr>
          <p:cNvSpPr/>
          <p:nvPr/>
        </p:nvSpPr>
        <p:spPr>
          <a:xfrm>
            <a:off x="1732768" y="1884786"/>
            <a:ext cx="9860507" cy="3209728"/>
          </a:xfrm>
          <a:prstGeom prst="borderCallout1">
            <a:avLst>
              <a:gd name="adj1" fmla="val 100504"/>
              <a:gd name="adj2" fmla="val 94354"/>
              <a:gd name="adj3" fmla="val 107639"/>
              <a:gd name="adj4" fmla="val 392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7C8A6-14F5-4E0B-A9C3-A6EB1E92A490}"/>
              </a:ext>
            </a:extLst>
          </p:cNvPr>
          <p:cNvSpPr txBox="1"/>
          <p:nvPr/>
        </p:nvSpPr>
        <p:spPr>
          <a:xfrm>
            <a:off x="1919706" y="1904600"/>
            <a:ext cx="94866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ДПП ПК может быть реализована в следующих формах обучения: очная, очно-заочная, заочная.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 в ГЗ заложено финансирование на очную форму обучения.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очная форма в виде стажировки. Стажировка предполагает, что образовательный процесс осуществляется на базе образовательных организаций, являющихся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стажировочными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площадками, в целях формирования и закрепления на практике профессиональных знаний и умений.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очной форме обучения допускается до 20 % от общего объема часов на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внеудиторную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работу.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1177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4127F3-0DFB-4DA2-8749-902CF6B77425}"/>
              </a:ext>
            </a:extLst>
          </p:cNvPr>
          <p:cNvGrpSpPr/>
          <p:nvPr/>
        </p:nvGrpSpPr>
        <p:grpSpPr>
          <a:xfrm>
            <a:off x="0" y="0"/>
            <a:ext cx="1613140" cy="6858000"/>
            <a:chOff x="0" y="0"/>
            <a:chExt cx="1613140" cy="6858000"/>
          </a:xfrm>
          <a:solidFill>
            <a:srgbClr val="3F425A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542D7DA-D2BF-4F46-85DD-003807414CC1}"/>
                </a:ext>
              </a:extLst>
            </p:cNvPr>
            <p:cNvSpPr/>
            <p:nvPr/>
          </p:nvSpPr>
          <p:spPr>
            <a:xfrm>
              <a:off x="0" y="0"/>
              <a:ext cx="161314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C5956D9-621F-4FB1-A2A0-8127D282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8" y="6163352"/>
              <a:ext cx="1351663" cy="581587"/>
            </a:xfrm>
            <a:prstGeom prst="rect">
              <a:avLst/>
            </a:prstGeom>
            <a:grpFill/>
          </p:spPr>
        </p:pic>
        <p:pic>
          <p:nvPicPr>
            <p:cNvPr id="5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4E9B25D0-519F-499C-B37F-A25FA1E84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281932"/>
              <a:ext cx="1116150" cy="835806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890100-ED7D-4A65-8FA9-57F8765AD244}"/>
              </a:ext>
            </a:extLst>
          </p:cNvPr>
          <p:cNvSpPr/>
          <p:nvPr/>
        </p:nvSpPr>
        <p:spPr>
          <a:xfrm>
            <a:off x="2578806" y="1665815"/>
            <a:ext cx="4551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ОСНОВНЫЕ НАПРАВЛЕНИЯ ДЕЯТЕЛЬНОСТИ: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4FD4D-1CD4-48DB-B1EC-1C2505F868AD}"/>
              </a:ext>
            </a:extLst>
          </p:cNvPr>
          <p:cNvSpPr txBox="1"/>
          <p:nvPr/>
        </p:nvSpPr>
        <p:spPr>
          <a:xfrm>
            <a:off x="1819845" y="1115872"/>
            <a:ext cx="968635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F425A"/>
                </a:solidFill>
              </a:rPr>
              <a:t>Раздел 1. Характеристика программы</a:t>
            </a:r>
          </a:p>
          <a:p>
            <a:endParaRPr lang="ru-RU" sz="1100" b="1" dirty="0">
              <a:solidFill>
                <a:srgbClr val="3F425A"/>
              </a:solidFill>
            </a:endParaRPr>
          </a:p>
          <a:p>
            <a:pPr algn="just"/>
            <a:endParaRPr lang="ru-RU" sz="2200" dirty="0">
              <a:solidFill>
                <a:srgbClr val="3F425A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2371FC-5DAA-4944-8320-CC65D3C8F18A}"/>
              </a:ext>
            </a:extLst>
          </p:cNvPr>
          <p:cNvSpPr/>
          <p:nvPr/>
        </p:nvSpPr>
        <p:spPr>
          <a:xfrm>
            <a:off x="2055303" y="2004369"/>
            <a:ext cx="7625591" cy="427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слушателей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уровню подготовки поступающего на обучение, необходимые для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обучения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: линия 12">
            <a:extLst>
              <a:ext uri="{FF2B5EF4-FFF2-40B4-BE49-F238E27FC236}">
                <a16:creationId xmlns:a16="http://schemas.microsoft.com/office/drawing/2014/main" id="{AB91A777-99E4-47A4-BAEE-DD84B80967C9}"/>
              </a:ext>
            </a:extLst>
          </p:cNvPr>
          <p:cNvSpPr/>
          <p:nvPr/>
        </p:nvSpPr>
        <p:spPr>
          <a:xfrm>
            <a:off x="1732768" y="1931436"/>
            <a:ext cx="9860507" cy="3704253"/>
          </a:xfrm>
          <a:prstGeom prst="borderCallout1">
            <a:avLst>
              <a:gd name="adj1" fmla="val 100314"/>
              <a:gd name="adj2" fmla="val 84323"/>
              <a:gd name="adj3" fmla="val 108815"/>
              <a:gd name="adj4" fmla="val 5341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7C8A6-14F5-4E0B-A9C3-A6EB1E92A490}"/>
              </a:ext>
            </a:extLst>
          </p:cNvPr>
          <p:cNvSpPr txBox="1"/>
          <p:nvPr/>
        </p:nvSpPr>
        <p:spPr>
          <a:xfrm>
            <a:off x="1919706" y="2578437"/>
            <a:ext cx="9486629" cy="2443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Срок освоения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(трудоемкость) ДПП должен обеспечивать возможность достижения планируемых результатов. Срок освоения (трудоемкость) программы указывается в часах и включает время, отводимое на все виды работ (аудиторную и внеаудиторную работу), включая текущий контроль, промежуточную и итоговую аттестацию.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2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17887</TotalTime>
  <Words>2499</Words>
  <Application>Microsoft Office PowerPoint</Application>
  <PresentationFormat>Широкоэкранный</PresentationFormat>
  <Paragraphs>376</Paragraphs>
  <Slides>31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Microsoft Sans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ЦНППМПР</dc:title>
  <dc:creator>DOM</dc:creator>
  <cp:lastModifiedBy>Пичугина Олеся</cp:lastModifiedBy>
  <cp:revision>890</cp:revision>
  <cp:lastPrinted>2023-04-19T07:33:47Z</cp:lastPrinted>
  <dcterms:created xsi:type="dcterms:W3CDTF">2021-09-28T09:03:53Z</dcterms:created>
  <dcterms:modified xsi:type="dcterms:W3CDTF">2025-12-11T07:46:09Z</dcterms:modified>
</cp:coreProperties>
</file>