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56"/>
  </p:notesMasterIdLst>
  <p:sldIdLst>
    <p:sldId id="256" r:id="rId2"/>
    <p:sldId id="426" r:id="rId3"/>
    <p:sldId id="484" r:id="rId4"/>
    <p:sldId id="485" r:id="rId5"/>
    <p:sldId id="390" r:id="rId6"/>
    <p:sldId id="486" r:id="rId7"/>
    <p:sldId id="487" r:id="rId8"/>
    <p:sldId id="488" r:id="rId9"/>
    <p:sldId id="490" r:id="rId10"/>
    <p:sldId id="489" r:id="rId11"/>
    <p:sldId id="399" r:id="rId12"/>
    <p:sldId id="400" r:id="rId13"/>
    <p:sldId id="428" r:id="rId14"/>
    <p:sldId id="453" r:id="rId15"/>
    <p:sldId id="401" r:id="rId16"/>
    <p:sldId id="454" r:id="rId17"/>
    <p:sldId id="404" r:id="rId18"/>
    <p:sldId id="442" r:id="rId19"/>
    <p:sldId id="452" r:id="rId20"/>
    <p:sldId id="443" r:id="rId21"/>
    <p:sldId id="464" r:id="rId22"/>
    <p:sldId id="450" r:id="rId23"/>
    <p:sldId id="446" r:id="rId24"/>
    <p:sldId id="448" r:id="rId25"/>
    <p:sldId id="449" r:id="rId26"/>
    <p:sldId id="429" r:id="rId27"/>
    <p:sldId id="405" r:id="rId28"/>
    <p:sldId id="408" r:id="rId29"/>
    <p:sldId id="473" r:id="rId30"/>
    <p:sldId id="474" r:id="rId31"/>
    <p:sldId id="476" r:id="rId32"/>
    <p:sldId id="430" r:id="rId33"/>
    <p:sldId id="409" r:id="rId34"/>
    <p:sldId id="478" r:id="rId35"/>
    <p:sldId id="435" r:id="rId36"/>
    <p:sldId id="477" r:id="rId37"/>
    <p:sldId id="479" r:id="rId38"/>
    <p:sldId id="480" r:id="rId39"/>
    <p:sldId id="481" r:id="rId40"/>
    <p:sldId id="467" r:id="rId41"/>
    <p:sldId id="457" r:id="rId42"/>
    <p:sldId id="468" r:id="rId43"/>
    <p:sldId id="387" r:id="rId44"/>
    <p:sldId id="439" r:id="rId45"/>
    <p:sldId id="392" r:id="rId46"/>
    <p:sldId id="384" r:id="rId47"/>
    <p:sldId id="440" r:id="rId48"/>
    <p:sldId id="421" r:id="rId49"/>
    <p:sldId id="422" r:id="rId50"/>
    <p:sldId id="424" r:id="rId51"/>
    <p:sldId id="420" r:id="rId52"/>
    <p:sldId id="482" r:id="rId53"/>
    <p:sldId id="470" r:id="rId54"/>
    <p:sldId id="436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dik" initials="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76" d="100"/>
          <a:sy n="76" d="100"/>
        </p:scale>
        <p:origin x="-23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DD56-E580-4A3B-846B-14820BAAB41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EE4A0-A71A-4348-B117-2E8AB5305D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7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E4A0-A71A-4348-B117-2E8AB5305D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E4A0-A71A-4348-B117-2E8AB5305DB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E4A0-A71A-4348-B117-2E8AB5305DB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EE4A0-A71A-4348-B117-2E8AB5305DB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21B6EC-B9D7-4E36-806C-A2EB1E7786DC}" type="datetimeFigureOut">
              <a:rPr lang="ru-RU" smtClean="0"/>
              <a:pPr/>
              <a:t>23.08.19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7EEF72-39F9-4A90-8E9D-2A33FE21A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ng-oross.ru/search/word" TargetMode="External"/><Relationship Id="rId4" Type="http://schemas.openxmlformats.org/officeDocument/2006/relationships/hyperlink" Target="http://ruslang-oross.ru/orthogr/formula?id=238" TargetMode="External"/><Relationship Id="rId5" Type="http://schemas.openxmlformats.org/officeDocument/2006/relationships/hyperlink" Target="http://ruslang-oross.ru/orthogr/formula?id=239" TargetMode="Externa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orthogr/formula?id=269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search/word" TargetMode="Externa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ng-oross.ru/search/word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orthogr/formula?id=667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ng-oross.ru/search/word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orthogr/formula?id=86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ng-oross.ru/search/word" TargetMode="External"/><Relationship Id="rId4" Type="http://schemas.openxmlformats.org/officeDocument/2006/relationships/hyperlink" Target="http://ruslang-oross.ru/orthogr/formula?id=751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orthogr/formula?id=786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orthogr/formula?id=274" TargetMode="Externa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ng-oross.ru/search/word" TargetMode="External"/><Relationship Id="rId4" Type="http://schemas.openxmlformats.org/officeDocument/2006/relationships/hyperlink" Target="http://ruslang-oross.ru/orthogr/formula?id=656" TargetMode="External"/><Relationship Id="rId5" Type="http://schemas.openxmlformats.org/officeDocument/2006/relationships/hyperlink" Target="http://ruslang-oross.ru/orthogr/formula?id=276" TargetMode="Externa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orthogr/formula?id=27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ng-oross.ru/orthogr/formula?id=370" TargetMode="External"/><Relationship Id="rId4" Type="http://schemas.openxmlformats.org/officeDocument/2006/relationships/hyperlink" Target="http://ruslang-oross.ru/orthogr/formula?id=192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://ruslang-oross.ru/orthogr/formula?id=29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slang-oross.ru/search/word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291264" cy="1779203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О</a:t>
            </a:r>
            <a:r>
              <a:rPr lang="ru-RU" sz="3200" dirty="0" smtClean="0"/>
              <a:t>рфографические словари 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 err="1" smtClean="0"/>
              <a:t>интернет-ресурсы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800" y="3505200"/>
            <a:ext cx="8062664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Е. В. Арутюнова, </a:t>
            </a:r>
          </a:p>
          <a:p>
            <a:pPr algn="r"/>
            <a:r>
              <a:rPr lang="ru-RU" sz="2400" dirty="0" smtClean="0"/>
              <a:t>ст. науч. </a:t>
            </a:r>
            <a:r>
              <a:rPr lang="ru-RU" sz="2400" dirty="0" err="1" smtClean="0"/>
              <a:t>сотр</a:t>
            </a:r>
            <a:r>
              <a:rPr lang="ru-RU" sz="2400" dirty="0" smtClean="0"/>
              <a:t>. Института русского языка </a:t>
            </a:r>
          </a:p>
          <a:p>
            <a:pPr algn="r"/>
            <a:r>
              <a:rPr lang="ru-RU" sz="2400" dirty="0" smtClean="0"/>
              <a:t>им. В. В. Виноградова РАН ,</a:t>
            </a:r>
          </a:p>
          <a:p>
            <a:pPr algn="r"/>
            <a:r>
              <a:rPr lang="ru-RU" sz="2400" dirty="0" smtClean="0"/>
              <a:t>зам.  гл. ред. портала «</a:t>
            </a:r>
            <a:r>
              <a:rPr lang="ru-RU" sz="2400" dirty="0" err="1" smtClean="0"/>
              <a:t>Грамота.ру</a:t>
            </a:r>
            <a:r>
              <a:rPr lang="ru-RU" sz="2400" dirty="0" smtClean="0"/>
              <a:t>»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Томск, 2019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ru-RU" dirty="0" smtClean="0"/>
              <a:t>Объяснительные словари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208912" cy="4572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«</a:t>
            </a:r>
            <a:r>
              <a:rPr lang="ru-RU" sz="2400" b="1" dirty="0"/>
              <a:t>Орфографический словарь. Комментарии. Правила</a:t>
            </a:r>
            <a:r>
              <a:rPr lang="ru-RU" sz="2400" dirty="0" smtClean="0"/>
              <a:t>»  </a:t>
            </a:r>
            <a:r>
              <a:rPr lang="ru-RU" sz="2400" i="1" dirty="0" smtClean="0"/>
              <a:t>Н</a:t>
            </a:r>
            <a:r>
              <a:rPr lang="ru-RU" sz="2400" i="1" dirty="0"/>
              <a:t>. В. Соловьёва </a:t>
            </a:r>
            <a:r>
              <a:rPr lang="ru-RU" sz="2400" dirty="0" smtClean="0"/>
              <a:t>(2000)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«</a:t>
            </a:r>
            <a:r>
              <a:rPr lang="ru-RU" sz="2400" b="1" dirty="0"/>
              <a:t>Этимологические тайны </a:t>
            </a:r>
            <a:r>
              <a:rPr lang="ru-RU" sz="2400" b="1" dirty="0" smtClean="0"/>
              <a:t>русской орфографии</a:t>
            </a:r>
            <a:r>
              <a:rPr lang="ru-RU" sz="2400" b="1" dirty="0"/>
              <a:t>. Словарь-справочник</a:t>
            </a:r>
            <a:r>
              <a:rPr lang="ru-RU" sz="2400" dirty="0"/>
              <a:t>» </a:t>
            </a:r>
            <a:r>
              <a:rPr lang="ru-RU" sz="2400" i="1" dirty="0"/>
              <a:t>Л. А. </a:t>
            </a:r>
            <a:r>
              <a:rPr lang="ru-RU" sz="2400" i="1" dirty="0" err="1"/>
              <a:t>Глинкиной</a:t>
            </a:r>
            <a:r>
              <a:rPr lang="ru-RU" sz="2400" dirty="0"/>
              <a:t> (2001; 2-е изд., исправленное </a:t>
            </a:r>
            <a:r>
              <a:rPr lang="ru-RU" sz="2400" dirty="0" smtClean="0"/>
              <a:t>и дополненное</a:t>
            </a:r>
            <a:r>
              <a:rPr lang="ru-RU" sz="2400" dirty="0"/>
              <a:t>, 2006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«</a:t>
            </a:r>
            <a:r>
              <a:rPr lang="ru-RU" sz="2400" b="1" dirty="0"/>
              <a:t>Как проверить “непроверяемое” </a:t>
            </a:r>
            <a:r>
              <a:rPr lang="ru-RU" sz="2400" b="1" dirty="0" smtClean="0"/>
              <a:t>слово. Занимательный </a:t>
            </a:r>
            <a:r>
              <a:rPr lang="ru-RU" sz="2400" b="1" dirty="0"/>
              <a:t>словарь</a:t>
            </a:r>
            <a:r>
              <a:rPr lang="ru-RU" sz="2400" b="1" dirty="0" smtClean="0"/>
              <a:t>-помощник </a:t>
            </a:r>
            <a:r>
              <a:rPr lang="ru-RU" sz="2400" b="1" dirty="0"/>
              <a:t>для школьников и учителей</a:t>
            </a:r>
            <a:r>
              <a:rPr lang="ru-RU" sz="2400" dirty="0"/>
              <a:t>» </a:t>
            </a:r>
            <a:r>
              <a:rPr lang="ru-RU" sz="2400" i="1" dirty="0"/>
              <a:t>А. Н. </a:t>
            </a:r>
            <a:r>
              <a:rPr lang="ru-RU" sz="2400" i="1" dirty="0" err="1"/>
              <a:t>Сараевой</a:t>
            </a:r>
            <a:r>
              <a:rPr lang="ru-RU" sz="2400" dirty="0"/>
              <a:t> (2004</a:t>
            </a:r>
            <a:r>
              <a:rPr lang="ru-RU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«</a:t>
            </a:r>
            <a:r>
              <a:rPr lang="ru-RU" sz="2400" b="1" dirty="0"/>
              <a:t>Объяснительный </a:t>
            </a:r>
            <a:r>
              <a:rPr lang="ru-RU" sz="2400" b="1" dirty="0" smtClean="0"/>
              <a:t>словарь непроверяемых </a:t>
            </a:r>
            <a:r>
              <a:rPr lang="ru-RU" sz="2400" b="1" dirty="0"/>
              <a:t>орфограмм русского языка</a:t>
            </a:r>
            <a:r>
              <a:rPr lang="ru-RU" sz="2400" dirty="0"/>
              <a:t>» </a:t>
            </a:r>
            <a:r>
              <a:rPr lang="ru-RU" sz="2400" i="1" dirty="0"/>
              <a:t>М. А. </a:t>
            </a:r>
            <a:r>
              <a:rPr lang="ru-RU" sz="2400" i="1" dirty="0" err="1"/>
              <a:t>Шелякина</a:t>
            </a:r>
            <a:r>
              <a:rPr lang="ru-RU" sz="2400" dirty="0"/>
              <a:t> (2009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637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22712" y="1447800"/>
            <a:ext cx="5745832" cy="457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БЪЯСНИТЕЛЬНЫЙ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УССКИЙ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РФОГРАФИЧЕСКИЙ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/>
              <a:t>ЛОВАРЬ-</a:t>
            </a: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/>
              <a:t>ПРАВОЧНИК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(ОРОСС)</a:t>
            </a:r>
          </a:p>
          <a:p>
            <a:r>
              <a:rPr lang="ru-RU" dirty="0" err="1" smtClean="0"/>
              <a:t>Бешенкова</a:t>
            </a:r>
            <a:r>
              <a:rPr lang="ru-RU" dirty="0" smtClean="0"/>
              <a:t> Е. В., Иванова О. Е. Чельцова Л. К.</a:t>
            </a:r>
          </a:p>
          <a:p>
            <a:r>
              <a:rPr lang="ru-RU" dirty="0" smtClean="0"/>
              <a:t>Москва : АСТ-Пресс, 2015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findtovar.ru/image/3063/2935119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844" y="1844824"/>
            <a:ext cx="206099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772400" cy="6850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Орфографический академический ресурс «АКАДЕМОС»</a:t>
            </a:r>
          </a:p>
          <a:p>
            <a:pPr marL="1249363" indent="-258763"/>
            <a:r>
              <a:rPr lang="en-US" sz="2800" dirty="0" smtClean="0"/>
              <a:t>http://orfo.ruslang.ru/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284984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3068960"/>
            <a:ext cx="7772400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dirty="0" smtClean="0"/>
              <a:t>Информационно-поисковая система (ИПС) «Орфографическое комментирование русского словаря»</a:t>
            </a:r>
          </a:p>
          <a:p>
            <a:pPr marL="1247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1249363" algn="l"/>
              </a:tabLst>
            </a:pPr>
            <a:r>
              <a:rPr lang="en-US" sz="2800" dirty="0" smtClean="0"/>
              <a:t>http://ruslang-oross.ru/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36712"/>
            <a:ext cx="7772400" cy="43204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Академические орфографические интернет-ресурсы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6024" y="5157192"/>
            <a:ext cx="7772400" cy="14401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dirty="0" smtClean="0"/>
              <a:t>Академический </a:t>
            </a:r>
            <a:r>
              <a:rPr lang="ru-RU" sz="2800" smtClean="0"/>
              <a:t>орфографический ресурс </a:t>
            </a:r>
            <a:r>
              <a:rPr lang="ru-RU" sz="2800" dirty="0" smtClean="0"/>
              <a:t>на портале «</a:t>
            </a:r>
            <a:r>
              <a:rPr lang="ru-RU" sz="2800" dirty="0" err="1" smtClean="0"/>
              <a:t>Грамота.ру</a:t>
            </a:r>
            <a:r>
              <a:rPr lang="ru-RU" sz="2800" dirty="0" smtClean="0"/>
              <a:t>»</a:t>
            </a:r>
          </a:p>
          <a:p>
            <a:pPr marL="1247775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1249363" algn="l"/>
              </a:tabLst>
            </a:pPr>
            <a:r>
              <a:rPr lang="en-US" sz="2800" dirty="0" smtClean="0"/>
              <a:t>http://gramota.ru/</a:t>
            </a:r>
            <a:endParaRPr lang="ru-RU" sz="2800" dirty="0" smtClean="0"/>
          </a:p>
          <a:p>
            <a:pPr marL="1247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1249363" algn="l"/>
              </a:tabLst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Картинки по запросу институт русского языка виноград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8430" y="44624"/>
            <a:ext cx="1470074" cy="1440160"/>
          </a:xfrm>
          <a:prstGeom prst="rect">
            <a:avLst/>
          </a:prstGeom>
          <a:noFill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5912"/>
            <a:ext cx="9534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5496" y="1124744"/>
            <a:ext cx="9108504" cy="5040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Более 200 000 слов и сочетаний, в том числе: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7772400" cy="43204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Академос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орфографический словарь на портале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Грамота.ру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496" y="1484784"/>
            <a:ext cx="9108504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нариц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и собств., некоторые сост. наименования:    </a:t>
            </a:r>
          </a:p>
          <a:p>
            <a:pPr marL="1082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о́рден Оте́чественной войны́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Се́рый Во́лк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сказочный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vi-VN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персонаж)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2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краса́вец-мужчи́на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краса́вца-мужчи́ны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496" y="2924944"/>
            <a:ext cx="910850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устойчивые сочетания слов: </a:t>
            </a:r>
          </a:p>
          <a:p>
            <a:pPr marL="623888" marR="0" lvl="0" indent="458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ничто́же сумня́шеся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сумня́ся)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496" y="3645024"/>
            <a:ext cx="910850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начальные части слов: </a:t>
            </a:r>
          </a:p>
          <a:p>
            <a:pPr marL="623888" marR="0" lvl="0" indent="4587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–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первая часть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сложных слов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пишется слитно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496" y="4365104"/>
            <a:ext cx="910850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Написание  трудных грамматических форм: </a:t>
            </a:r>
          </a:p>
          <a:p>
            <a:pPr marL="273050" marR="0" lvl="0" indent="809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ке́лья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-и,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ке́лий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5496" y="5157192"/>
            <a:ext cx="910850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ru-RU" sz="2400" dirty="0" smtClean="0"/>
              <a:t>К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раткие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пояснения к написанию омофонов: </a:t>
            </a:r>
          </a:p>
          <a:p>
            <a:pPr marL="1082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вдаль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нареч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гляде́ть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вда́ль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но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сущ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даль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да́ль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мо́ря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да́ль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веко́в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да́ль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про́житых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ле́т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вгля́дываться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всма́триваться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да́ль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5496" y="1124744"/>
            <a:ext cx="9108504" cy="1080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Орфографические рекомендации соответствуют РОС, кроме пересмотренных после выхода словаря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764704"/>
            <a:ext cx="7772400" cy="43204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Академос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орфографический словарь на портале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Грамота.ру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40749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ту́ндренный</a:t>
            </a:r>
            <a:r>
              <a:rPr lang="ru-RU" sz="2400" dirty="0" smtClean="0">
                <a:solidFill>
                  <a:srgbClr val="0070C0"/>
                </a:solidFill>
              </a:rPr>
              <a:t> [изменено, ср. РОС 2012: </a:t>
            </a:r>
            <a:r>
              <a:rPr lang="ru-RU" sz="2400" b="1" dirty="0" err="1" smtClean="0">
                <a:solidFill>
                  <a:srgbClr val="0070C0"/>
                </a:solidFill>
              </a:rPr>
              <a:t>ту́ндреный</a:t>
            </a:r>
            <a:r>
              <a:rPr lang="ru-RU" sz="2400" dirty="0" smtClean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9816" y="2319263"/>
            <a:ext cx="739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сенсе́й</a:t>
            </a:r>
            <a:r>
              <a:rPr lang="ru-RU" sz="2400" dirty="0" smtClean="0">
                <a:solidFill>
                  <a:srgbClr val="0070C0"/>
                </a:solidFill>
              </a:rPr>
              <a:t>, -я [изменено, ср. РОС 2012: </a:t>
            </a:r>
            <a:r>
              <a:rPr lang="ru-RU" sz="2400" b="1" dirty="0" err="1" smtClean="0">
                <a:solidFill>
                  <a:srgbClr val="0070C0"/>
                </a:solidFill>
              </a:rPr>
              <a:t>сэнсэ́й</a:t>
            </a:r>
            <a:r>
              <a:rPr lang="ru-RU" sz="2400" dirty="0" smtClean="0">
                <a:solidFill>
                  <a:srgbClr val="0070C0"/>
                </a:solidFill>
              </a:rPr>
              <a:t>, -я]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02075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тхэквонди́ст</a:t>
            </a:r>
            <a:r>
              <a:rPr lang="ru-RU" sz="2400" dirty="0" smtClean="0">
                <a:solidFill>
                  <a:srgbClr val="0070C0"/>
                </a:solidFill>
              </a:rPr>
              <a:t>, -а [изменено, ср. РОС 2012: </a:t>
            </a:r>
            <a:r>
              <a:rPr lang="ru-RU" sz="2400" b="1" dirty="0" err="1" smtClean="0">
                <a:solidFill>
                  <a:srgbClr val="0070C0"/>
                </a:solidFill>
              </a:rPr>
              <a:t>тхэквонди́ст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-а </a:t>
            </a:r>
            <a:r>
              <a:rPr lang="ru-RU" sz="2400" b="1" dirty="0" smtClean="0">
                <a:solidFill>
                  <a:srgbClr val="0070C0"/>
                </a:solidFill>
              </a:rPr>
              <a:t>и </a:t>
            </a:r>
            <a:r>
              <a:rPr lang="ru-RU" sz="2400" b="1" dirty="0" err="1" smtClean="0">
                <a:solidFill>
                  <a:srgbClr val="0070C0"/>
                </a:solidFill>
              </a:rPr>
              <a:t>таеквонди́ст</a:t>
            </a:r>
            <a:r>
              <a:rPr lang="ru-RU" sz="2400" dirty="0" smtClean="0">
                <a:solidFill>
                  <a:srgbClr val="0070C0"/>
                </a:solidFill>
              </a:rPr>
              <a:t>, -а; исправлено, снята статья </a:t>
            </a:r>
            <a:r>
              <a:rPr lang="ru-RU" sz="2400" b="1" dirty="0" err="1" smtClean="0">
                <a:solidFill>
                  <a:srgbClr val="0070C0"/>
                </a:solidFill>
              </a:rPr>
              <a:t>таеквонди́ст</a:t>
            </a:r>
            <a:r>
              <a:rPr lang="ru-RU" sz="2400" dirty="0" smtClean="0">
                <a:solidFill>
                  <a:srgbClr val="0070C0"/>
                </a:solidFill>
              </a:rPr>
              <a:t>, -а и </a:t>
            </a:r>
            <a:r>
              <a:rPr lang="ru-RU" sz="2400" b="1" dirty="0" err="1" smtClean="0">
                <a:solidFill>
                  <a:srgbClr val="0070C0"/>
                </a:solidFill>
              </a:rPr>
              <a:t>тхэквонди́ст</a:t>
            </a:r>
            <a:r>
              <a:rPr lang="ru-RU" sz="2400" dirty="0" smtClean="0">
                <a:solidFill>
                  <a:srgbClr val="0070C0"/>
                </a:solidFill>
              </a:rPr>
              <a:t>, -а]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48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s://megaobzor.com/uploads/stories/88395/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229200"/>
            <a:ext cx="1512168" cy="1512168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156" y="5201593"/>
            <a:ext cx="799988" cy="16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0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748464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поиск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7936" y="1556792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алфавитному указателю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9144000" cy="61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425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66" y="4653136"/>
            <a:ext cx="8470190" cy="194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19" y="620689"/>
            <a:ext cx="914000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48680"/>
            <a:ext cx="8892480" cy="79208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2800" dirty="0" smtClean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676456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найти наиболее полное описание современной русской орфографии?</a:t>
            </a:r>
            <a:endParaRPr lang="ru-RU" dirty="0"/>
          </a:p>
        </p:txBody>
      </p:sp>
      <p:pic>
        <p:nvPicPr>
          <p:cNvPr id="3074" name="Picture 2" descr="Картинки по запросу словари на пол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43384"/>
            <a:ext cx="8755806" cy="437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80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748464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поиск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7936" y="1628800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алфавитному указателю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7936" y="2060848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заголовочным словам и частям слов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936" y="2492896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тексту статей (в том числе по грамматическим пометам)</a:t>
            </a:r>
          </a:p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400" noProof="0" dirty="0" smtClean="0"/>
              <a:t>с учетом ударения</a:t>
            </a:r>
          </a:p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400" noProof="0" dirty="0" smtClean="0"/>
              <a:t>с возможностью различать или не различать </a:t>
            </a:r>
            <a:r>
              <a:rPr lang="ru-RU" sz="2400" i="1" noProof="0" dirty="0" smtClean="0"/>
              <a:t>е</a:t>
            </a:r>
            <a:r>
              <a:rPr lang="ru-RU" sz="2400" noProof="0" dirty="0" smtClean="0"/>
              <a:t> и </a:t>
            </a:r>
            <a:r>
              <a:rPr lang="ru-RU" sz="2400" i="1" noProof="0" dirty="0" smtClean="0"/>
              <a:t>ё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9037"/>
            <a:ext cx="9144000" cy="61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6" y="836712"/>
            <a:ext cx="9144000" cy="482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6" y="836712"/>
            <a:ext cx="924433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748464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поиск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7936" y="1556792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алфавитному указателю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7936" y="1988840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заголовочным словам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936" y="2420888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тексту статей (в том числе по грамматическим пометам)</a:t>
            </a:r>
          </a:p>
          <a:p>
            <a:pPr marL="6238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400" dirty="0"/>
              <a:t>с учетом ударения</a:t>
            </a:r>
          </a:p>
          <a:p>
            <a:pPr marL="6238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400" dirty="0"/>
              <a:t>с возможностью различать или не различать </a:t>
            </a:r>
            <a:r>
              <a:rPr lang="ru-RU" sz="2400" i="1" dirty="0"/>
              <a:t>е</a:t>
            </a:r>
            <a:r>
              <a:rPr lang="ru-RU" sz="2400" dirty="0"/>
              <a:t> и </a:t>
            </a:r>
            <a:r>
              <a:rPr lang="ru-RU" sz="2400" i="1" dirty="0"/>
              <a:t>ё</a:t>
            </a:r>
          </a:p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7936" y="4221088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выводить на экран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словарные статьи, отвечающие запросу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1045"/>
            <a:ext cx="9144000" cy="61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877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9144000" cy="470094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11760" y="2204864"/>
            <a:ext cx="122413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748464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поиск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7936" y="1412776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алфавитному указателю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7936" y="1916832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заголовочным словам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936" y="2348880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тексту статей (в том числе по грамматическим пометам)</a:t>
            </a:r>
          </a:p>
          <a:p>
            <a:pPr marL="6238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400" dirty="0"/>
              <a:t>с учетом ударения</a:t>
            </a:r>
          </a:p>
          <a:p>
            <a:pPr marL="62388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400" dirty="0"/>
              <a:t>с возможностью различать или не различать </a:t>
            </a:r>
            <a:r>
              <a:rPr lang="ru-RU" sz="2400" i="1" dirty="0"/>
              <a:t>е</a:t>
            </a:r>
            <a:r>
              <a:rPr lang="ru-RU" sz="2400" dirty="0"/>
              <a:t> и </a:t>
            </a:r>
            <a:r>
              <a:rPr lang="ru-RU" sz="2400" i="1" dirty="0"/>
              <a:t>ё</a:t>
            </a:r>
          </a:p>
          <a:p>
            <a:pPr marL="62388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7936" y="4005064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выводить на экран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словарные статьи, отвечающие запросу (напр., запрос *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4725144"/>
            <a:ext cx="8748464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нажатием одной кнопки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сохранить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 выбранные статьи в текстовом файле на своем компьютере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1045"/>
            <a:ext cx="9144000" cy="61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568952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err="1" smtClean="0"/>
              <a:t>абаксиальная</a:t>
            </a:r>
            <a:r>
              <a:rPr lang="ru-RU" b="1" dirty="0" smtClean="0"/>
              <a:t> сторона</a:t>
            </a:r>
            <a:r>
              <a:rPr lang="ru-RU" dirty="0" smtClean="0"/>
              <a:t> (органа растения)</a:t>
            </a:r>
          </a:p>
          <a:p>
            <a:r>
              <a:rPr lang="ru-RU" b="1" dirty="0" smtClean="0"/>
              <a:t>авиамоторостроение</a:t>
            </a:r>
            <a:r>
              <a:rPr lang="ru-RU" dirty="0" smtClean="0"/>
              <a:t>, -я</a:t>
            </a:r>
          </a:p>
          <a:p>
            <a:r>
              <a:rPr lang="ru-RU" b="1" dirty="0" smtClean="0"/>
              <a:t>авиамоторостроительный</a:t>
            </a:r>
            <a:endParaRPr lang="ru-RU" dirty="0" smtClean="0"/>
          </a:p>
          <a:p>
            <a:r>
              <a:rPr lang="ru-RU" b="1" dirty="0" err="1" smtClean="0"/>
              <a:t>автогородок</a:t>
            </a:r>
            <a:r>
              <a:rPr lang="ru-RU" dirty="0" smtClean="0"/>
              <a:t>, -</a:t>
            </a:r>
            <a:r>
              <a:rPr lang="ru-RU" dirty="0" err="1" smtClean="0"/>
              <a:t>дка</a:t>
            </a:r>
            <a:endParaRPr lang="ru-RU" dirty="0" smtClean="0"/>
          </a:p>
          <a:p>
            <a:r>
              <a:rPr lang="ru-RU" b="1" dirty="0" smtClean="0"/>
              <a:t>автодорога</a:t>
            </a:r>
            <a:r>
              <a:rPr lang="ru-RU" dirty="0" smtClean="0"/>
              <a:t>, -и</a:t>
            </a:r>
          </a:p>
          <a:p>
            <a:r>
              <a:rPr lang="ru-RU" b="1" dirty="0" err="1" smtClean="0"/>
              <a:t>автодорожка</a:t>
            </a:r>
            <a:r>
              <a:rPr lang="ru-RU" dirty="0" smtClean="0"/>
              <a:t>, -и, </a:t>
            </a:r>
            <a:r>
              <a:rPr lang="ru-RU" i="1" dirty="0" smtClean="0"/>
              <a:t>р.</a:t>
            </a:r>
            <a:r>
              <a:rPr lang="ru-RU" dirty="0" smtClean="0"/>
              <a:t> </a:t>
            </a:r>
            <a:r>
              <a:rPr lang="ru-RU" i="1" dirty="0" smtClean="0"/>
              <a:t>мн.</a:t>
            </a:r>
            <a:r>
              <a:rPr lang="ru-RU" dirty="0" smtClean="0"/>
              <a:t> -</a:t>
            </a:r>
            <a:r>
              <a:rPr lang="ru-RU" dirty="0" err="1" smtClean="0"/>
              <a:t>жек</a:t>
            </a:r>
            <a:endParaRPr lang="ru-RU" dirty="0" smtClean="0"/>
          </a:p>
          <a:p>
            <a:r>
              <a:rPr lang="ru-RU" b="1" dirty="0" smtClean="0"/>
              <a:t>автодорожник</a:t>
            </a:r>
            <a:r>
              <a:rPr lang="ru-RU" dirty="0" smtClean="0"/>
              <a:t>, -а</a:t>
            </a:r>
          </a:p>
          <a:p>
            <a:r>
              <a:rPr lang="ru-RU" b="1" dirty="0" smtClean="0"/>
              <a:t>автодорожный</a:t>
            </a:r>
            <a:endParaRPr lang="ru-RU" dirty="0" smtClean="0"/>
          </a:p>
          <a:p>
            <a:r>
              <a:rPr lang="ru-RU" b="1" dirty="0" err="1" smtClean="0"/>
              <a:t>автомобилетракторостроение</a:t>
            </a:r>
            <a:r>
              <a:rPr lang="ru-RU" dirty="0" smtClean="0"/>
              <a:t>, -я</a:t>
            </a:r>
          </a:p>
          <a:p>
            <a:r>
              <a:rPr lang="ru-RU" b="1" dirty="0" smtClean="0"/>
              <a:t>автомобильно-дорожный</a:t>
            </a:r>
            <a:endParaRPr lang="ru-RU" dirty="0" smtClean="0"/>
          </a:p>
          <a:p>
            <a:r>
              <a:rPr lang="ru-RU" b="1" dirty="0" smtClean="0"/>
              <a:t>автомобильно-железнодорожный</a:t>
            </a:r>
            <a:endParaRPr lang="ru-RU" dirty="0" smtClean="0"/>
          </a:p>
          <a:p>
            <a:r>
              <a:rPr lang="ru-RU" b="1" dirty="0" err="1" smtClean="0"/>
              <a:t>авторазморозка</a:t>
            </a:r>
            <a:r>
              <a:rPr lang="ru-RU" dirty="0" smtClean="0"/>
              <a:t>, -и</a:t>
            </a:r>
          </a:p>
          <a:p>
            <a:r>
              <a:rPr lang="ru-RU" b="1" dirty="0" err="1" smtClean="0"/>
              <a:t>автороведение</a:t>
            </a:r>
            <a:r>
              <a:rPr lang="ru-RU" dirty="0" smtClean="0"/>
              <a:t>, -я</a:t>
            </a:r>
          </a:p>
          <a:p>
            <a:r>
              <a:rPr lang="ru-RU" b="1" dirty="0" err="1" smtClean="0"/>
              <a:t>автороведческий</a:t>
            </a:r>
            <a:endParaRPr lang="ru-RU" dirty="0" smtClean="0"/>
          </a:p>
          <a:p>
            <a:r>
              <a:rPr lang="ru-RU" b="1" dirty="0" smtClean="0"/>
              <a:t>автородео</a:t>
            </a:r>
            <a:r>
              <a:rPr lang="ru-RU" dirty="0" smtClean="0"/>
              <a:t>, </a:t>
            </a:r>
            <a:r>
              <a:rPr lang="ru-RU" i="1" dirty="0" smtClean="0"/>
              <a:t>нескл</a:t>
            </a:r>
            <a:r>
              <a:rPr lang="ru-RU" dirty="0" smtClean="0"/>
              <a:t>., </a:t>
            </a:r>
            <a:r>
              <a:rPr lang="ru-RU" i="1" dirty="0" smtClean="0"/>
              <a:t>с.</a:t>
            </a:r>
            <a:endParaRPr lang="ru-RU" dirty="0" smtClean="0"/>
          </a:p>
          <a:p>
            <a:r>
              <a:rPr lang="ru-RU" b="1" dirty="0" smtClean="0"/>
              <a:t>автороллер</a:t>
            </a:r>
            <a:r>
              <a:rPr lang="ru-RU" dirty="0" smtClean="0"/>
              <a:t>, -а</a:t>
            </a:r>
          </a:p>
          <a:p>
            <a:r>
              <a:rPr lang="ru-RU" b="1" dirty="0" smtClean="0"/>
              <a:t>авторота</a:t>
            </a:r>
            <a:r>
              <a:rPr lang="ru-RU" dirty="0" smtClean="0"/>
              <a:t>, -</a:t>
            </a:r>
            <a:r>
              <a:rPr lang="ru-RU" dirty="0" err="1" smtClean="0"/>
              <a:t>ы</a:t>
            </a:r>
            <a:endParaRPr lang="ru-RU" dirty="0" smtClean="0"/>
          </a:p>
          <a:p>
            <a:r>
              <a:rPr lang="ru-RU" b="1" dirty="0" smtClean="0"/>
              <a:t>авторотационный</a:t>
            </a:r>
            <a:endParaRPr lang="ru-RU" dirty="0" smtClean="0"/>
          </a:p>
          <a:p>
            <a:r>
              <a:rPr lang="ru-RU" b="1" dirty="0" smtClean="0"/>
              <a:t>авторотация</a:t>
            </a:r>
            <a:r>
              <a:rPr lang="ru-RU" dirty="0" smtClean="0"/>
              <a:t>, -и</a:t>
            </a:r>
          </a:p>
          <a:p>
            <a:r>
              <a:rPr lang="ru-RU" b="1" dirty="0" smtClean="0"/>
              <a:t>автосборочный</a:t>
            </a:r>
            <a:endParaRPr lang="ru-RU" dirty="0" smtClean="0"/>
          </a:p>
          <a:p>
            <a:r>
              <a:rPr lang="ru-RU" b="1" dirty="0" smtClean="0"/>
              <a:t>автотракторостроение</a:t>
            </a:r>
            <a:r>
              <a:rPr lang="ru-RU" dirty="0" smtClean="0"/>
              <a:t>, -я</a:t>
            </a:r>
          </a:p>
          <a:p>
            <a:r>
              <a:rPr lang="ru-RU" b="1" dirty="0" err="1" smtClean="0"/>
              <a:t>агорот</a:t>
            </a:r>
            <a:r>
              <a:rPr lang="ru-RU" dirty="0" smtClean="0"/>
              <a:t>, -а (</a:t>
            </a:r>
            <a:r>
              <a:rPr lang="ru-RU" i="1" dirty="0" smtClean="0"/>
              <a:t>монета)</a:t>
            </a:r>
            <a:endParaRPr lang="ru-RU" dirty="0" smtClean="0"/>
          </a:p>
          <a:p>
            <a:r>
              <a:rPr lang="ru-RU" b="1" dirty="0" smtClean="0"/>
              <a:t>агрегатно-сборочный</a:t>
            </a:r>
            <a:endParaRPr lang="ru-RU" dirty="0" smtClean="0"/>
          </a:p>
          <a:p>
            <a:r>
              <a:rPr lang="ru-RU" b="1" dirty="0" err="1" smtClean="0"/>
              <a:t>агрогородок</a:t>
            </a:r>
            <a:r>
              <a:rPr lang="ru-RU" dirty="0" smtClean="0"/>
              <a:t>, -</a:t>
            </a:r>
            <a:r>
              <a:rPr lang="ru-RU" dirty="0" err="1" smtClean="0"/>
              <a:t>дка</a:t>
            </a:r>
            <a:endParaRPr lang="ru-RU" dirty="0" smtClean="0"/>
          </a:p>
          <a:p>
            <a:r>
              <a:rPr lang="ru-RU" b="1" dirty="0" smtClean="0"/>
              <a:t>агрометеоролог</a:t>
            </a:r>
            <a:r>
              <a:rPr lang="ru-RU" dirty="0" smtClean="0"/>
              <a:t>, -а</a:t>
            </a:r>
          </a:p>
          <a:p>
            <a:r>
              <a:rPr lang="ru-RU" b="1" dirty="0" smtClean="0"/>
              <a:t>агрометеорологический</a:t>
            </a:r>
            <a:endParaRPr lang="ru-RU" dirty="0" smtClean="0"/>
          </a:p>
          <a:p>
            <a:r>
              <a:rPr lang="ru-RU" b="1" dirty="0" smtClean="0"/>
              <a:t>агрометеорология</a:t>
            </a:r>
            <a:r>
              <a:rPr lang="ru-RU" dirty="0" smtClean="0"/>
              <a:t>, -и</a:t>
            </a:r>
          </a:p>
          <a:p>
            <a:r>
              <a:rPr lang="ru-RU" b="1" dirty="0" err="1" smtClean="0"/>
              <a:t>адаксиальная</a:t>
            </a:r>
            <a:r>
              <a:rPr lang="ru-RU" b="1" dirty="0" smtClean="0"/>
              <a:t> сторона</a:t>
            </a:r>
            <a:r>
              <a:rPr lang="ru-RU" dirty="0" smtClean="0"/>
              <a:t> (органа растения)</a:t>
            </a:r>
          </a:p>
          <a:p>
            <a:r>
              <a:rPr lang="ru-RU" b="1" dirty="0" err="1" smtClean="0"/>
              <a:t>азотисто-водородный</a:t>
            </a:r>
            <a:endParaRPr lang="ru-RU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70582"/>
            <a:ext cx="80454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856984" cy="6120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Цель – объяснить существующее нормативное написание слов с точки зрения и современных правил, и фактов истории языка.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3212976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Структура: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3717032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989013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 (справочник)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4149080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989013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корпус словаря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4653136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353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справочнику и по словарю.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70582"/>
            <a:ext cx="80454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856984" cy="6120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Около 20 000 заголовочных единиц, содержащих трудные (не элементарные) орфограммы: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2852936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9693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нарицательная лексика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3356992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9693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начальные части слов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3861048"/>
            <a:ext cx="8856984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96938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грамматические формы: искл</a:t>
            </a:r>
            <a:r>
              <a:rPr lang="ru-RU" sz="2400" noProof="0" dirty="0" smtClean="0"/>
              <a:t>ючения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сложные случаи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252536" y="4581128"/>
            <a:ext cx="9145016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96938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объясняются те орфограммы, которые не охватываются правилами в справочниках, напр.: корни с чередованием,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вес/вис, сед/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сид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ста/стой,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леп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/лип, рек/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риц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разн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розн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др. </a:t>
            </a:r>
            <a:r>
              <a:rPr lang="ru-RU" sz="2400" dirty="0" smtClean="0"/>
              <a:t>В большинстве справочников они не описываются.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91" y="764705"/>
            <a:ext cx="8669063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96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Общий орфографический словарь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4572000"/>
          </a:xfrm>
        </p:spPr>
        <p:txBody>
          <a:bodyPr/>
          <a:lstStyle/>
          <a:p>
            <a:r>
              <a:rPr lang="ru-RU" i="1" dirty="0" smtClean="0"/>
              <a:t>Существование большого орфографического словаря того или иного языка наряду с его описательной грамматикой – одно из свидетельств высокого уровня, которого достигла филологическая наука данного общества и его гуманитарная культура в целом.</a:t>
            </a:r>
          </a:p>
          <a:p>
            <a:pPr algn="r"/>
            <a:r>
              <a:rPr lang="ru-RU" dirty="0" smtClean="0"/>
              <a:t>О. Е. Иванова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09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180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Правила и частные рекомендации соответствуют современной норме письма и рекомендациям РОС-2012, за исключением тех изменений, которые были приняты после его издания.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43204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Специфика правил в ИПС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4221088"/>
            <a:ext cx="8856984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 соответствуют требованиям полноты, непротиворечивости, адекватности выделенным орфограммам, терминологической точности.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2708920"/>
            <a:ext cx="8856984" cy="129614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Отступления от предписаний РОС-2012 отмечаются или комментируются.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41491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883"/>
            <a:ext cx="9144000" cy="417336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14586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752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70582"/>
            <a:ext cx="80454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856984" cy="6120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Два типа обоснования: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2348880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989013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синхроническое (через действующие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2780928"/>
            <a:ext cx="8856984" cy="6120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989013" marR="0" lvl="0" indent="-2730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диахроническое (через историю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слова)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7" y="1196752"/>
            <a:ext cx="8999909" cy="563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76" y="385130"/>
            <a:ext cx="8781912" cy="5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9144000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640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878"/>
            <a:ext cx="9144000" cy="566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9144000" cy="46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37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Орфографический словарь русского языка</a:t>
            </a:r>
            <a:r>
              <a:rPr lang="ru-RU" dirty="0" smtClean="0"/>
              <a:t> </a:t>
            </a:r>
            <a:r>
              <a:rPr lang="ru-RU" sz="2700" dirty="0" smtClean="0"/>
              <a:t>(1956</a:t>
            </a:r>
            <a:r>
              <a:rPr lang="mr-IN" sz="2700" dirty="0" smtClean="0"/>
              <a:t>–</a:t>
            </a:r>
            <a:r>
              <a:rPr lang="ru-RU" sz="2700" dirty="0" smtClean="0"/>
              <a:t>2001, 36 изд.)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12968" cy="4572000"/>
          </a:xfrm>
        </p:spPr>
        <p:txBody>
          <a:bodyPr>
            <a:noAutofit/>
          </a:bodyPr>
          <a:lstStyle/>
          <a:p>
            <a:r>
              <a:rPr lang="ru-RU" sz="2200" b="1" spc="-40" dirty="0" smtClean="0"/>
              <a:t>5 (1963)</a:t>
            </a:r>
            <a:r>
              <a:rPr lang="ru-RU" sz="2200" spc="-40" dirty="0" smtClean="0"/>
              <a:t> ОСРЯ </a:t>
            </a:r>
            <a:r>
              <a:rPr lang="ru-RU" sz="2200" spc="-40" dirty="0"/>
              <a:t>: </a:t>
            </a:r>
            <a:r>
              <a:rPr lang="ru-RU" sz="2200" spc="-40" dirty="0" err="1" smtClean="0"/>
              <a:t>ок</a:t>
            </a:r>
            <a:r>
              <a:rPr lang="ru-RU" sz="2200" spc="-40" dirty="0" smtClean="0"/>
              <a:t>. </a:t>
            </a:r>
            <a:r>
              <a:rPr lang="ru-RU" sz="2200" spc="-40" dirty="0"/>
              <a:t>104 000 слов / </a:t>
            </a:r>
            <a:r>
              <a:rPr lang="ru-RU" sz="2200" spc="-40" dirty="0" smtClean="0"/>
              <a:t>[под </a:t>
            </a:r>
            <a:r>
              <a:rPr lang="ru-RU" sz="2200" spc="-40" dirty="0"/>
              <a:t>ред. С. Г. </a:t>
            </a:r>
            <a:r>
              <a:rPr lang="ru-RU" sz="2200" spc="-40" dirty="0" err="1"/>
              <a:t>Бархударова</a:t>
            </a:r>
            <a:r>
              <a:rPr lang="ru-RU" sz="2200" spc="-40" dirty="0"/>
              <a:t> и др.] ; </a:t>
            </a:r>
            <a:r>
              <a:rPr lang="ru-RU" sz="2200" spc="-40" dirty="0" smtClean="0"/>
              <a:t>АН </a:t>
            </a:r>
            <a:r>
              <a:rPr lang="ru-RU" sz="2200" spc="-40" dirty="0"/>
              <a:t>СССР, </a:t>
            </a:r>
            <a:r>
              <a:rPr lang="ru-RU" sz="2200" spc="-40" dirty="0" smtClean="0"/>
              <a:t>ИРЯ. </a:t>
            </a:r>
            <a:r>
              <a:rPr lang="ru-RU" sz="2200" spc="-40" dirty="0"/>
              <a:t>– 5-е изд., </a:t>
            </a:r>
            <a:r>
              <a:rPr lang="ru-RU" sz="2200" spc="-40" dirty="0" err="1"/>
              <a:t>испр</a:t>
            </a:r>
            <a:r>
              <a:rPr lang="ru-RU" sz="2200" spc="-40" dirty="0"/>
              <a:t>. и доп.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ГИС, 1963. – 1040 </a:t>
            </a:r>
            <a:r>
              <a:rPr lang="ru-RU" sz="2200" spc="-40" dirty="0" smtClean="0"/>
              <a:t>с.</a:t>
            </a:r>
          </a:p>
          <a:p>
            <a:r>
              <a:rPr lang="ru-RU" sz="2200" b="1" spc="-40" dirty="0" smtClean="0"/>
              <a:t>13 (1974) </a:t>
            </a:r>
            <a:r>
              <a:rPr lang="ru-RU" sz="2200" spc="-40" dirty="0"/>
              <a:t>ОСРЯ</a:t>
            </a:r>
            <a:r>
              <a:rPr lang="ru-RU" sz="2200" spc="-40" dirty="0" smtClean="0"/>
              <a:t> </a:t>
            </a:r>
            <a:r>
              <a:rPr lang="ru-RU" sz="2200" spc="-40" dirty="0"/>
              <a:t>: 106 000 слов / под ред. </a:t>
            </a:r>
            <a:r>
              <a:rPr lang="ru-RU" sz="2200" spc="-40" dirty="0" smtClean="0"/>
              <a:t>С</a:t>
            </a:r>
            <a:r>
              <a:rPr lang="ru-RU" sz="2200" spc="-40" dirty="0"/>
              <a:t>. Г. </a:t>
            </a:r>
            <a:r>
              <a:rPr lang="ru-RU" sz="2200" spc="-40" dirty="0" err="1"/>
              <a:t>Бархударова</a:t>
            </a:r>
            <a:r>
              <a:rPr lang="ru-RU" sz="2200" spc="-40" dirty="0"/>
              <a:t>, С. И. Ожегова и А. Б. Шапиро ; [</a:t>
            </a:r>
            <a:r>
              <a:rPr lang="ru-RU" sz="2200" spc="-40" dirty="0" err="1"/>
              <a:t>подгот</a:t>
            </a:r>
            <a:r>
              <a:rPr lang="ru-RU" sz="2200" spc="-40" dirty="0"/>
              <a:t>. Б. З. </a:t>
            </a:r>
            <a:r>
              <a:rPr lang="ru-RU" sz="2200" spc="-40" dirty="0" err="1"/>
              <a:t>Букчиной</a:t>
            </a:r>
            <a:r>
              <a:rPr lang="ru-RU" sz="2200" spc="-40" dirty="0"/>
              <a:t>] ; </a:t>
            </a:r>
            <a:r>
              <a:rPr lang="ru-RU" sz="2200" spc="-40" dirty="0" smtClean="0"/>
              <a:t>АН </a:t>
            </a:r>
            <a:r>
              <a:rPr lang="ru-RU" sz="2200" spc="-40" dirty="0"/>
              <a:t>СССР, </a:t>
            </a:r>
            <a:r>
              <a:rPr lang="ru-RU" sz="2200" spc="-40" dirty="0" smtClean="0"/>
              <a:t>ИРЯ. </a:t>
            </a:r>
            <a:r>
              <a:rPr lang="ru-RU" sz="2200" spc="-40" dirty="0"/>
              <a:t>– 13-е изд., </a:t>
            </a:r>
            <a:r>
              <a:rPr lang="ru-RU" sz="2200" spc="-40" dirty="0" err="1"/>
              <a:t>испр</a:t>
            </a:r>
            <a:r>
              <a:rPr lang="ru-RU" sz="2200" spc="-40" dirty="0"/>
              <a:t>. и доп.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Русский язык, 1974. – 479 с</a:t>
            </a:r>
            <a:r>
              <a:rPr lang="ru-RU" sz="2200" spc="-40" dirty="0" smtClean="0"/>
              <a:t>.</a:t>
            </a:r>
          </a:p>
          <a:p>
            <a:r>
              <a:rPr lang="ru-RU" sz="2200" b="1" spc="-40" dirty="0" smtClean="0"/>
              <a:t>21 </a:t>
            </a:r>
            <a:r>
              <a:rPr lang="ru-RU" sz="2200" b="1" spc="-40" dirty="0"/>
              <a:t>(</a:t>
            </a:r>
            <a:r>
              <a:rPr lang="ru-RU" sz="2200" b="1" spc="-40" dirty="0" smtClean="0"/>
              <a:t>1981) </a:t>
            </a:r>
            <a:r>
              <a:rPr lang="ru-RU" sz="2200" spc="-40" dirty="0"/>
              <a:t>ОСРЯ</a:t>
            </a:r>
            <a:r>
              <a:rPr lang="ru-RU" sz="2200" spc="-40" dirty="0" smtClean="0"/>
              <a:t> </a:t>
            </a:r>
            <a:r>
              <a:rPr lang="ru-RU" sz="2200" spc="-40" dirty="0"/>
              <a:t>: 106 000 слов / [</a:t>
            </a:r>
            <a:r>
              <a:rPr lang="ru-RU" sz="2200" spc="-40" dirty="0" err="1"/>
              <a:t>подгот</a:t>
            </a:r>
            <a:r>
              <a:rPr lang="ru-RU" sz="2200" spc="-40" dirty="0"/>
              <a:t>. Л. П. </a:t>
            </a:r>
            <a:r>
              <a:rPr lang="ru-RU" sz="2200" spc="-40" dirty="0" err="1"/>
              <a:t>Калакуцкой</a:t>
            </a:r>
            <a:r>
              <a:rPr lang="ru-RU" sz="2200" spc="-40" dirty="0"/>
              <a:t>, Л. К. Чельцовой, В. И. </a:t>
            </a:r>
            <a:r>
              <a:rPr lang="ru-RU" sz="2200" spc="-40" dirty="0" err="1"/>
              <a:t>Ходыкиной</a:t>
            </a:r>
            <a:r>
              <a:rPr lang="ru-RU" sz="2200" spc="-40" dirty="0"/>
              <a:t> и др. ; под ред. С. Г. </a:t>
            </a:r>
            <a:r>
              <a:rPr lang="ru-RU" sz="2200" spc="-40" dirty="0" err="1"/>
              <a:t>Бархударова</a:t>
            </a:r>
            <a:r>
              <a:rPr lang="ru-RU" sz="2200" spc="-40" dirty="0"/>
              <a:t> и др.] ; </a:t>
            </a:r>
            <a:r>
              <a:rPr lang="ru-RU" sz="2200" spc="-40" dirty="0" smtClean="0"/>
              <a:t>АН </a:t>
            </a:r>
            <a:r>
              <a:rPr lang="ru-RU" sz="2200" spc="-40" dirty="0"/>
              <a:t>СССР, </a:t>
            </a:r>
            <a:r>
              <a:rPr lang="ru-RU" sz="2200" spc="-40" dirty="0" smtClean="0"/>
              <a:t>ИРЯ. </a:t>
            </a:r>
            <a:r>
              <a:rPr lang="mr-IN" sz="2200" spc="-40" dirty="0" smtClean="0"/>
              <a:t>–</a:t>
            </a:r>
            <a:r>
              <a:rPr lang="ru-RU" sz="2200" spc="-40" dirty="0" smtClean="0"/>
              <a:t> 21</a:t>
            </a:r>
            <a:r>
              <a:rPr lang="ru-RU" sz="2200" spc="-40" dirty="0"/>
              <a:t>-е изд., </a:t>
            </a:r>
            <a:r>
              <a:rPr lang="ru-RU" sz="2200" spc="-40" dirty="0" err="1"/>
              <a:t>испр</a:t>
            </a:r>
            <a:r>
              <a:rPr lang="ru-RU" sz="2200" spc="-40" dirty="0"/>
              <a:t>. </a:t>
            </a:r>
            <a:r>
              <a:rPr lang="mr-IN" sz="2200" spc="-40" dirty="0" smtClean="0"/>
              <a:t>–</a:t>
            </a:r>
            <a:r>
              <a:rPr lang="ru-RU" sz="2200" spc="-40" dirty="0" smtClean="0"/>
              <a:t> М. </a:t>
            </a:r>
            <a:r>
              <a:rPr lang="ru-RU" sz="2200" spc="-40" dirty="0"/>
              <a:t>: Русский язык</a:t>
            </a:r>
            <a:r>
              <a:rPr lang="ru-RU" sz="2200" spc="-40" dirty="0" smtClean="0"/>
              <a:t>, </a:t>
            </a:r>
            <a:r>
              <a:rPr lang="ru-RU" sz="2200" spc="-40" dirty="0"/>
              <a:t>1984. </a:t>
            </a:r>
            <a:r>
              <a:rPr lang="mr-IN" sz="2200" spc="-40" dirty="0" smtClean="0"/>
              <a:t>–</a:t>
            </a:r>
            <a:r>
              <a:rPr lang="ru-RU" sz="2200" spc="-40" dirty="0" smtClean="0"/>
              <a:t> 464 </a:t>
            </a:r>
            <a:r>
              <a:rPr lang="ru-RU" sz="2200" spc="-40" dirty="0"/>
              <a:t>с. </a:t>
            </a:r>
          </a:p>
          <a:p>
            <a:r>
              <a:rPr lang="ru-RU" sz="2200" b="1" spc="-40" dirty="0"/>
              <a:t>24 (1986) </a:t>
            </a:r>
            <a:r>
              <a:rPr lang="ru-RU" sz="2200" spc="-40" dirty="0"/>
              <a:t>ОСРЯ : </a:t>
            </a:r>
            <a:r>
              <a:rPr lang="ru-RU" sz="2200" spc="-40" dirty="0" err="1" smtClean="0"/>
              <a:t>ок</a:t>
            </a:r>
            <a:r>
              <a:rPr lang="ru-RU" sz="2200" spc="-40" dirty="0" smtClean="0"/>
              <a:t>. </a:t>
            </a:r>
            <a:r>
              <a:rPr lang="ru-RU" sz="2200" spc="-40" dirty="0"/>
              <a:t>106 000 слов / [под ред. С. Г. </a:t>
            </a:r>
            <a:r>
              <a:rPr lang="ru-RU" sz="2200" spc="-40" dirty="0" err="1"/>
              <a:t>Бархударова</a:t>
            </a:r>
            <a:r>
              <a:rPr lang="ru-RU" sz="2200" spc="-40" dirty="0"/>
              <a:t>, И. Ф. </a:t>
            </a:r>
            <a:r>
              <a:rPr lang="ru-RU" sz="2200" spc="-40" dirty="0" err="1"/>
              <a:t>Протченко</a:t>
            </a:r>
            <a:r>
              <a:rPr lang="ru-RU" sz="2200" spc="-40" dirty="0"/>
              <a:t> и И. Л. Скворцова] ; АН СССР, </a:t>
            </a:r>
            <a:r>
              <a:rPr lang="ru-RU" sz="2200" spc="-40" dirty="0" smtClean="0"/>
              <a:t>ИРЯ </a:t>
            </a:r>
            <a:r>
              <a:rPr lang="ru-RU" sz="2200" spc="-40" dirty="0"/>
              <a:t>им. В. В. Виноградова. – 24-е изд., </a:t>
            </a:r>
            <a:r>
              <a:rPr lang="ru-RU" sz="2200" spc="-40" dirty="0" err="1"/>
              <a:t>испр</a:t>
            </a:r>
            <a:r>
              <a:rPr lang="ru-RU" sz="2200" spc="-40" dirty="0"/>
              <a:t>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Русский язык, 1986. – 397, [2] с. </a:t>
            </a:r>
          </a:p>
          <a:p>
            <a:r>
              <a:rPr lang="ru-RU" sz="2200" b="1" spc="-40" dirty="0"/>
              <a:t>29 (1991) </a:t>
            </a:r>
            <a:r>
              <a:rPr lang="ru-RU" sz="2200" spc="-40" dirty="0"/>
              <a:t>ОСРЯ : </a:t>
            </a:r>
            <a:r>
              <a:rPr lang="ru-RU" sz="2200" spc="-40" dirty="0" err="1" smtClean="0"/>
              <a:t>ок</a:t>
            </a:r>
            <a:r>
              <a:rPr lang="ru-RU" sz="2200" spc="-40" dirty="0" smtClean="0"/>
              <a:t>. </a:t>
            </a:r>
            <a:r>
              <a:rPr lang="ru-RU" sz="2200" spc="-40" dirty="0"/>
              <a:t>100 000 слов / ред. </a:t>
            </a:r>
            <a:r>
              <a:rPr lang="ru-RU" sz="2200" spc="-40" dirty="0" smtClean="0"/>
              <a:t>кол. </a:t>
            </a:r>
            <a:r>
              <a:rPr lang="ru-RU" sz="2200" spc="-40" dirty="0"/>
              <a:t>В. В. Лопатин (отв. ред.), Б. З. </a:t>
            </a:r>
            <a:r>
              <a:rPr lang="ru-RU" sz="2200" spc="-40" dirty="0" err="1"/>
              <a:t>Букчина</a:t>
            </a:r>
            <a:r>
              <a:rPr lang="ru-RU" sz="2200" spc="-40" dirty="0"/>
              <a:t>, Л. П. </a:t>
            </a:r>
            <a:r>
              <a:rPr lang="ru-RU" sz="2200" spc="-40" dirty="0" err="1"/>
              <a:t>Калакуцкая</a:t>
            </a:r>
            <a:r>
              <a:rPr lang="ru-RU" sz="2200" spc="-40" dirty="0"/>
              <a:t>, Ю. Н. Караулов, С. М. Кузьмина] ; АН, </a:t>
            </a:r>
            <a:r>
              <a:rPr lang="ru-RU" sz="2200" spc="-40" dirty="0" smtClean="0"/>
              <a:t>ИРЯ им. В. В. Виноградова. </a:t>
            </a:r>
            <a:r>
              <a:rPr lang="ru-RU" sz="2200" spc="-40" dirty="0"/>
              <a:t>– 29-е изд., </a:t>
            </a:r>
            <a:r>
              <a:rPr lang="ru-RU" sz="2200" spc="-40" dirty="0" err="1"/>
              <a:t>испр</a:t>
            </a:r>
            <a:r>
              <a:rPr lang="ru-RU" sz="2200" spc="-40" dirty="0"/>
              <a:t>. и доп.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Русский язык</a:t>
            </a:r>
            <a:r>
              <a:rPr lang="ru-RU" sz="2200" spc="-40" dirty="0" smtClean="0"/>
              <a:t>, </a:t>
            </a:r>
            <a:r>
              <a:rPr lang="ru-RU" sz="2200" spc="-40" dirty="0"/>
              <a:t>1991. – 414, [2] с.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9622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01" y="977627"/>
            <a:ext cx="8701087" cy="402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2656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2656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17271"/>
            <a:ext cx="9092445" cy="51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2656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484784"/>
            <a:ext cx="5328591" cy="6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764704"/>
            <a:ext cx="2664296" cy="8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4536504" cy="25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887" y="4437112"/>
            <a:ext cx="8077569" cy="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8813" y="5085184"/>
            <a:ext cx="63815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7037" y="5877272"/>
            <a:ext cx="7301387" cy="6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0040" y="1124744"/>
            <a:ext cx="8892480" cy="1584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/>
              <a:t>экстр</a:t>
            </a:r>
            <a:r>
              <a:rPr lang="ru-RU" sz="2400" b="1" u="sng" dirty="0" err="1"/>
              <a:t>е</a:t>
            </a:r>
            <a:r>
              <a:rPr lang="ru-RU" sz="2400" b="1" dirty="0" err="1"/>
              <a:t>ма́льный</a:t>
            </a:r>
            <a:r>
              <a:rPr lang="ru-RU" sz="2400" dirty="0"/>
              <a:t> (лат. </a:t>
            </a:r>
            <a:r>
              <a:rPr lang="ru-RU" sz="2400" dirty="0" err="1"/>
              <a:t>extr</a:t>
            </a:r>
            <a:r>
              <a:rPr lang="ru-RU" sz="2400" u="sng" dirty="0" err="1"/>
              <a:t>ē</a:t>
            </a:r>
            <a:r>
              <a:rPr lang="ru-RU" sz="2400" dirty="0" err="1"/>
              <a:t>mus</a:t>
            </a:r>
            <a:r>
              <a:rPr lang="ru-RU" sz="2400" dirty="0"/>
              <a:t> </a:t>
            </a:r>
            <a:r>
              <a:rPr lang="ru-RU" sz="2400" dirty="0" smtClean="0"/>
              <a:t> крайний») </a:t>
            </a:r>
            <a:r>
              <a:rPr lang="ru-RU" sz="2400" dirty="0" smtClean="0">
                <a:solidFill>
                  <a:srgbClr val="0070C0"/>
                </a:solidFill>
                <a:hlinkClick r:id="rId2"/>
              </a:rPr>
              <a:t>проверка: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i="1" dirty="0" err="1" smtClean="0"/>
              <a:t>экстре́мум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◊ Не проверять более поздним заимствованием из англ. </a:t>
            </a:r>
            <a:r>
              <a:rPr lang="ru-RU" sz="2400" i="1" dirty="0"/>
              <a:t>экстрим</a:t>
            </a:r>
            <a:endParaRPr lang="ru-RU" sz="2400" dirty="0"/>
          </a:p>
          <a:p>
            <a:pPr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936104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дидактический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0040" y="2780928"/>
            <a:ext cx="889248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ea typeface="ＭＳ 明朝"/>
                <a:cs typeface="Times New Roman"/>
              </a:rPr>
              <a:t>д</a:t>
            </a:r>
            <a:r>
              <a:rPr lang="ru-RU" sz="2400" b="1" u="sng" dirty="0">
                <a:ea typeface="ＭＳ 明朝"/>
                <a:cs typeface="Times New Roman"/>
              </a:rPr>
              <a:t>е</a:t>
            </a:r>
            <a:r>
              <a:rPr lang="ru-RU" sz="2400" b="1" dirty="0">
                <a:ea typeface="ＭＳ 明朝"/>
                <a:cs typeface="Times New Roman"/>
              </a:rPr>
              <a:t>ш</a:t>
            </a:r>
            <a:r>
              <a:rPr lang="ru-RU" sz="2400" b="1" u="sng" dirty="0">
                <a:ea typeface="ＭＳ 明朝"/>
                <a:cs typeface="Times New Roman"/>
              </a:rPr>
              <a:t>ё</a:t>
            </a:r>
            <a:r>
              <a:rPr lang="ru-RU" sz="2400" b="1" dirty="0">
                <a:ea typeface="ＭＳ 明朝"/>
                <a:cs typeface="Times New Roman"/>
              </a:rPr>
              <a:t>вка</a:t>
            </a:r>
            <a:r>
              <a:rPr lang="ru-RU" sz="2400" dirty="0">
                <a:ea typeface="ＭＳ 明朝"/>
                <a:cs typeface="Times New Roman"/>
              </a:rPr>
              <a:t> </a:t>
            </a:r>
            <a:r>
              <a:rPr lang="ru-RU" sz="2400" u="sng" dirty="0">
                <a:solidFill>
                  <a:srgbClr val="0000FF"/>
                </a:solidFill>
                <a:ea typeface="ＭＳ 明朝"/>
                <a:cs typeface="Times New Roman"/>
                <a:hlinkClick r:id="rId2"/>
              </a:rPr>
              <a:t>проверка:</a:t>
            </a:r>
            <a:r>
              <a:rPr lang="ru-RU" sz="2400" dirty="0">
                <a:ea typeface="ＭＳ 明朝"/>
                <a:cs typeface="Times New Roman"/>
              </a:rPr>
              <a:t> </a:t>
            </a:r>
            <a:r>
              <a:rPr lang="ru-RU" sz="2400" i="1" dirty="0">
                <a:ea typeface="ＭＳ 明朝"/>
                <a:cs typeface="Times New Roman"/>
              </a:rPr>
              <a:t>дёшево</a:t>
            </a:r>
            <a:r>
              <a:rPr lang="ru-RU" sz="2400" dirty="0">
                <a:ea typeface="ＭＳ 明朝"/>
                <a:cs typeface="Times New Roman"/>
              </a:rPr>
              <a:t>; </a:t>
            </a:r>
            <a:r>
              <a:rPr lang="ru-RU" sz="2400" i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о/ё после</a:t>
            </a:r>
            <a:r>
              <a:rPr lang="ru-RU" sz="2400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 </a:t>
            </a:r>
            <a:r>
              <a:rPr lang="ru-RU" sz="2400" i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шипящих</a:t>
            </a:r>
            <a:r>
              <a:rPr lang="ru-RU" sz="2400" dirty="0">
                <a:ea typeface="ＭＳ 明朝"/>
                <a:cs typeface="Times New Roman"/>
              </a:rPr>
              <a:t> </a:t>
            </a:r>
            <a:r>
              <a:rPr lang="ru-RU" sz="2400" b="1" u="sng" dirty="0" smtClean="0">
                <a:solidFill>
                  <a:srgbClr val="0000FF"/>
                </a:solidFill>
                <a:ea typeface="ＭＳ 明朝"/>
                <a:cs typeface="Times New Roman"/>
                <a:hlinkClick r:id="rId4"/>
              </a:rPr>
              <a:t>ё</a:t>
            </a:r>
            <a:r>
              <a:rPr lang="ru-RU" sz="2400" u="sng" dirty="0" smtClean="0">
                <a:solidFill>
                  <a:srgbClr val="0000FF"/>
                </a:solidFill>
                <a:ea typeface="ＭＳ 明朝"/>
                <a:cs typeface="Times New Roman"/>
                <a:hlinkClick r:id="rId4"/>
              </a:rPr>
              <a:t> под ударением в </a:t>
            </a:r>
            <a:r>
              <a:rPr lang="ru-RU" sz="2400" u="sng" dirty="0">
                <a:solidFill>
                  <a:srgbClr val="0000FF"/>
                </a:solidFill>
                <a:ea typeface="ＭＳ 明朝"/>
                <a:cs typeface="Times New Roman"/>
                <a:hlinkClick r:id="rId4"/>
              </a:rPr>
              <a:t>корне с чередованием звуков [о]/[э] </a:t>
            </a:r>
            <a:endParaRPr lang="ru-RU" sz="2400" u="sng" dirty="0" smtClean="0">
              <a:solidFill>
                <a:srgbClr val="0000FF"/>
              </a:solidFill>
              <a:ea typeface="ＭＳ 明朝"/>
              <a:cs typeface="Times New Roman"/>
              <a:hlinkClick r:id="rId4"/>
            </a:endParaRPr>
          </a:p>
          <a:p>
            <a:pPr>
              <a:spcAft>
                <a:spcPts val="0"/>
              </a:spcAft>
            </a:pPr>
            <a:r>
              <a:rPr lang="ru-RU" sz="2400" u="sng" dirty="0" smtClean="0">
                <a:solidFill>
                  <a:srgbClr val="0000FF"/>
                </a:solidFill>
                <a:ea typeface="ＭＳ 明朝"/>
                <a:cs typeface="Times New Roman"/>
                <a:hlinkClick r:id="rId4"/>
              </a:rPr>
              <a:t>ударное </a:t>
            </a:r>
            <a:r>
              <a:rPr lang="ru-RU" sz="2400" u="sng" dirty="0">
                <a:solidFill>
                  <a:srgbClr val="0000FF"/>
                </a:solidFill>
                <a:ea typeface="ＭＳ 明朝"/>
                <a:cs typeface="Times New Roman"/>
                <a:hlinkClick r:id="rId4"/>
              </a:rPr>
              <a:t>(</a:t>
            </a:r>
            <a:r>
              <a:rPr lang="ru-RU" sz="2400" i="1" u="sng" dirty="0">
                <a:solidFill>
                  <a:srgbClr val="0000FF"/>
                </a:solidFill>
                <a:ea typeface="ＭＳ 明朝"/>
                <a:cs typeface="Times New Roman"/>
                <a:hlinkClick r:id="rId4"/>
              </a:rPr>
              <a:t>деше́вле)</a:t>
            </a:r>
            <a:r>
              <a:rPr lang="ru-RU" sz="2400" dirty="0">
                <a:ea typeface="ＭＳ 明朝"/>
                <a:cs typeface="Times New Roman"/>
              </a:rPr>
              <a:t> § </a:t>
            </a:r>
            <a:r>
              <a:rPr lang="ru-RU" sz="2400" b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20</a:t>
            </a:r>
            <a:r>
              <a:rPr lang="ru-RU" sz="2400" dirty="0">
                <a:ea typeface="ＭＳ 明朝"/>
                <a:cs typeface="Times New Roman"/>
              </a:rPr>
              <a:t> п. </a:t>
            </a:r>
            <a:r>
              <a:rPr lang="ru-RU" sz="2400" b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1</a:t>
            </a:r>
            <a:r>
              <a:rPr lang="ru-RU" sz="2400" dirty="0">
                <a:ea typeface="ＭＳ 明朝"/>
                <a:cs typeface="Times New Roman"/>
              </a:rPr>
              <a:t> или </a:t>
            </a:r>
            <a:r>
              <a:rPr lang="ru-RU" sz="2400" i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о/ё после</a:t>
            </a:r>
            <a:r>
              <a:rPr lang="ru-RU" sz="2400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 </a:t>
            </a:r>
            <a:r>
              <a:rPr lang="ru-RU" sz="2400" i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шипящих</a:t>
            </a:r>
            <a:r>
              <a:rPr lang="ru-RU" sz="2400" dirty="0">
                <a:ea typeface="ＭＳ 明朝"/>
                <a:cs typeface="Times New Roman"/>
              </a:rPr>
              <a:t>: </a:t>
            </a:r>
            <a:r>
              <a:rPr lang="ru-RU" sz="2400" b="1" u="sng" dirty="0">
                <a:solidFill>
                  <a:srgbClr val="0000FF"/>
                </a:solidFill>
                <a:ea typeface="ＭＳ 明朝"/>
                <a:cs typeface="Times New Roman"/>
                <a:hlinkClick r:id="rId5"/>
              </a:rPr>
              <a:t>ё</a:t>
            </a:r>
            <a:r>
              <a:rPr lang="ru-RU" sz="2400" u="sng" dirty="0">
                <a:solidFill>
                  <a:srgbClr val="0000FF"/>
                </a:solidFill>
                <a:ea typeface="ＭＳ 明朝"/>
                <a:cs typeface="Times New Roman"/>
                <a:hlinkClick r:id="rId5"/>
              </a:rPr>
              <a:t> под ударением в корне с </a:t>
            </a:r>
            <a:r>
              <a:rPr lang="ru-RU" sz="2400" u="sng" dirty="0" smtClean="0">
                <a:solidFill>
                  <a:srgbClr val="0000FF"/>
                </a:solidFill>
                <a:ea typeface="ＭＳ 明朝"/>
                <a:cs typeface="Times New Roman"/>
                <a:hlinkClick r:id="rId5"/>
              </a:rPr>
              <a:t>подвижным ударением</a:t>
            </a:r>
          </a:p>
          <a:p>
            <a:pPr>
              <a:spcAft>
                <a:spcPts val="0"/>
              </a:spcAft>
            </a:pPr>
            <a:r>
              <a:rPr lang="ru-RU" sz="2400" u="sng" dirty="0" smtClean="0">
                <a:solidFill>
                  <a:srgbClr val="0000FF"/>
                </a:solidFill>
                <a:ea typeface="ＭＳ 明朝"/>
                <a:cs typeface="Times New Roman"/>
                <a:hlinkClick r:id="rId5"/>
              </a:rPr>
              <a:t>(</a:t>
            </a:r>
            <a:r>
              <a:rPr lang="ru-RU" sz="2400" i="1" u="sng" dirty="0">
                <a:solidFill>
                  <a:srgbClr val="0000FF"/>
                </a:solidFill>
                <a:ea typeface="ＭＳ 明朝"/>
                <a:cs typeface="Times New Roman"/>
                <a:hlinkClick r:id="rId5"/>
              </a:rPr>
              <a:t>дешеве́ть)</a:t>
            </a:r>
            <a:r>
              <a:rPr lang="ru-RU" sz="2400" dirty="0">
                <a:ea typeface="ＭＳ 明朝"/>
                <a:cs typeface="Times New Roman"/>
              </a:rPr>
              <a:t> § </a:t>
            </a:r>
            <a:r>
              <a:rPr lang="ru-RU" sz="2400" b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20</a:t>
            </a:r>
            <a:r>
              <a:rPr lang="ru-RU" sz="2400" dirty="0">
                <a:ea typeface="ＭＳ 明朝"/>
                <a:cs typeface="Times New Roman"/>
              </a:rPr>
              <a:t> п. </a:t>
            </a:r>
            <a:r>
              <a:rPr lang="ru-RU" sz="2400" b="1" u="sng" dirty="0">
                <a:solidFill>
                  <a:srgbClr val="0000FF"/>
                </a:solidFill>
                <a:ea typeface="ＭＳ 明朝"/>
                <a:cs typeface="Times New Roman"/>
                <a:hlinkClick r:id="rId3"/>
              </a:rPr>
              <a:t>1</a:t>
            </a:r>
            <a:endParaRPr lang="ru-RU" sz="2400" dirty="0">
              <a:ea typeface="ＭＳ 明朝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◊ Не путать со словами, образованными от прилагательных с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суфф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-ев-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или со словами, образованными с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суфф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ов-к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овк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напр.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плащовка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(от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плащевой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или от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плащ)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грушовка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(от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грушевый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или от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груша)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 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мелочовка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(от мелочь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ножовка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(от 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нож),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речовка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(от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 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03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936104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дидактический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0040" y="1233264"/>
            <a:ext cx="8892480" cy="2483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400" b="1" dirty="0" err="1" smtClean="0"/>
              <a:t>р</a:t>
            </a:r>
            <a:r>
              <a:rPr lang="ru-RU" sz="2400" b="1" u="sng" dirty="0" err="1" smtClean="0"/>
              <a:t>а</a:t>
            </a:r>
            <a:r>
              <a:rPr lang="ru-RU" sz="2400" b="1" dirty="0" err="1" smtClean="0"/>
              <a:t>з</a:t>
            </a:r>
            <a:r>
              <a:rPr lang="ru-RU" sz="2400" b="1" u="sng" dirty="0" err="1" smtClean="0"/>
              <a:t>ы</a:t>
            </a:r>
            <a:r>
              <a:rPr lang="ru-RU" sz="2400" b="1" dirty="0" err="1" smtClean="0"/>
              <a:t>скно́й</a:t>
            </a:r>
            <a:r>
              <a:rPr lang="ru-RU" sz="2400" dirty="0" smtClean="0"/>
              <a:t> см. </a:t>
            </a:r>
            <a:r>
              <a:rPr lang="ru-RU" sz="2400" b="1" dirty="0" err="1" smtClean="0">
                <a:hlinkClick r:id="rId2"/>
              </a:rPr>
              <a:t>р</a:t>
            </a:r>
            <a:r>
              <a:rPr lang="ru-RU" sz="2400" b="1" u="sng" dirty="0" err="1" smtClean="0">
                <a:hlinkClick r:id="rId2"/>
              </a:rPr>
              <a:t>а</a:t>
            </a:r>
            <a:r>
              <a:rPr lang="ru-RU" sz="2400" b="1" dirty="0" err="1" smtClean="0">
                <a:hlinkClick r:id="rId2"/>
              </a:rPr>
              <a:t>з</a:t>
            </a:r>
            <a:r>
              <a:rPr lang="ru-RU" sz="2400" b="1" u="sng" dirty="0" err="1" smtClean="0">
                <a:hlinkClick r:id="rId2"/>
              </a:rPr>
              <a:t>ы</a:t>
            </a:r>
            <a:r>
              <a:rPr lang="ru-RU" sz="2400" b="1" dirty="0" err="1" smtClean="0">
                <a:hlinkClick r:id="rId2"/>
              </a:rPr>
              <a:t>ска́ть</a:t>
            </a:r>
            <a:endParaRPr lang="ru-RU" sz="2400" dirty="0" smtClean="0"/>
          </a:p>
          <a:p>
            <a:r>
              <a:rPr lang="ru-RU" sz="2400" dirty="0" smtClean="0"/>
              <a:t>◊ В приставке </a:t>
            </a:r>
            <a:r>
              <a:rPr lang="ru-RU" sz="2400" i="1" dirty="0" smtClean="0"/>
              <a:t>раз/роз</a:t>
            </a:r>
            <a:r>
              <a:rPr lang="ru-RU" sz="2400" dirty="0" smtClean="0"/>
              <a:t> гласная </a:t>
            </a:r>
            <a:r>
              <a:rPr lang="ru-RU" sz="2400" i="1" dirty="0" smtClean="0"/>
              <a:t>а</a:t>
            </a:r>
            <a:r>
              <a:rPr lang="ru-RU" sz="2400" dirty="0" smtClean="0"/>
              <a:t> чередуется с гласной </a:t>
            </a:r>
            <a:r>
              <a:rPr lang="ru-RU" sz="2400" i="1" dirty="0" smtClean="0"/>
              <a:t>о</a:t>
            </a:r>
            <a:r>
              <a:rPr lang="ru-RU" sz="2400" dirty="0" smtClean="0"/>
              <a:t>: под ударением слышится и пишется </a:t>
            </a:r>
            <a:r>
              <a:rPr lang="ru-RU" sz="2400" i="1" dirty="0" smtClean="0"/>
              <a:t>о </a:t>
            </a:r>
            <a:r>
              <a:rPr lang="ru-RU" sz="2400" dirty="0" smtClean="0"/>
              <a:t>(</a:t>
            </a:r>
            <a:r>
              <a:rPr lang="ru-RU" sz="2400" i="1" dirty="0" smtClean="0"/>
              <a:t>розыск)</a:t>
            </a:r>
            <a:r>
              <a:rPr lang="ru-RU" sz="2400" dirty="0" smtClean="0"/>
              <a:t>, без ударения пишется только </a:t>
            </a:r>
            <a:r>
              <a:rPr lang="ru-RU" sz="2400" i="1" dirty="0" smtClean="0"/>
              <a:t>а</a:t>
            </a:r>
            <a:r>
              <a:rPr lang="ru-RU" sz="2400" dirty="0" smtClean="0"/>
              <a:t> (</a:t>
            </a:r>
            <a:r>
              <a:rPr lang="ru-RU" sz="2400" i="1" dirty="0" smtClean="0"/>
              <a:t>разыскать)</a:t>
            </a:r>
            <a:r>
              <a:rPr lang="ru-RU" sz="2400" dirty="0" smtClean="0"/>
              <a:t>, способ проверки безударной гласной, как и для корней с чередованием, в этом случае недопустим.</a:t>
            </a:r>
            <a:endParaRPr lang="ru-RU" sz="2400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395536" y="3645024"/>
            <a:ext cx="864096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err="1" smtClean="0"/>
              <a:t>баба‑</a:t>
            </a:r>
            <a:r>
              <a:rPr lang="ru-RU" sz="2400" b="1" u="sng" dirty="0" err="1" smtClean="0"/>
              <a:t>я</a:t>
            </a:r>
            <a:r>
              <a:rPr lang="ru-RU" sz="2400" b="1" dirty="0" err="1" smtClean="0"/>
              <a:t>га</a:t>
            </a:r>
            <a:r>
              <a:rPr lang="ru-RU" sz="2400" dirty="0" smtClean="0"/>
              <a:t> (</a:t>
            </a:r>
            <a:r>
              <a:rPr lang="ru-RU" sz="2400" dirty="0" err="1" smtClean="0"/>
              <a:t>др.‑рус</a:t>
            </a:r>
            <a:r>
              <a:rPr lang="ru-RU" sz="2400" dirty="0" smtClean="0"/>
              <a:t>. </a:t>
            </a:r>
            <a:r>
              <a:rPr lang="ru-RU" sz="2400" u="sng" dirty="0" smtClean="0"/>
              <a:t>я</a:t>
            </a:r>
            <a:r>
              <a:rPr lang="ru-RU" sz="2400" dirty="0" smtClean="0"/>
              <a:t>га)</a:t>
            </a:r>
          </a:p>
          <a:p>
            <a:pPr marL="0" indent="0">
              <a:buNone/>
            </a:pPr>
            <a:r>
              <a:rPr lang="ru-RU" sz="2400" dirty="0" smtClean="0"/>
              <a:t>◊ Не проверять исторически родственным </a:t>
            </a:r>
            <a:r>
              <a:rPr lang="ru-RU" sz="2400" i="1" dirty="0" err="1" smtClean="0"/>
              <a:t>бабка‑ёжка</a:t>
            </a:r>
            <a:r>
              <a:rPr lang="ru-RU" sz="2400" i="1" dirty="0" smtClean="0"/>
              <a:t>.</a:t>
            </a:r>
            <a:r>
              <a:rPr lang="ru-RU" sz="2400" dirty="0" smtClean="0"/>
              <a:t> Ср. </a:t>
            </a:r>
            <a:r>
              <a:rPr lang="ru-RU" sz="2400" dirty="0" err="1" smtClean="0"/>
              <a:t>укр</a:t>
            </a:r>
            <a:r>
              <a:rPr lang="ru-RU" sz="2400" dirty="0" smtClean="0"/>
              <a:t>.  </a:t>
            </a:r>
            <a:r>
              <a:rPr lang="ru-RU" sz="2400" i="1" dirty="0" smtClean="0"/>
              <a:t>язя</a:t>
            </a:r>
            <a:r>
              <a:rPr lang="ru-RU" sz="2400" dirty="0" smtClean="0"/>
              <a:t> «ведьма», </a:t>
            </a:r>
            <a:r>
              <a:rPr lang="ru-RU" sz="2400" dirty="0" err="1" smtClean="0"/>
              <a:t>болг</a:t>
            </a:r>
            <a:r>
              <a:rPr lang="ru-RU" sz="2400" dirty="0" smtClean="0"/>
              <a:t>. </a:t>
            </a:r>
            <a:r>
              <a:rPr lang="ru-RU" sz="2400" i="1" dirty="0" err="1" smtClean="0"/>
              <a:t>еза</a:t>
            </a:r>
            <a:r>
              <a:rPr lang="ru-RU" sz="2400" dirty="0" smtClean="0"/>
              <a:t> «мука, пытка», польск. </a:t>
            </a:r>
            <a:r>
              <a:rPr lang="ru-RU" sz="2400" i="1" dirty="0" err="1" smtClean="0"/>
              <a:t>jędza</a:t>
            </a:r>
            <a:r>
              <a:rPr lang="ru-RU" sz="2400" dirty="0" smtClean="0"/>
              <a:t> «ведьма, злая баба» 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03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71296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причём</a:t>
            </a:r>
            <a:r>
              <a:rPr lang="ru-RU" sz="2400" dirty="0"/>
              <a:t> (из </a:t>
            </a:r>
            <a:r>
              <a:rPr lang="ru-RU" sz="2400" i="1" dirty="0"/>
              <a:t>при</a:t>
            </a:r>
            <a:r>
              <a:rPr lang="ru-RU" sz="2400" dirty="0"/>
              <a:t> + </a:t>
            </a:r>
            <a:r>
              <a:rPr lang="ru-RU" sz="2400" i="1" dirty="0"/>
              <a:t>чём</a:t>
            </a:r>
            <a:r>
              <a:rPr lang="ru-RU" sz="2400" dirty="0"/>
              <a:t> </a:t>
            </a:r>
            <a:r>
              <a:rPr lang="ru-RU" sz="2400" dirty="0" err="1"/>
              <a:t>предл</a:t>
            </a:r>
            <a:r>
              <a:rPr lang="ru-RU" sz="2400" dirty="0"/>
              <a:t>. п. от </a:t>
            </a:r>
            <a:r>
              <a:rPr lang="ru-RU" sz="2400" i="1" dirty="0"/>
              <a:t>что)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i="1" dirty="0" smtClean="0"/>
              <a:t>слитно/</a:t>
            </a:r>
            <a:r>
              <a:rPr lang="ru-RU" sz="2400" i="1" dirty="0" err="1" smtClean="0"/>
              <a:t>дефисно</a:t>
            </a:r>
            <a:r>
              <a:rPr lang="ru-RU" sz="2400" i="1" dirty="0" smtClean="0"/>
              <a:t>/ раздельно</a:t>
            </a:r>
            <a:r>
              <a:rPr lang="ru-RU" sz="2400" dirty="0" smtClean="0"/>
              <a:t>: </a:t>
            </a:r>
            <a:r>
              <a:rPr lang="ru-RU" sz="2400" dirty="0" smtClean="0">
                <a:hlinkClick r:id="rId2"/>
              </a:rPr>
              <a:t>закрепившееся</a:t>
            </a:r>
            <a:r>
              <a:rPr lang="ru-RU" sz="2400" dirty="0">
                <a:hlinkClick r:id="rId2"/>
              </a:rPr>
              <a:t> </a:t>
            </a:r>
            <a:r>
              <a:rPr lang="ru-RU" sz="2400" b="1" dirty="0" smtClean="0">
                <a:hlinkClick r:id="rId2"/>
              </a:rPr>
              <a:t>слитное </a:t>
            </a:r>
            <a:r>
              <a:rPr lang="ru-RU" sz="2400" dirty="0" smtClean="0">
                <a:hlinkClick r:id="rId2"/>
              </a:rPr>
              <a:t>написание союза</a:t>
            </a:r>
            <a:r>
              <a:rPr lang="ru-RU" sz="2400" dirty="0" smtClean="0"/>
              <a:t> §</a:t>
            </a:r>
            <a:r>
              <a:rPr lang="ru-RU" sz="2400" dirty="0"/>
              <a:t> </a:t>
            </a:r>
            <a:r>
              <a:rPr lang="ru-RU" sz="2400" b="1" dirty="0">
                <a:hlinkClick r:id="rId3"/>
              </a:rPr>
              <a:t>40</a:t>
            </a:r>
            <a:r>
              <a:rPr lang="ru-RU" sz="2400" dirty="0"/>
              <a:t> п. </a:t>
            </a:r>
            <a:r>
              <a:rPr lang="ru-RU" sz="2400" b="1" dirty="0">
                <a:hlinkClick r:id="rId3"/>
              </a:rPr>
              <a:t>4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◊ Напр., </a:t>
            </a:r>
            <a:r>
              <a:rPr lang="ru-RU" sz="2400" i="1" dirty="0"/>
              <a:t>он</a:t>
            </a:r>
            <a:r>
              <a:rPr lang="ru-RU" sz="2400" dirty="0"/>
              <a:t> </a:t>
            </a:r>
            <a:r>
              <a:rPr lang="ru-RU" sz="2400" i="1" dirty="0"/>
              <a:t>играет</a:t>
            </a:r>
            <a:r>
              <a:rPr lang="ru-RU" sz="2400" dirty="0"/>
              <a:t>, </a:t>
            </a:r>
            <a:r>
              <a:rPr lang="ru-RU" sz="2400" i="1" dirty="0"/>
              <a:t>причем</a:t>
            </a:r>
            <a:r>
              <a:rPr lang="ru-RU" sz="2400" dirty="0"/>
              <a:t> </a:t>
            </a:r>
            <a:r>
              <a:rPr lang="ru-RU" sz="2400" i="1" dirty="0" smtClean="0"/>
              <a:t>очень хорошо</a:t>
            </a:r>
            <a:r>
              <a:rPr lang="ru-RU" sz="2400" dirty="0"/>
              <a:t> (в значении «и», «притом»). Союз </a:t>
            </a:r>
            <a:r>
              <a:rPr lang="ru-RU" sz="2400" i="1" dirty="0"/>
              <a:t>причём</a:t>
            </a:r>
            <a:r>
              <a:rPr lang="ru-RU" sz="2400" dirty="0"/>
              <a:t> можно заменить на союз </a:t>
            </a:r>
            <a:r>
              <a:rPr lang="ru-RU" sz="2400" i="1" dirty="0"/>
              <a:t>притом.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Не </a:t>
            </a:r>
            <a:r>
              <a:rPr lang="ru-RU" sz="2400" dirty="0"/>
              <a:t>путать с застывшим сочетанием предлога с </a:t>
            </a:r>
            <a:r>
              <a:rPr lang="ru-RU" sz="2400" dirty="0" smtClean="0"/>
              <a:t>местоимением </a:t>
            </a:r>
            <a:r>
              <a:rPr lang="ru-RU" sz="2400" i="1" dirty="0" smtClean="0"/>
              <a:t>при</a:t>
            </a:r>
            <a:r>
              <a:rPr lang="ru-RU" sz="2400" dirty="0"/>
              <a:t> </a:t>
            </a:r>
            <a:r>
              <a:rPr lang="ru-RU" sz="2400" i="1" dirty="0"/>
              <a:t>чём</a:t>
            </a:r>
            <a:r>
              <a:rPr lang="ru-RU" sz="2400" dirty="0"/>
              <a:t>: </a:t>
            </a:r>
            <a:r>
              <a:rPr lang="ru-RU" sz="2400" i="1" dirty="0"/>
              <a:t>при</a:t>
            </a:r>
            <a:r>
              <a:rPr lang="ru-RU" sz="2400" dirty="0"/>
              <a:t> </a:t>
            </a:r>
            <a:r>
              <a:rPr lang="ru-RU" sz="2400" i="1" dirty="0"/>
              <a:t>чём</a:t>
            </a:r>
            <a:r>
              <a:rPr lang="ru-RU" sz="2400" dirty="0"/>
              <a:t> </a:t>
            </a:r>
            <a:r>
              <a:rPr lang="ru-RU" sz="2400" i="1" dirty="0" smtClean="0"/>
              <a:t>тут это</a:t>
            </a:r>
            <a:r>
              <a:rPr lang="ru-RU" sz="2400" i="1" dirty="0"/>
              <a:t>?</a:t>
            </a:r>
            <a:r>
              <a:rPr lang="ru-RU" sz="2400" dirty="0"/>
              <a:t> </a:t>
            </a:r>
            <a:r>
              <a:rPr lang="ru-RU" sz="2400" i="1" dirty="0"/>
              <a:t>–</a:t>
            </a:r>
            <a:r>
              <a:rPr lang="ru-RU" sz="2400" dirty="0"/>
              <a:t> </a:t>
            </a:r>
            <a:r>
              <a:rPr lang="ru-RU" sz="2400" i="1" dirty="0"/>
              <a:t>ни</a:t>
            </a:r>
            <a:r>
              <a:rPr lang="ru-RU" sz="2400" dirty="0"/>
              <a:t> </a:t>
            </a:r>
            <a:r>
              <a:rPr lang="ru-RU" sz="2400" i="1" dirty="0"/>
              <a:t>при</a:t>
            </a:r>
            <a:r>
              <a:rPr lang="ru-RU" sz="2400" dirty="0"/>
              <a:t> </a:t>
            </a:r>
            <a:r>
              <a:rPr lang="ru-RU" sz="2400" i="1" dirty="0" smtClean="0"/>
              <a:t>чем</a:t>
            </a:r>
            <a:r>
              <a:rPr lang="ru-RU" sz="2400" dirty="0" smtClean="0"/>
              <a:t>; </a:t>
            </a:r>
            <a:r>
              <a:rPr lang="ru-RU" sz="2400" i="1" dirty="0" smtClean="0"/>
              <a:t>при</a:t>
            </a:r>
            <a:r>
              <a:rPr lang="ru-RU" sz="2400" dirty="0"/>
              <a:t> </a:t>
            </a:r>
            <a:r>
              <a:rPr lang="ru-RU" sz="2400" i="1" dirty="0"/>
              <a:t>чем</a:t>
            </a:r>
            <a:r>
              <a:rPr lang="ru-RU" sz="2400" dirty="0"/>
              <a:t> </a:t>
            </a:r>
            <a:r>
              <a:rPr lang="ru-RU" sz="2400" i="1" dirty="0" smtClean="0"/>
              <a:t>здесь подсолнечное</a:t>
            </a:r>
            <a:r>
              <a:rPr lang="ru-RU" sz="2400" dirty="0"/>
              <a:t> </a:t>
            </a:r>
            <a:r>
              <a:rPr lang="ru-RU" sz="2400" i="1" dirty="0"/>
              <a:t>масло?</a:t>
            </a:r>
            <a:r>
              <a:rPr lang="ru-RU" sz="2400" dirty="0"/>
              <a:t> </a:t>
            </a:r>
            <a:r>
              <a:rPr lang="ru-RU" sz="2400" i="1" dirty="0" smtClean="0"/>
              <a:t>–Подсолнечное масло здесь</a:t>
            </a:r>
            <a:r>
              <a:rPr lang="ru-RU" sz="2400" dirty="0"/>
              <a:t> </a:t>
            </a:r>
            <a:r>
              <a:rPr lang="ru-RU" sz="2400" i="1" dirty="0"/>
              <a:t>вот</a:t>
            </a:r>
            <a:r>
              <a:rPr lang="ru-RU" sz="2400" dirty="0"/>
              <a:t> </a:t>
            </a:r>
            <a:r>
              <a:rPr lang="ru-RU" sz="2400" i="1" dirty="0" smtClean="0"/>
              <a:t>при чем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дифференцирующий</a:t>
            </a:r>
            <a:endParaRPr lang="ru-RU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32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8801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</a:t>
            </a:r>
            <a:r>
              <a:rPr lang="ru-RU" sz="2400" dirty="0"/>
              <a:t> </a:t>
            </a:r>
            <a:r>
              <a:rPr lang="ru-RU" sz="2400" b="1" dirty="0" err="1"/>
              <a:t>грани́цей</a:t>
            </a:r>
            <a:r>
              <a:rPr lang="ru-RU" sz="2400" dirty="0"/>
              <a:t> </a:t>
            </a:r>
            <a:r>
              <a:rPr lang="ru-RU" sz="2400" i="1" dirty="0"/>
              <a:t>слитно/</a:t>
            </a:r>
            <a:r>
              <a:rPr lang="ru-RU" sz="2400" i="1" dirty="0" err="1"/>
              <a:t>дефисно</a:t>
            </a:r>
            <a:r>
              <a:rPr lang="ru-RU" sz="2400" i="1" dirty="0"/>
              <a:t>/раздельно</a:t>
            </a:r>
            <a:r>
              <a:rPr lang="ru-RU" sz="2400" dirty="0"/>
              <a:t>: </a:t>
            </a:r>
            <a:r>
              <a:rPr lang="ru-RU" sz="2400" dirty="0" smtClean="0">
                <a:hlinkClick r:id="rId2"/>
              </a:rPr>
              <a:t>пишется </a:t>
            </a:r>
            <a:r>
              <a:rPr lang="ru-RU" sz="2400" b="1" dirty="0" smtClean="0">
                <a:hlinkClick r:id="rId2"/>
              </a:rPr>
              <a:t>раздельно</a:t>
            </a:r>
            <a:r>
              <a:rPr lang="ru-RU" sz="2400" dirty="0">
                <a:hlinkClick r:id="rId2"/>
              </a:rPr>
              <a:t> как наречное сочетание, включающее существительное, употребляемое в разных предложно-падежных формах</a:t>
            </a:r>
            <a:r>
              <a:rPr lang="ru-RU" sz="2400" dirty="0"/>
              <a:t> § </a:t>
            </a:r>
            <a:r>
              <a:rPr lang="ru-RU" sz="2400" b="1" dirty="0">
                <a:hlinkClick r:id="rId3"/>
              </a:rPr>
              <a:t>54</a:t>
            </a:r>
            <a:r>
              <a:rPr lang="ru-RU" sz="2400" dirty="0"/>
              <a:t> п. </a:t>
            </a:r>
            <a:r>
              <a:rPr lang="ru-RU" sz="2400" b="1" dirty="0">
                <a:hlinkClick r:id="rId3"/>
              </a:rPr>
              <a:t>6</a:t>
            </a:r>
            <a:endParaRPr lang="ru-RU" sz="2400" dirty="0"/>
          </a:p>
          <a:p>
            <a:r>
              <a:rPr lang="ru-RU" sz="2400" dirty="0" smtClean="0"/>
              <a:t>◊Напр</a:t>
            </a:r>
            <a:r>
              <a:rPr lang="ru-RU" sz="2400" dirty="0"/>
              <a:t>., </a:t>
            </a:r>
            <a:r>
              <a:rPr lang="ru-RU" sz="2400" i="1" dirty="0"/>
              <a:t>его</a:t>
            </a:r>
            <a:r>
              <a:rPr lang="ru-RU" sz="2400" dirty="0"/>
              <a:t> </a:t>
            </a:r>
            <a:r>
              <a:rPr lang="ru-RU" sz="2400" i="1" dirty="0"/>
              <a:t>родители</a:t>
            </a:r>
            <a:r>
              <a:rPr lang="ru-RU" sz="2400" dirty="0"/>
              <a:t> </a:t>
            </a:r>
            <a:r>
              <a:rPr lang="ru-RU" sz="2400" i="1" dirty="0"/>
              <a:t>сейчас</a:t>
            </a:r>
            <a:r>
              <a:rPr lang="ru-RU" sz="2400" dirty="0"/>
              <a:t> (где?) </a:t>
            </a:r>
            <a:r>
              <a:rPr lang="ru-RU" sz="2400" i="1" dirty="0"/>
              <a:t>за</a:t>
            </a:r>
            <a:r>
              <a:rPr lang="ru-RU" sz="2400" dirty="0"/>
              <a:t> </a:t>
            </a:r>
            <a:r>
              <a:rPr lang="ru-RU" sz="2400" i="1" dirty="0"/>
              <a:t>границей</a:t>
            </a:r>
            <a:r>
              <a:rPr lang="ru-RU" sz="2400" dirty="0"/>
              <a:t>, </a:t>
            </a:r>
            <a:r>
              <a:rPr lang="ru-RU" sz="2400" i="1" dirty="0"/>
              <a:t>всю</a:t>
            </a:r>
            <a:r>
              <a:rPr lang="ru-RU" sz="2400" dirty="0"/>
              <a:t> </a:t>
            </a:r>
            <a:r>
              <a:rPr lang="ru-RU" sz="2400" i="1" dirty="0"/>
              <a:t>жизнь</a:t>
            </a:r>
            <a:r>
              <a:rPr lang="ru-RU" sz="2400" dirty="0"/>
              <a:t> </a:t>
            </a:r>
            <a:r>
              <a:rPr lang="ru-RU" sz="2400" i="1" dirty="0"/>
              <a:t>прожил</a:t>
            </a:r>
            <a:r>
              <a:rPr lang="ru-RU" sz="2400" dirty="0"/>
              <a:t> (где?) </a:t>
            </a:r>
            <a:r>
              <a:rPr lang="ru-RU" sz="2400" i="1" dirty="0"/>
              <a:t>за</a:t>
            </a:r>
            <a:r>
              <a:rPr lang="ru-RU" sz="2400" dirty="0"/>
              <a:t> </a:t>
            </a:r>
            <a:r>
              <a:rPr lang="ru-RU" sz="2400" i="1" dirty="0"/>
              <a:t>границей</a:t>
            </a:r>
            <a:r>
              <a:rPr lang="ru-RU" sz="2400" dirty="0"/>
              <a:t>, (где?) </a:t>
            </a:r>
            <a:r>
              <a:rPr lang="ru-RU" sz="2400" i="1" dirty="0" smtClean="0"/>
              <a:t>за границей ситуацию оценивают иначе</a:t>
            </a:r>
            <a:r>
              <a:rPr lang="ru-RU" sz="2400" i="1" dirty="0"/>
              <a:t>.</a:t>
            </a:r>
            <a:r>
              <a:rPr lang="ru-RU" sz="2400" dirty="0"/>
              <a:t> Не путать с формой </a:t>
            </a:r>
            <a:r>
              <a:rPr lang="ru-RU" sz="2400" dirty="0" err="1"/>
              <a:t>тв</a:t>
            </a:r>
            <a:r>
              <a:rPr lang="ru-RU" sz="2400" dirty="0"/>
              <a:t>. </a:t>
            </a:r>
            <a:r>
              <a:rPr lang="ru-RU" sz="2400" dirty="0" smtClean="0"/>
              <a:t>падежа слова </a:t>
            </a:r>
            <a:r>
              <a:rPr lang="ru-RU" sz="2400" i="1" dirty="0" smtClean="0"/>
              <a:t>заграница </a:t>
            </a:r>
            <a:r>
              <a:rPr lang="ru-RU" sz="2400" dirty="0" smtClean="0"/>
              <a:t>«иностранные </a:t>
            </a:r>
            <a:r>
              <a:rPr lang="ru-RU" sz="2400" dirty="0"/>
              <a:t>государства</a:t>
            </a:r>
            <a:r>
              <a:rPr lang="ru-RU" sz="2400" i="1" dirty="0"/>
              <a:t>»</a:t>
            </a:r>
            <a:r>
              <a:rPr lang="ru-RU" sz="2400" dirty="0"/>
              <a:t>, </a:t>
            </a:r>
            <a:r>
              <a:rPr lang="ru-RU" sz="2400" dirty="0" smtClean="0"/>
              <a:t> напр., </a:t>
            </a:r>
            <a:r>
              <a:rPr lang="ru-RU" sz="2400" i="1" dirty="0" smtClean="0"/>
              <a:t>сотрудничество с </a:t>
            </a:r>
            <a:r>
              <a:rPr lang="ru-RU" sz="2400" dirty="0" smtClean="0"/>
              <a:t>(</a:t>
            </a:r>
            <a:r>
              <a:rPr lang="ru-RU" sz="2400" dirty="0" err="1" smtClean="0"/>
              <a:t>кем-чем</a:t>
            </a:r>
            <a:r>
              <a:rPr lang="ru-RU" sz="2400" dirty="0" smtClean="0"/>
              <a:t>?) </a:t>
            </a:r>
            <a:r>
              <a:rPr lang="ru-RU" sz="2400" i="1" dirty="0" smtClean="0"/>
              <a:t>заграницей</a:t>
            </a:r>
            <a:r>
              <a:rPr lang="ru-RU" sz="2400" dirty="0" smtClean="0"/>
              <a:t>, </a:t>
            </a:r>
            <a:r>
              <a:rPr lang="ru-RU" sz="2400" i="1" dirty="0" smtClean="0"/>
              <a:t>низкопоклонство перед </a:t>
            </a:r>
            <a:r>
              <a:rPr lang="ru-RU" sz="2400" dirty="0" smtClean="0"/>
              <a:t>(</a:t>
            </a:r>
            <a:r>
              <a:rPr lang="ru-RU" sz="2400" i="1" dirty="0" err="1" smtClean="0"/>
              <a:t>кем-чем</a:t>
            </a:r>
            <a:r>
              <a:rPr lang="ru-RU" sz="2400" i="1" dirty="0" smtClean="0"/>
              <a:t>?) заграницей</a:t>
            </a:r>
            <a:r>
              <a:rPr lang="ru-RU" sz="2400" dirty="0"/>
              <a:t>. Слово </a:t>
            </a:r>
            <a:r>
              <a:rPr lang="ru-RU" sz="2400" i="1" dirty="0"/>
              <a:t>заграница</a:t>
            </a:r>
            <a:r>
              <a:rPr lang="ru-RU" sz="2400" dirty="0"/>
              <a:t> ограниченно сочетается с обстоятельственными </a:t>
            </a:r>
            <a:r>
              <a:rPr lang="ru-RU" sz="2400" dirty="0" smtClean="0"/>
              <a:t>предлогами, ср.: </a:t>
            </a:r>
            <a:r>
              <a:rPr lang="ru-RU" sz="2400" i="1" dirty="0" smtClean="0"/>
              <a:t>вернулся из заграницы –*</a:t>
            </a:r>
            <a:r>
              <a:rPr lang="ru-RU" sz="2400" i="1" dirty="0"/>
              <a:t>уехал</a:t>
            </a:r>
            <a:r>
              <a:rPr lang="ru-RU" sz="2400" dirty="0"/>
              <a:t> </a:t>
            </a:r>
            <a:r>
              <a:rPr lang="ru-RU" sz="2400" i="1" dirty="0" smtClean="0"/>
              <a:t>в заграницу</a:t>
            </a:r>
            <a:r>
              <a:rPr lang="ru-RU" sz="2400" dirty="0"/>
              <a:t>. Пишутся раздельно: </a:t>
            </a:r>
            <a:r>
              <a:rPr lang="ru-RU" sz="2400" i="1" dirty="0"/>
              <a:t>заграницей</a:t>
            </a:r>
            <a:r>
              <a:rPr lang="ru-RU" sz="2400" dirty="0"/>
              <a:t>, </a:t>
            </a:r>
            <a:r>
              <a:rPr lang="ru-RU" sz="2400" i="1" dirty="0"/>
              <a:t>за</a:t>
            </a:r>
            <a:r>
              <a:rPr lang="ru-RU" sz="2400" dirty="0"/>
              <a:t> </a:t>
            </a:r>
            <a:r>
              <a:rPr lang="ru-RU" sz="2400" i="1" dirty="0"/>
              <a:t>границу</a:t>
            </a:r>
            <a:r>
              <a:rPr lang="ru-RU" sz="2400" dirty="0"/>
              <a:t>, </a:t>
            </a:r>
            <a:r>
              <a:rPr lang="ru-RU" sz="2400" i="1" dirty="0"/>
              <a:t>из-за</a:t>
            </a:r>
            <a:r>
              <a:rPr lang="ru-RU" sz="2400" dirty="0"/>
              <a:t> </a:t>
            </a:r>
            <a:r>
              <a:rPr lang="ru-RU" sz="2400" i="1" dirty="0"/>
              <a:t>границы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дифференцирующий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57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7281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ли́ро-эпи́ческий</a:t>
            </a:r>
            <a:r>
              <a:rPr lang="ru-RU" sz="2400" dirty="0" smtClean="0"/>
              <a:t> </a:t>
            </a:r>
            <a:r>
              <a:rPr lang="ru-RU" sz="2400" i="1" dirty="0" smtClean="0"/>
              <a:t>слитно/</a:t>
            </a:r>
            <a:r>
              <a:rPr lang="ru-RU" sz="2400" i="1" dirty="0" err="1" smtClean="0"/>
              <a:t>дефисно</a:t>
            </a:r>
            <a:r>
              <a:rPr lang="ru-RU" sz="2400" i="1" dirty="0" smtClean="0"/>
              <a:t>/раздельно</a:t>
            </a:r>
            <a:r>
              <a:rPr lang="ru-RU" sz="2400" dirty="0" smtClean="0"/>
              <a:t>: </a:t>
            </a:r>
            <a:r>
              <a:rPr lang="ru-RU" sz="2400" dirty="0" smtClean="0">
                <a:hlinkClick r:id="rId2"/>
              </a:rPr>
              <a:t>пишется через </a:t>
            </a:r>
            <a:r>
              <a:rPr lang="ru-RU" sz="2400" b="1" dirty="0" smtClean="0">
                <a:hlinkClick r:id="rId2"/>
              </a:rPr>
              <a:t>дефис</a:t>
            </a:r>
            <a:r>
              <a:rPr lang="ru-RU" sz="2400" dirty="0" smtClean="0">
                <a:hlinkClick r:id="rId2"/>
              </a:rPr>
              <a:t> как сложное прилагательное с сочинительным отношением основ, несмотря на отсутствие </a:t>
            </a:r>
            <a:r>
              <a:rPr lang="ru-RU" sz="2400" dirty="0" err="1" smtClean="0">
                <a:hlinkClick r:id="rId2"/>
              </a:rPr>
              <a:t>суфф</a:t>
            </a:r>
            <a:r>
              <a:rPr lang="ru-RU" sz="2400" dirty="0" smtClean="0">
                <a:hlinkClick r:id="rId2"/>
              </a:rPr>
              <a:t>. в первой части</a:t>
            </a:r>
            <a:r>
              <a:rPr lang="ru-RU" sz="2400" dirty="0" smtClean="0"/>
              <a:t> § </a:t>
            </a:r>
            <a:r>
              <a:rPr lang="ru-RU" sz="2400" b="1" dirty="0" smtClean="0">
                <a:hlinkClick r:id="rId3"/>
              </a:rPr>
              <a:t>50</a:t>
            </a:r>
            <a:r>
              <a:rPr lang="ru-RU" sz="2400" dirty="0" smtClean="0"/>
              <a:t> п. </a:t>
            </a:r>
            <a:r>
              <a:rPr lang="ru-RU" sz="2400" b="1" dirty="0" smtClean="0">
                <a:hlinkClick r:id="rId3"/>
              </a:rPr>
              <a:t>6</a:t>
            </a:r>
            <a:r>
              <a:rPr lang="ru-RU" sz="2400" dirty="0" smtClean="0"/>
              <a:t> или </a:t>
            </a:r>
            <a:r>
              <a:rPr lang="ru-RU" sz="2400" i="1" dirty="0" smtClean="0"/>
              <a:t>слитно/</a:t>
            </a:r>
            <a:r>
              <a:rPr lang="ru-RU" sz="2400" i="1" dirty="0" err="1" smtClean="0"/>
              <a:t>дефисно</a:t>
            </a:r>
            <a:r>
              <a:rPr lang="ru-RU" sz="2400" i="1" dirty="0" smtClean="0"/>
              <a:t>/раздельно</a:t>
            </a:r>
            <a:r>
              <a:rPr lang="ru-RU" sz="2400" dirty="0" smtClean="0"/>
              <a:t>: </a:t>
            </a:r>
            <a:r>
              <a:rPr lang="ru-RU" sz="2400" dirty="0" smtClean="0">
                <a:hlinkClick r:id="rId4"/>
              </a:rPr>
              <a:t>пишется через </a:t>
            </a:r>
            <a:r>
              <a:rPr lang="ru-RU" sz="2400" b="1" dirty="0" smtClean="0">
                <a:hlinkClick r:id="rId4"/>
              </a:rPr>
              <a:t>дефис</a:t>
            </a:r>
            <a:r>
              <a:rPr lang="ru-RU" sz="2400" dirty="0" smtClean="0">
                <a:hlinkClick r:id="rId4"/>
              </a:rPr>
              <a:t> как </a:t>
            </a:r>
            <a:r>
              <a:rPr lang="ru-RU" sz="2400" b="1" dirty="0" smtClean="0">
                <a:hlinkClick r:id="rId4"/>
              </a:rPr>
              <a:t>исключение</a:t>
            </a:r>
            <a:r>
              <a:rPr lang="ru-RU" sz="2400" dirty="0" smtClean="0">
                <a:hlinkClick r:id="rId4"/>
              </a:rPr>
              <a:t> </a:t>
            </a:r>
          </a:p>
          <a:p>
            <a:r>
              <a:rPr lang="ru-RU" sz="2400" dirty="0" smtClean="0">
                <a:hlinkClick r:id="rId4"/>
              </a:rPr>
              <a:t>из правила о слитном написании прилагательных, образованных от слитно пишущихся существительных</a:t>
            </a:r>
            <a:endParaRPr lang="ru-RU" sz="2400" dirty="0"/>
          </a:p>
          <a:p>
            <a:r>
              <a:rPr lang="ru-RU" sz="2400" dirty="0" smtClean="0"/>
              <a:t>§ </a:t>
            </a:r>
            <a:r>
              <a:rPr lang="ru-RU" sz="2400" b="1" dirty="0" smtClean="0">
                <a:hlinkClick r:id="rId3"/>
              </a:rPr>
              <a:t>48</a:t>
            </a:r>
            <a:r>
              <a:rPr lang="ru-RU" sz="2400" dirty="0" smtClean="0"/>
              <a:t> </a:t>
            </a:r>
            <a:r>
              <a:rPr lang="ru-RU" sz="2400" dirty="0" err="1" smtClean="0"/>
              <a:t>искл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◊ Существительное </a:t>
            </a:r>
            <a:r>
              <a:rPr lang="ru-RU" sz="2400" i="1" dirty="0" err="1" smtClean="0"/>
              <a:t>лироэпика</a:t>
            </a:r>
            <a:r>
              <a:rPr lang="ru-RU" sz="2400" dirty="0" smtClean="0"/>
              <a:t> появилось значительно позже прилагательного, однако это не исключает установления обычных словообразовательных связей: образования прилагательного от существительного.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24936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Комментарий, разъясняющий орфографическую мотивацию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57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496944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 smtClean="0"/>
              <a:t>п</a:t>
            </a:r>
            <a:r>
              <a:rPr lang="ru-RU" sz="2400" b="1" u="sng" dirty="0" err="1" smtClean="0"/>
              <a:t>е</a:t>
            </a:r>
            <a:r>
              <a:rPr lang="ru-RU" sz="2400" b="1" dirty="0" err="1" smtClean="0"/>
              <a:t>рча́тки</a:t>
            </a:r>
            <a:r>
              <a:rPr lang="ru-RU" sz="2400" dirty="0" smtClean="0"/>
              <a:t> (от </a:t>
            </a:r>
            <a:r>
              <a:rPr lang="ru-RU" sz="2400" dirty="0" err="1" smtClean="0"/>
              <a:t>др.-рус</a:t>
            </a:r>
            <a:r>
              <a:rPr lang="ru-RU" sz="2400" dirty="0" smtClean="0"/>
              <a:t>. </a:t>
            </a:r>
            <a:r>
              <a:rPr lang="ru-RU" sz="2400" i="1" dirty="0" err="1" smtClean="0"/>
              <a:t>п</a:t>
            </a:r>
            <a:r>
              <a:rPr lang="ru-RU" sz="2400" i="1" u="sng" dirty="0" err="1" smtClean="0"/>
              <a:t>ь</a:t>
            </a:r>
            <a:r>
              <a:rPr lang="ru-RU" sz="2400" i="1" dirty="0" err="1" smtClean="0"/>
              <a:t>рстъчатъ</a:t>
            </a:r>
            <a:r>
              <a:rPr lang="ru-RU" sz="2400" i="1" dirty="0" smtClean="0"/>
              <a:t>)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2"/>
              </a:rPr>
              <a:t>проверка:</a:t>
            </a:r>
            <a:r>
              <a:rPr lang="ru-RU" sz="2400" dirty="0" smtClean="0"/>
              <a:t> </a:t>
            </a:r>
            <a:r>
              <a:rPr lang="ru-RU" sz="2400" i="1" dirty="0" smtClean="0"/>
              <a:t>перст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◊ От </a:t>
            </a:r>
            <a:r>
              <a:rPr lang="ru-RU" sz="2400" dirty="0" err="1" smtClean="0"/>
              <a:t>др.-рус</a:t>
            </a:r>
            <a:r>
              <a:rPr lang="ru-RU" sz="2400" dirty="0" smtClean="0"/>
              <a:t>. </a:t>
            </a:r>
            <a:r>
              <a:rPr lang="ru-RU" sz="2400" i="1" dirty="0" err="1" smtClean="0"/>
              <a:t>пьрстатица</a:t>
            </a:r>
            <a:r>
              <a:rPr lang="ru-RU" sz="2400" dirty="0" smtClean="0"/>
              <a:t>, </a:t>
            </a:r>
            <a:r>
              <a:rPr lang="ru-RU" sz="2400" i="1" dirty="0" err="1" smtClean="0"/>
              <a:t>перстатые</a:t>
            </a:r>
            <a:r>
              <a:rPr lang="ru-RU" sz="2400" i="1" dirty="0" smtClean="0"/>
              <a:t> рукавицы. </a:t>
            </a:r>
            <a:r>
              <a:rPr lang="ru-RU" sz="2400" dirty="0" smtClean="0"/>
              <a:t>Написание </a:t>
            </a:r>
            <a:r>
              <a:rPr lang="ru-RU" sz="2400" i="1" dirty="0" smtClean="0"/>
              <a:t>ч </a:t>
            </a:r>
            <a:r>
              <a:rPr lang="ru-RU" sz="2400" dirty="0" smtClean="0"/>
              <a:t>установилось в результате упрощения группы согласных.</a:t>
            </a:r>
          </a:p>
          <a:p>
            <a:pPr marL="0" indent="0">
              <a:buNone/>
            </a:pPr>
            <a:endParaRPr lang="ru-RU" sz="2400" b="1" u="sng" dirty="0" smtClean="0"/>
          </a:p>
          <a:p>
            <a:pPr marL="0" indent="0">
              <a:buNone/>
            </a:pPr>
            <a:r>
              <a:rPr lang="ru-RU" sz="2400" b="1" dirty="0" err="1" smtClean="0"/>
              <a:t>в</a:t>
            </a:r>
            <a:r>
              <a:rPr lang="ru-RU" sz="2400" b="1" u="sng" dirty="0" err="1" smtClean="0"/>
              <a:t>о</a:t>
            </a:r>
            <a:r>
              <a:rPr lang="ru-RU" sz="2400" b="1" dirty="0" err="1" smtClean="0"/>
              <a:t>з</a:t>
            </a:r>
            <a:r>
              <a:rPr lang="ru-RU" sz="2400" b="1" u="sng" dirty="0" err="1" smtClean="0"/>
              <a:t>о</a:t>
            </a:r>
            <a:r>
              <a:rPr lang="ru-RU" sz="2400" b="1" dirty="0" err="1" smtClean="0"/>
              <a:t>пи́ть</a:t>
            </a:r>
            <a:r>
              <a:rPr lang="ru-RU" sz="2400" dirty="0" smtClean="0"/>
              <a:t> приставка </a:t>
            </a:r>
            <a:r>
              <a:rPr lang="ru-RU" sz="2400" b="1" dirty="0" smtClean="0"/>
              <a:t>воз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2"/>
              </a:rPr>
              <a:t>проверка:</a:t>
            </a:r>
            <a:r>
              <a:rPr lang="ru-RU" sz="2400" dirty="0" smtClean="0"/>
              <a:t> </a:t>
            </a:r>
            <a:r>
              <a:rPr lang="ru-RU" sz="2400" i="1" dirty="0" smtClean="0"/>
              <a:t>вопль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◊ Корень </a:t>
            </a:r>
            <a:r>
              <a:rPr lang="ru-RU" sz="2400" i="1" dirty="0" smtClean="0"/>
              <a:t>оп/</a:t>
            </a:r>
            <a:r>
              <a:rPr lang="ru-RU" sz="2400" i="1" dirty="0" err="1" smtClean="0"/>
              <a:t>воп</a:t>
            </a:r>
            <a:r>
              <a:rPr lang="ru-RU" sz="2400" dirty="0" smtClean="0"/>
              <a:t> (</a:t>
            </a:r>
            <a:r>
              <a:rPr lang="ru-RU" sz="2400" i="1" dirty="0" err="1" smtClean="0"/>
              <a:t>воз-оп-ить</a:t>
            </a:r>
            <a:r>
              <a:rPr lang="ru-RU" sz="2400" dirty="0" smtClean="0"/>
              <a:t> </a:t>
            </a:r>
            <a:r>
              <a:rPr lang="ru-RU" sz="2400" i="1" dirty="0" smtClean="0"/>
              <a:t>–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воп-ль</a:t>
            </a:r>
            <a:r>
              <a:rPr lang="ru-RU" sz="2400" i="1" dirty="0" smtClean="0"/>
              <a:t>)</a:t>
            </a:r>
            <a:r>
              <a:rPr lang="ru-RU" sz="2400" dirty="0" smtClean="0"/>
              <a:t>, различие в огласовке корня </a:t>
            </a:r>
            <a:r>
              <a:rPr lang="ru-RU" sz="2400" i="1" dirty="0" smtClean="0"/>
              <a:t>оп-</a:t>
            </a:r>
            <a:r>
              <a:rPr lang="ru-RU" sz="2400" dirty="0" smtClean="0"/>
              <a:t> и </a:t>
            </a:r>
            <a:r>
              <a:rPr lang="ru-RU" sz="2400" i="1" dirty="0" err="1" smtClean="0"/>
              <a:t>воп</a:t>
            </a:r>
            <a:r>
              <a:rPr lang="ru-RU" sz="2400" i="1" dirty="0" smtClean="0"/>
              <a:t>-</a:t>
            </a:r>
            <a:r>
              <a:rPr lang="ru-RU" sz="2400" dirty="0" smtClean="0"/>
              <a:t> обусловлено тем, что в </a:t>
            </a:r>
            <a:r>
              <a:rPr lang="ru-RU" sz="2400" dirty="0" err="1" smtClean="0"/>
              <a:t>др.-рус</a:t>
            </a:r>
            <a:r>
              <a:rPr lang="ru-RU" sz="2400" dirty="0" smtClean="0"/>
              <a:t>. языке перед ударным начальным </a:t>
            </a:r>
            <a:r>
              <a:rPr lang="ru-RU" sz="2400" i="1" dirty="0" smtClean="0"/>
              <a:t>о</a:t>
            </a:r>
            <a:r>
              <a:rPr lang="ru-RU" sz="2400" dirty="0" smtClean="0"/>
              <a:t> появлялся согласный </a:t>
            </a:r>
            <a:r>
              <a:rPr lang="ru-RU" sz="2400" i="1" dirty="0" smtClean="0"/>
              <a:t>в</a:t>
            </a:r>
            <a:r>
              <a:rPr lang="ru-RU" sz="2400" dirty="0" smtClean="0"/>
              <a:t>, после приставки сохраняется корень </a:t>
            </a:r>
            <a:r>
              <a:rPr lang="ru-RU" sz="2400" i="1" dirty="0" smtClean="0"/>
              <a:t>оп-.</a:t>
            </a:r>
            <a:endParaRPr lang="ru-RU" sz="2400" dirty="0" smtClean="0"/>
          </a:p>
          <a:p>
            <a:pPr marL="0" indent="0">
              <a:buNone/>
            </a:pPr>
            <a:endParaRPr lang="ru-RU" sz="2400" b="1" u="sng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этимологический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421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784976" cy="7704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err="1" smtClean="0"/>
              <a:t>абс</a:t>
            </a:r>
            <a:r>
              <a:rPr lang="ru-RU" sz="2400" b="1" dirty="0" err="1" smtClean="0"/>
              <a:t>тр</a:t>
            </a:r>
            <a:r>
              <a:rPr lang="ru-RU" sz="2400" b="1" u="sng" dirty="0" err="1" smtClean="0"/>
              <a:t>а</a:t>
            </a:r>
            <a:r>
              <a:rPr lang="ru-RU" sz="2400" b="1" dirty="0" err="1" smtClean="0"/>
              <a:t>ги́роваться</a:t>
            </a:r>
            <a:r>
              <a:rPr lang="ru-RU" sz="2400" dirty="0" smtClean="0"/>
              <a:t> (нем. </a:t>
            </a:r>
            <a:r>
              <a:rPr lang="ru-RU" sz="2400" u="sng" dirty="0" err="1" smtClean="0"/>
              <a:t>abs</a:t>
            </a:r>
            <a:r>
              <a:rPr lang="ru-RU" sz="2400" dirty="0" err="1" smtClean="0"/>
              <a:t>tr</a:t>
            </a:r>
            <a:r>
              <a:rPr lang="ru-RU" sz="2400" u="sng" dirty="0" err="1" smtClean="0"/>
              <a:t>a</a:t>
            </a:r>
            <a:r>
              <a:rPr lang="ru-RU" sz="2400" dirty="0" err="1" smtClean="0"/>
              <a:t>hieren</a:t>
            </a:r>
            <a:r>
              <a:rPr lang="ru-RU" sz="2400" dirty="0" smtClean="0"/>
              <a:t> от лат. </a:t>
            </a:r>
            <a:r>
              <a:rPr lang="ru-RU" sz="2400" dirty="0" err="1" smtClean="0"/>
              <a:t>abs-traho</a:t>
            </a:r>
            <a:r>
              <a:rPr lang="ru-RU" sz="2400" dirty="0" smtClean="0"/>
              <a:t> «оттаскиваю, отвлекаю») приставка </a:t>
            </a:r>
            <a:r>
              <a:rPr lang="ru-RU" sz="2400" b="1" dirty="0" err="1" smtClean="0"/>
              <a:t>абс</a:t>
            </a:r>
            <a:r>
              <a:rPr lang="ru-RU" sz="2400" dirty="0" smtClean="0"/>
              <a:t>; </a:t>
            </a:r>
            <a:r>
              <a:rPr lang="ru-RU" sz="2400" dirty="0" smtClean="0">
                <a:hlinkClick r:id="rId2"/>
              </a:rPr>
              <a:t>проверка: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абстра́кция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◊ Восходит к лат. глаголу </a:t>
            </a:r>
            <a:r>
              <a:rPr lang="ru-RU" sz="2400" i="1" dirty="0" err="1" smtClean="0"/>
              <a:t>traho</a:t>
            </a:r>
            <a:r>
              <a:rPr lang="ru-RU" sz="2400" dirty="0" smtClean="0"/>
              <a:t>, </a:t>
            </a:r>
            <a:r>
              <a:rPr lang="ru-RU" sz="2400" i="1" dirty="0" err="1" smtClean="0"/>
              <a:t>trāxī</a:t>
            </a:r>
            <a:r>
              <a:rPr lang="ru-RU" sz="2400" dirty="0" smtClean="0"/>
              <a:t>, </a:t>
            </a:r>
            <a:r>
              <a:rPr lang="ru-RU" sz="2400" i="1" dirty="0" err="1" smtClean="0"/>
              <a:t>tractum</a:t>
            </a:r>
            <a:r>
              <a:rPr lang="ru-RU" sz="2400" dirty="0" smtClean="0"/>
              <a:t> «тянуть, тащить», как и слова </a:t>
            </a:r>
            <a:r>
              <a:rPr lang="ru-RU" sz="2400" i="1" dirty="0" smtClean="0"/>
              <a:t>абстракция</a:t>
            </a:r>
            <a:r>
              <a:rPr lang="ru-RU" sz="2400" dirty="0" smtClean="0"/>
              <a:t>, </a:t>
            </a:r>
            <a:r>
              <a:rPr lang="ru-RU" sz="2400" i="1" dirty="0" smtClean="0"/>
              <a:t>аттракция</a:t>
            </a:r>
            <a:r>
              <a:rPr lang="ru-RU" sz="2400" dirty="0" smtClean="0"/>
              <a:t>, </a:t>
            </a:r>
            <a:r>
              <a:rPr lang="ru-RU" sz="2400" i="1" dirty="0" smtClean="0"/>
              <a:t>контракт</a:t>
            </a:r>
            <a:r>
              <a:rPr lang="ru-RU" sz="2400" dirty="0" smtClean="0"/>
              <a:t>, </a:t>
            </a:r>
            <a:r>
              <a:rPr lang="ru-RU" sz="2400" i="1" dirty="0" smtClean="0"/>
              <a:t>тракт</a:t>
            </a:r>
            <a:r>
              <a:rPr lang="ru-RU" sz="2400" dirty="0" smtClean="0"/>
              <a:t>, </a:t>
            </a:r>
            <a:r>
              <a:rPr lang="ru-RU" sz="2400" i="1" dirty="0" smtClean="0"/>
              <a:t>трактор</a:t>
            </a:r>
            <a:r>
              <a:rPr lang="ru-RU" sz="2400" dirty="0" smtClean="0"/>
              <a:t>, </a:t>
            </a:r>
            <a:r>
              <a:rPr lang="ru-RU" sz="2400" i="1" dirty="0" smtClean="0"/>
              <a:t>трактат</a:t>
            </a:r>
            <a:r>
              <a:rPr lang="ru-RU" sz="2400" dirty="0" smtClean="0"/>
              <a:t>, </a:t>
            </a:r>
            <a:r>
              <a:rPr lang="ru-RU" sz="2400" i="1" dirty="0" smtClean="0"/>
              <a:t>экстрактор</a:t>
            </a:r>
            <a:r>
              <a:rPr lang="ru-RU" sz="2400" dirty="0" smtClean="0"/>
              <a:t>, </a:t>
            </a:r>
            <a:r>
              <a:rPr lang="ru-RU" sz="2400" i="1" dirty="0" smtClean="0"/>
              <a:t>экстракт</a:t>
            </a:r>
            <a:r>
              <a:rPr lang="ru-RU" sz="2400" dirty="0" smtClean="0"/>
              <a:t>, </a:t>
            </a:r>
            <a:r>
              <a:rPr lang="ru-RU" sz="2400" i="1" dirty="0" smtClean="0"/>
              <a:t>экстрагировать</a:t>
            </a:r>
            <a:r>
              <a:rPr lang="ru-RU" sz="2400" dirty="0" smtClean="0"/>
              <a:t>, </a:t>
            </a:r>
            <a:r>
              <a:rPr lang="ru-RU" sz="2400" i="1" dirty="0" smtClean="0"/>
              <a:t>ретракция.</a:t>
            </a:r>
            <a:endParaRPr lang="ru-RU" sz="2400" b="1" u="sng" dirty="0" smtClean="0"/>
          </a:p>
          <a:p>
            <a:pPr marL="0" indent="0">
              <a:buNone/>
            </a:pPr>
            <a:r>
              <a:rPr lang="ru-RU" sz="2400" b="1" u="sng" dirty="0" err="1" smtClean="0"/>
              <a:t>а</a:t>
            </a:r>
            <a:r>
              <a:rPr lang="ru-RU" sz="2400" b="1" dirty="0" err="1" smtClean="0"/>
              <a:t>нг</a:t>
            </a:r>
            <a:r>
              <a:rPr lang="ru-RU" sz="2400" b="1" u="sng" dirty="0" err="1" smtClean="0"/>
              <a:t>а</a:t>
            </a:r>
            <a:r>
              <a:rPr lang="ru-RU" sz="2400" b="1" dirty="0" err="1" smtClean="0"/>
              <a:t>ж</a:t>
            </a:r>
            <a:r>
              <a:rPr lang="ru-RU" sz="2400" b="1" u="sng" dirty="0" err="1" smtClean="0"/>
              <a:t>е</a:t>
            </a:r>
            <a:r>
              <a:rPr lang="ru-RU" sz="2400" b="1" dirty="0" err="1" smtClean="0"/>
              <a:t>ме́нт</a:t>
            </a:r>
            <a:r>
              <a:rPr lang="ru-RU" sz="2400" dirty="0" smtClean="0"/>
              <a:t> (фр. </a:t>
            </a:r>
            <a:r>
              <a:rPr lang="ru-RU" sz="2400" dirty="0" err="1" smtClean="0"/>
              <a:t>eng</a:t>
            </a:r>
            <a:r>
              <a:rPr lang="ru-RU" sz="2400" u="sng" dirty="0" err="1" smtClean="0"/>
              <a:t>a</a:t>
            </a:r>
            <a:r>
              <a:rPr lang="ru-RU" sz="2400" dirty="0" err="1" smtClean="0"/>
              <a:t>g</a:t>
            </a:r>
            <a:r>
              <a:rPr lang="ru-RU" sz="2400" u="sng" dirty="0" err="1" smtClean="0"/>
              <a:t>e</a:t>
            </a:r>
            <a:r>
              <a:rPr lang="ru-RU" sz="2400" dirty="0" err="1" smtClean="0"/>
              <a:t>ment</a:t>
            </a:r>
            <a:r>
              <a:rPr lang="ru-RU" sz="2400" dirty="0" smtClean="0"/>
              <a:t>) </a:t>
            </a:r>
            <a:r>
              <a:rPr lang="ru-RU" sz="2400" i="1" dirty="0" smtClean="0">
                <a:hlinkClick r:id="rId3"/>
              </a:rPr>
              <a:t>звуковые</a:t>
            </a:r>
            <a:r>
              <a:rPr lang="ru-RU" sz="2400" dirty="0" smtClean="0">
                <a:hlinkClick r:id="rId3"/>
              </a:rPr>
              <a:t> </a:t>
            </a:r>
            <a:r>
              <a:rPr lang="ru-RU" sz="2400" i="1" dirty="0" smtClean="0">
                <a:hlinkClick r:id="rId3"/>
              </a:rPr>
              <a:t>соответствия</a:t>
            </a:r>
            <a:r>
              <a:rPr lang="ru-RU" sz="2400" dirty="0" smtClean="0"/>
              <a:t>: </a:t>
            </a:r>
            <a:r>
              <a:rPr lang="ru-RU" sz="2400" dirty="0" smtClean="0">
                <a:hlinkClick r:id="rId4"/>
              </a:rPr>
              <a:t>написание</a:t>
            </a:r>
            <a:r>
              <a:rPr lang="ru-RU" sz="2400" b="1" dirty="0" smtClean="0">
                <a:hlinkClick r:id="rId4"/>
              </a:rPr>
              <a:t> (ан)</a:t>
            </a:r>
            <a:r>
              <a:rPr lang="ru-RU" sz="2400" dirty="0" smtClean="0">
                <a:hlinkClick r:id="rId4"/>
              </a:rPr>
              <a:t> соответствует произношению заимствованного слова</a:t>
            </a:r>
            <a:r>
              <a:rPr lang="ru-RU" sz="2400" dirty="0" smtClean="0"/>
              <a:t> § </a:t>
            </a:r>
            <a:r>
              <a:rPr lang="ru-RU" sz="2400" b="1" dirty="0" smtClean="0">
                <a:hlinkClick r:id="rId3"/>
              </a:rPr>
              <a:t>39</a:t>
            </a:r>
            <a:r>
              <a:rPr lang="ru-RU" sz="2400" dirty="0" smtClean="0"/>
              <a:t>; </a:t>
            </a:r>
            <a:r>
              <a:rPr lang="ru-RU" sz="2400" dirty="0" smtClean="0">
                <a:hlinkClick r:id="rId5"/>
              </a:rPr>
              <a:t>непроверяемый </a:t>
            </a:r>
            <a:r>
              <a:rPr lang="ru-RU" sz="2400" dirty="0" err="1" smtClean="0">
                <a:hlinkClick r:id="rId5"/>
              </a:rPr>
              <a:t>суфф</a:t>
            </a:r>
            <a:r>
              <a:rPr lang="ru-RU" sz="2400" dirty="0" smtClean="0">
                <a:hlinkClick r:id="rId5"/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емент</a:t>
            </a:r>
            <a:r>
              <a:rPr lang="ru-RU" sz="2400" b="1" dirty="0" smtClean="0"/>
              <a:t> </a:t>
            </a:r>
            <a:r>
              <a:rPr lang="ru-RU" sz="2400" dirty="0" smtClean="0"/>
              <a:t>§ </a:t>
            </a:r>
            <a:r>
              <a:rPr lang="ru-RU" sz="2400" b="1" dirty="0" smtClean="0">
                <a:hlinkClick r:id="rId3"/>
              </a:rPr>
              <a:t>21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◊ В слове выделяется непроверяемый </a:t>
            </a:r>
            <a:r>
              <a:rPr lang="ru-RU" sz="2400" dirty="0" err="1" smtClean="0"/>
              <a:t>суфф</a:t>
            </a:r>
            <a:r>
              <a:rPr lang="ru-RU" sz="2400" dirty="0" smtClean="0"/>
              <a:t>. </a:t>
            </a:r>
            <a:r>
              <a:rPr lang="ru-RU" sz="2400" i="1" dirty="0" smtClean="0"/>
              <a:t>-</a:t>
            </a:r>
            <a:r>
              <a:rPr lang="ru-RU" sz="2400" i="1" dirty="0" err="1" smtClean="0"/>
              <a:t>емент</a:t>
            </a:r>
            <a:r>
              <a:rPr lang="ru-RU" sz="2400" dirty="0" smtClean="0"/>
              <a:t>, ср. тот же </a:t>
            </a:r>
            <a:r>
              <a:rPr lang="ru-RU" sz="2400" dirty="0" err="1" smtClean="0"/>
              <a:t>суфф</a:t>
            </a:r>
            <a:r>
              <a:rPr lang="ru-RU" sz="2400" dirty="0" smtClean="0"/>
              <a:t>. в словах </a:t>
            </a:r>
            <a:r>
              <a:rPr lang="ru-RU" sz="2400" i="1" dirty="0" smtClean="0"/>
              <a:t>аккомпанемент</a:t>
            </a:r>
            <a:r>
              <a:rPr lang="ru-RU" sz="2400" dirty="0" smtClean="0"/>
              <a:t>, </a:t>
            </a:r>
            <a:r>
              <a:rPr lang="ru-RU" sz="2400" i="1" dirty="0" smtClean="0"/>
              <a:t>абонемент</a:t>
            </a:r>
            <a:r>
              <a:rPr lang="ru-RU" sz="2400" dirty="0" smtClean="0"/>
              <a:t>, однако в слове </a:t>
            </a:r>
            <a:r>
              <a:rPr lang="ru-RU" sz="2400" i="1" dirty="0" smtClean="0"/>
              <a:t>ассортимент</a:t>
            </a:r>
            <a:r>
              <a:rPr lang="ru-RU" sz="2400" dirty="0" smtClean="0"/>
              <a:t> выделяется непроверяемый </a:t>
            </a:r>
            <a:r>
              <a:rPr lang="ru-RU" sz="2400" dirty="0" err="1" smtClean="0"/>
              <a:t>суфф</a:t>
            </a:r>
            <a:r>
              <a:rPr lang="ru-RU" sz="2400" dirty="0" smtClean="0"/>
              <a:t>.               </a:t>
            </a:r>
            <a:r>
              <a:rPr lang="ru-RU" sz="2400" i="1" dirty="0" smtClean="0"/>
              <a:t>-</a:t>
            </a:r>
            <a:r>
              <a:rPr lang="ru-RU" sz="2400" i="1" dirty="0" err="1" smtClean="0"/>
              <a:t>имент</a:t>
            </a:r>
            <a:r>
              <a:rPr lang="ru-RU" sz="2400" i="1" dirty="0" smtClean="0"/>
              <a:t>.</a:t>
            </a:r>
            <a:endParaRPr lang="ru-RU" sz="2400" b="1" u="sng" dirty="0" smtClean="0"/>
          </a:p>
          <a:p>
            <a:pPr marL="0" indent="0">
              <a:buNone/>
            </a:pPr>
            <a:endParaRPr lang="ru-RU" sz="3600" i="1" baseline="-25000" dirty="0" smtClean="0"/>
          </a:p>
          <a:p>
            <a:pPr marL="0" indent="0">
              <a:buNone/>
            </a:pPr>
            <a:endParaRPr lang="ru-RU" sz="3600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этимологический и мнемонический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80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76464" y="1447800"/>
            <a:ext cx="5940152" cy="457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УССКИЙ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РФОГРАФИЧЕСКИЙ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/>
              <a:t>ЛОВАРЬ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(РОС)</a:t>
            </a:r>
          </a:p>
          <a:p>
            <a:r>
              <a:rPr lang="ru-RU" sz="2400" dirty="0" smtClean="0"/>
              <a:t>под ред. В. В.  Лопатина </a:t>
            </a:r>
          </a:p>
          <a:p>
            <a:pPr marL="365125" indent="-90488">
              <a:buNone/>
            </a:pPr>
            <a:r>
              <a:rPr lang="ru-RU" sz="2400" dirty="0" smtClean="0"/>
              <a:t>и О. Е. Ивановой</a:t>
            </a:r>
          </a:p>
          <a:p>
            <a:r>
              <a:rPr lang="ru-RU" sz="2400" dirty="0"/>
              <a:t>5</a:t>
            </a:r>
            <a:r>
              <a:rPr lang="ru-RU" sz="2400" dirty="0" smtClean="0"/>
              <a:t>-е изд., </a:t>
            </a:r>
            <a:r>
              <a:rPr lang="ru-RU" sz="2400" dirty="0" err="1" smtClean="0"/>
              <a:t>испр</a:t>
            </a:r>
            <a:r>
              <a:rPr lang="ru-RU" sz="2400" dirty="0" smtClean="0"/>
              <a:t>. и доп.</a:t>
            </a:r>
          </a:p>
          <a:p>
            <a:r>
              <a:rPr lang="ru-RU" sz="2400" dirty="0" smtClean="0"/>
              <a:t>Москва : АСТ-Пресс, 2018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Иванова О. Е. Русский орфографический словарь.-М.:АСТ-ПРЕСС КНИГА,2016.-896с..-Фундаментальные с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2376264" cy="330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89248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smtClean="0"/>
              <a:t>а</a:t>
            </a:r>
            <a:r>
              <a:rPr lang="ru-RU" sz="2400" b="1" dirty="0" smtClean="0"/>
              <a:t>д…</a:t>
            </a:r>
            <a:r>
              <a:rPr lang="ru-RU" sz="2400" dirty="0" smtClean="0"/>
              <a:t> (лат. приставка </a:t>
            </a:r>
            <a:r>
              <a:rPr lang="ru-RU" sz="2400" u="sng" dirty="0" err="1" smtClean="0"/>
              <a:t>a</a:t>
            </a:r>
            <a:r>
              <a:rPr lang="ru-RU" sz="2400" dirty="0" err="1" smtClean="0"/>
              <a:t>d</a:t>
            </a:r>
            <a:r>
              <a:rPr lang="ru-RU" sz="2400" dirty="0" smtClean="0"/>
              <a:t>… «приближение, направление к, добавление, соотнесенность»)</a:t>
            </a:r>
          </a:p>
          <a:p>
            <a:pPr marL="0" indent="0">
              <a:buNone/>
            </a:pPr>
            <a:r>
              <a:rPr lang="ru-RU" sz="2400" dirty="0" smtClean="0"/>
              <a:t>◊ Лат. приставка </a:t>
            </a:r>
            <a:r>
              <a:rPr lang="ru-RU" sz="2400" i="1" dirty="0" err="1" smtClean="0"/>
              <a:t>ad</a:t>
            </a:r>
            <a:r>
              <a:rPr lang="ru-RU" sz="2400" i="1" dirty="0" smtClean="0"/>
              <a:t>-</a:t>
            </a:r>
            <a:r>
              <a:rPr lang="ru-RU" sz="2400" dirty="0" smtClean="0"/>
              <a:t> имеет варианты </a:t>
            </a:r>
            <a:r>
              <a:rPr lang="ru-RU" sz="2400" i="1" dirty="0" err="1" smtClean="0"/>
              <a:t>ag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aс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al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ap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ar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at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af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</a:t>
            </a:r>
            <a:r>
              <a:rPr lang="ru-RU" sz="2400" i="1" dirty="0" smtClean="0"/>
              <a:t>/ </a:t>
            </a:r>
            <a:r>
              <a:rPr lang="ru-RU" sz="2400" i="1" dirty="0" err="1" smtClean="0"/>
              <a:t>am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an</a:t>
            </a:r>
            <a:r>
              <a:rPr lang="ru-RU" sz="2400" dirty="0" smtClean="0"/>
              <a:t>, конечная согласная зависит от первой согласной основы, что проявляется и в русских заимствованиях, напр., </a:t>
            </a:r>
            <a:r>
              <a:rPr lang="ru-RU" sz="2400" i="1" dirty="0" err="1" smtClean="0"/>
              <a:t>аб</a:t>
            </a:r>
            <a:r>
              <a:rPr lang="ru-RU" sz="2400" i="1" dirty="0" smtClean="0"/>
              <a:t>-</a:t>
            </a:r>
            <a:r>
              <a:rPr lang="ru-RU" sz="2400" dirty="0" smtClean="0"/>
              <a:t>: </a:t>
            </a:r>
            <a:r>
              <a:rPr lang="ru-RU" sz="2400" i="1" dirty="0" smtClean="0"/>
              <a:t>аббревиатура</a:t>
            </a:r>
            <a:r>
              <a:rPr lang="ru-RU" sz="2400" dirty="0" smtClean="0"/>
              <a:t>, </a:t>
            </a:r>
            <a:r>
              <a:rPr lang="ru-RU" sz="2400" i="1" dirty="0" smtClean="0"/>
              <a:t>ад-</a:t>
            </a:r>
            <a:r>
              <a:rPr lang="ru-RU" sz="2400" dirty="0" smtClean="0"/>
              <a:t>: </a:t>
            </a:r>
            <a:r>
              <a:rPr lang="ru-RU" sz="2400" i="1" dirty="0" smtClean="0"/>
              <a:t>адаптация</a:t>
            </a:r>
            <a:r>
              <a:rPr lang="ru-RU" sz="2400" dirty="0" smtClean="0"/>
              <a:t>, </a:t>
            </a:r>
            <a:r>
              <a:rPr lang="ru-RU" sz="2400" i="1" dirty="0" err="1" smtClean="0"/>
              <a:t>адоптация</a:t>
            </a:r>
            <a:r>
              <a:rPr lang="ru-RU" sz="2400" dirty="0" smtClean="0"/>
              <a:t>, </a:t>
            </a:r>
            <a:r>
              <a:rPr lang="ru-RU" sz="2400" i="1" dirty="0" smtClean="0"/>
              <a:t>адвербиальный</a:t>
            </a:r>
            <a:r>
              <a:rPr lang="ru-RU" sz="2400" dirty="0" smtClean="0"/>
              <a:t>, </a:t>
            </a:r>
            <a:r>
              <a:rPr lang="ru-RU" sz="2400" i="1" dirty="0" smtClean="0"/>
              <a:t>адвокат</a:t>
            </a:r>
            <a:r>
              <a:rPr lang="ru-RU" sz="2400" dirty="0" smtClean="0"/>
              <a:t>, </a:t>
            </a:r>
            <a:r>
              <a:rPr lang="ru-RU" sz="2400" i="1" dirty="0" smtClean="0"/>
              <a:t>администрация</a:t>
            </a:r>
            <a:r>
              <a:rPr lang="ru-RU" sz="2400" dirty="0" smtClean="0"/>
              <a:t>, </a:t>
            </a:r>
            <a:r>
              <a:rPr lang="ru-RU" sz="2400" i="1" dirty="0" smtClean="0"/>
              <a:t>адъективация</a:t>
            </a:r>
            <a:r>
              <a:rPr lang="ru-RU" sz="2400" dirty="0" smtClean="0"/>
              <a:t>, </a:t>
            </a:r>
            <a:r>
              <a:rPr lang="ru-RU" sz="2400" i="1" dirty="0" smtClean="0"/>
              <a:t>адъюнкт</a:t>
            </a:r>
            <a:r>
              <a:rPr lang="ru-RU" sz="2400" dirty="0" smtClean="0"/>
              <a:t>, </a:t>
            </a:r>
            <a:r>
              <a:rPr lang="ru-RU" sz="2400" i="1" dirty="0" smtClean="0"/>
              <a:t>адюльтер</a:t>
            </a:r>
            <a:r>
              <a:rPr lang="ru-RU" sz="2400" dirty="0" smtClean="0"/>
              <a:t>; </a:t>
            </a:r>
            <a:r>
              <a:rPr lang="ru-RU" sz="2400" i="1" dirty="0" err="1" smtClean="0"/>
              <a:t>аг</a:t>
            </a:r>
            <a:r>
              <a:rPr lang="ru-RU" sz="2400" i="1" dirty="0" smtClean="0"/>
              <a:t>-</a:t>
            </a:r>
            <a:r>
              <a:rPr lang="ru-RU" sz="2400" dirty="0" smtClean="0"/>
              <a:t>: </a:t>
            </a:r>
            <a:r>
              <a:rPr lang="ru-RU" sz="2400" i="1" dirty="0" smtClean="0"/>
              <a:t>агглютинация</a:t>
            </a:r>
            <a:r>
              <a:rPr lang="ru-RU" sz="2400" dirty="0" smtClean="0"/>
              <a:t>; </a:t>
            </a:r>
            <a:r>
              <a:rPr lang="ru-RU" sz="2400" i="1" dirty="0" err="1" smtClean="0"/>
              <a:t>ак</a:t>
            </a:r>
            <a:r>
              <a:rPr lang="ru-RU" sz="2400" i="1" dirty="0" smtClean="0"/>
              <a:t>-</a:t>
            </a:r>
            <a:r>
              <a:rPr lang="ru-RU" sz="2400" dirty="0" smtClean="0"/>
              <a:t>: </a:t>
            </a:r>
            <a:r>
              <a:rPr lang="ru-RU" sz="2400" i="1" dirty="0" smtClean="0"/>
              <a:t>аккомпанемент</a:t>
            </a:r>
            <a:r>
              <a:rPr lang="ru-RU" sz="2400" dirty="0" smtClean="0"/>
              <a:t>, </a:t>
            </a:r>
            <a:r>
              <a:rPr lang="ru-RU" sz="2400" i="1" dirty="0" smtClean="0"/>
              <a:t>аккредитация</a:t>
            </a:r>
            <a:r>
              <a:rPr lang="ru-RU" sz="2400" dirty="0" smtClean="0"/>
              <a:t>; </a:t>
            </a:r>
            <a:r>
              <a:rPr lang="ru-RU" sz="2400" i="1" dirty="0" smtClean="0"/>
              <a:t>ал-</a:t>
            </a:r>
            <a:r>
              <a:rPr lang="ru-RU" sz="2400" dirty="0" smtClean="0"/>
              <a:t>: </a:t>
            </a:r>
            <a:r>
              <a:rPr lang="ru-RU" sz="2400" i="1" dirty="0" smtClean="0"/>
              <a:t>аллитерация</a:t>
            </a:r>
            <a:r>
              <a:rPr lang="ru-RU" sz="2400" dirty="0" smtClean="0"/>
              <a:t>, </a:t>
            </a:r>
            <a:r>
              <a:rPr lang="ru-RU" sz="2400" i="1" dirty="0" smtClean="0"/>
              <a:t>аллюзия</a:t>
            </a:r>
            <a:r>
              <a:rPr lang="ru-RU" sz="2400" dirty="0" smtClean="0"/>
              <a:t>; </a:t>
            </a:r>
            <a:r>
              <a:rPr lang="ru-RU" sz="2400" i="1" dirty="0" smtClean="0"/>
              <a:t>ан-</a:t>
            </a:r>
            <a:r>
              <a:rPr lang="ru-RU" sz="2400" dirty="0" smtClean="0"/>
              <a:t>: </a:t>
            </a:r>
            <a:r>
              <a:rPr lang="ru-RU" sz="2400" i="1" dirty="0" smtClean="0"/>
              <a:t>аннотация</a:t>
            </a:r>
            <a:r>
              <a:rPr lang="ru-RU" sz="2400" dirty="0" smtClean="0"/>
              <a:t>, </a:t>
            </a:r>
            <a:r>
              <a:rPr lang="ru-RU" sz="2400" i="1" dirty="0" smtClean="0"/>
              <a:t>аннулировать</a:t>
            </a:r>
            <a:r>
              <a:rPr lang="ru-RU" sz="2400" dirty="0" smtClean="0"/>
              <a:t>; </a:t>
            </a:r>
            <a:r>
              <a:rPr lang="ru-RU" sz="2400" i="1" dirty="0" err="1" smtClean="0"/>
              <a:t>ап</a:t>
            </a:r>
            <a:r>
              <a:rPr lang="ru-RU" sz="2400" i="1" dirty="0" smtClean="0"/>
              <a:t>-</a:t>
            </a:r>
            <a:r>
              <a:rPr lang="ru-RU" sz="2400" dirty="0" smtClean="0"/>
              <a:t>: </a:t>
            </a:r>
            <a:r>
              <a:rPr lang="ru-RU" sz="2400" i="1" dirty="0" smtClean="0"/>
              <a:t>аппендикс</a:t>
            </a:r>
            <a:r>
              <a:rPr lang="ru-RU" sz="2400" dirty="0" smtClean="0"/>
              <a:t>; </a:t>
            </a:r>
            <a:r>
              <a:rPr lang="ru-RU" sz="2400" i="1" dirty="0" smtClean="0"/>
              <a:t>ас-</a:t>
            </a:r>
            <a:r>
              <a:rPr lang="ru-RU" sz="2400" dirty="0" smtClean="0"/>
              <a:t>: </a:t>
            </a:r>
            <a:r>
              <a:rPr lang="ru-RU" sz="2400" i="1" dirty="0" smtClean="0"/>
              <a:t>ассигнация</a:t>
            </a:r>
            <a:r>
              <a:rPr lang="ru-RU" sz="2400" dirty="0" smtClean="0"/>
              <a:t>; </a:t>
            </a:r>
            <a:r>
              <a:rPr lang="ru-RU" sz="2400" i="1" dirty="0" err="1" smtClean="0"/>
              <a:t>ат</a:t>
            </a:r>
            <a:r>
              <a:rPr lang="ru-RU" sz="2400" i="1" dirty="0" smtClean="0"/>
              <a:t>-</a:t>
            </a:r>
            <a:r>
              <a:rPr lang="ru-RU" sz="2400" dirty="0" smtClean="0"/>
              <a:t>: </a:t>
            </a:r>
            <a:r>
              <a:rPr lang="ru-RU" sz="2400" i="1" dirty="0" smtClean="0"/>
              <a:t>аттракция.</a:t>
            </a:r>
            <a:r>
              <a:rPr lang="ru-RU" sz="2400" dirty="0" smtClean="0"/>
              <a:t> Вариант </a:t>
            </a:r>
            <a:r>
              <a:rPr lang="ru-RU" sz="2400" i="1" dirty="0" smtClean="0"/>
              <a:t>а-</a:t>
            </a:r>
            <a:r>
              <a:rPr lang="ru-RU" sz="2400" dirty="0" smtClean="0"/>
              <a:t> выступает перед сочетанием «</a:t>
            </a:r>
            <a:r>
              <a:rPr lang="ru-RU" sz="2400" dirty="0" err="1" smtClean="0"/>
              <a:t>s+согласная</a:t>
            </a:r>
            <a:r>
              <a:rPr lang="ru-RU" sz="2400" dirty="0" smtClean="0"/>
              <a:t>», напр.: </a:t>
            </a:r>
            <a:r>
              <a:rPr lang="ru-RU" sz="2400" i="1" dirty="0" err="1" smtClean="0"/>
              <a:t>а-аспирант</a:t>
            </a:r>
            <a:r>
              <a:rPr lang="ru-RU" sz="2400" dirty="0" smtClean="0"/>
              <a:t>, </a:t>
            </a:r>
            <a:r>
              <a:rPr lang="ru-RU" sz="2400" i="1" dirty="0" err="1" smtClean="0"/>
              <a:t>асцедент</a:t>
            </a:r>
            <a:r>
              <a:rPr lang="ru-RU" sz="2400" i="1" dirty="0" smtClean="0"/>
              <a:t>.</a:t>
            </a:r>
            <a:r>
              <a:rPr lang="ru-RU" sz="2400" dirty="0" smtClean="0"/>
              <a:t> В некоторых русских словах произошло упрощение группы согласных на стыке приставки и корня или исторически выделяемых приставки и корня, напр.: </a:t>
            </a:r>
            <a:r>
              <a:rPr lang="ru-RU" sz="2400" i="1" dirty="0" smtClean="0"/>
              <a:t>агломерат</a:t>
            </a:r>
            <a:r>
              <a:rPr lang="ru-RU" sz="2400" dirty="0" smtClean="0"/>
              <a:t>,  </a:t>
            </a:r>
            <a:r>
              <a:rPr lang="ru-RU" sz="2400" i="1" dirty="0" smtClean="0"/>
              <a:t>агрессия</a:t>
            </a:r>
            <a:r>
              <a:rPr lang="ru-RU" sz="2400" dirty="0" smtClean="0"/>
              <a:t>, </a:t>
            </a:r>
            <a:r>
              <a:rPr lang="ru-RU" sz="2400" i="1" dirty="0" smtClean="0"/>
              <a:t>апелляция</a:t>
            </a:r>
            <a:r>
              <a:rPr lang="ru-RU" sz="2400" dirty="0" smtClean="0"/>
              <a:t>, </a:t>
            </a:r>
            <a:r>
              <a:rPr lang="ru-RU" sz="2400" i="1" dirty="0" smtClean="0"/>
              <a:t>асессор</a:t>
            </a:r>
            <a:r>
              <a:rPr lang="ru-RU" sz="2400" dirty="0" smtClean="0"/>
              <a:t>, </a:t>
            </a:r>
            <a:r>
              <a:rPr lang="ru-RU" sz="2400" i="1" dirty="0" smtClean="0"/>
              <a:t>аплодировать</a:t>
            </a:r>
            <a:r>
              <a:rPr lang="ru-RU" sz="2400" dirty="0" smtClean="0"/>
              <a:t>, </a:t>
            </a:r>
            <a:r>
              <a:rPr lang="ru-RU" sz="2400" i="1" dirty="0" smtClean="0"/>
              <a:t>апробация</a:t>
            </a:r>
            <a:r>
              <a:rPr lang="ru-RU" sz="2400" dirty="0" smtClean="0"/>
              <a:t>, </a:t>
            </a:r>
            <a:r>
              <a:rPr lang="ru-RU" sz="2400" i="1" dirty="0" smtClean="0"/>
              <a:t>атрибут</a:t>
            </a:r>
            <a:r>
              <a:rPr lang="ru-RU" sz="2400" dirty="0" smtClean="0"/>
              <a:t>, </a:t>
            </a:r>
            <a:r>
              <a:rPr lang="ru-RU" sz="2400" i="1" dirty="0" smtClean="0"/>
              <a:t>акцент</a:t>
            </a:r>
            <a:r>
              <a:rPr lang="ru-RU" sz="2400" dirty="0" smtClean="0"/>
              <a:t> и все слова с </a:t>
            </a:r>
            <a:r>
              <a:rPr lang="ru-RU" sz="2400" i="1" dirty="0" smtClean="0"/>
              <a:t>ар-</a:t>
            </a:r>
            <a:r>
              <a:rPr lang="ru-RU" sz="2400" dirty="0" smtClean="0"/>
              <a:t>: </a:t>
            </a:r>
            <a:r>
              <a:rPr lang="ru-RU" sz="2400" i="1" dirty="0" smtClean="0"/>
              <a:t>аранжировка</a:t>
            </a:r>
            <a:r>
              <a:rPr lang="ru-RU" sz="2400" dirty="0" smtClean="0"/>
              <a:t>, </a:t>
            </a:r>
            <a:r>
              <a:rPr lang="ru-RU" sz="2400" i="1" dirty="0" smtClean="0"/>
              <a:t>арест</a:t>
            </a:r>
            <a:r>
              <a:rPr lang="ru-RU" sz="2400" dirty="0" smtClean="0"/>
              <a:t>, </a:t>
            </a:r>
            <a:r>
              <a:rPr lang="ru-RU" sz="2400" i="1" dirty="0" smtClean="0"/>
              <a:t>аренда</a:t>
            </a:r>
            <a:r>
              <a:rPr lang="ru-RU" sz="2400" dirty="0" smtClean="0"/>
              <a:t>, кроме </a:t>
            </a:r>
            <a:r>
              <a:rPr lang="ru-RU" sz="2400" i="1" dirty="0" err="1" smtClean="0"/>
              <a:t>арретировать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 этимологический и мнемонический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0421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2008" y="980728"/>
            <a:ext cx="8060432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 err="1" smtClean="0"/>
              <a:t>сч</a:t>
            </a:r>
            <a:r>
              <a:rPr lang="ru-RU" sz="2400" b="1" dirty="0" err="1" smtClean="0"/>
              <a:t>и́та</a:t>
            </a:r>
            <a:r>
              <a:rPr lang="ru-RU" sz="2400" b="1" u="sng" dirty="0" err="1" smtClean="0"/>
              <a:t>н</a:t>
            </a:r>
            <a:r>
              <a:rPr lang="ru-RU" sz="2400" b="1" dirty="0" err="1" smtClean="0"/>
              <a:t>ый</a:t>
            </a:r>
            <a:r>
              <a:rPr lang="ru-RU" sz="2400" dirty="0"/>
              <a:t> </a:t>
            </a:r>
            <a:r>
              <a:rPr lang="ru-RU" sz="2400" i="1" dirty="0">
                <a:hlinkClick r:id="rId2"/>
              </a:rPr>
              <a:t>корень</a:t>
            </a:r>
            <a:r>
              <a:rPr lang="ru-RU" sz="2400" dirty="0">
                <a:hlinkClick r:id="rId2"/>
              </a:rPr>
              <a:t> </a:t>
            </a:r>
            <a:r>
              <a:rPr lang="ru-RU" sz="2400" i="1" dirty="0" err="1">
                <a:hlinkClick r:id="rId2"/>
              </a:rPr>
              <a:t>чит</a:t>
            </a:r>
            <a:r>
              <a:rPr lang="ru-RU" sz="2400" i="1" dirty="0">
                <a:hlinkClick r:id="rId2"/>
              </a:rPr>
              <a:t>/чет(чес)</a:t>
            </a:r>
            <a:r>
              <a:rPr lang="ru-RU" sz="2400" dirty="0"/>
              <a:t>: </a:t>
            </a:r>
            <a:r>
              <a:rPr lang="ru-RU" sz="2400" dirty="0">
                <a:hlinkClick r:id="rId3"/>
              </a:rPr>
              <a:t>безударное </a:t>
            </a:r>
            <a:r>
              <a:rPr lang="ru-RU" sz="2400" b="1" dirty="0" err="1">
                <a:hlinkClick r:id="rId3"/>
              </a:rPr>
              <a:t>чит</a:t>
            </a:r>
            <a:r>
              <a:rPr lang="ru-RU" sz="2400" dirty="0">
                <a:hlinkClick r:id="rId3"/>
              </a:rPr>
              <a:t> перед </a:t>
            </a:r>
            <a:r>
              <a:rPr lang="ru-RU" sz="2400" dirty="0" err="1">
                <a:hlinkClick r:id="rId3"/>
              </a:rPr>
              <a:t>суфф</a:t>
            </a:r>
            <a:r>
              <a:rPr lang="ru-RU" sz="2400" dirty="0">
                <a:hlinkClick r:id="rId3"/>
              </a:rPr>
              <a:t>. </a:t>
            </a:r>
            <a:r>
              <a:rPr lang="ru-RU" sz="2400" b="1" dirty="0">
                <a:hlinkClick r:id="rId3"/>
              </a:rPr>
              <a:t>а</a:t>
            </a:r>
            <a:r>
              <a:rPr lang="ru-RU" sz="2400" dirty="0"/>
              <a:t> § </a:t>
            </a:r>
            <a:r>
              <a:rPr lang="ru-RU" sz="2400" b="1" dirty="0">
                <a:hlinkClick r:id="rId2"/>
              </a:rPr>
              <a:t>27</a:t>
            </a:r>
            <a:r>
              <a:rPr lang="ru-RU" sz="2400" dirty="0"/>
              <a:t> п. </a:t>
            </a:r>
            <a:r>
              <a:rPr lang="ru-RU" sz="2400" b="1" dirty="0" smtClean="0">
                <a:hlinkClick r:id="rId2"/>
              </a:rPr>
              <a:t>1</a:t>
            </a:r>
            <a:r>
              <a:rPr lang="ru-RU" sz="2400" b="1" dirty="0" smtClean="0"/>
              <a:t>; </a:t>
            </a:r>
            <a:r>
              <a:rPr lang="ru-RU" sz="2400" dirty="0"/>
              <a:t> </a:t>
            </a:r>
            <a:r>
              <a:rPr lang="ru-RU" sz="2400" i="1" dirty="0" err="1">
                <a:hlinkClick r:id="rId2"/>
              </a:rPr>
              <a:t>нн</a:t>
            </a:r>
            <a:r>
              <a:rPr lang="ru-RU" sz="2400" i="1" dirty="0">
                <a:hlinkClick r:id="rId2"/>
              </a:rPr>
              <a:t>/н</a:t>
            </a:r>
            <a:r>
              <a:rPr lang="ru-RU" sz="2400" dirty="0">
                <a:hlinkClick r:id="rId2"/>
              </a:rPr>
              <a:t> </a:t>
            </a:r>
            <a:r>
              <a:rPr lang="ru-RU" sz="2400" i="1" dirty="0" smtClean="0">
                <a:hlinkClick r:id="rId2"/>
              </a:rPr>
              <a:t>в прилагательных</a:t>
            </a:r>
            <a:r>
              <a:rPr lang="ru-RU" sz="2400" dirty="0" smtClean="0"/>
              <a:t>: </a:t>
            </a:r>
            <a:r>
              <a:rPr lang="ru-RU" sz="2400" b="1" dirty="0" smtClean="0">
                <a:hlinkClick r:id="rId4"/>
              </a:rPr>
              <a:t>исключение</a:t>
            </a:r>
            <a:r>
              <a:rPr lang="ru-RU" sz="2400" dirty="0">
                <a:hlinkClick r:id="rId4"/>
              </a:rPr>
              <a:t> </a:t>
            </a:r>
            <a:r>
              <a:rPr lang="ru-RU" sz="2400" dirty="0" smtClean="0">
                <a:hlinkClick r:id="rId4"/>
              </a:rPr>
              <a:t>– </a:t>
            </a:r>
            <a:r>
              <a:rPr lang="ru-RU" sz="2400" b="1" dirty="0" err="1" smtClean="0">
                <a:hlinkClick r:id="rId4"/>
              </a:rPr>
              <a:t>н</a:t>
            </a:r>
            <a:r>
              <a:rPr lang="ru-RU" sz="2400" dirty="0">
                <a:hlinkClick r:id="rId4"/>
              </a:rPr>
              <a:t> в приставочном прилагательном от глагола несов. вида</a:t>
            </a:r>
            <a:r>
              <a:rPr lang="ru-RU" sz="2400" dirty="0"/>
              <a:t> § </a:t>
            </a:r>
            <a:r>
              <a:rPr lang="ru-RU" sz="2400" b="1" dirty="0">
                <a:hlinkClick r:id="rId2"/>
              </a:rPr>
              <a:t>14</a:t>
            </a:r>
            <a:r>
              <a:rPr lang="ru-RU" sz="2400" dirty="0"/>
              <a:t> п. </a:t>
            </a:r>
            <a:r>
              <a:rPr lang="ru-RU" sz="2400" b="1" dirty="0" smtClean="0">
                <a:hlinkClick r:id="rId2"/>
              </a:rPr>
              <a:t>2.3)</a:t>
            </a:r>
            <a:r>
              <a:rPr lang="ru-RU" sz="2400" b="1" dirty="0" smtClean="0"/>
              <a:t> </a:t>
            </a:r>
            <a:r>
              <a:rPr lang="ru-RU" sz="2400" i="1" dirty="0" smtClean="0"/>
              <a:t>сочетание </a:t>
            </a:r>
            <a:r>
              <a:rPr lang="ru-RU" sz="2400" i="1" dirty="0" err="1" smtClean="0"/>
              <a:t>зч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жч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шч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сч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здч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стч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сщ</a:t>
            </a:r>
            <a:r>
              <a:rPr lang="ru-RU" sz="2400" dirty="0"/>
              <a:t> </a:t>
            </a:r>
            <a:r>
              <a:rPr lang="ru-RU" sz="2400" i="1" dirty="0" smtClean="0"/>
              <a:t>или</a:t>
            </a:r>
            <a:r>
              <a:rPr lang="ru-RU" sz="2400" dirty="0"/>
              <a:t> </a:t>
            </a:r>
            <a:r>
              <a:rPr lang="ru-RU" sz="2400" i="1" dirty="0"/>
              <a:t>щ</a:t>
            </a:r>
            <a:r>
              <a:rPr lang="ru-RU" sz="2400" dirty="0"/>
              <a:t>: </a:t>
            </a:r>
            <a:r>
              <a:rPr lang="ru-RU" sz="2400" b="1" dirty="0" err="1" smtClean="0"/>
              <a:t>сч</a:t>
            </a:r>
            <a:r>
              <a:rPr lang="ru-RU" sz="2400" dirty="0" smtClean="0"/>
              <a:t>, передающее </a:t>
            </a:r>
            <a:r>
              <a:rPr lang="ru-RU" sz="2400" dirty="0"/>
              <a:t>[ш’:], [</a:t>
            </a:r>
            <a:r>
              <a:rPr lang="ru-RU" sz="2400" dirty="0" err="1"/>
              <a:t>ш’ч</a:t>
            </a:r>
            <a:r>
              <a:rPr lang="ru-RU" sz="2400" dirty="0"/>
              <a:t>’], в слове с приставкой на </a:t>
            </a:r>
            <a:r>
              <a:rPr lang="ru-RU" sz="2400" b="1" dirty="0"/>
              <a:t>з/с</a:t>
            </a:r>
            <a:r>
              <a:rPr lang="ru-RU" sz="2400" dirty="0"/>
              <a:t> и корнем на </a:t>
            </a:r>
            <a:r>
              <a:rPr lang="ru-RU" sz="2400" b="1" dirty="0"/>
              <a:t>ч</a:t>
            </a:r>
            <a:r>
              <a:rPr lang="ru-RU" sz="2400" dirty="0"/>
              <a:t> § </a:t>
            </a:r>
            <a:r>
              <a:rPr lang="ru-RU" sz="2400" dirty="0" smtClean="0"/>
              <a:t>6</a:t>
            </a:r>
          </a:p>
          <a:p>
            <a:pPr marL="0" indent="0">
              <a:buNone/>
            </a:pPr>
            <a:r>
              <a:rPr lang="ru-RU" sz="2400" dirty="0" smtClean="0"/>
              <a:t>◊ В Русском орфографическом словаре с 1999 г.  кодификация слова изменена.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6632"/>
            <a:ext cx="7315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Комментарий</a:t>
            </a:r>
            <a:r>
              <a:rPr lang="ru-RU" sz="2800" b="1" dirty="0"/>
              <a:t> </a:t>
            </a:r>
            <a:r>
              <a:rPr lang="ru-RU" sz="2800" b="1" dirty="0" smtClean="0"/>
              <a:t>историко-орфографический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22108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з</a:t>
            </a:r>
            <a:r>
              <a:rPr lang="ru-RU" sz="2400" b="1" u="sng" dirty="0" err="1" smtClean="0"/>
              <a:t>а</a:t>
            </a:r>
            <a:r>
              <a:rPr lang="ru-RU" sz="2400" b="1" dirty="0" err="1" smtClean="0"/>
              <a:t>ря́нка</a:t>
            </a:r>
            <a:r>
              <a:rPr lang="ru-RU" sz="2400" dirty="0" smtClean="0"/>
              <a:t> </a:t>
            </a:r>
            <a:r>
              <a:rPr lang="ru-RU" sz="2400" i="1" dirty="0" smtClean="0">
                <a:hlinkClick r:id="rId2"/>
              </a:rPr>
              <a:t>корень</a:t>
            </a:r>
            <a:r>
              <a:rPr lang="ru-RU" sz="2400" dirty="0" smtClean="0">
                <a:hlinkClick r:id="rId2"/>
              </a:rPr>
              <a:t> </a:t>
            </a:r>
            <a:r>
              <a:rPr lang="ru-RU" sz="2400" i="1" dirty="0" err="1" smtClean="0">
                <a:hlinkClick r:id="rId2"/>
              </a:rPr>
              <a:t>зар</a:t>
            </a:r>
            <a:r>
              <a:rPr lang="ru-RU" sz="2400" i="1" dirty="0" smtClean="0">
                <a:hlinkClick r:id="rId2"/>
              </a:rPr>
              <a:t>/</a:t>
            </a:r>
            <a:r>
              <a:rPr lang="ru-RU" sz="2400" i="1" dirty="0" err="1" smtClean="0">
                <a:hlinkClick r:id="rId2"/>
              </a:rPr>
              <a:t>зор</a:t>
            </a:r>
            <a:r>
              <a:rPr lang="ru-RU" sz="2400" dirty="0" smtClean="0"/>
              <a:t>: </a:t>
            </a:r>
            <a:r>
              <a:rPr lang="ru-RU" sz="2400" b="1" dirty="0" err="1" smtClean="0">
                <a:hlinkClick r:id="rId6"/>
              </a:rPr>
              <a:t>зар</a:t>
            </a:r>
            <a:r>
              <a:rPr lang="ru-RU" sz="2400" dirty="0" smtClean="0">
                <a:hlinkClick r:id="rId6"/>
              </a:rPr>
              <a:t> без ударения</a:t>
            </a:r>
            <a:r>
              <a:rPr lang="ru-RU" sz="2400" dirty="0" smtClean="0"/>
              <a:t> § </a:t>
            </a:r>
            <a:r>
              <a:rPr lang="ru-RU" sz="2400" b="1" dirty="0" smtClean="0">
                <a:hlinkClick r:id="rId2"/>
              </a:rPr>
              <a:t>24</a:t>
            </a:r>
            <a:r>
              <a:rPr lang="ru-RU" sz="2400" dirty="0" smtClean="0"/>
              <a:t> п. </a:t>
            </a:r>
            <a:r>
              <a:rPr lang="ru-RU" sz="2400" b="1" dirty="0" smtClean="0">
                <a:hlinkClick r:id="rId2"/>
              </a:rPr>
              <a:t>2</a:t>
            </a:r>
            <a:endParaRPr lang="ru-RU" sz="2400" dirty="0" smtClean="0"/>
          </a:p>
          <a:p>
            <a:r>
              <a:rPr lang="ru-RU" sz="2400" dirty="0" smtClean="0"/>
              <a:t>◊ До 1974 г. нормативным было написание </a:t>
            </a:r>
            <a:r>
              <a:rPr lang="ru-RU" sz="2400" i="1" dirty="0" err="1" smtClean="0"/>
              <a:t>зорянка</a:t>
            </a:r>
            <a:r>
              <a:rPr lang="ru-RU" sz="2400" dirty="0" smtClean="0"/>
              <a:t>, в 1974 г. принято в качестве нормативного написание </a:t>
            </a:r>
            <a:r>
              <a:rPr lang="ru-RU" sz="2400" i="1" dirty="0" err="1" smtClean="0"/>
              <a:t>зарянка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56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6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499"/>
            <a:ext cx="9144000" cy="472477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772400" cy="6850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Орфографический академический ресурс «АКАДЕМОС»</a:t>
            </a:r>
          </a:p>
          <a:p>
            <a:pPr marL="1249363" indent="-258763"/>
            <a:r>
              <a:rPr lang="en-US" sz="2800" dirty="0" smtClean="0"/>
              <a:t>http://orfo.ruslang.ru/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284984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3068960"/>
            <a:ext cx="7772400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dirty="0" smtClean="0"/>
              <a:t>Информационно-поисковая система (ИПС) «Орфографическое комментирование русского словаря»</a:t>
            </a:r>
          </a:p>
          <a:p>
            <a:pPr marL="1247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1249363" algn="l"/>
              </a:tabLst>
            </a:pPr>
            <a:r>
              <a:rPr lang="en-US" sz="2800" dirty="0" smtClean="0"/>
              <a:t>http://ruslang-oross.ru/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36712"/>
            <a:ext cx="7772400" cy="43204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Академические орфографические интернет-ресурсы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6024" y="5157192"/>
            <a:ext cx="7772400" cy="14401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ru-RU" sz="2800" dirty="0" smtClean="0"/>
              <a:t>Академический орфографический ресурс на портале «</a:t>
            </a:r>
            <a:r>
              <a:rPr lang="ru-RU" sz="2800" dirty="0" err="1" smtClean="0"/>
              <a:t>Грамота.ру</a:t>
            </a:r>
            <a:r>
              <a:rPr lang="ru-RU" sz="2800" dirty="0" smtClean="0"/>
              <a:t>»</a:t>
            </a:r>
          </a:p>
          <a:p>
            <a:pPr marL="1247775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1249363" algn="l"/>
              </a:tabLst>
            </a:pPr>
            <a:r>
              <a:rPr lang="en-US" sz="2800" dirty="0" smtClean="0"/>
              <a:t>http://gramota.ru/</a:t>
            </a:r>
            <a:endParaRPr lang="ru-RU" sz="2800" dirty="0" smtClean="0"/>
          </a:p>
          <a:p>
            <a:pPr marL="1247775" lvl="0" indent="-27305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1249363" algn="l"/>
              </a:tabLst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Картинки по запросу институт русского языка виноград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8430" y="44624"/>
            <a:ext cx="147007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Русский орфографический словарь </a:t>
            </a:r>
            <a:br>
              <a:rPr lang="ru-RU" sz="3200" dirty="0" smtClean="0"/>
            </a:br>
            <a:r>
              <a:rPr lang="ru-RU" sz="2700" dirty="0" smtClean="0"/>
              <a:t>(1999</a:t>
            </a:r>
            <a:r>
              <a:rPr lang="mr-IN" sz="2700" dirty="0" smtClean="0"/>
              <a:t>–</a:t>
            </a:r>
            <a:r>
              <a:rPr lang="ru-RU" sz="2700" dirty="0" smtClean="0"/>
              <a:t>2018, 5 изд.)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712968" cy="4572000"/>
          </a:xfrm>
        </p:spPr>
        <p:txBody>
          <a:bodyPr>
            <a:noAutofit/>
          </a:bodyPr>
          <a:lstStyle/>
          <a:p>
            <a:r>
              <a:rPr lang="ru-RU" sz="2200" b="1" spc="-40" dirty="0" smtClean="0"/>
              <a:t>1 (1999) </a:t>
            </a:r>
            <a:r>
              <a:rPr lang="ru-RU" sz="2200" spc="-40" dirty="0" smtClean="0"/>
              <a:t>РОС </a:t>
            </a:r>
            <a:r>
              <a:rPr lang="ru-RU" sz="2200" spc="-40" dirty="0"/>
              <a:t>: </a:t>
            </a:r>
            <a:r>
              <a:rPr lang="ru-RU" sz="2200" spc="-40" dirty="0" err="1" smtClean="0"/>
              <a:t>ок</a:t>
            </a:r>
            <a:r>
              <a:rPr lang="ru-RU" sz="2200" spc="-40" dirty="0" smtClean="0"/>
              <a:t>. </a:t>
            </a:r>
            <a:r>
              <a:rPr lang="ru-RU" sz="2200" spc="-40" dirty="0"/>
              <a:t>160 000 слов / [ред. </a:t>
            </a:r>
            <a:r>
              <a:rPr lang="ru-RU" sz="2200" spc="-40" dirty="0" smtClean="0"/>
              <a:t>кол. </a:t>
            </a:r>
            <a:r>
              <a:rPr lang="ru-RU" sz="2200" spc="-40" dirty="0"/>
              <a:t>В. В. Лопатин (отв. ред.), Б. З. </a:t>
            </a:r>
            <a:r>
              <a:rPr lang="ru-RU" sz="2200" spc="-40" dirty="0" err="1"/>
              <a:t>Букчина</a:t>
            </a:r>
            <a:r>
              <a:rPr lang="ru-RU" sz="2200" spc="-40" dirty="0"/>
              <a:t>, Н. А. Еськова, С. М. Кузьмина] ; </a:t>
            </a:r>
            <a:r>
              <a:rPr lang="ru-RU" sz="2200" spc="-40" dirty="0" smtClean="0"/>
              <a:t>РАН, ИРЯ </a:t>
            </a:r>
            <a:r>
              <a:rPr lang="ru-RU" sz="2200" spc="-40" dirty="0"/>
              <a:t>им. В. В. Виноградова.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Азбуковник, 1999. – </a:t>
            </a:r>
            <a:r>
              <a:rPr lang="en-US" sz="2200" spc="-40" dirty="0"/>
              <a:t>XVI</a:t>
            </a:r>
            <a:r>
              <a:rPr lang="ru-RU" sz="2200" spc="-40" dirty="0"/>
              <a:t>, [4], 1260, [2] с. </a:t>
            </a:r>
          </a:p>
          <a:p>
            <a:r>
              <a:rPr lang="ru-RU" sz="2200" b="1" spc="-40" dirty="0"/>
              <a:t>2</a:t>
            </a:r>
            <a:r>
              <a:rPr lang="ru-RU" sz="2200" b="1" spc="-40" dirty="0" smtClean="0"/>
              <a:t> (2001) </a:t>
            </a:r>
            <a:r>
              <a:rPr lang="ru-RU" sz="2200" spc="-40" dirty="0"/>
              <a:t>РОС</a:t>
            </a:r>
            <a:r>
              <a:rPr lang="ru-RU" sz="2200" spc="-40" dirty="0" smtClean="0"/>
              <a:t> </a:t>
            </a:r>
            <a:r>
              <a:rPr lang="ru-RU" sz="2200" spc="-40" dirty="0"/>
              <a:t>: </a:t>
            </a:r>
            <a:r>
              <a:rPr lang="ru-RU" sz="2200" spc="-40" dirty="0" err="1" smtClean="0"/>
              <a:t>ок</a:t>
            </a:r>
            <a:r>
              <a:rPr lang="ru-RU" sz="2200" spc="-40" dirty="0" smtClean="0"/>
              <a:t>. </a:t>
            </a:r>
            <a:r>
              <a:rPr lang="ru-RU" sz="2200" spc="-40" dirty="0"/>
              <a:t>180 000 слов / [авт. О. Е. Иванова, В. В. Лопатин, И. В. Нечаева, Л. К. Чельцова ; отв. ред. В. В. Лопатин] ; </a:t>
            </a:r>
            <a:r>
              <a:rPr lang="ru-RU" sz="2200" spc="-40" dirty="0" smtClean="0"/>
              <a:t>РАН, </a:t>
            </a:r>
            <a:r>
              <a:rPr lang="ru-RU" sz="2200" spc="-40" dirty="0"/>
              <a:t>Отд. ист.-</a:t>
            </a:r>
            <a:r>
              <a:rPr lang="ru-RU" sz="2200" spc="-40" dirty="0" err="1"/>
              <a:t>филол</a:t>
            </a:r>
            <a:r>
              <a:rPr lang="ru-RU" sz="2200" spc="-40" dirty="0"/>
              <a:t>. наук, </a:t>
            </a:r>
            <a:r>
              <a:rPr lang="ru-RU" sz="2200" spc="-40" dirty="0" smtClean="0"/>
              <a:t>ИРЯ </a:t>
            </a:r>
            <a:r>
              <a:rPr lang="ru-RU" sz="2200" spc="-40" dirty="0"/>
              <a:t>им. В. В. Виноградова. – Изд. 2-е, </a:t>
            </a:r>
            <a:r>
              <a:rPr lang="ru-RU" sz="2200" spc="-40" dirty="0" err="1"/>
              <a:t>испр</a:t>
            </a:r>
            <a:r>
              <a:rPr lang="ru-RU" sz="2200" spc="-40" dirty="0"/>
              <a:t>. и доп.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</a:t>
            </a:r>
            <a:r>
              <a:rPr lang="ru-RU" sz="2200" spc="-40" dirty="0" err="1" smtClean="0"/>
              <a:t>Моск</a:t>
            </a:r>
            <a:r>
              <a:rPr lang="ru-RU" sz="2200" spc="-40" dirty="0" smtClean="0"/>
              <a:t>. Тип. </a:t>
            </a:r>
            <a:r>
              <a:rPr lang="ru-RU" sz="2200" spc="-40" dirty="0"/>
              <a:t>№ 2, 2005. – 943, [1] с. </a:t>
            </a:r>
            <a:endParaRPr lang="ru-RU" sz="2200" spc="-40" dirty="0" smtClean="0"/>
          </a:p>
          <a:p>
            <a:r>
              <a:rPr lang="ru-RU" sz="2200" b="1" spc="-40" dirty="0" smtClean="0"/>
              <a:t>4 (2012)</a:t>
            </a:r>
            <a:r>
              <a:rPr lang="ru-RU" sz="2200" spc="-40" dirty="0" smtClean="0"/>
              <a:t> </a:t>
            </a:r>
            <a:r>
              <a:rPr lang="ru-RU" sz="2200" spc="-40" dirty="0"/>
              <a:t>РОС</a:t>
            </a:r>
            <a:r>
              <a:rPr lang="ru-RU" sz="2200" spc="-40" dirty="0" smtClean="0"/>
              <a:t> </a:t>
            </a:r>
            <a:r>
              <a:rPr lang="ru-RU" sz="2200" spc="-40" dirty="0"/>
              <a:t>: </a:t>
            </a:r>
            <a:r>
              <a:rPr lang="ru-RU" sz="2200" spc="-40" dirty="0" err="1" smtClean="0"/>
              <a:t>ок</a:t>
            </a:r>
            <a:r>
              <a:rPr lang="ru-RU" sz="2200" spc="-40" dirty="0" smtClean="0"/>
              <a:t>. </a:t>
            </a:r>
            <a:r>
              <a:rPr lang="ru-RU" sz="2200" spc="-40" dirty="0"/>
              <a:t>200 000 слов / [авт. О. Е. Иванова, В. В. Лопатин, И. В. Нечаева, Л. К. Чельцова ; под ред. В. В. Лопатина, О. Е. Ивановой] ; Рос. акад. наук, Ин-т рус. яз. им. В. В. Виноградова. – Изд. 4-е, </a:t>
            </a:r>
            <a:r>
              <a:rPr lang="ru-RU" sz="2200" spc="-40" dirty="0" err="1"/>
              <a:t>испр</a:t>
            </a:r>
            <a:r>
              <a:rPr lang="ru-RU" sz="2200" spc="-40" dirty="0"/>
              <a:t>. и доп. – </a:t>
            </a:r>
            <a:r>
              <a:rPr lang="ru-RU" sz="2200" spc="-40" dirty="0" smtClean="0"/>
              <a:t>М. </a:t>
            </a:r>
            <a:r>
              <a:rPr lang="ru-RU" sz="2200" spc="-40" dirty="0"/>
              <a:t>: АСТ-ПРЕСС, 2012. – </a:t>
            </a:r>
            <a:r>
              <a:rPr lang="en-US" sz="2200" spc="-40" dirty="0"/>
              <a:t>XIII</a:t>
            </a:r>
            <a:r>
              <a:rPr lang="ru-RU" sz="2200" spc="-40" dirty="0"/>
              <a:t>, [1], 877, [2] с</a:t>
            </a:r>
            <a:r>
              <a:rPr lang="ru-RU" sz="2200" spc="-40" dirty="0" smtClean="0"/>
              <a:t>.</a:t>
            </a:r>
          </a:p>
          <a:p>
            <a:r>
              <a:rPr lang="ru-RU" sz="2200" b="1" dirty="0" smtClean="0"/>
              <a:t>5 (2018) </a:t>
            </a:r>
            <a:r>
              <a:rPr lang="ru-RU" sz="2200" dirty="0" smtClean="0"/>
              <a:t>РОС </a:t>
            </a:r>
            <a:r>
              <a:rPr lang="ru-RU" sz="2200" dirty="0"/>
              <a:t>: </a:t>
            </a:r>
            <a:r>
              <a:rPr lang="ru-RU" sz="2200" dirty="0" err="1" smtClean="0"/>
              <a:t>ок</a:t>
            </a:r>
            <a:r>
              <a:rPr lang="ru-RU" sz="2200" dirty="0" smtClean="0"/>
              <a:t>. </a:t>
            </a:r>
            <a:r>
              <a:rPr lang="ru-RU" sz="2200" dirty="0"/>
              <a:t>200 000 слов / [авт. О. Е. Иванова, В. В. Лопатин, И. В. Нечаева, Л. К. Чельцова ; под ред. В. В. Лопатина, О. Е. Ивановой] ; </a:t>
            </a:r>
            <a:r>
              <a:rPr lang="ru-RU" sz="2200" dirty="0" smtClean="0"/>
              <a:t>ИРЯ </a:t>
            </a:r>
            <a:r>
              <a:rPr lang="ru-RU" sz="2200" dirty="0"/>
              <a:t>им. В. В. Виноградова РАН ; программа «Словари XXI века». – Изд. 5-е, </a:t>
            </a:r>
            <a:r>
              <a:rPr lang="ru-RU" sz="2200" dirty="0" err="1"/>
              <a:t>испр</a:t>
            </a:r>
            <a:r>
              <a:rPr lang="ru-RU" sz="2200" dirty="0"/>
              <a:t>. – </a:t>
            </a:r>
            <a:r>
              <a:rPr lang="ru-RU" sz="2200" dirty="0" smtClean="0"/>
              <a:t>М. </a:t>
            </a:r>
            <a:r>
              <a:rPr lang="ru-RU" sz="2200" dirty="0"/>
              <a:t>: АСТ-ПРЕСС ШКОЛА, 2018. – XIII, [1], 879, [2] с. </a:t>
            </a:r>
            <a:endParaRPr lang="ru-RU" sz="2200" spc="-40" dirty="0" smtClean="0"/>
          </a:p>
          <a:p>
            <a:endParaRPr lang="ru-RU" sz="2200" spc="-40" dirty="0"/>
          </a:p>
        </p:txBody>
      </p:sp>
    </p:spTree>
    <p:extLst>
      <p:ext uri="{BB962C8B-B14F-4D97-AF65-F5344CB8AC3E}">
        <p14:creationId xmlns:p14="http://schemas.microsoft.com/office/powerpoint/2010/main" val="324304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Специальные орфографические словари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572000"/>
          </a:xfrm>
        </p:spPr>
        <p:txBody>
          <a:bodyPr>
            <a:noAutofit/>
          </a:bodyPr>
          <a:lstStyle/>
          <a:p>
            <a:r>
              <a:rPr lang="ru-RU" sz="2400" dirty="0"/>
              <a:t>«</a:t>
            </a:r>
            <a:r>
              <a:rPr lang="ru-RU" sz="2400" b="1" dirty="0"/>
              <a:t>Прописная или строчная</a:t>
            </a:r>
            <a:r>
              <a:rPr lang="ru-RU" sz="2400" b="1" dirty="0" smtClean="0"/>
              <a:t>? Опыт </a:t>
            </a:r>
            <a:r>
              <a:rPr lang="ru-RU" sz="2400" b="1" dirty="0"/>
              <a:t>словаря-справочника</a:t>
            </a:r>
            <a:r>
              <a:rPr lang="ru-RU" sz="2400" dirty="0"/>
              <a:t>» </a:t>
            </a:r>
            <a:r>
              <a:rPr lang="ru-RU" sz="2400" dirty="0" smtClean="0"/>
              <a:t> </a:t>
            </a:r>
            <a:r>
              <a:rPr lang="ru-RU" sz="2400" i="1" dirty="0" smtClean="0"/>
              <a:t>Д</a:t>
            </a:r>
            <a:r>
              <a:rPr lang="ru-RU" sz="2400" i="1" dirty="0"/>
              <a:t>. Э. Розенталя </a:t>
            </a:r>
            <a:r>
              <a:rPr lang="ru-RU" sz="2400" dirty="0"/>
              <a:t>(в 1984–89 вышло 5 изданий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«</a:t>
            </a:r>
            <a:r>
              <a:rPr lang="ru-RU" sz="2400" b="1" dirty="0"/>
              <a:t>Прописная </a:t>
            </a:r>
            <a:r>
              <a:rPr lang="ru-RU" sz="2400" b="1" dirty="0" smtClean="0"/>
              <a:t>или строчная</a:t>
            </a:r>
            <a:r>
              <a:rPr lang="ru-RU" sz="2400" b="1" dirty="0"/>
              <a:t>? Орфографический словарь</a:t>
            </a:r>
            <a:r>
              <a:rPr lang="ru-RU" sz="2400" dirty="0"/>
              <a:t>» </a:t>
            </a:r>
            <a:r>
              <a:rPr lang="ru-RU" sz="2400" dirty="0" smtClean="0"/>
              <a:t>    </a:t>
            </a:r>
            <a:r>
              <a:rPr lang="ru-RU" sz="2400" i="1" dirty="0" smtClean="0"/>
              <a:t>В</a:t>
            </a:r>
            <a:r>
              <a:rPr lang="ru-RU" sz="2400" i="1" dirty="0"/>
              <a:t>. В. Лопатина, И. В. </a:t>
            </a:r>
            <a:r>
              <a:rPr lang="ru-RU" sz="2400" i="1" dirty="0" smtClean="0"/>
              <a:t>Нечаевой, </a:t>
            </a:r>
            <a:r>
              <a:rPr lang="ru-RU" sz="2400" i="1" dirty="0"/>
              <a:t>Л. К. </a:t>
            </a:r>
            <a:r>
              <a:rPr lang="ru-RU" sz="2400" i="1" dirty="0" smtClean="0"/>
              <a:t>Чельцовой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smtClean="0"/>
              <a:t>2011) </a:t>
            </a:r>
          </a:p>
          <a:p>
            <a:r>
              <a:rPr lang="ru-RU" sz="2400" dirty="0" smtClean="0"/>
              <a:t>«</a:t>
            </a:r>
            <a:r>
              <a:rPr lang="ru-RU" sz="2400" b="1" dirty="0" smtClean="0"/>
              <a:t>Слитно или раздельно? (Опыт словаря-справочника)</a:t>
            </a:r>
            <a:r>
              <a:rPr lang="ru-RU" sz="2400" dirty="0" smtClean="0"/>
              <a:t>»     </a:t>
            </a:r>
            <a:r>
              <a:rPr lang="ru-RU" sz="2400" i="1" dirty="0" smtClean="0"/>
              <a:t>Б</a:t>
            </a:r>
            <a:r>
              <a:rPr lang="ru-RU" sz="2400" i="1" dirty="0"/>
              <a:t>. </a:t>
            </a:r>
            <a:r>
              <a:rPr lang="ru-RU" sz="2400" i="1" dirty="0" smtClean="0"/>
              <a:t>З. </a:t>
            </a:r>
            <a:r>
              <a:rPr lang="ru-RU" sz="2400" i="1" dirty="0" err="1" smtClean="0"/>
              <a:t>Букчиной</a:t>
            </a:r>
            <a:r>
              <a:rPr lang="ru-RU" sz="2400" i="1" dirty="0"/>
              <a:t>, Л. П. </a:t>
            </a:r>
            <a:r>
              <a:rPr lang="ru-RU" sz="2400" i="1" dirty="0" err="1" smtClean="0"/>
              <a:t>Калакуцкой</a:t>
            </a:r>
            <a:r>
              <a:rPr lang="ru-RU" sz="2400" i="1" dirty="0" smtClean="0"/>
              <a:t>, </a:t>
            </a:r>
            <a:r>
              <a:rPr lang="ru-RU" sz="2400" i="1" dirty="0"/>
              <a:t>Л. К. Чельцовой</a:t>
            </a:r>
            <a:r>
              <a:rPr lang="ru-RU" sz="2400" dirty="0"/>
              <a:t> </a:t>
            </a:r>
            <a:r>
              <a:rPr lang="ru-RU" sz="2400" dirty="0" smtClean="0"/>
              <a:t>(1972</a:t>
            </a:r>
            <a:r>
              <a:rPr lang="ru-RU" sz="2400" dirty="0"/>
              <a:t>; с </a:t>
            </a:r>
            <a:r>
              <a:rPr lang="ru-RU" sz="2400" dirty="0" smtClean="0"/>
              <a:t>1982 [3-е </a:t>
            </a:r>
            <a:r>
              <a:rPr lang="ru-RU" sz="2400" dirty="0"/>
              <a:t>изд</a:t>
            </a:r>
            <a:r>
              <a:rPr lang="ru-RU" sz="2400" dirty="0" smtClean="0"/>
              <a:t>.] </a:t>
            </a:r>
            <a:r>
              <a:rPr lang="ru-RU" sz="2400" dirty="0"/>
              <a:t>авторы </a:t>
            </a:r>
            <a:r>
              <a:rPr lang="ru-RU" sz="2400" i="1" dirty="0" smtClean="0"/>
              <a:t>Б. З. </a:t>
            </a:r>
            <a:r>
              <a:rPr lang="ru-RU" sz="2400" i="1" dirty="0" err="1" smtClean="0"/>
              <a:t>Букчина</a:t>
            </a:r>
            <a:r>
              <a:rPr lang="ru-RU" sz="2400" i="1" dirty="0" smtClean="0"/>
              <a:t> и Л. </a:t>
            </a:r>
            <a:r>
              <a:rPr lang="ru-RU" sz="2400" i="1" dirty="0"/>
              <a:t>П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Калакуцкая</a:t>
            </a:r>
            <a:r>
              <a:rPr lang="ru-RU" sz="2400" dirty="0"/>
              <a:t>; к 1988 вышло 7 </a:t>
            </a:r>
            <a:r>
              <a:rPr lang="ru-RU" sz="2400" dirty="0" smtClean="0"/>
              <a:t>изданий</a:t>
            </a:r>
            <a:r>
              <a:rPr lang="ru-RU" sz="2400" dirty="0"/>
              <a:t>)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b="1" dirty="0"/>
              <a:t>Слова с двойными согласными. Опыт </a:t>
            </a:r>
            <a:r>
              <a:rPr lang="ru-RU" sz="2400" b="1" dirty="0" smtClean="0"/>
              <a:t>словаря</a:t>
            </a:r>
            <a:r>
              <a:rPr lang="ru-RU" sz="2400" b="1" dirty="0"/>
              <a:t>-</a:t>
            </a:r>
            <a:r>
              <a:rPr lang="ru-RU" sz="2400" b="1" dirty="0" smtClean="0"/>
              <a:t>справочника</a:t>
            </a:r>
            <a:r>
              <a:rPr lang="ru-RU" sz="2400" dirty="0"/>
              <a:t>» </a:t>
            </a:r>
            <a:r>
              <a:rPr lang="ru-RU" sz="2400" i="1" dirty="0"/>
              <a:t>Н. П. Колесникова</a:t>
            </a:r>
            <a:r>
              <a:rPr lang="ru-RU" sz="2400" dirty="0"/>
              <a:t> (1990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«</a:t>
            </a:r>
            <a:r>
              <a:rPr lang="ru-RU" sz="2400" b="1" dirty="0"/>
              <a:t>Орфографический словарь русского языка. </a:t>
            </a:r>
            <a:r>
              <a:rPr lang="ru-RU" sz="2400" b="1" dirty="0" smtClean="0"/>
              <a:t>Одно или </a:t>
            </a:r>
            <a:r>
              <a:rPr lang="ru-RU" sz="2400" b="1" dirty="0"/>
              <a:t>два н?</a:t>
            </a:r>
            <a:r>
              <a:rPr lang="ru-RU" sz="2400" dirty="0"/>
              <a:t>» </a:t>
            </a:r>
            <a:r>
              <a:rPr lang="ru-RU" sz="2400" i="1" dirty="0"/>
              <a:t>И. К. Сазоновой</a:t>
            </a:r>
            <a:r>
              <a:rPr lang="ru-RU" sz="2400" dirty="0"/>
              <a:t> (1998) и др.</a:t>
            </a:r>
          </a:p>
        </p:txBody>
      </p:sp>
    </p:spTree>
    <p:extLst>
      <p:ext uri="{BB962C8B-B14F-4D97-AF65-F5344CB8AC3E}">
        <p14:creationId xmlns:p14="http://schemas.microsoft.com/office/powerpoint/2010/main" val="368659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53752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Учебные словари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24936" cy="4572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«</a:t>
            </a:r>
            <a:r>
              <a:rPr lang="ru-RU" b="1" dirty="0"/>
              <a:t>Орфографический словарь</a:t>
            </a:r>
            <a:r>
              <a:rPr lang="ru-RU" dirty="0"/>
              <a:t>» </a:t>
            </a:r>
            <a:r>
              <a:rPr lang="ru-RU" i="1" dirty="0"/>
              <a:t>Д. Н. Ушакова</a:t>
            </a:r>
            <a:r>
              <a:rPr lang="ru-RU" dirty="0"/>
              <a:t> </a:t>
            </a:r>
            <a:r>
              <a:rPr lang="ru-RU" dirty="0" smtClean="0"/>
              <a:t>(выходит с 1934 г.; с 1944 г. совм</a:t>
            </a:r>
            <a:r>
              <a:rPr lang="ru-RU" dirty="0"/>
              <a:t>. с </a:t>
            </a:r>
            <a:r>
              <a:rPr lang="ru-RU" i="1" dirty="0" smtClean="0"/>
              <a:t>С. Е. Крючковым</a:t>
            </a:r>
            <a:r>
              <a:rPr lang="ru-RU" dirty="0"/>
              <a:t>; с 27-го издания словарь готовил </a:t>
            </a:r>
            <a:r>
              <a:rPr lang="ru-RU" i="1" dirty="0"/>
              <a:t>Л. А. Чешко</a:t>
            </a:r>
            <a:r>
              <a:rPr lang="ru-RU" dirty="0"/>
              <a:t>; к </a:t>
            </a:r>
            <a:r>
              <a:rPr lang="ru-RU" dirty="0" smtClean="0"/>
              <a:t>2018 г. </a:t>
            </a:r>
            <a:r>
              <a:rPr lang="ru-RU" dirty="0"/>
              <a:t>вышло </a:t>
            </a:r>
            <a:r>
              <a:rPr lang="ru-RU" dirty="0" smtClean="0"/>
              <a:t>61 изд.)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dirty="0" smtClean="0"/>
              <a:t>«</a:t>
            </a:r>
            <a:r>
              <a:rPr lang="ru-RU" b="1" dirty="0"/>
              <a:t>Школьный орфографический словарь</a:t>
            </a:r>
            <a:r>
              <a:rPr lang="ru-RU" dirty="0"/>
              <a:t>» </a:t>
            </a:r>
            <a:r>
              <a:rPr lang="ru-RU" dirty="0" smtClean="0"/>
              <a:t>                         </a:t>
            </a:r>
            <a:r>
              <a:rPr lang="ru-RU" i="1" dirty="0" smtClean="0"/>
              <a:t>М</a:t>
            </a:r>
            <a:r>
              <a:rPr lang="ru-RU" i="1" dirty="0"/>
              <a:t>. Т. </a:t>
            </a:r>
            <a:r>
              <a:rPr lang="ru-RU" i="1" dirty="0" smtClean="0"/>
              <a:t>Баранова</a:t>
            </a:r>
            <a:r>
              <a:rPr lang="ru-RU" dirty="0" smtClean="0"/>
              <a:t> (выходит с 1995 г.)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«</a:t>
            </a:r>
            <a:r>
              <a:rPr lang="ru-RU" b="1" dirty="0"/>
              <a:t>Орфографический словарик. Пособие для учащихся </a:t>
            </a:r>
            <a:r>
              <a:rPr lang="ru-RU" b="1" dirty="0" smtClean="0"/>
              <a:t>начальной школы</a:t>
            </a:r>
            <a:r>
              <a:rPr lang="ru-RU" dirty="0"/>
              <a:t>» </a:t>
            </a:r>
            <a:r>
              <a:rPr lang="ru-RU" i="1" dirty="0"/>
              <a:t>П. А. </a:t>
            </a:r>
            <a:r>
              <a:rPr lang="ru-RU" i="1" dirty="0" err="1"/>
              <a:t>Грушникова</a:t>
            </a:r>
            <a:r>
              <a:rPr lang="ru-RU" dirty="0"/>
              <a:t> (1963; 22-е изд., </a:t>
            </a:r>
            <a:r>
              <a:rPr lang="ru-RU" dirty="0" smtClean="0"/>
              <a:t>1991 г.)</a:t>
            </a:r>
            <a:r>
              <a:rPr lang="ru-RU" dirty="0"/>
              <a:t>. 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«</a:t>
            </a:r>
            <a:r>
              <a:rPr lang="ru-RU" b="1" dirty="0"/>
              <a:t>Учебный орфографический словарь русского языка</a:t>
            </a:r>
            <a:r>
              <a:rPr lang="ru-RU" dirty="0"/>
              <a:t>» </a:t>
            </a:r>
            <a:r>
              <a:rPr lang="ru-RU" i="1" dirty="0"/>
              <a:t>В. В. Лопатина, О. Е. </a:t>
            </a:r>
            <a:r>
              <a:rPr lang="ru-RU" i="1" dirty="0" smtClean="0"/>
              <a:t>Ивановой, Ю</a:t>
            </a:r>
            <a:r>
              <a:rPr lang="ru-RU" i="1" dirty="0"/>
              <a:t>. А. Сафоновой</a:t>
            </a:r>
            <a:r>
              <a:rPr lang="ru-RU" dirty="0"/>
              <a:t> </a:t>
            </a:r>
            <a:r>
              <a:rPr lang="ru-RU" dirty="0" smtClean="0"/>
              <a:t>(выходит с 2005 г.).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«</a:t>
            </a:r>
            <a:r>
              <a:rPr lang="ru-RU" b="1" dirty="0" smtClean="0"/>
              <a:t>Орфографический </a:t>
            </a:r>
            <a:r>
              <a:rPr lang="ru-RU" b="1" dirty="0"/>
              <a:t>словарь русского </a:t>
            </a:r>
            <a:r>
              <a:rPr lang="ru-RU" b="1" dirty="0" smtClean="0"/>
              <a:t>языка. 5</a:t>
            </a:r>
            <a:r>
              <a:rPr lang="mr-IN" b="1" dirty="0" smtClean="0"/>
              <a:t>–</a:t>
            </a:r>
            <a:r>
              <a:rPr lang="ru-RU" b="1" dirty="0" smtClean="0"/>
              <a:t>11 классы</a:t>
            </a:r>
            <a:r>
              <a:rPr lang="ru-RU" dirty="0" smtClean="0"/>
              <a:t>» </a:t>
            </a:r>
            <a:r>
              <a:rPr lang="ru-RU" i="1" dirty="0" smtClean="0"/>
              <a:t>И. К. Сазоновой</a:t>
            </a:r>
            <a:r>
              <a:rPr lang="ru-RU" dirty="0" smtClean="0"/>
              <a:t> (выходит с 2016 г.)</a:t>
            </a:r>
            <a:endParaRPr lang="ru-RU" dirty="0"/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75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1185918" cy="1900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36912"/>
            <a:ext cx="4032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/>
                <a:cs typeface="Arial"/>
              </a:rPr>
              <a:t>Орфографический словарь русского языка. </a:t>
            </a:r>
            <a:r>
              <a:rPr lang="ru-RU" sz="2000" dirty="0" smtClean="0">
                <a:latin typeface="Arial"/>
                <a:cs typeface="Arial"/>
              </a:rPr>
              <a:t>5</a:t>
            </a:r>
            <a:r>
              <a:rPr lang="mr-IN" sz="2000" dirty="0">
                <a:latin typeface="Arial"/>
                <a:cs typeface="Arial"/>
              </a:rPr>
              <a:t>–</a:t>
            </a:r>
            <a:r>
              <a:rPr lang="ru-RU" sz="2000" dirty="0" smtClean="0">
                <a:latin typeface="Arial"/>
                <a:cs typeface="Arial"/>
              </a:rPr>
              <a:t>11 классы </a:t>
            </a:r>
            <a:r>
              <a:rPr lang="ru-RU" sz="2000" dirty="0">
                <a:latin typeface="Arial"/>
                <a:cs typeface="Arial"/>
              </a:rPr>
              <a:t>: свыше 6000 слов всех частей речи, грамматическая информация, сравнения, сопоставления, примеры употребления для предупреждения ошибок / И. К. Сазонова ; Институт русского языка им. В. В. Виноградова РАН</a:t>
            </a:r>
            <a:r>
              <a:rPr lang="ru-RU" sz="2000" dirty="0" smtClean="0">
                <a:latin typeface="Arial"/>
                <a:cs typeface="Arial"/>
              </a:rPr>
              <a:t>. </a:t>
            </a:r>
            <a:r>
              <a:rPr lang="mr-IN" sz="2000" dirty="0" smtClean="0">
                <a:latin typeface="Arial"/>
                <a:cs typeface="Arial"/>
              </a:rPr>
              <a:t>–</a:t>
            </a:r>
            <a:r>
              <a:rPr lang="ru-RU" sz="2000" dirty="0" smtClean="0">
                <a:latin typeface="Arial"/>
                <a:cs typeface="Arial"/>
              </a:rPr>
              <a:t> Изд</a:t>
            </a:r>
            <a:r>
              <a:rPr lang="ru-RU" sz="2000" dirty="0">
                <a:latin typeface="Arial"/>
                <a:cs typeface="Arial"/>
              </a:rPr>
              <a:t>. 2-е, </a:t>
            </a:r>
            <a:r>
              <a:rPr lang="ru-RU" sz="2000" dirty="0" err="1">
                <a:latin typeface="Arial"/>
                <a:cs typeface="Arial"/>
              </a:rPr>
              <a:t>испр</a:t>
            </a:r>
            <a:r>
              <a:rPr lang="ru-RU" sz="2000" dirty="0">
                <a:latin typeface="Arial"/>
                <a:cs typeface="Arial"/>
              </a:rPr>
              <a:t>. </a:t>
            </a:r>
            <a:r>
              <a:rPr lang="mr-IN" sz="2000" dirty="0">
                <a:latin typeface="Arial"/>
                <a:cs typeface="Arial"/>
              </a:rPr>
              <a:t>–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Москва : АСТ-ПРЕСС ШКОЛА</a:t>
            </a:r>
            <a:r>
              <a:rPr lang="ru-RU" sz="2000" dirty="0" smtClean="0">
                <a:latin typeface="Arial"/>
                <a:cs typeface="Arial"/>
              </a:rPr>
              <a:t>, </a:t>
            </a:r>
            <a:r>
              <a:rPr lang="ru-RU" sz="2000" dirty="0">
                <a:latin typeface="Arial"/>
                <a:cs typeface="Arial"/>
              </a:rPr>
              <a:t>2017. 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647" y="282983"/>
            <a:ext cx="4387817" cy="63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72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19984</TotalTime>
  <Words>1251</Words>
  <Application>Microsoft Macintosh PowerPoint</Application>
  <PresentationFormat>Экран (4:3)</PresentationFormat>
  <Paragraphs>212</Paragraphs>
  <Slides>54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Справедливость</vt:lpstr>
      <vt:lpstr>  Орфографические словари  и интернет-ресурсы  </vt:lpstr>
      <vt:lpstr>Где найти наиболее полное описание современной русской орфографии?</vt:lpstr>
      <vt:lpstr>Общий орфографический словарь</vt:lpstr>
      <vt:lpstr>Орфографический словарь русского языка (1956–2001, 36 изд.)</vt:lpstr>
      <vt:lpstr>Презентация PowerPoint</vt:lpstr>
      <vt:lpstr>Русский орфографический словарь  (1999–2018, 5 изд.)</vt:lpstr>
      <vt:lpstr>Специальные орфографические словари</vt:lpstr>
      <vt:lpstr>Учебные словари</vt:lpstr>
      <vt:lpstr>Презентация PowerPoint</vt:lpstr>
      <vt:lpstr>Объяснительные словари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Специфика правил в ИПС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Комментарий дидактический</vt:lpstr>
      <vt:lpstr>Комментарий дидактический</vt:lpstr>
      <vt:lpstr>Комментарий дифференцирующий</vt:lpstr>
      <vt:lpstr>Комментарий дифференцирующий</vt:lpstr>
      <vt:lpstr>Комментарий, разъясняющий орфографическую мотивацию</vt:lpstr>
      <vt:lpstr>Комментарий этимологический</vt:lpstr>
      <vt:lpstr>Комментарий этимологический и мнемонический</vt:lpstr>
      <vt:lpstr>Комментарий этимологический и мнемонический</vt:lpstr>
      <vt:lpstr>Комментарий историко-орфографический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типологии вариативности в орфографии и пунктуации</dc:title>
  <dc:creator>elenaArutyunovaElenaelena@outlook.com</dc:creator>
  <cp:lastModifiedBy>Елена</cp:lastModifiedBy>
  <cp:revision>266</cp:revision>
  <dcterms:created xsi:type="dcterms:W3CDTF">2015-09-24T14:35:35Z</dcterms:created>
  <dcterms:modified xsi:type="dcterms:W3CDTF">2019-08-23T03:07:40Z</dcterms:modified>
</cp:coreProperties>
</file>