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12" r:id="rId4"/>
    <p:sldId id="310" r:id="rId5"/>
    <p:sldId id="309" r:id="rId6"/>
    <p:sldId id="296" r:id="rId7"/>
    <p:sldId id="294" r:id="rId8"/>
    <p:sldId id="295" r:id="rId9"/>
    <p:sldId id="311" r:id="rId10"/>
    <p:sldId id="297" r:id="rId11"/>
    <p:sldId id="298" r:id="rId12"/>
    <p:sldId id="299" r:id="rId13"/>
    <p:sldId id="313" r:id="rId14"/>
    <p:sldId id="300" r:id="rId15"/>
    <p:sldId id="301" r:id="rId16"/>
    <p:sldId id="284" r:id="rId17"/>
    <p:sldId id="302" r:id="rId18"/>
    <p:sldId id="315" r:id="rId19"/>
    <p:sldId id="303" r:id="rId20"/>
    <p:sldId id="304" r:id="rId21"/>
    <p:sldId id="305" r:id="rId22"/>
    <p:sldId id="306" r:id="rId23"/>
    <p:sldId id="307" r:id="rId24"/>
    <p:sldId id="308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96" autoAdjust="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6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75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9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5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96136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Методические рекомендации по оформлению итогового заключения 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39994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оценки профессионального мастерства и квалификации педагогов </a:t>
            </a:r>
          </a:p>
          <a:p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3.</a:t>
            </a:r>
            <a:r>
              <a:rPr lang="ru-RU" sz="2400" i="1" dirty="0"/>
              <a:t> </a:t>
            </a:r>
            <a:r>
              <a:rPr lang="ru-RU" sz="2400" b="1" i="1" dirty="0"/>
              <a:t>Результативность профессиональной деятельности по выявлению и развитию у обучающихся способностей.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i="1" u="sng" dirty="0"/>
              <a:t>Показатели соответствия первой квалификационной категории: </a:t>
            </a:r>
            <a:r>
              <a:rPr lang="ru-RU" sz="2300" dirty="0"/>
              <a:t>наличие работы по индивидуальным </a:t>
            </a:r>
            <a:r>
              <a:rPr lang="ru-RU" sz="2300" dirty="0" smtClean="0"/>
              <a:t>образовательным </a:t>
            </a:r>
            <a:r>
              <a:rPr lang="ru-RU" sz="2300" dirty="0"/>
              <a:t>планам, программам, маршрутам или траекториям на основе результатов мониторинговых исследований, </a:t>
            </a:r>
            <a:r>
              <a:rPr lang="ru-RU" sz="2300" dirty="0" smtClean="0"/>
              <a:t>организация </a:t>
            </a:r>
            <a:r>
              <a:rPr lang="ru-RU" sz="2300" dirty="0"/>
              <a:t>внеурочной деятельности и/или вовлечение </a:t>
            </a:r>
            <a:r>
              <a:rPr lang="ru-RU" sz="2300" dirty="0" smtClean="0"/>
              <a:t>обучающихся </a:t>
            </a:r>
            <a:r>
              <a:rPr lang="ru-RU" sz="2300" dirty="0"/>
              <a:t>в социально значимую и проектную деятельность.</a:t>
            </a:r>
          </a:p>
          <a:p>
            <a:pPr marL="0" indent="0">
              <a:buNone/>
            </a:pPr>
            <a:r>
              <a:rPr lang="ru-RU" sz="2300" i="1" u="sng" dirty="0"/>
              <a:t>Показатели соответствия высшей квалификационной категории: </a:t>
            </a:r>
            <a:r>
              <a:rPr lang="ru-RU" sz="2300" dirty="0"/>
              <a:t>наличие работы по индивидуальным образовательным планам, программам, маршрутам или траекториям на основе результатов мониторинговых исследований, организация внеурочной деятельности и/или вовлечение обучающихся в социально значимую и проектную деятельность, наличие победителей и призеров конкурсов, </a:t>
            </a:r>
            <a:r>
              <a:rPr lang="ru-RU" sz="2300" dirty="0" smtClean="0"/>
              <a:t>олимпиад, </a:t>
            </a:r>
            <a:r>
              <a:rPr lang="ru-RU" sz="2300" dirty="0"/>
              <a:t>соревнований муниципального уровня и выше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2675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3.</a:t>
            </a:r>
            <a:r>
              <a:rPr lang="ru-RU" sz="2400" i="1" dirty="0"/>
              <a:t> </a:t>
            </a:r>
            <a:r>
              <a:rPr lang="ru-RU" sz="2400" b="1" i="1" dirty="0"/>
              <a:t>Результативность профессиональной деятельности по выявлению и развитию у обучающихся способностей</a:t>
            </a:r>
            <a:r>
              <a:rPr lang="ru-RU" sz="2400" b="1" i="1" dirty="0" smtClean="0"/>
              <a:t>.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5446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u="sng" dirty="0"/>
              <a:t>Недочеты:</a:t>
            </a:r>
          </a:p>
          <a:p>
            <a:pPr algn="just"/>
            <a:r>
              <a:rPr lang="ru-RU" sz="3400" dirty="0"/>
              <a:t>Дана </a:t>
            </a:r>
            <a:r>
              <a:rPr lang="ru-RU" sz="3400" dirty="0" smtClean="0"/>
              <a:t>таблица результативности участия детей в конкурсах, </a:t>
            </a:r>
            <a:r>
              <a:rPr lang="ru-RU" sz="3400" dirty="0"/>
              <a:t>но </a:t>
            </a:r>
            <a:r>
              <a:rPr lang="ru-RU" sz="3400" b="1" u="sng" dirty="0">
                <a:solidFill>
                  <a:schemeClr val="accent5">
                    <a:lumMod val="75000"/>
                  </a:schemeClr>
                </a:solidFill>
              </a:rPr>
              <a:t>отсутствуют комментарии </a:t>
            </a:r>
            <a:r>
              <a:rPr lang="ru-RU" sz="3400" b="1" u="sng" dirty="0" smtClean="0">
                <a:solidFill>
                  <a:schemeClr val="accent5">
                    <a:lumMod val="75000"/>
                  </a:schemeClr>
                </a:solidFill>
              </a:rPr>
              <a:t>по выявлению способностей детей</a:t>
            </a:r>
            <a:r>
              <a:rPr lang="ru-RU" sz="3400" dirty="0" smtClean="0"/>
              <a:t>.</a:t>
            </a:r>
            <a:endParaRPr lang="ru-RU" sz="3400" dirty="0"/>
          </a:p>
          <a:p>
            <a:pPr algn="just"/>
            <a:r>
              <a:rPr lang="ru-RU" sz="3400" dirty="0"/>
              <a:t>Комментарии к таблице сопровождаются лишь </a:t>
            </a:r>
            <a:r>
              <a:rPr lang="ru-RU" sz="3400" dirty="0" smtClean="0"/>
              <a:t>выводом о наличии </a:t>
            </a:r>
            <a:r>
              <a:rPr lang="ru-RU" sz="3400" dirty="0"/>
              <a:t>победителей и </a:t>
            </a:r>
            <a:r>
              <a:rPr lang="ru-RU" sz="3400" dirty="0" smtClean="0"/>
              <a:t>призеров, отсутствует анализ результативности участия детей в конкурсах.</a:t>
            </a:r>
          </a:p>
          <a:p>
            <a:pPr algn="just"/>
            <a:endParaRPr lang="ru-RU" sz="3400" dirty="0" smtClean="0"/>
          </a:p>
          <a:p>
            <a:pPr marL="0" indent="0" algn="just">
              <a:buNone/>
            </a:pPr>
            <a:r>
              <a:rPr lang="ru-RU" sz="3400" u="sng" dirty="0" smtClean="0">
                <a:solidFill>
                  <a:srgbClr val="FF0000"/>
                </a:solidFill>
              </a:rPr>
              <a:t>Ошибки:</a:t>
            </a:r>
            <a:r>
              <a:rPr lang="ru-RU" sz="3400" dirty="0" smtClean="0">
                <a:solidFill>
                  <a:srgbClr val="FF0000"/>
                </a:solidFill>
              </a:rPr>
              <a:t> </a:t>
            </a:r>
            <a:r>
              <a:rPr lang="ru-RU" sz="3400" dirty="0" smtClean="0"/>
              <a:t>Педагогам проходящим аттестацию на первую категорию рекомендуют участвовать с детьми в конкурсах муниципального уровня и выше.</a:t>
            </a:r>
          </a:p>
          <a:p>
            <a:pPr marL="0" indent="0" algn="just">
              <a:buNone/>
            </a:pPr>
            <a:endParaRPr lang="ru-RU" sz="3400" dirty="0" smtClean="0"/>
          </a:p>
          <a:p>
            <a:pPr marL="0" indent="0" algn="just">
              <a:buNone/>
            </a:pPr>
            <a:r>
              <a:rPr lang="ru-RU" sz="3400" u="sng" dirty="0" smtClean="0"/>
              <a:t>В </a:t>
            </a:r>
            <a:r>
              <a:rPr lang="ru-RU" sz="3400" u="sng" dirty="0"/>
              <a:t>анализе можно отразить следующее:</a:t>
            </a:r>
          </a:p>
          <a:p>
            <a:pPr algn="just"/>
            <a:r>
              <a:rPr lang="ru-RU" sz="3400" dirty="0" smtClean="0"/>
              <a:t>Приоритетность конкурсов, в которых принимают участие дети, их актуальность в системе образования (олимпиады школьников, предметные конкурсы или это конкурсы рисунков, фотографий).</a:t>
            </a:r>
          </a:p>
          <a:p>
            <a:pPr algn="just"/>
            <a:r>
              <a:rPr lang="ru-RU" sz="3400" dirty="0" smtClean="0"/>
              <a:t>Уровень участия (муниципальный, региональный и т.д.).</a:t>
            </a:r>
          </a:p>
          <a:p>
            <a:pPr algn="just"/>
            <a:r>
              <a:rPr lang="ru-RU" sz="3400" dirty="0" smtClean="0"/>
              <a:t>Результат участия (наличие победителей и призеров или просто участие).</a:t>
            </a:r>
          </a:p>
          <a:p>
            <a:pPr algn="just"/>
            <a:r>
              <a:rPr lang="ru-RU" sz="3400" dirty="0" smtClean="0"/>
              <a:t>Количество вовлеченных детей (разные дети или один и тот же ребенок).</a:t>
            </a:r>
          </a:p>
          <a:p>
            <a:pPr algn="just"/>
            <a:r>
              <a:rPr lang="ru-RU" sz="3400" dirty="0" smtClean="0"/>
              <a:t>Системность или разовое участие накануне аттестации.</a:t>
            </a:r>
          </a:p>
          <a:p>
            <a:pPr algn="just"/>
            <a:r>
              <a:rPr lang="ru-RU" sz="3400" dirty="0" smtClean="0"/>
              <a:t>Систему работу по выявлению способностей обучающихся</a:t>
            </a:r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9041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/>
              <a:t>4. Результативность личного вклада в повышение качества образования и транслирование опыта практических результатов профессиональной деятельности 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4172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 smtClean="0"/>
              <a:t>Оценивается</a:t>
            </a:r>
            <a:r>
              <a:rPr lang="ru-RU" dirty="0" smtClean="0"/>
              <a:t> личный вклад педагога в качество образования, его умение создавать алгоритмы и способы достижения положительных результатов в обучающей, воспитывающей и развивающей деятельности, а также уровень трансляции педагогического опыта и его востребованность.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/>
              <a:t>4. Результативность личного вклада в повышение качества образования и транслирование опыта практических результатов профессиональной деятельности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35226"/>
              </p:ext>
            </p:extLst>
          </p:nvPr>
        </p:nvGraphicFramePr>
        <p:xfrm>
          <a:off x="338317" y="1268760"/>
          <a:ext cx="8568952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Форма представленного опыта работы (доклад, публикация, творческий отчет, мастер-класс и т.д.)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Документ, подтверждающий участие с указанием названия мероприятия, организатора.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Для инновационной, экспериментальной деятельности указывать полные реквизиты распорядительного акта об открытии площадки*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(№ ______ от </a:t>
                      </a:r>
                      <a:r>
                        <a:rPr lang="ru-RU" sz="1600" dirty="0" smtClean="0">
                          <a:effectLst/>
                        </a:rPr>
                        <a:t>_________)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Тема представленного опыта работы, инновации, эксперимента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Дата представления, подтверждение востребованности опыта практических результатов профессиональной </a:t>
                      </a:r>
                      <a:r>
                        <a:rPr lang="ru-RU" sz="1600" dirty="0" smtClean="0">
                          <a:effectLst/>
                        </a:rPr>
                        <a:t>деятельности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в рамках  экспериментальной и инновационной деятельности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7524" y="4359867"/>
            <a:ext cx="871296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Рекомендации по оформлению таблицы: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Оставлять в таблице мероприятия только уровня, соответствующего заявленной квалификационной категории.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Убирать мероприятия, не являющиеся транслированием опыта (организатор семинара, конкурсы, оформление выставки и т.п.)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Обязательно отражать работу в МО, уровня, соответствующего заявленной квалификационной категории.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022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806489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u="sng" dirty="0"/>
              <a:t>П</a:t>
            </a:r>
            <a:r>
              <a:rPr lang="ru-RU" sz="2300" i="1" u="sng" dirty="0"/>
              <a:t>оказатели соответствия первой квалификационной категории: </a:t>
            </a:r>
            <a:r>
              <a:rPr lang="ru-RU" sz="2300" dirty="0"/>
              <a:t>представляет элементы опыта практических результатов (или трансляция обобщённого опыта практических результатов деятельности) на уровне </a:t>
            </a:r>
            <a:r>
              <a:rPr lang="ru-RU" sz="2300" dirty="0" smtClean="0"/>
              <a:t>ОО </a:t>
            </a:r>
            <a:r>
              <a:rPr lang="ru-RU" sz="2300" dirty="0"/>
              <a:t>и муниципалитета, является участником методического объединения на уровне </a:t>
            </a:r>
            <a:r>
              <a:rPr lang="ru-RU" sz="2300" dirty="0" smtClean="0"/>
              <a:t>ОО.</a:t>
            </a:r>
            <a:endParaRPr lang="ru-RU" sz="2300" dirty="0"/>
          </a:p>
          <a:p>
            <a:r>
              <a:rPr lang="ru-RU" sz="2300" i="1" u="sng" dirty="0"/>
              <a:t>Показатели соответствия высшей квалификационной категории:</a:t>
            </a:r>
            <a:r>
              <a:rPr lang="ru-RU" sz="2300" i="1" dirty="0"/>
              <a:t> </a:t>
            </a:r>
            <a:r>
              <a:rPr lang="ru-RU" sz="2300" dirty="0"/>
              <a:t>трансляция обобщённого опыта практических результатов деятельности выше уровня </a:t>
            </a:r>
            <a:r>
              <a:rPr lang="ru-RU" sz="2300" dirty="0" smtClean="0"/>
              <a:t>ОО, </a:t>
            </a:r>
            <a:r>
              <a:rPr lang="ru-RU" sz="2300" dirty="0"/>
              <a:t>является участником </a:t>
            </a:r>
            <a:r>
              <a:rPr lang="ru-RU" sz="2300" dirty="0" smtClean="0"/>
              <a:t>МО на </a:t>
            </a:r>
            <a:r>
              <a:rPr lang="ru-RU" sz="2300" dirty="0"/>
              <a:t>муниципальном и/или областном уровне, имеется опыт экспериментальной или инновационной деятельности, результаты представлены и востребованы на уровне </a:t>
            </a:r>
            <a:r>
              <a:rPr lang="ru-RU" sz="2300" dirty="0" smtClean="0"/>
              <a:t>выше ОО.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/>
              <a:t>4. Результативность личного вклада в повышение качества образования и транслирование опыта практических результатов профессиональной деятельности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56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89248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u="sng" dirty="0" smtClean="0"/>
              <a:t>Недочеты: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В таблицу транслирования опыта занесен опыт работы членом жюри, организатором мероприятий, слушателем семинарских занятий. Эта информация должна отражаться в анализе  деятельности педагога.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Таблица сопровождается выводом «транслирует опыт работы на … уровне», отсутствует анализ представленного опыта.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У педагогов при аттестации на высшую категорию не указаны документы подтверждающие его работу в инновационном направлении.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100" dirty="0" smtClean="0"/>
          </a:p>
          <a:p>
            <a:pPr algn="just"/>
            <a:r>
              <a:rPr lang="ru-RU" sz="2100" u="sng" dirty="0"/>
              <a:t>В анализе можно отразить следующее: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Какая тема самообразования является приоритетной.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Транслируются элементы опыта работы или обобщенный опыт.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Транслирование опыта сводится к публикациям на интернет-порталах или это активный участник МО различных уровней.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Востребован ли данный опыт в педагогическом сообществе.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Какой конкретно вклад вносит педагог в работу инновационной площадки.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/>
              <a:t>4. Результативность личного вклада в повышение качества образования и транслирование опыта практических результатов профессиональной деятельности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09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88832" cy="141277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/>
              <a:t>Оценивается участие в </a:t>
            </a:r>
            <a:r>
              <a:rPr lang="ru-RU" sz="2400" i="1" u="sng" dirty="0" smtClean="0"/>
              <a:t>разработке или разработка</a:t>
            </a:r>
            <a:r>
              <a:rPr lang="ru-RU" sz="2400" i="1" u="sng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методических </a:t>
            </a:r>
            <a:r>
              <a:rPr lang="ru-RU" sz="2400" dirty="0"/>
              <a:t>рекомендаций/указаний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изучению предмета /курса /дисциплины;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выполнению практической части программы;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выполнению проектных работ;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организации самостоятельной работы обучающихся, контрольных работ;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методических разработок </a:t>
            </a:r>
            <a:r>
              <a:rPr lang="ru-RU" sz="2400" dirty="0"/>
              <a:t>интерактивных форм обучения;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учебно-методических пособий, рабочих программ, справочных изданий, рабочих тетрадей, задачников, практических руководств, учебников, хрестоматий </a:t>
            </a:r>
            <a:r>
              <a:rPr lang="ru-RU" sz="2400" dirty="0"/>
              <a:t>и т.п.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30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00800" cy="126382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75" y="126382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Специалист заполняет таблицы: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* </a:t>
            </a:r>
            <a:r>
              <a:rPr lang="ru-RU" sz="2400" dirty="0" smtClean="0"/>
              <a:t>Официальные информационные ресурсы: ДОО ТО, ТОИПКРО, РЦРО, ОЦДОД, ТГПУ, ТГУ и др.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56882"/>
              </p:ext>
            </p:extLst>
          </p:nvPr>
        </p:nvGraphicFramePr>
        <p:xfrm>
          <a:off x="476300" y="1759652"/>
          <a:ext cx="8208912" cy="2026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1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Название </a:t>
                      </a:r>
                      <a:r>
                        <a:rPr lang="ru-RU" sz="1900" dirty="0" smtClean="0">
                          <a:effectLst/>
                        </a:rPr>
                        <a:t>педагогического </a:t>
                      </a:r>
                      <a:r>
                        <a:rPr lang="ru-RU" sz="1900" dirty="0">
                          <a:effectLst/>
                        </a:rPr>
                        <a:t>продукта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Степень участия в разработке (автор, соавтор, составитель)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Дата </a:t>
                      </a:r>
                      <a:r>
                        <a:rPr lang="ru-RU" sz="1900" dirty="0" err="1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разработ-ки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Уровень утверждения (согласования, экспертного заключения, рецензия) указанного продукта, ссылка на сайт, где представлен </a:t>
                      </a:r>
                      <a:r>
                        <a:rPr lang="ru-RU" sz="1900" dirty="0" smtClean="0">
                          <a:effectLst/>
                        </a:rPr>
                        <a:t>материал</a:t>
                      </a: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900" dirty="0" smtClean="0">
                          <a:effectLst/>
                        </a:rPr>
                        <a:t> 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797152"/>
            <a:ext cx="871296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Рекомендации по оформлению таблицы: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Отражать в таблице только крупные методические разработки</a:t>
            </a:r>
            <a:r>
              <a:rPr lang="ru-RU" dirty="0"/>
              <a:t>: </a:t>
            </a:r>
            <a:r>
              <a:rPr lang="ru-RU" dirty="0" smtClean="0"/>
              <a:t>программы, учебно-методические </a:t>
            </a:r>
            <a:r>
              <a:rPr lang="ru-RU" dirty="0"/>
              <a:t>пособия, справочные издания, рабочие тетради, задачники, практические </a:t>
            </a:r>
            <a:r>
              <a:rPr lang="ru-RU" dirty="0" smtClean="0"/>
              <a:t>руководства и т.д. (убирать конспекты уроков, статьи).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Указать ФИО специалиста, проводившего оценку и составившего рецензию.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17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00800" cy="126382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58287"/>
              </p:ext>
            </p:extLst>
          </p:nvPr>
        </p:nvGraphicFramePr>
        <p:xfrm>
          <a:off x="539552" y="1484784"/>
          <a:ext cx="8144012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6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Уровень, название профессионального конкурса, организатор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конкурсной работы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169999"/>
            <a:ext cx="8712968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Рекомендации по оформлению таблицы: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Обращать внимание на содержание конкурса. Конкурс должен быть профессиональным, отражающим деятельность педагогического работника в соответствии с должностью (предметом).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 </a:t>
            </a:r>
            <a:r>
              <a:rPr lang="ru-RU" dirty="0"/>
              <a:t>наличии дипломов победителей, дипломы или сертификаты участников фиксировать не нужно.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 наличии дипломов, подтверждающих участие в конкурсах, организатором которых являются государственные организации, не отражать в таблице конкурсы, организатором которых являются общественные </a:t>
            </a:r>
            <a:r>
              <a:rPr lang="ru-RU" dirty="0" smtClean="0"/>
              <a:t>организации.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51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41763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i="1" u="sng" dirty="0"/>
              <a:t>Показатели соответствия высшей квалификационной категории: </a:t>
            </a:r>
            <a:endParaRPr lang="ru-RU" sz="2300" u="sng" dirty="0"/>
          </a:p>
          <a:p>
            <a:pPr lvl="0"/>
            <a:r>
              <a:rPr lang="ru-RU" sz="2300" dirty="0"/>
              <a:t>является автором/соавтором программно-методических </a:t>
            </a:r>
            <a:r>
              <a:rPr lang="ru-RU" sz="2300" dirty="0" smtClean="0"/>
              <a:t>материалов, </a:t>
            </a:r>
            <a:r>
              <a:rPr lang="ru-RU" sz="2300" dirty="0"/>
              <a:t>утвержденных и рекомендованных для использования выше уровня </a:t>
            </a:r>
            <a:r>
              <a:rPr lang="ru-RU" sz="2300" dirty="0" smtClean="0"/>
              <a:t>обр. </a:t>
            </a:r>
            <a:r>
              <a:rPr lang="ru-RU" sz="2300" dirty="0"/>
              <a:t>организации, данные программно-методические материалы публично представлены в открытых информационных системах на уровне выше образовательной организации (сайты учебно-научных, учебно-методических организаций городского, областного, всероссийского, международного уровней); </a:t>
            </a:r>
          </a:p>
          <a:p>
            <a:pPr lvl="0"/>
            <a:r>
              <a:rPr lang="ru-RU" sz="2300" dirty="0"/>
              <a:t>неоднократное участие в профессиональных конкурсах и наличие побед в конкурсах</a:t>
            </a:r>
            <a:r>
              <a:rPr lang="ru-RU" sz="2300" b="1" dirty="0"/>
              <a:t> </a:t>
            </a:r>
            <a:r>
              <a:rPr lang="ru-RU" sz="2300" dirty="0"/>
              <a:t>муниципального уровня </a:t>
            </a:r>
            <a:r>
              <a:rPr lang="ru-RU" sz="2300" dirty="0" smtClean="0"/>
              <a:t>и </a:t>
            </a:r>
            <a:r>
              <a:rPr lang="ru-RU" sz="2300" dirty="0"/>
              <a:t>выше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42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85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 smtClean="0"/>
              <a:t>	В </a:t>
            </a:r>
            <a:r>
              <a:rPr lang="ru-RU" sz="2500" dirty="0"/>
              <a:t>итоговом заключении специалисты устанавливают соответствие результатов профессиональной деятельности аттестуемых педагогических работников результатам работы, предусмотренным п. 36 и п. 37 </a:t>
            </a:r>
            <a:r>
              <a:rPr lang="ru-RU" sz="2500" dirty="0" smtClean="0"/>
              <a:t>Порядка</a:t>
            </a:r>
            <a:r>
              <a:rPr lang="ru-RU" sz="2500" dirty="0"/>
              <a:t> </a:t>
            </a:r>
            <a:r>
              <a:rPr lang="ru-RU" sz="2500" dirty="0" smtClean="0"/>
              <a:t>аттестации педагогических работников.</a:t>
            </a:r>
          </a:p>
          <a:p>
            <a:pPr marL="0" indent="0" algn="just">
              <a:buNone/>
            </a:pPr>
            <a:r>
              <a:rPr lang="ru-RU" sz="2500" dirty="0" smtClean="0"/>
              <a:t>	С </a:t>
            </a:r>
            <a:r>
              <a:rPr lang="ru-RU" sz="2500" dirty="0"/>
              <a:t>первого по четвертый пункт итогового заключения указываются личные данные аттестуемого педагогического работника: Ф.И.О. (полностью), количество полных лет, место </a:t>
            </a:r>
            <a:r>
              <a:rPr lang="ru-RU" sz="2500" dirty="0" smtClean="0"/>
              <a:t>работы, занимаемая </a:t>
            </a:r>
            <a:r>
              <a:rPr lang="ru-RU" sz="2500" dirty="0"/>
              <a:t>должность на момент аттестации, дата назначения на эту должность, № распорядительного акта.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41763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/>
              <a:t>В </a:t>
            </a:r>
            <a:r>
              <a:rPr lang="ru-RU" sz="2400" u="sng" dirty="0"/>
              <a:t>анализе </a:t>
            </a:r>
            <a:r>
              <a:rPr lang="ru-RU" sz="2400" u="sng" dirty="0" smtClean="0"/>
              <a:t>участия педагога в программно-методическом сопровождении образовательного процесса можно </a:t>
            </a:r>
            <a:r>
              <a:rPr lang="ru-RU" sz="2400" u="sng" dirty="0"/>
              <a:t>отразить следующее</a:t>
            </a:r>
            <a:r>
              <a:rPr lang="ru-RU" sz="2400" u="sng" dirty="0" smtClean="0"/>
              <a:t>:</a:t>
            </a:r>
          </a:p>
          <a:p>
            <a:r>
              <a:rPr lang="ru-RU" sz="2400" dirty="0" smtClean="0"/>
              <a:t>Актуальность программно-методического продукта в системе образования муниципалитета, региона, РФ.</a:t>
            </a:r>
          </a:p>
          <a:p>
            <a:r>
              <a:rPr lang="ru-RU" sz="2400" dirty="0" smtClean="0"/>
              <a:t>Новизна (авторская составляющая, отличие от других).</a:t>
            </a:r>
          </a:p>
          <a:p>
            <a:r>
              <a:rPr lang="ru-RU" sz="2400" dirty="0" smtClean="0"/>
              <a:t>Наличие положительных рецензий, данных специалистами методических организаций, рекомендаций для использования др. педагогами.</a:t>
            </a:r>
          </a:p>
          <a:p>
            <a:r>
              <a:rPr lang="ru-RU" sz="2400" dirty="0" smtClean="0"/>
              <a:t>Востребованность педагогическим сообществом.</a:t>
            </a:r>
          </a:p>
          <a:p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95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41763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/>
              <a:t>В анализе участия педагога в профессиональных конкурсах можно отразить следующее:</a:t>
            </a:r>
          </a:p>
          <a:p>
            <a:pPr algn="just"/>
            <a:r>
              <a:rPr lang="ru-RU" sz="2400" dirty="0" smtClean="0"/>
              <a:t>Приоритетность </a:t>
            </a:r>
            <a:r>
              <a:rPr lang="ru-RU" sz="2400" dirty="0" smtClean="0"/>
              <a:t>конкурсов, в которых принимает участие аттестуемый, их актуальность в системе образования (учитель года, воспитатель года, конкурс педагогических проектов, образовательных программ или это конкурс поделок, эссе).</a:t>
            </a:r>
          </a:p>
          <a:p>
            <a:pPr algn="just"/>
            <a:r>
              <a:rPr lang="ru-RU" sz="2400" dirty="0" smtClean="0"/>
              <a:t>Уровень участия (муниципальный, региональный и т.д.).</a:t>
            </a:r>
          </a:p>
          <a:p>
            <a:pPr algn="just"/>
            <a:r>
              <a:rPr lang="ru-RU" sz="2400" dirty="0" smtClean="0"/>
              <a:t>Результат участия (наличие призового места или просто участие).</a:t>
            </a:r>
          </a:p>
          <a:p>
            <a:pPr algn="just"/>
            <a:r>
              <a:rPr lang="ru-RU" sz="2400" dirty="0" smtClean="0"/>
              <a:t>Системность или разовое участие накануне аттестации.</a:t>
            </a:r>
          </a:p>
          <a:p>
            <a:endParaRPr lang="ru-RU" sz="2100" dirty="0" smtClean="0"/>
          </a:p>
          <a:p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02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80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6. Вывод: соответствует (не соответствует)</a:t>
            </a:r>
            <a:r>
              <a:rPr lang="ru-RU" sz="2400" dirty="0"/>
              <a:t> </a:t>
            </a:r>
            <a:r>
              <a:rPr lang="ru-RU" sz="2400" b="1" dirty="0"/>
              <a:t>требованиям, предъявляемым</a:t>
            </a:r>
            <a:r>
              <a:rPr lang="ru-RU" sz="2400" dirty="0"/>
              <a:t> </a:t>
            </a:r>
            <a:r>
              <a:rPr lang="ru-RU" sz="2400" b="1" dirty="0"/>
              <a:t>к первой (высшей) квалификационной категории по должности </a:t>
            </a:r>
            <a:r>
              <a:rPr lang="ru-RU" sz="2400" b="1" dirty="0" smtClean="0"/>
              <a:t>(___________________).</a:t>
            </a:r>
          </a:p>
          <a:p>
            <a:pPr marL="0" indent="0">
              <a:buNone/>
            </a:pPr>
            <a:r>
              <a:rPr lang="ru-RU" sz="2400" b="1" dirty="0" smtClean="0"/>
              <a:t>7</a:t>
            </a:r>
            <a:r>
              <a:rPr lang="ru-RU" sz="2400" b="1" dirty="0"/>
              <a:t>. Рекомендации: </a:t>
            </a:r>
            <a:r>
              <a:rPr lang="ru-RU" sz="2400" dirty="0"/>
              <a:t>(указать выявленные перспективы потенциальных возможностей педагогического работника (при наличии); указать рекомендации по повышению эффективности и качества педагогической деятельности (при несоответствии заявленной категории</a:t>
            </a:r>
            <a:r>
              <a:rPr lang="ru-RU" sz="2400" dirty="0" smtClean="0"/>
              <a:t>))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Выдержка из Порядка аттестации</a:t>
            </a:r>
          </a:p>
          <a:p>
            <a:pPr marL="0" indent="0" algn="ctr">
              <a:buNone/>
            </a:pPr>
            <a:r>
              <a:rPr lang="ru-RU" sz="1800" dirty="0" smtClean="0"/>
              <a:t>Основными задачами проведения аттестации являются: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определение необходимости повышения квалификации педагогических работников;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выявление перспектив использования потенциальных возможностей педагогических работников;</a:t>
            </a:r>
          </a:p>
          <a:p>
            <a:pPr marL="0" indent="0">
              <a:buNone/>
            </a:pPr>
            <a:endParaRPr lang="ru-RU" sz="2100" dirty="0" smtClean="0"/>
          </a:p>
          <a:p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26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56990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/>
              <a:t>Примеры выявленных перспектив потенциальных возможностей </a:t>
            </a:r>
            <a:r>
              <a:rPr lang="ru-RU" sz="2600" b="1" i="1" dirty="0" smtClean="0"/>
              <a:t>педагога</a:t>
            </a:r>
            <a:r>
              <a:rPr lang="ru-RU" sz="2800" i="1" u="sng" dirty="0"/>
              <a:t/>
            </a:r>
            <a:br>
              <a:rPr lang="ru-RU" sz="2800" i="1" u="sng" dirty="0"/>
            </a:br>
            <a:endParaRPr lang="ru-RU" sz="2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1. Привлекать педагога к участию в методических мероприятиях с демонстрацией:</a:t>
            </a:r>
          </a:p>
          <a:p>
            <a:r>
              <a:rPr lang="ru-RU" sz="2000" dirty="0" smtClean="0"/>
              <a:t> использования </a:t>
            </a:r>
            <a:r>
              <a:rPr lang="ru-RU" sz="2000" dirty="0"/>
              <a:t>инновационных методик обучения и воспитания </a:t>
            </a:r>
            <a:r>
              <a:rPr lang="ru-RU" sz="2000" dirty="0" smtClean="0"/>
              <a:t>обучающихся (например, использование ИКТ в организации различных форм учебной деятельности);</a:t>
            </a:r>
          </a:p>
          <a:p>
            <a:r>
              <a:rPr lang="ru-RU" sz="2000" dirty="0" smtClean="0"/>
              <a:t>практики создания инклюзивной </a:t>
            </a:r>
            <a:r>
              <a:rPr lang="ru-RU" sz="2000" dirty="0"/>
              <a:t>образовательной </a:t>
            </a:r>
            <a:r>
              <a:rPr lang="ru-RU" sz="2000" dirty="0" smtClean="0"/>
              <a:t>среды;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рактики создания партнерства с родителями в организации внеурочной деятельности обучающихся;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пыта проектирования индивидуальных образовательных планов, программ и др.</a:t>
            </a:r>
          </a:p>
          <a:p>
            <a:pPr marL="0" indent="0">
              <a:buNone/>
            </a:pPr>
            <a:r>
              <a:rPr lang="ru-RU" sz="2000" dirty="0" smtClean="0"/>
              <a:t>2. Привлекать педагога к осуществлению наставничества стажеров </a:t>
            </a:r>
            <a:r>
              <a:rPr lang="ru-RU" sz="2000" dirty="0"/>
              <a:t>и молодых специалистов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3. Привлекать к методическому сопровождению педагогов (например, оказание помощи в проектировании отдельных образовательных программ (предметного обучения, воспитания, социализации, коррекционной работы, индивидуальных образовательных программ).</a:t>
            </a:r>
          </a:p>
          <a:p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78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56990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 smtClean="0"/>
              <a:t>Примеры рекомендаций (в зависимости от выявленных проблем)</a:t>
            </a:r>
            <a:r>
              <a:rPr lang="ru-RU" sz="2800" i="1" u="sng" dirty="0"/>
              <a:t/>
            </a:r>
            <a:br>
              <a:rPr lang="ru-RU" sz="2800" i="1" u="sng" dirty="0"/>
            </a:br>
            <a:endParaRPr lang="ru-RU" sz="2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/>
              <a:t>Пройти курсы повышения квалификации или изучить положительный опыт коллег по </a:t>
            </a:r>
            <a:r>
              <a:rPr lang="ru-RU" sz="2400" dirty="0" smtClean="0"/>
              <a:t>… </a:t>
            </a:r>
          </a:p>
          <a:p>
            <a:r>
              <a:rPr lang="ru-RU" sz="2400" dirty="0" smtClean="0"/>
              <a:t>планированию проведения занятий в соответствии с требованиями ФГОС;</a:t>
            </a:r>
          </a:p>
          <a:p>
            <a:r>
              <a:rPr lang="ru-RU" sz="2400" dirty="0" smtClean="0"/>
              <a:t>проектированию адаптивных образовательных программ;</a:t>
            </a:r>
          </a:p>
          <a:p>
            <a:r>
              <a:rPr lang="ru-RU" sz="2400" dirty="0" smtClean="0"/>
              <a:t>подготовке обучающихся к успешной к сдаче ЕГЭ;</a:t>
            </a:r>
          </a:p>
          <a:p>
            <a:r>
              <a:rPr lang="ru-RU" sz="2400" dirty="0"/>
              <a:t>развитию </a:t>
            </a:r>
            <a:r>
              <a:rPr lang="ru-RU" sz="2400" dirty="0" smtClean="0"/>
              <a:t>индивидуальных способностей </a:t>
            </a:r>
            <a:r>
              <a:rPr lang="ru-RU" sz="2400" dirty="0"/>
              <a:t>одаренных </a:t>
            </a:r>
            <a:r>
              <a:rPr lang="ru-RU" sz="2400" dirty="0" smtClean="0"/>
              <a:t>детей;</a:t>
            </a:r>
          </a:p>
          <a:p>
            <a:r>
              <a:rPr lang="ru-RU" sz="2400" dirty="0" smtClean="0"/>
              <a:t>формированию </a:t>
            </a:r>
            <a:r>
              <a:rPr lang="ru-RU" sz="2400" dirty="0"/>
              <a:t>рефлексивного отношения к собственной профессиональной </a:t>
            </a:r>
            <a:r>
              <a:rPr lang="ru-RU" sz="2400" dirty="0" smtClean="0"/>
              <a:t>практике;</a:t>
            </a:r>
          </a:p>
          <a:p>
            <a:r>
              <a:rPr lang="ru-RU" sz="2400"/>
              <a:t>и</a:t>
            </a:r>
            <a:r>
              <a:rPr lang="ru-RU" sz="2400" smtClean="0"/>
              <a:t> др.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62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4365104"/>
            <a:ext cx="529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 оценки профессионального мастерства и квалификации педагогов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284984"/>
            <a:ext cx="7596336" cy="830997"/>
          </a:xfrm>
          <a:prstGeom prst="rect">
            <a:avLst/>
          </a:prstGeom>
          <a:solidFill>
            <a:srgbClr val="109EB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26054"/>
            <a:ext cx="8363272" cy="36004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«шапке» итогового заключения необходимо оставить один вариант квалификационной категории: первая или высшая.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квалификационной категории и срок ее окончания.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 указать полностью, с указанием района.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должность с записью в трудовой книжке.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аттестационный период педагогический работник сменил место работы (с сохранением должности) или фамилию, к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документ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размер шрифта 12 пт. для текста и 10 пт.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таблиц, одинарный междустрочный интервал, двухсторонняя печать.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76672"/>
            <a:ext cx="429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оформлению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79" y="4704677"/>
            <a:ext cx="7330827" cy="169103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4139952" y="5252215"/>
            <a:ext cx="1440160" cy="2650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55776" y="5949280"/>
            <a:ext cx="1440160" cy="2650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28991" y="5897122"/>
            <a:ext cx="854016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/>
              <a:t>г</a:t>
            </a:r>
            <a:r>
              <a:rPr lang="ru-RU" sz="1600" dirty="0" smtClean="0"/>
              <a:t>. Томск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330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/>
              <a:t>	</a:t>
            </a:r>
            <a:r>
              <a:rPr lang="ru-RU" sz="2600" dirty="0" smtClean="0"/>
              <a:t>Пятый </a:t>
            </a:r>
            <a:r>
              <a:rPr lang="ru-RU" sz="2600" dirty="0"/>
              <a:t>пункт включает в себя результаты всестороннего анализа профессиональной деятельности. </a:t>
            </a:r>
          </a:p>
          <a:p>
            <a:pPr marL="0" indent="0" algn="just">
              <a:buNone/>
            </a:pPr>
            <a:r>
              <a:rPr lang="ru-RU" sz="2600" dirty="0" smtClean="0"/>
              <a:t>	Специалисты </a:t>
            </a:r>
            <a:r>
              <a:rPr lang="ru-RU" sz="2600" dirty="0"/>
              <a:t>в каждом подпункте пятого пункта кратко описывают конкретные индивидуальные результаты профессиональной деятельности аттестуемого педагогического работника в соответствии с указанными ниже критериями оценки и устанавливают соответствие качественных характеристик </a:t>
            </a:r>
            <a:r>
              <a:rPr lang="ru-RU" sz="2600" dirty="0" smtClean="0"/>
              <a:t>показателям </a:t>
            </a:r>
            <a:r>
              <a:rPr lang="ru-RU" sz="2600" dirty="0"/>
              <a:t>соответствия квалификационной категории по каждому направлению профессиональной деятельности, описанному ниже. </a:t>
            </a:r>
          </a:p>
          <a:p>
            <a:pPr marL="0" indent="0" algn="just">
              <a:buNone/>
            </a:pP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15212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400" b="1" i="1" dirty="0" smtClean="0"/>
              <a:t>1. </a:t>
            </a:r>
            <a:r>
              <a:rPr lang="ru-RU" sz="2400" b="1" i="1" dirty="0"/>
              <a:t>Результативность </a:t>
            </a:r>
            <a:r>
              <a:rPr lang="ru-RU" sz="2400" b="1" i="1" dirty="0" smtClean="0"/>
              <a:t>освоения образовательных </a:t>
            </a:r>
            <a:r>
              <a:rPr lang="ru-RU" sz="2400" b="1" i="1" dirty="0"/>
              <a:t>программ </a:t>
            </a:r>
            <a:r>
              <a:rPr lang="ru-RU" sz="2400" b="1" i="1" dirty="0" smtClean="0"/>
              <a:t>по итогам внутренних  мониторинговых исследований)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5804" y="1236258"/>
            <a:ext cx="8424936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Специалисты </a:t>
            </a:r>
            <a:r>
              <a:rPr lang="ru-RU" sz="2000" dirty="0"/>
              <a:t>составляют в итоговом заключении </a:t>
            </a:r>
            <a:r>
              <a:rPr lang="ru-RU" sz="2000" b="1" u="sng" dirty="0"/>
              <a:t>таблицу</a:t>
            </a:r>
            <a:r>
              <a:rPr lang="ru-RU" sz="2000" dirty="0"/>
              <a:t> на основе информации ВСОКО </a:t>
            </a:r>
          </a:p>
          <a:p>
            <a:r>
              <a:rPr lang="ru-RU" sz="2000" i="1" u="sng" dirty="0"/>
              <a:t>Показатели соответствия первой квалификационной категории:</a:t>
            </a:r>
            <a:r>
              <a:rPr lang="ru-RU" sz="2000" dirty="0"/>
              <a:t> наличие стабильно положительных результатов освоения обучающимися образовательных программ по итогам мониторингов, проводимых организацией.</a:t>
            </a:r>
          </a:p>
          <a:p>
            <a:r>
              <a:rPr lang="ru-RU" sz="2000" i="1" u="sng" dirty="0"/>
              <a:t>Показатели соответствия высшей квалификационной категории: </a:t>
            </a:r>
            <a:r>
              <a:rPr lang="ru-RU" sz="2000" dirty="0"/>
              <a:t>наличие достижения обучающимися положительной динамики результатов освоения образовательных программ по итогам мониторингов, проводимых организацией.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95216"/>
              </p:ext>
            </p:extLst>
          </p:nvPr>
        </p:nvGraphicFramePr>
        <p:xfrm>
          <a:off x="555804" y="4975225"/>
          <a:ext cx="8229599" cy="13811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68202">
                  <a:extLst>
                    <a:ext uri="{9D8B030D-6E8A-4147-A177-3AD203B41FA5}">
                      <a16:colId xmlns:a16="http://schemas.microsoft.com/office/drawing/2014/main" val="2210343219"/>
                    </a:ext>
                  </a:extLst>
                </a:gridCol>
                <a:gridCol w="1020470">
                  <a:extLst>
                    <a:ext uri="{9D8B030D-6E8A-4147-A177-3AD203B41FA5}">
                      <a16:colId xmlns:a16="http://schemas.microsoft.com/office/drawing/2014/main" val="3168015954"/>
                    </a:ext>
                  </a:extLst>
                </a:gridCol>
                <a:gridCol w="1027054">
                  <a:extLst>
                    <a:ext uri="{9D8B030D-6E8A-4147-A177-3AD203B41FA5}">
                      <a16:colId xmlns:a16="http://schemas.microsoft.com/office/drawing/2014/main" val="791970632"/>
                    </a:ext>
                  </a:extLst>
                </a:gridCol>
                <a:gridCol w="1027054">
                  <a:extLst>
                    <a:ext uri="{9D8B030D-6E8A-4147-A177-3AD203B41FA5}">
                      <a16:colId xmlns:a16="http://schemas.microsoft.com/office/drawing/2014/main" val="3705550325"/>
                    </a:ext>
                  </a:extLst>
                </a:gridCol>
                <a:gridCol w="1027054">
                  <a:extLst>
                    <a:ext uri="{9D8B030D-6E8A-4147-A177-3AD203B41FA5}">
                      <a16:colId xmlns:a16="http://schemas.microsoft.com/office/drawing/2014/main" val="1685469224"/>
                    </a:ext>
                  </a:extLst>
                </a:gridCol>
                <a:gridCol w="1027054">
                  <a:extLst>
                    <a:ext uri="{9D8B030D-6E8A-4147-A177-3AD203B41FA5}">
                      <a16:colId xmlns:a16="http://schemas.microsoft.com/office/drawing/2014/main" val="4205625358"/>
                    </a:ext>
                  </a:extLst>
                </a:gridCol>
                <a:gridCol w="1027054">
                  <a:extLst>
                    <a:ext uri="{9D8B030D-6E8A-4147-A177-3AD203B41FA5}">
                      <a16:colId xmlns:a16="http://schemas.microsoft.com/office/drawing/2014/main" val="639591625"/>
                    </a:ext>
                  </a:extLst>
                </a:gridCol>
                <a:gridCol w="1005657">
                  <a:extLst>
                    <a:ext uri="{9D8B030D-6E8A-4147-A177-3AD203B41FA5}">
                      <a16:colId xmlns:a16="http://schemas.microsoft.com/office/drawing/2014/main" val="2653573814"/>
                    </a:ext>
                  </a:extLst>
                </a:gridCol>
              </a:tblGrid>
              <a:tr h="46672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Положительная динамика результатов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Стабильно положительные результаты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Отрицательная динамика результатов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849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94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2017-2018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380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2018-2019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467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2019-2020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025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1 полугодие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2020-2021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84466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457773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Таблица 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может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иметь следующий вид: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128792" cy="115212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400" b="1" i="1" dirty="0" smtClean="0"/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u="sng" dirty="0" smtClean="0"/>
              <a:t>Недочеты:</a:t>
            </a:r>
          </a:p>
          <a:p>
            <a:pPr algn="just"/>
            <a:r>
              <a:rPr lang="ru-RU" sz="2300" dirty="0" smtClean="0"/>
              <a:t>Дана таблица, но отсутствуют комментарии к ней.</a:t>
            </a:r>
          </a:p>
          <a:p>
            <a:pPr algn="just"/>
            <a:r>
              <a:rPr lang="ru-RU" sz="2300" dirty="0" smtClean="0"/>
              <a:t>Комментарии к таблице сопровождаются лишь выводом «наблюдаются стабильно положительные результаты освоения детьми образовательных программ», «наблюдается положительная динамика», отсутствует анализ содержания таблицы. </a:t>
            </a:r>
          </a:p>
          <a:p>
            <a:pPr marL="0" indent="0" algn="just">
              <a:buNone/>
            </a:pPr>
            <a:r>
              <a:rPr lang="ru-RU" sz="2300" u="sng" dirty="0" smtClean="0"/>
              <a:t> В анализе можно отразить следующее:</a:t>
            </a:r>
          </a:p>
          <a:p>
            <a:pPr algn="just"/>
            <a:r>
              <a:rPr lang="ru-RU" sz="2300" dirty="0" smtClean="0"/>
              <a:t>За счет чего достигаются те или иные результаты освоения образовательной программы (используемые технологии, подходы, формы и методы работы с детьми и др.)</a:t>
            </a:r>
          </a:p>
          <a:p>
            <a:pPr algn="just"/>
            <a:r>
              <a:rPr lang="ru-RU" sz="2300" dirty="0" smtClean="0"/>
              <a:t> С какими детьми работает педагог, как это отражается на результатах освоения программы.</a:t>
            </a:r>
          </a:p>
          <a:p>
            <a:endParaRPr lang="ru-RU" sz="2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2. Результативность освоения образовательных программ по итогам внешних мониторинговых исследований.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Специалисты </a:t>
            </a:r>
            <a:r>
              <a:rPr lang="ru-RU" sz="2000" dirty="0"/>
              <a:t>составляют в итоговом заключении </a:t>
            </a:r>
            <a:r>
              <a:rPr lang="ru-RU" sz="2000" b="1" u="sng" dirty="0"/>
              <a:t>таблицу</a:t>
            </a:r>
            <a:r>
              <a:rPr lang="ru-RU" sz="2000" dirty="0"/>
              <a:t> на основе информации ВСОКО </a:t>
            </a:r>
            <a:r>
              <a:rPr lang="ru-RU" sz="2000" dirty="0" smtClean="0"/>
              <a:t>по результатам внешних </a:t>
            </a:r>
            <a:r>
              <a:rPr lang="ru-RU" sz="2000" dirty="0"/>
              <a:t>мониторингов</a:t>
            </a:r>
            <a:r>
              <a:rPr lang="ru-RU" sz="2000" dirty="0" smtClean="0"/>
              <a:t>.</a:t>
            </a:r>
          </a:p>
          <a:p>
            <a:r>
              <a:rPr lang="ru-RU" sz="2000" u="sng" dirty="0"/>
              <a:t>П</a:t>
            </a:r>
            <a:r>
              <a:rPr lang="ru-RU" sz="2000" i="1" u="sng" dirty="0"/>
              <a:t>оказатели соответствия первой квалификационной категории:</a:t>
            </a:r>
            <a:r>
              <a:rPr lang="ru-RU" sz="2000" u="sng" dirty="0"/>
              <a:t> </a:t>
            </a:r>
            <a:r>
              <a:rPr lang="ru-RU" sz="2000" dirty="0"/>
              <a:t>наличие стабильных положительных результатов освоения обучающимися образовательных программ по итогам внешнего мониторинга системы образования.</a:t>
            </a:r>
          </a:p>
          <a:p>
            <a:r>
              <a:rPr lang="ru-RU" sz="2000" i="1" u="sng" dirty="0"/>
              <a:t>Показатели соответствия высшей квалификационной категории: </a:t>
            </a:r>
            <a:r>
              <a:rPr lang="ru-RU" sz="2000" dirty="0"/>
              <a:t>наличие достижения обучающимися положительных результатов освоения образовательных программ по итогам внешнего мониторинга системы образования. </a:t>
            </a:r>
          </a:p>
          <a:p>
            <a:pPr marL="0" indent="0">
              <a:buNone/>
            </a:pPr>
            <a:r>
              <a:rPr lang="ru-RU" sz="2000" u="sng" dirty="0" smtClean="0"/>
              <a:t>Таблица должна сопровождаться анализом аналогично таблице 1.</a:t>
            </a:r>
            <a:endParaRPr lang="ru-RU" sz="200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50891"/>
              </p:ext>
            </p:extLst>
          </p:nvPr>
        </p:nvGraphicFramePr>
        <p:xfrm>
          <a:off x="899592" y="5441632"/>
          <a:ext cx="6984776" cy="109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5664">
                  <a:extLst>
                    <a:ext uri="{9D8B030D-6E8A-4147-A177-3AD203B41FA5}">
                      <a16:colId xmlns:a16="http://schemas.microsoft.com/office/drawing/2014/main" val="1031829718"/>
                    </a:ext>
                  </a:extLst>
                </a:gridCol>
                <a:gridCol w="912292">
                  <a:extLst>
                    <a:ext uri="{9D8B030D-6E8A-4147-A177-3AD203B41FA5}">
                      <a16:colId xmlns:a16="http://schemas.microsoft.com/office/drawing/2014/main" val="2161416277"/>
                    </a:ext>
                  </a:extLst>
                </a:gridCol>
                <a:gridCol w="1555626">
                  <a:extLst>
                    <a:ext uri="{9D8B030D-6E8A-4147-A177-3AD203B41FA5}">
                      <a16:colId xmlns:a16="http://schemas.microsoft.com/office/drawing/2014/main" val="2773477166"/>
                    </a:ext>
                  </a:extLst>
                </a:gridCol>
                <a:gridCol w="1967171">
                  <a:extLst>
                    <a:ext uri="{9D8B030D-6E8A-4147-A177-3AD203B41FA5}">
                      <a16:colId xmlns:a16="http://schemas.microsoft.com/office/drawing/2014/main" val="892416274"/>
                    </a:ext>
                  </a:extLst>
                </a:gridCol>
                <a:gridCol w="603903">
                  <a:extLst>
                    <a:ext uri="{9D8B030D-6E8A-4147-A177-3AD203B41FA5}">
                      <a16:colId xmlns:a16="http://schemas.microsoft.com/office/drawing/2014/main" val="71342966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6030189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Класс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Количество участников ГИА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Доля преодолевших минимальный порог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Средний тестовый балл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366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класс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ТО (России)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62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882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86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25,90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34566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507979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Таблица 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может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иметь следующий вид: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3.</a:t>
            </a:r>
            <a:r>
              <a:rPr lang="ru-RU" sz="2400" i="1" dirty="0"/>
              <a:t> </a:t>
            </a:r>
            <a:r>
              <a:rPr lang="ru-RU" sz="2400" b="1" i="1" dirty="0"/>
              <a:t>Результативность профессиональной деятельности по выявлению и развитию у обучающихся способностей</a:t>
            </a:r>
            <a:r>
              <a:rPr lang="ru-RU" sz="2400" b="1" i="1" dirty="0" smtClean="0"/>
              <a:t>.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u="sng" dirty="0"/>
              <a:t>Оцениваются результаты воспитывающей и развивающей деятельности: </a:t>
            </a:r>
            <a:r>
              <a:rPr lang="ru-RU" sz="2500" dirty="0"/>
              <a:t>проведение мониторинговых исследований по изучению способностей детей, работа по индивидуальным образовательным планам, программам, маршрутам или траекториям, организация внеурочной деятельности, количество вовлечённых и результаты участия обучающихся в социально значимой и проектной деятельности, в интеллектуальных, творческих, спортивных мероприятиях, конкурсах, олимпиадах, соревнованиях.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9" y="125760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3.</a:t>
            </a:r>
            <a:r>
              <a:rPr lang="ru-RU" sz="2400" i="1" dirty="0"/>
              <a:t> </a:t>
            </a:r>
            <a:r>
              <a:rPr lang="ru-RU" sz="2400" b="1" i="1" dirty="0"/>
              <a:t>Результативность профессиональной деятельности по выявлению и развитию у обучающихся способностей</a:t>
            </a:r>
            <a:r>
              <a:rPr lang="ru-RU" sz="2400" b="1" i="1" dirty="0" smtClean="0"/>
              <a:t>.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063858"/>
              </p:ext>
            </p:extLst>
          </p:nvPr>
        </p:nvGraphicFramePr>
        <p:xfrm>
          <a:off x="287524" y="1332816"/>
          <a:ext cx="8604956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6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Форма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(с указанием названия мероприятия, </a:t>
                      </a:r>
                      <a:r>
                        <a:rPr lang="ru-RU" sz="2000" dirty="0" smtClean="0">
                          <a:effectLst/>
                        </a:rPr>
                        <a:t>организатора)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Учеб-</a:t>
                      </a:r>
                      <a:r>
                        <a:rPr lang="ru-RU" sz="2000" dirty="0" err="1" smtClean="0">
                          <a:effectLst/>
                        </a:rPr>
                        <a:t>ный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мероприятия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Классы (</a:t>
                      </a:r>
                      <a:r>
                        <a:rPr lang="ru-RU" sz="2000" dirty="0" smtClean="0">
                          <a:effectLst/>
                        </a:rPr>
                        <a:t>группы или </a:t>
                      </a:r>
                      <a:r>
                        <a:rPr lang="ru-RU" sz="2000" dirty="0">
                          <a:effectLst/>
                        </a:rPr>
                        <a:t>возраст)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 участников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 (участие, наличие победителей, призеров, лауреатов с указанием Ф.И. обучающего/ воспитанника)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1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524" y="4359867"/>
            <a:ext cx="871296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Рекомендации по оформлению таблицы: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Обязательное участие в конкурсах только при аттестации на высшую квалификационную категорию.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 наличии дипломов победителей, дипломы или сертификаты участников фиксировать не нужно.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 наличии дипломов, подтверждающих участие в конкурсах, организатором которых являются государственные организации, не отражать в таблице конкурсы, организатором которых являются общественные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2250</Words>
  <Application>Microsoft Office PowerPoint</Application>
  <PresentationFormat>Экран (4:3)</PresentationFormat>
  <Paragraphs>334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Тема Office</vt:lpstr>
      <vt:lpstr>Методические рекомендации по оформлению итогового заключения </vt:lpstr>
      <vt:lpstr>Презентация PowerPoint</vt:lpstr>
      <vt:lpstr>Презентация PowerPoint</vt:lpstr>
      <vt:lpstr>Презентация PowerPoint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2. Результативность освоения образовательных программ по итогам внешних мониторинговых исследований.  </vt:lpstr>
      <vt:lpstr>3. Результативность профессиональной деятельности по выявлению и развитию у обучающихся способностей.</vt:lpstr>
      <vt:lpstr>3. Результативность профессиональной деятельности по выявлению и развитию у обучающихся способностей.</vt:lpstr>
      <vt:lpstr>3. Результативность профессиональной деятельности по выявлению и развитию у обучающихся способностей. </vt:lpstr>
      <vt:lpstr>3. Результативность профессиональной деятельности по выявлению и развитию у обучающихся способностей.</vt:lpstr>
      <vt:lpstr>4. Результативность личного вклада в повышение качества образования и транслирование опыта практических результатов профессиональной деятельности </vt:lpstr>
      <vt:lpstr>4. Результативность личного вклада в повышение качества образования и транслирование опыта практических результатов профессиональной деятельности </vt:lpstr>
      <vt:lpstr>4. Результативность личного вклада в повышение качества образования и транслирование опыта практических результатов профессиональной деятельности </vt:lpstr>
      <vt:lpstr>4. Результативность личного вклада в повышение качества образования и транслирование опыта практических результатов профессиональной деятельности </vt:lpstr>
      <vt:lpstr>5. Результативность деятельности педагогического работника в профессиональном сообществе.</vt:lpstr>
      <vt:lpstr>5. Результативность деятельности педагогического работника в профессиональном сообществе.</vt:lpstr>
      <vt:lpstr>5. Результативность деятельности педагогического работника в профессиональном сообществе.</vt:lpstr>
      <vt:lpstr>5. Результативность деятельности педагогического работника в профессиональном сообществе.</vt:lpstr>
      <vt:lpstr>5. Результативность деятельности педагогического работника в профессиональном сообществе.</vt:lpstr>
      <vt:lpstr>5. Результативность деятельности педагогического работника в профессиональном сообществе.</vt:lpstr>
      <vt:lpstr>Презентация PowerPoint</vt:lpstr>
      <vt:lpstr>Примеры выявленных перспектив потенциальных возможностей педагога </vt:lpstr>
      <vt:lpstr>Примеры рекомендаций (в зависимости от выявленных проблем)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Пичугина Олеся</cp:lastModifiedBy>
  <cp:revision>163</cp:revision>
  <cp:lastPrinted>2020-09-09T04:54:00Z</cp:lastPrinted>
  <dcterms:created xsi:type="dcterms:W3CDTF">2015-08-07T17:34:38Z</dcterms:created>
  <dcterms:modified xsi:type="dcterms:W3CDTF">2021-09-03T07:53:40Z</dcterms:modified>
</cp:coreProperties>
</file>